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56" r:id="rId3"/>
    <p:sldId id="257" r:id="rId4"/>
    <p:sldId id="283" r:id="rId5"/>
    <p:sldId id="261" r:id="rId6"/>
    <p:sldId id="262" r:id="rId7"/>
    <p:sldId id="258" r:id="rId8"/>
    <p:sldId id="281" r:id="rId9"/>
    <p:sldId id="271" r:id="rId10"/>
    <p:sldId id="279" r:id="rId11"/>
    <p:sldId id="260" r:id="rId12"/>
    <p:sldId id="259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84" y="-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spPr>
            <a:solidFill>
              <a:srgbClr val="C00000"/>
            </a:solidFill>
            <a:ln w="28575">
              <a:solidFill>
                <a:srgbClr val="C00000"/>
              </a:solidFill>
            </a:ln>
          </c:spPr>
          <c:invertIfNegative val="0"/>
          <c:dPt>
            <c:idx val="0"/>
            <c:invertIfNegative val="0"/>
            <c:bubble3D val="0"/>
            <c:spPr>
              <a:solidFill>
                <a:srgbClr val="00B050"/>
              </a:solidFill>
              <a:ln w="28575">
                <a:solidFill>
                  <a:srgbClr val="00B050"/>
                </a:solidFill>
              </a:ln>
            </c:spPr>
          </c:dPt>
          <c:dLbls>
            <c:txPr>
              <a:bodyPr/>
              <a:lstStyle/>
              <a:p>
                <a:pPr>
                  <a:defRPr sz="1400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strRef>
              <c:f>Sheet1!$B$11:$B$18</c:f>
              <c:strCache>
                <c:ptCount val="8"/>
                <c:pt idx="0">
                  <c:v>Pakistan</c:v>
                </c:pt>
                <c:pt idx="1">
                  <c:v>South Korea</c:v>
                </c:pt>
                <c:pt idx="2">
                  <c:v>India</c:v>
                </c:pt>
                <c:pt idx="3">
                  <c:v>Kenya</c:v>
                </c:pt>
                <c:pt idx="4">
                  <c:v>UAE</c:v>
                </c:pt>
                <c:pt idx="5">
                  <c:v>Saudi Arabia</c:v>
                </c:pt>
                <c:pt idx="6">
                  <c:v>Vietnam</c:v>
                </c:pt>
                <c:pt idx="7">
                  <c:v>Algeria</c:v>
                </c:pt>
              </c:strCache>
            </c:strRef>
          </c:cat>
          <c:val>
            <c:numRef>
              <c:f>Sheet1!$C$11:$C$18</c:f>
              <c:numCache>
                <c:formatCode>0.0%</c:formatCode>
                <c:ptCount val="8"/>
                <c:pt idx="0">
                  <c:v>8.6999999999999994E-2</c:v>
                </c:pt>
                <c:pt idx="1">
                  <c:v>5.7999999999999996E-2</c:v>
                </c:pt>
                <c:pt idx="2">
                  <c:v>5.2000000000000005E-2</c:v>
                </c:pt>
                <c:pt idx="3">
                  <c:v>4.9000000000000002E-2</c:v>
                </c:pt>
                <c:pt idx="4">
                  <c:v>4.9000000000000002E-2</c:v>
                </c:pt>
                <c:pt idx="5">
                  <c:v>4.9000000000000002E-2</c:v>
                </c:pt>
                <c:pt idx="6">
                  <c:v>4.8000000000000001E-2</c:v>
                </c:pt>
                <c:pt idx="7">
                  <c:v>4.5999999999999999E-2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-25"/>
        <c:axId val="35222656"/>
        <c:axId val="40436096"/>
      </c:barChart>
      <c:catAx>
        <c:axId val="35222656"/>
        <c:scaling>
          <c:orientation val="minMax"/>
        </c:scaling>
        <c:delete val="0"/>
        <c:axPos val="l"/>
        <c:majorTickMark val="none"/>
        <c:minorTickMark val="none"/>
        <c:tickLblPos val="nextTo"/>
        <c:txPr>
          <a:bodyPr/>
          <a:lstStyle/>
          <a:p>
            <a: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pPr>
            <a:endParaRPr lang="en-US"/>
          </a:p>
        </c:txPr>
        <c:crossAx val="40436096"/>
        <c:crosses val="autoZero"/>
        <c:auto val="1"/>
        <c:lblAlgn val="ctr"/>
        <c:lblOffset val="100"/>
        <c:noMultiLvlLbl val="0"/>
      </c:catAx>
      <c:valAx>
        <c:axId val="40436096"/>
        <c:scaling>
          <c:orientation val="minMax"/>
        </c:scaling>
        <c:delete val="1"/>
        <c:axPos val="b"/>
        <c:numFmt formatCode="0.0%" sourceLinked="1"/>
        <c:majorTickMark val="out"/>
        <c:minorTickMark val="none"/>
        <c:tickLblPos val="nextTo"/>
        <c:crossAx val="35222656"/>
        <c:crosses val="autoZero"/>
        <c:crossBetween val="between"/>
      </c:valAx>
    </c:plotArea>
    <c:plotVisOnly val="1"/>
    <c:dispBlanksAs val="gap"/>
    <c:showDLblsOverMax val="0"/>
  </c:chart>
  <c:spPr>
    <a:ln>
      <a:noFill/>
    </a:ln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12"/>
    </mc:Choice>
    <mc:Fallback>
      <c:style val="12"/>
    </mc:Fallback>
  </mc:AlternateContent>
  <c:chart>
    <c:autoTitleDeleted val="1"/>
    <c:plotArea>
      <c:layout>
        <c:manualLayout>
          <c:layoutTarget val="inner"/>
          <c:xMode val="edge"/>
          <c:yMode val="edge"/>
          <c:x val="8.125986732086872E-2"/>
          <c:y val="0"/>
          <c:w val="0.86103900338290562"/>
          <c:h val="1"/>
        </c:manualLayout>
      </c:layout>
      <c:pieChart>
        <c:varyColors val="1"/>
        <c:ser>
          <c:idx val="0"/>
          <c:order val="0"/>
          <c:dPt>
            <c:idx val="0"/>
            <c:bubble3D val="0"/>
            <c:spPr>
              <a:solidFill>
                <a:srgbClr val="C00000"/>
              </a:solidFill>
            </c:spPr>
          </c:dPt>
          <c:dPt>
            <c:idx val="1"/>
            <c:bubble3D val="0"/>
            <c:spPr>
              <a:solidFill>
                <a:srgbClr val="FFC000"/>
              </a:solidFill>
            </c:spPr>
          </c:dPt>
          <c:dPt>
            <c:idx val="2"/>
            <c:bubble3D val="0"/>
            <c:spPr>
              <a:solidFill>
                <a:srgbClr val="7030A0"/>
              </a:solidFill>
            </c:spPr>
          </c:dPt>
          <c:dPt>
            <c:idx val="3"/>
            <c:bubble3D val="0"/>
            <c:spPr>
              <a:solidFill>
                <a:srgbClr val="00B050"/>
              </a:solidFill>
            </c:spPr>
          </c:dPt>
          <c:dPt>
            <c:idx val="4"/>
            <c:bubble3D val="0"/>
            <c:spPr>
              <a:solidFill>
                <a:srgbClr val="FF0000"/>
              </a:solidFill>
            </c:spPr>
          </c:dPt>
          <c:dPt>
            <c:idx val="5"/>
            <c:bubble3D val="0"/>
            <c:spPr>
              <a:solidFill>
                <a:srgbClr val="00B0F0"/>
              </a:solidFill>
            </c:spPr>
          </c:dPt>
          <c:dLbls>
            <c:txPr>
              <a:bodyPr/>
              <a:lstStyle/>
              <a:p>
                <a:pPr>
                  <a:defRPr b="1">
                    <a:latin typeface="Arial" panose="020B0604020202020204" pitchFamily="34" charset="0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Sheet1!$B$3:$B$8</c:f>
              <c:strCache>
                <c:ptCount val="6"/>
                <c:pt idx="0">
                  <c:v>McDonalds</c:v>
                </c:pt>
                <c:pt idx="1">
                  <c:v>KFC</c:v>
                </c:pt>
                <c:pt idx="2">
                  <c:v>Subway</c:v>
                </c:pt>
                <c:pt idx="3">
                  <c:v>Mr Burger</c:v>
                </c:pt>
                <c:pt idx="4">
                  <c:v>Burger King</c:v>
                </c:pt>
                <c:pt idx="5">
                  <c:v>Others</c:v>
                </c:pt>
              </c:strCache>
            </c:strRef>
          </c:cat>
          <c:val>
            <c:numRef>
              <c:f>Sheet1!$C$3:$C$8</c:f>
              <c:numCache>
                <c:formatCode>0%</c:formatCode>
                <c:ptCount val="6"/>
                <c:pt idx="0">
                  <c:v>0.25</c:v>
                </c:pt>
                <c:pt idx="1">
                  <c:v>0.3</c:v>
                </c:pt>
                <c:pt idx="2">
                  <c:v>0.15</c:v>
                </c:pt>
                <c:pt idx="3">
                  <c:v>0.1</c:v>
                </c:pt>
                <c:pt idx="4">
                  <c:v>0.05</c:v>
                </c:pt>
                <c:pt idx="5">
                  <c:v>0.15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30FC4-1155-4D7E-B4DD-D78DF2ECCE42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8E19-9F7C-4BAC-9523-927CF0DF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292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30FC4-1155-4D7E-B4DD-D78DF2ECCE42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8E19-9F7C-4BAC-9523-927CF0DF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996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30FC4-1155-4D7E-B4DD-D78DF2ECCE42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8E19-9F7C-4BAC-9523-927CF0DF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6002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30FC4-1155-4D7E-B4DD-D78DF2ECCE42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8E19-9F7C-4BAC-9523-927CF0DF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029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30FC4-1155-4D7E-B4DD-D78DF2ECCE42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8E19-9F7C-4BAC-9523-927CF0DF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436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30FC4-1155-4D7E-B4DD-D78DF2ECCE42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8E19-9F7C-4BAC-9523-927CF0DF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819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30FC4-1155-4D7E-B4DD-D78DF2ECCE42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8E19-9F7C-4BAC-9523-927CF0DF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935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30FC4-1155-4D7E-B4DD-D78DF2ECCE42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8E19-9F7C-4BAC-9523-927CF0DF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628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30FC4-1155-4D7E-B4DD-D78DF2ECCE42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8E19-9F7C-4BAC-9523-927CF0DF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6066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30FC4-1155-4D7E-B4DD-D78DF2ECCE42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8E19-9F7C-4BAC-9523-927CF0DF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592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30FC4-1155-4D7E-B4DD-D78DF2ECCE42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8E19-9F7C-4BAC-9523-927CF0DF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491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730FC4-1155-4D7E-B4DD-D78DF2ECCE42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E8E19-9F7C-4BAC-9523-927CF0DF8F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276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png"/><Relationship Id="rId5" Type="http://schemas.openxmlformats.org/officeDocument/2006/relationships/image" Target="../media/image4.gif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media" Target="../media/media3.wav"/><Relationship Id="rId7" Type="http://schemas.openxmlformats.org/officeDocument/2006/relationships/image" Target="../media/image6.jpeg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image" Target="../media/image3.jpeg"/><Relationship Id="rId5" Type="http://schemas.openxmlformats.org/officeDocument/2006/relationships/slideLayout" Target="../slideLayouts/slideLayout1.xml"/><Relationship Id="rId10" Type="http://schemas.openxmlformats.org/officeDocument/2006/relationships/image" Target="../media/image8.png"/><Relationship Id="rId4" Type="http://schemas.openxmlformats.org/officeDocument/2006/relationships/audio" Target="../media/media3.wav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media" Target="../media/media5.wav"/><Relationship Id="rId7" Type="http://schemas.openxmlformats.org/officeDocument/2006/relationships/image" Target="../media/image3.jpeg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6" Type="http://schemas.openxmlformats.org/officeDocument/2006/relationships/image" Target="../media/image9.png"/><Relationship Id="rId5" Type="http://schemas.openxmlformats.org/officeDocument/2006/relationships/slideLayout" Target="../slideLayouts/slideLayout1.xml"/><Relationship Id="rId10" Type="http://schemas.openxmlformats.org/officeDocument/2006/relationships/image" Target="../media/image8.png"/><Relationship Id="rId4" Type="http://schemas.openxmlformats.org/officeDocument/2006/relationships/audio" Target="../media/media5.wav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.png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6" Type="http://schemas.openxmlformats.org/officeDocument/2006/relationships/image" Target="../media/image7.png"/><Relationship Id="rId5" Type="http://schemas.openxmlformats.org/officeDocument/2006/relationships/image" Target="../media/image11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.png"/><Relationship Id="rId2" Type="http://schemas.openxmlformats.org/officeDocument/2006/relationships/audio" Target="../media/media7.wav"/><Relationship Id="rId1" Type="http://schemas.microsoft.com/office/2007/relationships/media" Target="../media/media7.wav"/><Relationship Id="rId6" Type="http://schemas.openxmlformats.org/officeDocument/2006/relationships/chart" Target="../charts/chart1.xml"/><Relationship Id="rId5" Type="http://schemas.openxmlformats.org/officeDocument/2006/relationships/image" Target="../media/image3.jpe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3.png"/><Relationship Id="rId12" Type="http://schemas.openxmlformats.org/officeDocument/2006/relationships/image" Target="../media/image5.png"/><Relationship Id="rId2" Type="http://schemas.microsoft.com/office/2007/relationships/media" Target="../media/media8.wav"/><Relationship Id="rId1" Type="http://schemas.openxmlformats.org/officeDocument/2006/relationships/audio" Target="NULL" TargetMode="External"/><Relationship Id="rId6" Type="http://schemas.openxmlformats.org/officeDocument/2006/relationships/chart" Target="../charts/chart2.xml"/><Relationship Id="rId11" Type="http://schemas.openxmlformats.org/officeDocument/2006/relationships/image" Target="../media/image7.png"/><Relationship Id="rId5" Type="http://schemas.openxmlformats.org/officeDocument/2006/relationships/image" Target="../media/image12.png"/><Relationship Id="rId10" Type="http://schemas.openxmlformats.org/officeDocument/2006/relationships/image" Target="../media/image16.png"/><Relationship Id="rId4" Type="http://schemas.openxmlformats.org/officeDocument/2006/relationships/image" Target="../media/image3.jpeg"/><Relationship Id="rId9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media" Target="../media/media10.wav"/><Relationship Id="rId7" Type="http://schemas.openxmlformats.org/officeDocument/2006/relationships/image" Target="../media/image7.png"/><Relationship Id="rId2" Type="http://schemas.openxmlformats.org/officeDocument/2006/relationships/audio" Target="../media/media9.wav"/><Relationship Id="rId1" Type="http://schemas.microsoft.com/office/2007/relationships/media" Target="../media/media9.wav"/><Relationship Id="rId6" Type="http://schemas.openxmlformats.org/officeDocument/2006/relationships/image" Target="../media/image3.jpe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10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media14.wav"/><Relationship Id="rId13" Type="http://schemas.openxmlformats.org/officeDocument/2006/relationships/image" Target="../media/image5.png"/><Relationship Id="rId3" Type="http://schemas.microsoft.com/office/2007/relationships/media" Target="../media/media12.wav"/><Relationship Id="rId7" Type="http://schemas.microsoft.com/office/2007/relationships/media" Target="../media/media14.wav"/><Relationship Id="rId12" Type="http://schemas.openxmlformats.org/officeDocument/2006/relationships/image" Target="../media/image10.png"/><Relationship Id="rId2" Type="http://schemas.microsoft.com/office/2007/relationships/media" Target="../media/media11.wav"/><Relationship Id="rId1" Type="http://schemas.openxmlformats.org/officeDocument/2006/relationships/audio" Target="NULL" TargetMode="External"/><Relationship Id="rId6" Type="http://schemas.openxmlformats.org/officeDocument/2006/relationships/audio" Target="../media/media13.wav"/><Relationship Id="rId11" Type="http://schemas.openxmlformats.org/officeDocument/2006/relationships/image" Target="../media/image7.png"/><Relationship Id="rId5" Type="http://schemas.microsoft.com/office/2007/relationships/media" Target="../media/media13.wav"/><Relationship Id="rId10" Type="http://schemas.openxmlformats.org/officeDocument/2006/relationships/image" Target="../media/image3.jpeg"/><Relationship Id="rId4" Type="http://schemas.openxmlformats.org/officeDocument/2006/relationships/audio" Target="../media/media12.wav"/><Relationship Id="rId9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media18.wav"/><Relationship Id="rId13" Type="http://schemas.openxmlformats.org/officeDocument/2006/relationships/image" Target="../media/image7.png"/><Relationship Id="rId3" Type="http://schemas.openxmlformats.org/officeDocument/2006/relationships/audio" Target="NULL" TargetMode="External"/><Relationship Id="rId7" Type="http://schemas.microsoft.com/office/2007/relationships/media" Target="../media/media18.wav"/><Relationship Id="rId12" Type="http://schemas.openxmlformats.org/officeDocument/2006/relationships/image" Target="../media/image3.jpeg"/><Relationship Id="rId2" Type="http://schemas.openxmlformats.org/officeDocument/2006/relationships/audio" Target="../media/media15.wav"/><Relationship Id="rId1" Type="http://schemas.microsoft.com/office/2007/relationships/media" Target="../media/media15.wav"/><Relationship Id="rId6" Type="http://schemas.openxmlformats.org/officeDocument/2006/relationships/audio" Target="../media/media17.wav"/><Relationship Id="rId11" Type="http://schemas.openxmlformats.org/officeDocument/2006/relationships/slideLayout" Target="../slideLayouts/slideLayout1.xml"/><Relationship Id="rId5" Type="http://schemas.microsoft.com/office/2007/relationships/media" Target="../media/media17.wav"/><Relationship Id="rId10" Type="http://schemas.openxmlformats.org/officeDocument/2006/relationships/audio" Target="../media/media19.wav"/><Relationship Id="rId4" Type="http://schemas.microsoft.com/office/2007/relationships/media" Target="../media/media16.wav"/><Relationship Id="rId9" Type="http://schemas.microsoft.com/office/2007/relationships/media" Target="../media/media19.wav"/><Relationship Id="rId1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20.wav"/><Relationship Id="rId1" Type="http://schemas.openxmlformats.org/officeDocument/2006/relationships/audio" Target="NULL" TargetMode="External"/><Relationship Id="rId5" Type="http://schemas.openxmlformats.org/officeDocument/2006/relationships/image" Target="../media/image5.png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andsynario.com/fast-food-consumption-in-pakistan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>
            <a:normAutofit/>
          </a:bodyPr>
          <a:lstStyle/>
          <a:p>
            <a:pPr algn="r"/>
            <a:r>
              <a:rPr lang="en-GB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SBMA7122D</a:t>
            </a:r>
            <a:r>
              <a:rPr lang="en-GB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/>
            </a:r>
            <a:br>
              <a:rPr lang="en-GB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</a:br>
            <a:r>
              <a:rPr lang="en-GB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International Business</a:t>
            </a:r>
            <a:r>
              <a:rPr lang="en-GB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endParaRPr lang="en-GB" sz="27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85800" y="3813472"/>
            <a:ext cx="7772400" cy="1199704"/>
          </a:xfrm>
        </p:spPr>
        <p:txBody>
          <a:bodyPr>
            <a:normAutofit lnSpcReduction="10000"/>
          </a:bodyPr>
          <a:lstStyle/>
          <a:p>
            <a:pPr algn="r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ea typeface="Open Sans Light" panose="020B0306030504020204" pitchFamily="34" charset="0"/>
                <a:cs typeface="Arial" panose="020B0604020202020204" pitchFamily="34" charset="0"/>
              </a:rPr>
              <a:t>MBA General Management</a:t>
            </a:r>
          </a:p>
          <a:p>
            <a:pPr algn="r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ea typeface="Open Sans Light" panose="020B0306030504020204" pitchFamily="34" charset="0"/>
                <a:cs typeface="Arial" panose="020B0604020202020204" pitchFamily="34" charset="0"/>
              </a:rPr>
              <a:t>Anthony Burns</a:t>
            </a:r>
            <a:endParaRPr lang="en-GB" sz="1600" dirty="0" smtClean="0">
              <a:solidFill>
                <a:schemeClr val="tx1"/>
              </a:solidFill>
              <a:latin typeface="Arial" panose="020B0604020202020204" pitchFamily="34" charset="0"/>
              <a:ea typeface="Open Sans Light" panose="020B0306030504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ea typeface="Open Sans Light" panose="020B0306030504020204" pitchFamily="34" charset="0"/>
                <a:cs typeface="Arial" panose="020B0604020202020204" pitchFamily="34" charset="0"/>
              </a:rPr>
              <a:t>Arfan Hashmi (1602403)</a:t>
            </a:r>
          </a:p>
          <a:p>
            <a:pPr algn="r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ea typeface="Open Sans Light" panose="020B0306030504020204" pitchFamily="34" charset="0"/>
                <a:cs typeface="Arial" panose="020B0604020202020204" pitchFamily="34" charset="0"/>
              </a:rPr>
              <a:t>Semester </a:t>
            </a: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ea typeface="Open Sans Light" panose="020B0306030504020204" pitchFamily="34" charset="0"/>
                <a:cs typeface="Arial" panose="020B0604020202020204" pitchFamily="34" charset="0"/>
              </a:rPr>
              <a:t>5 </a:t>
            </a: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ea typeface="Open Sans Light" panose="020B0306030504020204" pitchFamily="34" charset="0"/>
                <a:cs typeface="Arial" panose="020B0604020202020204" pitchFamily="34" charset="0"/>
              </a:rPr>
              <a:t>- </a:t>
            </a: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ea typeface="Open Sans Light" panose="020B0306030504020204" pitchFamily="34" charset="0"/>
                <a:cs typeface="Arial" panose="020B0604020202020204" pitchFamily="34" charset="0"/>
              </a:rPr>
              <a:t>17/18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ea typeface="Open Sans Light" panose="020B0306030504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2" descr="Image result for trinity st davi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2158868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72025"/>
            <a:ext cx="9144000" cy="208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2958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"/>
    </mc:Choice>
    <mc:Fallback>
      <p:transition spd="slow" advClick="0" advTm="10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0" y="3642"/>
            <a:ext cx="9144000" cy="6854357"/>
            <a:chOff x="0" y="3642"/>
            <a:chExt cx="9144000" cy="6854357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2708920"/>
              <a:ext cx="9144000" cy="4149079"/>
            </a:xfrm>
            <a:prstGeom prst="rect">
              <a:avLst/>
            </a:prstGeom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82144"/>
            <a:stretch/>
          </p:blipFill>
          <p:spPr>
            <a:xfrm>
              <a:off x="0" y="3642"/>
              <a:ext cx="9144000" cy="3425358"/>
            </a:xfrm>
            <a:prstGeom prst="rect">
              <a:avLst/>
            </a:prstGeom>
          </p:spPr>
        </p:pic>
      </p:grpSp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2631" y="3176393"/>
            <a:ext cx="2198737" cy="146435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633007" y="692696"/>
            <a:ext cx="387798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FIVE GUYS</a:t>
            </a:r>
            <a:endParaRPr lang="en-GB" sz="5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361298" y="1939479"/>
            <a:ext cx="442140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Project: Pakistan</a:t>
            </a:r>
            <a:endParaRPr lang="en-GB" sz="4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Intr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20545" y="616530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4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6000"/>
    </mc:Choice>
    <mc:Fallback>
      <p:transition spd="slow" advClick="0" advTm="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0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8" fill="hold" grpId="0" nodeType="with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grpId="0" nodeType="withEffect">
                                  <p:stCondLst>
                                    <p:cond delay="3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9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144"/>
          <a:stretch/>
        </p:blipFill>
        <p:spPr>
          <a:xfrm>
            <a:off x="0" y="0"/>
            <a:ext cx="9144000" cy="112474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9512" y="231000"/>
            <a:ext cx="3467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Pakistan?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511422" y="785604"/>
            <a:ext cx="6652866" cy="4278680"/>
            <a:chOff x="511422" y="785604"/>
            <a:chExt cx="6652866" cy="4278680"/>
          </a:xfrm>
        </p:grpSpPr>
        <p:sp>
          <p:nvSpPr>
            <p:cNvPr id="19" name="TextBox 18"/>
            <p:cNvSpPr txBox="1"/>
            <p:nvPr/>
          </p:nvSpPr>
          <p:spPr>
            <a:xfrm rot="10800000">
              <a:off x="5912022" y="785604"/>
              <a:ext cx="1252266" cy="393954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5000" dirty="0" smtClean="0">
                  <a:solidFill>
                    <a:srgbClr val="FFCC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“</a:t>
              </a:r>
              <a:endParaRPr lang="en-GB" sz="25000" dirty="0">
                <a:solidFill>
                  <a:srgbClr val="FFCCCC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11422" y="1124744"/>
              <a:ext cx="1252266" cy="393954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5000" dirty="0" smtClean="0">
                  <a:solidFill>
                    <a:srgbClr val="FFCC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“</a:t>
              </a:r>
              <a:endParaRPr lang="en-GB" sz="25000" dirty="0">
                <a:solidFill>
                  <a:srgbClr val="FFCCCC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83568" y="2009739"/>
              <a:ext cx="6342314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20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Pakistan has one of the youngest populations in the world and the growth in fast food industry along with other retail segments partially shows the stabilizing economic backdrop. </a:t>
              </a:r>
            </a:p>
          </p:txBody>
        </p:sp>
      </p:grpSp>
      <p:pic>
        <p:nvPicPr>
          <p:cNvPr id="1030" name="Picture 6" descr="Barclays Logo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22" r="23610"/>
          <a:stretch/>
        </p:blipFill>
        <p:spPr bwMode="auto">
          <a:xfrm>
            <a:off x="7773401" y="4941168"/>
            <a:ext cx="759039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3843124" y="5050051"/>
            <a:ext cx="36086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Rahul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Bajoria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Senior Economist</a:t>
            </a:r>
          </a:p>
          <a:p>
            <a:pPr algn="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Barclays plc, Singapore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20"/>
          <a:stretch/>
        </p:blipFill>
        <p:spPr>
          <a:xfrm>
            <a:off x="6005" y="6335492"/>
            <a:ext cx="9144000" cy="522508"/>
          </a:xfrm>
          <a:prstGeom prst="rect">
            <a:avLst/>
          </a:prstGeom>
        </p:spPr>
      </p:pic>
      <p:pic>
        <p:nvPicPr>
          <p:cNvPr id="6" name="S2 1-0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532440" y="6245437"/>
            <a:ext cx="609600" cy="609600"/>
          </a:xfrm>
          <a:prstGeom prst="rect">
            <a:avLst/>
          </a:prstGeom>
        </p:spPr>
      </p:pic>
      <p:pic>
        <p:nvPicPr>
          <p:cNvPr id="7" name="S2 1-02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668344" y="629194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351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3600"/>
    </mc:Choice>
    <mc:Fallback>
      <p:transition spd="slow" advClick="0" advTm="336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548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grpId="0" nodeType="withEffect">
                                  <p:stCondLst>
                                    <p:cond delay="15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15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15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814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nodeType="withEffect">
                                  <p:stCondLst>
                                    <p:cond delay="16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10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03"/>
          <a:stretch/>
        </p:blipFill>
        <p:spPr bwMode="auto">
          <a:xfrm>
            <a:off x="7707804" y="4941168"/>
            <a:ext cx="890231" cy="8771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144"/>
          <a:stretch/>
        </p:blipFill>
        <p:spPr>
          <a:xfrm>
            <a:off x="0" y="0"/>
            <a:ext cx="9144000" cy="112474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9512" y="231000"/>
            <a:ext cx="3467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Pakistan?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511422" y="785604"/>
            <a:ext cx="6652866" cy="4278680"/>
            <a:chOff x="511422" y="785604"/>
            <a:chExt cx="6652866" cy="4278680"/>
          </a:xfrm>
        </p:grpSpPr>
        <p:sp>
          <p:nvSpPr>
            <p:cNvPr id="19" name="TextBox 18"/>
            <p:cNvSpPr txBox="1"/>
            <p:nvPr/>
          </p:nvSpPr>
          <p:spPr>
            <a:xfrm rot="10800000">
              <a:off x="5912022" y="785604"/>
              <a:ext cx="1252266" cy="393954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5000" dirty="0" smtClean="0">
                  <a:solidFill>
                    <a:srgbClr val="FFCC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“</a:t>
              </a:r>
              <a:endParaRPr lang="en-GB" sz="25000" dirty="0">
                <a:solidFill>
                  <a:srgbClr val="FFCCCC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11422" y="1124744"/>
              <a:ext cx="1252266" cy="393954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5000" dirty="0" smtClean="0">
                  <a:solidFill>
                    <a:srgbClr val="FFCCCC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“</a:t>
              </a:r>
              <a:endParaRPr lang="en-GB" sz="25000" dirty="0">
                <a:solidFill>
                  <a:srgbClr val="FFCCCC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83568" y="2009739"/>
              <a:ext cx="6342314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20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[These] improvements provide important building blocks for a more efficient business environment that would encourage local entrepreneurs and foreign companies in the country…</a:t>
              </a:r>
              <a:endParaRPr lang="en-GB" sz="2000" dirty="0" smtClean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2240121" y="5050051"/>
            <a:ext cx="52116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Illango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Patchamuthu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Pakistan Country Director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World Bank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20"/>
          <a:stretch/>
        </p:blipFill>
        <p:spPr>
          <a:xfrm>
            <a:off x="6005" y="6335492"/>
            <a:ext cx="9144000" cy="522508"/>
          </a:xfrm>
          <a:prstGeom prst="rect">
            <a:avLst/>
          </a:prstGeom>
        </p:spPr>
      </p:pic>
      <p:pic>
        <p:nvPicPr>
          <p:cNvPr id="6" name="S3 1-0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528929" y="6248400"/>
            <a:ext cx="609600" cy="609600"/>
          </a:xfrm>
          <a:prstGeom prst="rect">
            <a:avLst/>
          </a:prstGeom>
        </p:spPr>
      </p:pic>
      <p:pic>
        <p:nvPicPr>
          <p:cNvPr id="7" name="S3 1-02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267805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151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3000"/>
    </mc:Choice>
    <mc:Fallback>
      <p:transition spd="slow" advClick="0" advTm="3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5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8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21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292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144"/>
          <a:stretch/>
        </p:blipFill>
        <p:spPr>
          <a:xfrm>
            <a:off x="0" y="0"/>
            <a:ext cx="9144000" cy="112474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9512" y="231000"/>
            <a:ext cx="41344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Country Overview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http://www.printawallpaper.com/upload/designs/textured-world-map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6792"/>
            <a:ext cx="4680519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al 6"/>
          <p:cNvSpPr/>
          <p:nvPr/>
        </p:nvSpPr>
        <p:spPr>
          <a:xfrm>
            <a:off x="3023828" y="2492896"/>
            <a:ext cx="432048" cy="432048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5364088" y="1560401"/>
            <a:ext cx="325922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Demographics</a:t>
            </a:r>
          </a:p>
          <a:p>
            <a:endParaRPr lang="en-GB" sz="2000" b="1" dirty="0" smtClean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Population:      	209 million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16-45 Aged:	51.6%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Middle Class:	57.3%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Urbanised:       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45.7%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Urban M/C:	81.6%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96650" y="4653136"/>
            <a:ext cx="4117327" cy="1677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Target Market</a:t>
            </a:r>
          </a:p>
          <a:p>
            <a:pPr algn="ctr"/>
            <a:endParaRPr lang="en-GB" sz="800" b="1" dirty="0" smtClean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24,043,952</a:t>
            </a:r>
            <a:endParaRPr lang="en-GB" sz="5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290313" y="4653136"/>
            <a:ext cx="2058663" cy="1677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GDP Growth</a:t>
            </a:r>
          </a:p>
          <a:p>
            <a:pPr algn="ctr"/>
            <a:endParaRPr lang="en-GB" sz="800" b="1" dirty="0" smtClean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5.7%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538963" y="4653136"/>
            <a:ext cx="2465101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GDP/Capita (Int. $)</a:t>
            </a:r>
          </a:p>
          <a:p>
            <a:endParaRPr lang="en-GB" sz="800" b="1" dirty="0" smtClean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$5,753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20"/>
          <a:stretch/>
        </p:blipFill>
        <p:spPr>
          <a:xfrm>
            <a:off x="6005" y="6335492"/>
            <a:ext cx="9144000" cy="522508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041395" y="6093296"/>
            <a:ext cx="296267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Pakistan Bureau of Statistics, 2017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445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52300"/>
    </mc:Choice>
    <mc:Fallback>
      <p:transition spd="slow" advClick="0" advTm="523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8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3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3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21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3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" grpId="0"/>
      <p:bldP spid="7" grpId="0" animBg="1"/>
      <p:bldP spid="12" grpId="0"/>
      <p:bldP spid="15" grpId="0"/>
      <p:bldP spid="16" grpId="0"/>
      <p:bldP spid="17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20"/>
          <a:stretch/>
        </p:blipFill>
        <p:spPr>
          <a:xfrm>
            <a:off x="6005" y="6335492"/>
            <a:ext cx="9144000" cy="5225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144"/>
          <a:stretch/>
        </p:blipFill>
        <p:spPr>
          <a:xfrm>
            <a:off x="0" y="0"/>
            <a:ext cx="9144000" cy="112474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9512" y="231000"/>
            <a:ext cx="71609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Fast Food – Global </a:t>
            </a:r>
            <a:r>
              <a:rPr lang="en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AutoShape 2" descr="Image result for mcdonalds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mcdonalds logo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aphicFrame>
        <p:nvGraphicFramePr>
          <p:cNvPr id="20" name="Chart 1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75017182"/>
              </p:ext>
            </p:extLst>
          </p:nvPr>
        </p:nvGraphicFramePr>
        <p:xfrm>
          <a:off x="319984" y="1894766"/>
          <a:ext cx="8212455" cy="31904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1" name="TextBox 20"/>
          <p:cNvSpPr txBox="1"/>
          <p:nvPr/>
        </p:nvSpPr>
        <p:spPr>
          <a:xfrm>
            <a:off x="307975" y="1340768"/>
            <a:ext cx="634231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Annual growth rate forecast 2016-2021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96650" y="5085184"/>
            <a:ext cx="559948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PK Market Value (2021)</a:t>
            </a:r>
          </a:p>
          <a:p>
            <a:pPr algn="ctr"/>
            <a:endParaRPr lang="en-GB" sz="800" b="1" dirty="0" smtClean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$13.5 billion</a:t>
            </a:r>
            <a:endParaRPr lang="en-GB" sz="5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796136" y="6093296"/>
            <a:ext cx="32079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Euromonitor</a:t>
            </a:r>
            <a:r>
              <a:rPr lang="en-GB" sz="1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International / Bloomberg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4465" y="629194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285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26800"/>
    </mc:Choice>
    <mc:Fallback>
      <p:transition spd="slow" advClick="0" advTm="268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66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grpId="0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19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667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10" grpId="0"/>
      <p:bldGraphic spid="20" grpId="0">
        <p:bldAsOne/>
      </p:bldGraphic>
      <p:bldP spid="21" grpId="0"/>
      <p:bldP spid="23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144"/>
          <a:stretch/>
        </p:blipFill>
        <p:spPr>
          <a:xfrm>
            <a:off x="0" y="0"/>
            <a:ext cx="9144000" cy="112474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9512" y="231000"/>
            <a:ext cx="53399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Bun-Shares in Pakistan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AutoShape 2" descr="Image result for mcdonalds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mcdonalds logo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5859" y="1827490"/>
            <a:ext cx="1023361" cy="864096"/>
          </a:xfrm>
          <a:prstGeom prst="rect">
            <a:avLst/>
          </a:prstGeom>
        </p:spPr>
      </p:pic>
      <p:graphicFrame>
        <p:nvGraphicFramePr>
          <p:cNvPr id="13" name="Chart 1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33830516"/>
              </p:ext>
            </p:extLst>
          </p:nvPr>
        </p:nvGraphicFramePr>
        <p:xfrm>
          <a:off x="1979712" y="1916832"/>
          <a:ext cx="4876577" cy="43303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pic>
        <p:nvPicPr>
          <p:cNvPr id="2054" name="Picture 6" descr="FILE: KFC Logo. Picture: Supplied."/>
          <p:cNvPicPr>
            <a:picLocks noChangeAspect="1" noChangeArrowheads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46" t="14638" r="25287" b="13390"/>
          <a:stretch/>
        </p:blipFill>
        <p:spPr bwMode="auto">
          <a:xfrm>
            <a:off x="6245859" y="5177015"/>
            <a:ext cx="903962" cy="88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Subway at Griffith Central"/>
          <p:cNvPicPr>
            <a:picLocks noChangeAspect="1" noChangeArrowheads="1"/>
          </p:cNvPicPr>
          <p:nvPr/>
        </p:nvPicPr>
        <p:blipFill rotWithShape="1"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032" b="35935"/>
          <a:stretch/>
        </p:blipFill>
        <p:spPr bwMode="auto">
          <a:xfrm>
            <a:off x="962250" y="5320939"/>
            <a:ext cx="2049859" cy="59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s://scontent-lht6-1.xx.fbcdn.net/v/t1.0-1/16864203_1309237482456291_482164723163083813_n.png?oh=4370d1249696ddda1b97e5a3bae006ea&amp;oe=5B3D50B8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89" t="20746" r="6448" b="19456"/>
          <a:stretch/>
        </p:blipFill>
        <p:spPr bwMode="auto">
          <a:xfrm>
            <a:off x="1280346" y="3802016"/>
            <a:ext cx="934889" cy="66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File:Burger King Logo.sv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9375" y="2177658"/>
            <a:ext cx="775610" cy="783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771800" y="1633889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Others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20"/>
          <a:stretch/>
        </p:blipFill>
        <p:spPr>
          <a:xfrm>
            <a:off x="6005" y="6335492"/>
            <a:ext cx="9144000" cy="522508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5796136" y="6093296"/>
            <a:ext cx="3096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(Ali, S; 2014)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8262.8294"/>
                </p14:media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451273" y="62471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32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000"/>
    </mc:Choice>
    <mc:Fallback>
      <p:transition spd="slow" advTm="22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107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8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grpId="0" nodeType="withEffect">
                                  <p:stCondLst>
                                    <p:cond delay="18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1077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10" grpId="0"/>
      <p:bldGraphic spid="13" grpId="0">
        <p:bldAsOne/>
      </p:bldGraphic>
      <p:bldP spid="9" grpId="0"/>
      <p:bldP spid="4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Rectangle 64"/>
          <p:cNvSpPr/>
          <p:nvPr/>
        </p:nvSpPr>
        <p:spPr>
          <a:xfrm>
            <a:off x="323528" y="2181288"/>
            <a:ext cx="3144473" cy="158417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66" name="Rectangle 65"/>
          <p:cNvSpPr/>
          <p:nvPr/>
        </p:nvSpPr>
        <p:spPr>
          <a:xfrm>
            <a:off x="323528" y="3901559"/>
            <a:ext cx="3144473" cy="158417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 63"/>
          <p:cNvSpPr/>
          <p:nvPr/>
        </p:nvSpPr>
        <p:spPr>
          <a:xfrm>
            <a:off x="5616031" y="3933294"/>
            <a:ext cx="3144473" cy="158417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Rectangle 62"/>
          <p:cNvSpPr/>
          <p:nvPr/>
        </p:nvSpPr>
        <p:spPr>
          <a:xfrm>
            <a:off x="5616031" y="2181288"/>
            <a:ext cx="3144473" cy="1584176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144"/>
          <a:stretch/>
        </p:blipFill>
        <p:spPr>
          <a:xfrm>
            <a:off x="0" y="0"/>
            <a:ext cx="9144000" cy="112474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9512" y="231000"/>
            <a:ext cx="42968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PEST(LE) Analysis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AutoShape 2" descr="Image result for mcdonalds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mcdonalds logo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0" name="Picture 49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20"/>
          <a:stretch/>
        </p:blipFill>
        <p:spPr>
          <a:xfrm>
            <a:off x="6005" y="6335492"/>
            <a:ext cx="9144000" cy="522508"/>
          </a:xfrm>
          <a:prstGeom prst="rect">
            <a:avLst/>
          </a:prstGeom>
        </p:spPr>
      </p:pic>
      <p:grpSp>
        <p:nvGrpSpPr>
          <p:cNvPr id="8" name="Group 7"/>
          <p:cNvGrpSpPr/>
          <p:nvPr/>
        </p:nvGrpSpPr>
        <p:grpSpPr>
          <a:xfrm>
            <a:off x="3626613" y="2181288"/>
            <a:ext cx="1837644" cy="1584176"/>
            <a:chOff x="3626613" y="2181288"/>
            <a:chExt cx="1837644" cy="1584176"/>
          </a:xfrm>
        </p:grpSpPr>
        <p:sp>
          <p:nvSpPr>
            <p:cNvPr id="51" name="Isosceles Triangle 50"/>
            <p:cNvSpPr/>
            <p:nvPr/>
          </p:nvSpPr>
          <p:spPr>
            <a:xfrm flipV="1">
              <a:off x="3626613" y="2181288"/>
              <a:ext cx="1837644" cy="1584176"/>
            </a:xfrm>
            <a:prstGeom prst="triangl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7" name="TextBox 56"/>
            <p:cNvSpPr txBox="1"/>
            <p:nvPr/>
          </p:nvSpPr>
          <p:spPr>
            <a:xfrm>
              <a:off x="4282382" y="2433820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</a:t>
              </a:r>
              <a:endPara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597385" y="2454233"/>
            <a:ext cx="1584176" cy="1837644"/>
            <a:chOff x="4597385" y="2454233"/>
            <a:chExt cx="1584176" cy="1837644"/>
          </a:xfrm>
        </p:grpSpPr>
        <p:sp>
          <p:nvSpPr>
            <p:cNvPr id="54" name="Isosceles Triangle 53"/>
            <p:cNvSpPr/>
            <p:nvPr/>
          </p:nvSpPr>
          <p:spPr>
            <a:xfrm rot="3600000" flipV="1">
              <a:off x="4470651" y="2580967"/>
              <a:ext cx="1837644" cy="1584176"/>
            </a:xfrm>
            <a:prstGeom prst="triangl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8" name="TextBox 57"/>
            <p:cNvSpPr txBox="1"/>
            <p:nvPr/>
          </p:nvSpPr>
          <p:spPr>
            <a:xfrm>
              <a:off x="5352978" y="2787763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</a:t>
              </a:r>
              <a:endPara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4697209" y="3933294"/>
            <a:ext cx="1837644" cy="1584176"/>
            <a:chOff x="4697209" y="3933294"/>
            <a:chExt cx="1837644" cy="1584176"/>
          </a:xfrm>
        </p:grpSpPr>
        <p:sp>
          <p:nvSpPr>
            <p:cNvPr id="55" name="Isosceles Triangle 54"/>
            <p:cNvSpPr/>
            <p:nvPr/>
          </p:nvSpPr>
          <p:spPr>
            <a:xfrm flipV="1">
              <a:off x="4697209" y="3933294"/>
              <a:ext cx="1837644" cy="1584176"/>
            </a:xfrm>
            <a:prstGeom prst="triangl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9" name="TextBox 58"/>
            <p:cNvSpPr txBox="1"/>
            <p:nvPr/>
          </p:nvSpPr>
          <p:spPr>
            <a:xfrm>
              <a:off x="5352978" y="4210880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</a:t>
              </a:r>
              <a:endPara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2462254" y="2454233"/>
            <a:ext cx="1584176" cy="1837644"/>
            <a:chOff x="2462254" y="2454233"/>
            <a:chExt cx="1584176" cy="1837644"/>
          </a:xfrm>
        </p:grpSpPr>
        <p:sp>
          <p:nvSpPr>
            <p:cNvPr id="52" name="Isosceles Triangle 51"/>
            <p:cNvSpPr/>
            <p:nvPr/>
          </p:nvSpPr>
          <p:spPr>
            <a:xfrm rot="3600000" flipV="1">
              <a:off x="2335520" y="2580967"/>
              <a:ext cx="1837644" cy="1584176"/>
            </a:xfrm>
            <a:prstGeom prst="triangl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3217847" y="2827482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</a:t>
              </a:r>
              <a:endPara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2562078" y="3901559"/>
            <a:ext cx="1837644" cy="1584176"/>
            <a:chOff x="2562078" y="3901559"/>
            <a:chExt cx="1837644" cy="1584176"/>
          </a:xfrm>
        </p:grpSpPr>
        <p:sp>
          <p:nvSpPr>
            <p:cNvPr id="53" name="Isosceles Triangle 52"/>
            <p:cNvSpPr/>
            <p:nvPr/>
          </p:nvSpPr>
          <p:spPr>
            <a:xfrm flipV="1">
              <a:off x="2562078" y="3901559"/>
              <a:ext cx="1837644" cy="1584176"/>
            </a:xfrm>
            <a:prstGeom prst="triangl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TextBox 60"/>
            <p:cNvSpPr txBox="1"/>
            <p:nvPr/>
          </p:nvSpPr>
          <p:spPr>
            <a:xfrm>
              <a:off x="3212416" y="4210880"/>
              <a:ext cx="4972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</a:t>
              </a:r>
              <a:endPara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3626613" y="3933294"/>
            <a:ext cx="1837644" cy="1584176"/>
            <a:chOff x="3626613" y="3933294"/>
            <a:chExt cx="1837644" cy="1584176"/>
          </a:xfrm>
        </p:grpSpPr>
        <p:sp>
          <p:nvSpPr>
            <p:cNvPr id="32" name="Isosceles Triangle 31"/>
            <p:cNvSpPr/>
            <p:nvPr/>
          </p:nvSpPr>
          <p:spPr>
            <a:xfrm>
              <a:off x="3626613" y="3933294"/>
              <a:ext cx="1837644" cy="1584176"/>
            </a:xfrm>
            <a:prstGeom prst="triangl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2" name="TextBox 61"/>
            <p:cNvSpPr txBox="1"/>
            <p:nvPr/>
          </p:nvSpPr>
          <p:spPr>
            <a:xfrm>
              <a:off x="4273958" y="4547106"/>
              <a:ext cx="4972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</a:t>
              </a:r>
              <a:endPara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9" name="Group 68"/>
          <p:cNvGrpSpPr/>
          <p:nvPr/>
        </p:nvGrpSpPr>
        <p:grpSpPr>
          <a:xfrm>
            <a:off x="3626613" y="5589478"/>
            <a:ext cx="5133891" cy="863858"/>
            <a:chOff x="3626613" y="5589478"/>
            <a:chExt cx="5133891" cy="863858"/>
          </a:xfrm>
        </p:grpSpPr>
        <p:sp>
          <p:nvSpPr>
            <p:cNvPr id="67" name="Rectangle 66"/>
            <p:cNvSpPr/>
            <p:nvPr/>
          </p:nvSpPr>
          <p:spPr>
            <a:xfrm>
              <a:off x="3626613" y="5707322"/>
              <a:ext cx="5133891" cy="74601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Rectangle 67"/>
            <p:cNvSpPr/>
            <p:nvPr/>
          </p:nvSpPr>
          <p:spPr>
            <a:xfrm>
              <a:off x="3626614" y="5589478"/>
              <a:ext cx="1837644" cy="74601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70" name="Group 69"/>
          <p:cNvGrpSpPr/>
          <p:nvPr/>
        </p:nvGrpSpPr>
        <p:grpSpPr>
          <a:xfrm flipH="1" flipV="1">
            <a:off x="330367" y="1268760"/>
            <a:ext cx="5133891" cy="863858"/>
            <a:chOff x="3626613" y="5589478"/>
            <a:chExt cx="5133891" cy="863858"/>
          </a:xfrm>
        </p:grpSpPr>
        <p:sp>
          <p:nvSpPr>
            <p:cNvPr id="71" name="Rectangle 70"/>
            <p:cNvSpPr/>
            <p:nvPr/>
          </p:nvSpPr>
          <p:spPr>
            <a:xfrm>
              <a:off x="3626613" y="5707322"/>
              <a:ext cx="5133891" cy="74601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2" name="Rectangle 71"/>
            <p:cNvSpPr/>
            <p:nvPr/>
          </p:nvSpPr>
          <p:spPr>
            <a:xfrm>
              <a:off x="3626614" y="5589478"/>
              <a:ext cx="1837644" cy="74601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9" name="TextBox 28"/>
          <p:cNvSpPr txBox="1"/>
          <p:nvPr/>
        </p:nvSpPr>
        <p:spPr>
          <a:xfrm>
            <a:off x="307975" y="2172210"/>
            <a:ext cx="27518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Taxation (GST rise)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Knee-jerk R&amp;Rs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Political stability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Consumer rights organisation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193559" y="3931553"/>
            <a:ext cx="25669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Steady inflation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Good growth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Large Mid-Class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r">
              <a:buFont typeface="Arial" panose="020B0604020202020204" pitchFamily="34" charset="0"/>
              <a:buChar char="•"/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Currency fluctuations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Import volatility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008647" y="2167943"/>
            <a:ext cx="275185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Brand consciousness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Global awareness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Changing lifestyles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Complementary eating traits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US emotions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307974" y="3885386"/>
            <a:ext cx="27518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Availability of auto-</a:t>
            </a:r>
            <a:b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technologies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Popularity of apps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Low R&amp;D activity in </a:t>
            </a:r>
            <a:b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fast food industry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07973" y="1255415"/>
            <a:ext cx="51562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Growing awareness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MCNs actively promoting environmental issue (CSR) 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3626613" y="5616990"/>
            <a:ext cx="51338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Very little legal application of Employment Law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Practically no building rules in general towns; restricted in gated townships</a:t>
            </a:r>
          </a:p>
        </p:txBody>
      </p:sp>
      <p:pic>
        <p:nvPicPr>
          <p:cNvPr id="1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668344" y="6291946"/>
            <a:ext cx="609600" cy="609600"/>
          </a:xfrm>
          <a:prstGeom prst="rect">
            <a:avLst/>
          </a:prstGeom>
        </p:spPr>
      </p:pic>
      <p:pic>
        <p:nvPicPr>
          <p:cNvPr id="14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455704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425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47000"/>
    </mc:Choice>
    <mc:Fallback>
      <p:transition spd="slow" advClick="0" advTm="14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26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76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3088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2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25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33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33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33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33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33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46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46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55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55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55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55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55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41649"/>
                            </p:stCondLst>
                            <p:childTnLst>
                              <p:par>
                                <p:cTn id="8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42149"/>
                            </p:stCondLst>
                            <p:childTnLst>
                              <p:par>
                                <p:cTn id="9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10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65" grpId="0" animBg="1"/>
      <p:bldP spid="66" grpId="0" animBg="1"/>
      <p:bldP spid="64" grpId="0" animBg="1"/>
      <p:bldP spid="63" grpId="0" animBg="1"/>
      <p:bldP spid="10" grpId="0"/>
      <p:bldP spid="29" grpId="0"/>
      <p:bldP spid="30" grpId="0" uiExpand="1" build="p"/>
      <p:bldP spid="31" grpId="0" build="p"/>
      <p:bldP spid="33" grpId="0" build="p"/>
      <p:bldP spid="34" grpId="0" uiExpand="1" build="p"/>
      <p:bldP spid="3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144"/>
          <a:stretch/>
        </p:blipFill>
        <p:spPr>
          <a:xfrm>
            <a:off x="0" y="0"/>
            <a:ext cx="9144000" cy="112474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9512" y="231000"/>
            <a:ext cx="35787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AutoShape 2" descr="Image result for mcdonalds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mcdonalds logo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20"/>
          <a:stretch/>
        </p:blipFill>
        <p:spPr>
          <a:xfrm>
            <a:off x="6005" y="6335492"/>
            <a:ext cx="9144000" cy="52250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914601" y="2258825"/>
            <a:ext cx="1512168" cy="1512168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467544" y="2258825"/>
            <a:ext cx="2447057" cy="151216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2914601" y="4005064"/>
            <a:ext cx="1512168" cy="1512168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467544" y="4005064"/>
            <a:ext cx="2447057" cy="151216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4651177" y="2258825"/>
            <a:ext cx="1512168" cy="1512168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163345" y="2258825"/>
            <a:ext cx="2447057" cy="151216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4651177" y="4005064"/>
            <a:ext cx="1512168" cy="1512168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6163345" y="4005064"/>
            <a:ext cx="2447057" cy="151216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/>
          <p:cNvSpPr txBox="1"/>
          <p:nvPr/>
        </p:nvSpPr>
        <p:spPr>
          <a:xfrm>
            <a:off x="3270575" y="2414744"/>
            <a:ext cx="80021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endParaRPr lang="en-GB" sz="7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878911" y="2414743"/>
            <a:ext cx="105670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endParaRPr lang="en-GB" sz="7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3219278" y="4160983"/>
            <a:ext cx="90281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endParaRPr lang="en-GB" sz="7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5032799" y="4160983"/>
            <a:ext cx="74892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2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endParaRPr lang="en-GB" sz="7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467544" y="2321585"/>
            <a:ext cx="24470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Strong brand image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High market penetration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High differentiation of products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145136" y="2258825"/>
            <a:ext cx="244705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Easily imitable business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Limited product mix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Restrictive requirements for locations/outlets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60375" y="4121785"/>
            <a:ext cx="244705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Diversification / product mix widening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Market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Service quality improvement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163345" y="4223990"/>
            <a:ext cx="24470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Aggressive competition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Imitation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Healthy lifestyle trend</a:t>
            </a:r>
          </a:p>
        </p:txBody>
      </p:sp>
      <p:pic>
        <p:nvPicPr>
          <p:cNvPr id="4" name="S8 1-01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747.0176"/>
                </p14:media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935611" y="6248400"/>
            <a:ext cx="609600" cy="609600"/>
          </a:xfrm>
          <a:prstGeom prst="rect">
            <a:avLst/>
          </a:prstGeom>
        </p:spPr>
      </p:pic>
      <p:pic>
        <p:nvPicPr>
          <p:cNvPr id="7" name="S8 1-02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6759064" y="6248400"/>
            <a:ext cx="609600" cy="609600"/>
          </a:xfrm>
          <a:prstGeom prst="rect">
            <a:avLst/>
          </a:prstGeom>
        </p:spPr>
      </p:pic>
      <p:pic>
        <p:nvPicPr>
          <p:cNvPr id="8" name="S8 1-03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524328" y="6248400"/>
            <a:ext cx="609600" cy="609600"/>
          </a:xfrm>
          <a:prstGeom prst="rect">
            <a:avLst/>
          </a:prstGeom>
        </p:spPr>
      </p:pic>
      <p:pic>
        <p:nvPicPr>
          <p:cNvPr id="9" name="S8 1-04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8305602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85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10000"/>
    </mc:Choice>
    <mc:Fallback>
      <p:transition spd="slow" advClick="0" advTm="11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26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652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505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19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19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19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25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25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25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7702"/>
                            </p:stCondLst>
                            <p:childTnLst>
                              <p:par>
                                <p:cTn id="5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1" dur="3427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18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18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18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28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28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28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8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9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9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10" grpId="0"/>
      <p:bldP spid="6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/>
      <p:bldP spid="24" grpId="0"/>
      <p:bldP spid="25" grpId="0"/>
      <p:bldP spid="27" grpId="0"/>
      <p:bldP spid="28" grpId="0" uiExpand="1" build="p"/>
      <p:bldP spid="30" grpId="0" build="p"/>
      <p:bldP spid="31" grpId="0" build="p"/>
      <p:bldP spid="3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144"/>
          <a:stretch/>
        </p:blipFill>
        <p:spPr>
          <a:xfrm>
            <a:off x="0" y="0"/>
            <a:ext cx="9144000" cy="112474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9512" y="231000"/>
            <a:ext cx="47585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Five Forces Analysis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AutoShape 2" descr="Image result for mcdonalds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mcdonalds logo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920"/>
          <a:stretch/>
        </p:blipFill>
        <p:spPr>
          <a:xfrm>
            <a:off x="6005" y="6335492"/>
            <a:ext cx="9144000" cy="522508"/>
          </a:xfrm>
          <a:prstGeom prst="rect">
            <a:avLst/>
          </a:prstGeom>
        </p:spPr>
      </p:pic>
      <p:sp>
        <p:nvSpPr>
          <p:cNvPr id="12" name="Hexagon 11"/>
          <p:cNvSpPr/>
          <p:nvPr/>
        </p:nvSpPr>
        <p:spPr>
          <a:xfrm>
            <a:off x="3742712" y="3084093"/>
            <a:ext cx="1670586" cy="1440160"/>
          </a:xfrm>
          <a:prstGeom prst="hexag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Hexagon 29"/>
          <p:cNvSpPr/>
          <p:nvPr/>
        </p:nvSpPr>
        <p:spPr>
          <a:xfrm>
            <a:off x="5148064" y="2329020"/>
            <a:ext cx="1670586" cy="1440160"/>
          </a:xfrm>
          <a:prstGeom prst="hexag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Hexagon 30"/>
          <p:cNvSpPr/>
          <p:nvPr/>
        </p:nvSpPr>
        <p:spPr>
          <a:xfrm>
            <a:off x="5148064" y="3903533"/>
            <a:ext cx="1670586" cy="1440160"/>
          </a:xfrm>
          <a:prstGeom prst="hexag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Hexagon 31"/>
          <p:cNvSpPr/>
          <p:nvPr/>
        </p:nvSpPr>
        <p:spPr>
          <a:xfrm>
            <a:off x="2339752" y="3903533"/>
            <a:ext cx="1670586" cy="1440160"/>
          </a:xfrm>
          <a:prstGeom prst="hexag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Hexagon 32"/>
          <p:cNvSpPr/>
          <p:nvPr/>
        </p:nvSpPr>
        <p:spPr>
          <a:xfrm>
            <a:off x="2339752" y="2329020"/>
            <a:ext cx="1670586" cy="1440160"/>
          </a:xfrm>
          <a:prstGeom prst="hexag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6545057" y="1340768"/>
            <a:ext cx="2232248" cy="1689007"/>
            <a:chOff x="6516216" y="1340768"/>
            <a:chExt cx="2232248" cy="1689007"/>
          </a:xfrm>
        </p:grpSpPr>
        <p:sp>
          <p:nvSpPr>
            <p:cNvPr id="34" name="Hexagon 33"/>
            <p:cNvSpPr/>
            <p:nvPr/>
          </p:nvSpPr>
          <p:spPr>
            <a:xfrm>
              <a:off x="6516216" y="1589615"/>
              <a:ext cx="1670586" cy="1440160"/>
            </a:xfrm>
            <a:prstGeom prst="hexagon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516216" y="1340768"/>
              <a:ext cx="2232248" cy="968927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7020272" y="2060848"/>
              <a:ext cx="1728192" cy="968927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6" name="Group 35"/>
          <p:cNvGrpSpPr/>
          <p:nvPr/>
        </p:nvGrpSpPr>
        <p:grpSpPr>
          <a:xfrm flipV="1">
            <a:off x="6545057" y="4623613"/>
            <a:ext cx="2232248" cy="1689007"/>
            <a:chOff x="6516216" y="1340768"/>
            <a:chExt cx="2232248" cy="1689007"/>
          </a:xfrm>
        </p:grpSpPr>
        <p:sp>
          <p:nvSpPr>
            <p:cNvPr id="37" name="Hexagon 36"/>
            <p:cNvSpPr/>
            <p:nvPr/>
          </p:nvSpPr>
          <p:spPr>
            <a:xfrm>
              <a:off x="6516216" y="1589615"/>
              <a:ext cx="1670586" cy="1440160"/>
            </a:xfrm>
            <a:prstGeom prst="hexagon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Rectangle 37"/>
            <p:cNvSpPr/>
            <p:nvPr/>
          </p:nvSpPr>
          <p:spPr>
            <a:xfrm>
              <a:off x="6516216" y="1340768"/>
              <a:ext cx="2232248" cy="968927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Rectangle 38"/>
            <p:cNvSpPr/>
            <p:nvPr/>
          </p:nvSpPr>
          <p:spPr>
            <a:xfrm>
              <a:off x="7020272" y="2060848"/>
              <a:ext cx="1728192" cy="968927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6" name="Group 45"/>
          <p:cNvGrpSpPr/>
          <p:nvPr/>
        </p:nvGrpSpPr>
        <p:grpSpPr>
          <a:xfrm flipH="1">
            <a:off x="395536" y="1340768"/>
            <a:ext cx="2232248" cy="1689007"/>
            <a:chOff x="6516216" y="1340768"/>
            <a:chExt cx="2232248" cy="1689007"/>
          </a:xfrm>
        </p:grpSpPr>
        <p:sp>
          <p:nvSpPr>
            <p:cNvPr id="47" name="Hexagon 46"/>
            <p:cNvSpPr/>
            <p:nvPr/>
          </p:nvSpPr>
          <p:spPr>
            <a:xfrm>
              <a:off x="6516216" y="1589615"/>
              <a:ext cx="1670586" cy="1440160"/>
            </a:xfrm>
            <a:prstGeom prst="hexagon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8" name="Rectangle 47"/>
            <p:cNvSpPr/>
            <p:nvPr/>
          </p:nvSpPr>
          <p:spPr>
            <a:xfrm>
              <a:off x="6516216" y="1340768"/>
              <a:ext cx="2232248" cy="968927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9" name="Rectangle 48"/>
            <p:cNvSpPr/>
            <p:nvPr/>
          </p:nvSpPr>
          <p:spPr>
            <a:xfrm>
              <a:off x="7020272" y="2060848"/>
              <a:ext cx="1728192" cy="968927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0" name="Group 49"/>
          <p:cNvGrpSpPr/>
          <p:nvPr/>
        </p:nvGrpSpPr>
        <p:grpSpPr>
          <a:xfrm flipH="1" flipV="1">
            <a:off x="395536" y="4623613"/>
            <a:ext cx="2232248" cy="1689007"/>
            <a:chOff x="6516216" y="1340768"/>
            <a:chExt cx="2232248" cy="1689007"/>
          </a:xfrm>
        </p:grpSpPr>
        <p:sp>
          <p:nvSpPr>
            <p:cNvPr id="51" name="Hexagon 50"/>
            <p:cNvSpPr/>
            <p:nvPr/>
          </p:nvSpPr>
          <p:spPr>
            <a:xfrm>
              <a:off x="6516216" y="1589615"/>
              <a:ext cx="1670586" cy="1440160"/>
            </a:xfrm>
            <a:prstGeom prst="hexagon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2" name="Rectangle 51"/>
            <p:cNvSpPr/>
            <p:nvPr/>
          </p:nvSpPr>
          <p:spPr>
            <a:xfrm>
              <a:off x="6516216" y="1340768"/>
              <a:ext cx="2232248" cy="968927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Rectangle 52"/>
            <p:cNvSpPr/>
            <p:nvPr/>
          </p:nvSpPr>
          <p:spPr>
            <a:xfrm>
              <a:off x="7020272" y="2060848"/>
              <a:ext cx="1728192" cy="968927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54" name="TextBox 53"/>
          <p:cNvSpPr txBox="1"/>
          <p:nvPr/>
        </p:nvSpPr>
        <p:spPr>
          <a:xfrm>
            <a:off x="4100951" y="3619507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Rivalry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TextBox 54"/>
          <p:cNvSpPr txBox="1"/>
          <p:nvPr/>
        </p:nvSpPr>
        <p:spPr>
          <a:xfrm>
            <a:off x="5544775" y="2725934"/>
            <a:ext cx="8771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Buyer</a:t>
            </a:r>
          </a:p>
          <a:p>
            <a:pPr algn="ctr"/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TextBox 56"/>
          <p:cNvSpPr txBox="1"/>
          <p:nvPr/>
        </p:nvSpPr>
        <p:spPr>
          <a:xfrm>
            <a:off x="5292572" y="4300447"/>
            <a:ext cx="14414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 of</a:t>
            </a:r>
          </a:p>
          <a:p>
            <a:pPr algn="ctr"/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Substitutes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2621049" y="2725934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Supplier</a:t>
            </a:r>
          </a:p>
          <a:p>
            <a:pPr algn="ctr"/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" name="TextBox 58"/>
          <p:cNvSpPr txBox="1"/>
          <p:nvPr/>
        </p:nvSpPr>
        <p:spPr>
          <a:xfrm>
            <a:off x="2614637" y="4300447"/>
            <a:ext cx="11208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</a:p>
          <a:p>
            <a:pPr algn="ctr"/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Entry 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3455876" y="1340768"/>
            <a:ext cx="2232248" cy="1656184"/>
            <a:chOff x="3563888" y="1340768"/>
            <a:chExt cx="2232248" cy="1656184"/>
          </a:xfrm>
        </p:grpSpPr>
        <p:sp>
          <p:nvSpPr>
            <p:cNvPr id="60" name="Hexagon 59"/>
            <p:cNvSpPr/>
            <p:nvPr/>
          </p:nvSpPr>
          <p:spPr>
            <a:xfrm>
              <a:off x="3844719" y="1556792"/>
              <a:ext cx="1670586" cy="1440160"/>
            </a:xfrm>
            <a:prstGeom prst="hexagon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3563888" y="1340768"/>
              <a:ext cx="2232248" cy="936104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61" name="TextBox 60"/>
          <p:cNvSpPr txBox="1"/>
          <p:nvPr/>
        </p:nvSpPr>
        <p:spPr>
          <a:xfrm>
            <a:off x="3563887" y="1340768"/>
            <a:ext cx="212423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Many competitors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Large variety of firms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Low switching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6733991" y="1340768"/>
            <a:ext cx="20433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Low switch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High substitute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availability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Limited number of consumer organisations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" name="TextBox 62"/>
          <p:cNvSpPr txBox="1"/>
          <p:nvPr/>
        </p:nvSpPr>
        <p:spPr>
          <a:xfrm>
            <a:off x="395536" y="1340768"/>
            <a:ext cx="22191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Large number of suppliers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High overall supply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Low forward integration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395535" y="4623613"/>
            <a:ext cx="204331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Low switch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Moderate cost disadvantage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Moderate cost of doing business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5" name="TextBox 64"/>
          <p:cNvSpPr txBox="1"/>
          <p:nvPr/>
        </p:nvSpPr>
        <p:spPr>
          <a:xfrm>
            <a:off x="6733990" y="4623260"/>
            <a:ext cx="204331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Low switch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High substitute availability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Satisfactory performance of substitutes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S9 0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613786" y="6150513"/>
            <a:ext cx="609600" cy="609600"/>
          </a:xfrm>
          <a:prstGeom prst="rect">
            <a:avLst/>
          </a:prstGeom>
        </p:spPr>
      </p:pic>
      <p:pic>
        <p:nvPicPr>
          <p:cNvPr id="6" name="S9 0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>
                  <p14:trim end="16981.4571"/>
                </p14:media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209050" y="6146450"/>
            <a:ext cx="609600" cy="609600"/>
          </a:xfrm>
          <a:prstGeom prst="rect">
            <a:avLst/>
          </a:prstGeom>
        </p:spPr>
      </p:pic>
      <p:pic>
        <p:nvPicPr>
          <p:cNvPr id="7" name="S9 04 SUPPLIERS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049113" y="6134695"/>
            <a:ext cx="609600" cy="609600"/>
          </a:xfrm>
          <a:prstGeom prst="rect">
            <a:avLst/>
          </a:prstGeom>
        </p:spPr>
      </p:pic>
      <p:pic>
        <p:nvPicPr>
          <p:cNvPr id="8" name="S9 05 BARRIERS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755646" y="6134695"/>
            <a:ext cx="609600" cy="609600"/>
          </a:xfrm>
          <a:prstGeom prst="rect">
            <a:avLst/>
          </a:prstGeom>
        </p:spPr>
      </p:pic>
      <p:pic>
        <p:nvPicPr>
          <p:cNvPr id="9" name="S9 00 INTRO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471140" y="613469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935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31000"/>
    </mc:Choice>
    <mc:Fallback>
      <p:transition spd="slow" advClick="0" advTm="13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383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433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2531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10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10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10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9640"/>
                            </p:stCondLst>
                            <p:childTnLst>
                              <p:par>
                                <p:cTn id="3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99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16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17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17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17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26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26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36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37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37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37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9540"/>
                            </p:stCondLst>
                            <p:childTnLst>
                              <p:par>
                                <p:cTn id="6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0" dur="1755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7098"/>
                            </p:stCondLst>
                            <p:childTnLst>
                              <p:par>
                                <p:cTn id="9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1" dur="234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nodeType="withEffect">
                                  <p:stCondLst>
                                    <p:cond delay="155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grpId="0" nodeType="withEffect">
                                  <p:stCondLst>
                                    <p:cond delay="16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16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grpId="0" nodeType="withEffect">
                                  <p:stCondLst>
                                    <p:cond delay="16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10" grpId="0"/>
      <p:bldP spid="12" grpId="0" animBg="1"/>
      <p:bldP spid="30" grpId="0" animBg="1"/>
      <p:bldP spid="31" grpId="0" animBg="1"/>
      <p:bldP spid="32" grpId="0" animBg="1"/>
      <p:bldP spid="33" grpId="0" animBg="1"/>
      <p:bldP spid="55" grpId="0"/>
      <p:bldP spid="57" grpId="0"/>
      <p:bldP spid="58" grpId="0"/>
      <p:bldP spid="59" grpId="0"/>
      <p:bldP spid="61" grpId="0" build="p"/>
      <p:bldP spid="62" grpId="0" uiExpand="1" build="p"/>
      <p:bldP spid="63" grpId="0" build="p"/>
      <p:bldP spid="64" grpId="0" uiExpand="1" build="p"/>
      <p:bldP spid="6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144"/>
          <a:stretch/>
        </p:blipFill>
        <p:spPr>
          <a:xfrm>
            <a:off x="0" y="0"/>
            <a:ext cx="9144000" cy="112474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9512" y="231000"/>
            <a:ext cx="52971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Advantage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AutoShape 2" descr="Image result for mcdonalds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mcdonalds logo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251520" y="2690336"/>
            <a:ext cx="85124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focussing we make excellence possible and excellence is what provides Five Guys the Competitive Advantage</a:t>
            </a:r>
          </a:p>
        </p:txBody>
      </p:sp>
      <p:pic>
        <p:nvPicPr>
          <p:cNvPr id="4" name="S10 01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497.949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45459" y="60212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3024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48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10" grpId="0"/>
      <p:bldP spid="1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2144"/>
          <a:stretch/>
        </p:blipFill>
        <p:spPr>
          <a:xfrm>
            <a:off x="0" y="0"/>
            <a:ext cx="9144000" cy="112474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9512" y="231000"/>
            <a:ext cx="26725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AutoShape 2" descr="Image result for mcdonalds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mcdonalds logo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07975" y="1556792"/>
            <a:ext cx="8584505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Ali,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S; 2014.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Fast Food consumption in Pakistan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Retrieved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from brandsynario.com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http://www.brandsynario.com/fast-food-consumption-in-pakistan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"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Britain’S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Favourite Fast-Food Restaurants And Coffee Shops Revealed | Market Force Information, Inc.."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Marketforce.com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N.p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., 2018. Web. 4 Mar. 2018.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Farrell, Jeff. "Pakistan Just Planted 1 Billion Trees."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Independent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N.p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., 2017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Ghani,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Jawaid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"The Emerging Middle Class In Pakistan: How It Consumes, Earns, And Saves."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Conference On Marketing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Karachi: IBA, 2014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Maher,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Sanam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"The Rise Of Pakistan's 'Burger' Generation."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Aljazeera.com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N.p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., 2018.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Mangi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Fasih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and Chris Kay. "Pakistan Develops A Taste For Fast Food." 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Bloomberg.com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N.p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., 2017.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Maqsood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Ammara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"Opinion | Meet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Pakistan’S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Modern Middle Class."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Nytimes.com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N.p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., 2018.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"Pakistan Beef And Veal Meat Production By Year (1000 MT CWE)."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Indexmundi.com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N.p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., 2017.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"Pakistan Bureau Of Statistics | 6Th Population And Housing Census."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Pbscensus.gov.pk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N.p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., 2018.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"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Pakistan Is One Of The Fastest Growing Fast Food Industries In The World."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Propakistani.pk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N.p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., 2017.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"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Self-Employed - Total (% Of Total Employed) In Pakistan."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Tradingeconomics.com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N.p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., 2009. </a:t>
            </a:r>
          </a:p>
        </p:txBody>
      </p:sp>
    </p:spTree>
    <p:extLst>
      <p:ext uri="{BB962C8B-B14F-4D97-AF65-F5344CB8AC3E}">
        <p14:creationId xmlns:p14="http://schemas.microsoft.com/office/powerpoint/2010/main" val="3020867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1488</TotalTime>
  <Words>398</Words>
  <Application>Microsoft Office PowerPoint</Application>
  <PresentationFormat>On-screen Show (4:3)</PresentationFormat>
  <Paragraphs>132</Paragraphs>
  <Slides>12</Slides>
  <Notes>0</Notes>
  <HiddenSlides>0</HiddenSlides>
  <MMClips>20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SBMA7122D International Business 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Hashmi Group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84</cp:revision>
  <dcterms:created xsi:type="dcterms:W3CDTF">2018-03-04T12:37:21Z</dcterms:created>
  <dcterms:modified xsi:type="dcterms:W3CDTF">2018-03-05T23:52:29Z</dcterms:modified>
</cp:coreProperties>
</file>