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4376" r:id="rId1"/>
  </p:sldMasterIdLst>
  <p:notesMasterIdLst>
    <p:notesMasterId r:id="rId17"/>
  </p:notesMasterIdLst>
  <p:sldIdLst>
    <p:sldId id="279" r:id="rId2"/>
    <p:sldId id="283" r:id="rId3"/>
    <p:sldId id="270" r:id="rId4"/>
    <p:sldId id="284" r:id="rId5"/>
    <p:sldId id="261" r:id="rId6"/>
    <p:sldId id="269" r:id="rId7"/>
    <p:sldId id="286" r:id="rId8"/>
    <p:sldId id="277" r:id="rId9"/>
    <p:sldId id="259" r:id="rId10"/>
    <p:sldId id="258" r:id="rId11"/>
    <p:sldId id="260" r:id="rId12"/>
    <p:sldId id="271" r:id="rId13"/>
    <p:sldId id="266" r:id="rId14"/>
    <p:sldId id="264" r:id="rId15"/>
    <p:sldId id="285" r:id="rId16"/>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075074-3917-4359-8835-3E20DC1B7B72}" v="76" dt="2021-11-28T17:37:06.9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7032" autoAdjust="0"/>
  </p:normalViewPr>
  <p:slideViewPr>
    <p:cSldViewPr snapToGrid="0">
      <p:cViewPr varScale="1">
        <p:scale>
          <a:sx n="63" d="100"/>
          <a:sy n="63" d="100"/>
        </p:scale>
        <p:origin x="2026" y="53"/>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buNone/>
            </a:pPr>
            <a:endParaRPr lang="en-GB" dirty="0"/>
          </a:p>
          <a:p>
            <a:pPr>
              <a:buNone/>
            </a:pPr>
            <a:r>
              <a:rPr lang="en-GB" dirty="0"/>
              <a:t>Welcome to my presentation where I’ll be outlining the differences between qualitative and quantitative research using the example of the reduced incidence of breastfeeding for higher birth order siblings . This topic has arisen from my work as an NCT breastfeeding counsellor. Shockingly,  95% of women who stop breastfeeding in the first six weeks stop before they are ready. I am passionate about protecting women’s right to decide.</a:t>
            </a:r>
          </a:p>
        </p:txBody>
      </p:sp>
    </p:spTree>
    <p:extLst>
      <p:ext uri="{BB962C8B-B14F-4D97-AF65-F5344CB8AC3E}">
        <p14:creationId xmlns:p14="http://schemas.microsoft.com/office/powerpoint/2010/main" val="47977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dirty="0"/>
              <a:t>What especially interests  me is that, according to the Office for National Statistics:</a:t>
            </a:r>
          </a:p>
          <a:p>
            <a:pPr>
              <a:buNone/>
            </a:pPr>
            <a:r>
              <a:rPr lang="en-US" i="1" dirty="0"/>
              <a:t> the percentage of second babies who receive any breast milk at all compared to the percentage of first babies is </a:t>
            </a:r>
            <a:r>
              <a:rPr lang="en-US" b="1" i="1" dirty="0"/>
              <a:t>lower.</a:t>
            </a:r>
          </a:p>
          <a:p>
            <a:pPr>
              <a:buNone/>
            </a:pPr>
            <a:endParaRPr lang="en-US" dirty="0"/>
          </a:p>
          <a:p>
            <a:pPr>
              <a:buNone/>
            </a:pPr>
            <a:r>
              <a:rPr lang="en-US" dirty="0"/>
              <a:t> Because the public health drive has been towards increasing breastfeeding rates for babies given the evidence:</a:t>
            </a:r>
          </a:p>
          <a:p>
            <a:r>
              <a:rPr lang="en-US" dirty="0"/>
              <a:t> for better health outcomes</a:t>
            </a:r>
          </a:p>
          <a:p>
            <a:r>
              <a:rPr lang="en-US" dirty="0"/>
              <a:t> and also the increasing amount of evidence emerging around the </a:t>
            </a:r>
            <a:r>
              <a:rPr lang="en-US" b="1" dirty="0"/>
              <a:t>psychological impact</a:t>
            </a:r>
            <a:r>
              <a:rPr lang="en-US" dirty="0"/>
              <a:t> of early cessation of breastfeeding to mothers</a:t>
            </a:r>
          </a:p>
          <a:p>
            <a:pPr>
              <a:buNone/>
            </a:pPr>
            <a:endParaRPr lang="en-US" dirty="0"/>
          </a:p>
          <a:p>
            <a:pPr>
              <a:buNone/>
            </a:pPr>
            <a:r>
              <a:rPr lang="en-US" dirty="0"/>
              <a:t> I am really curious as to which interventions best support mothers of higher birth order babies to breastfeed. But I’m also mindful that this psychological impact on a mother will mean that I will have to take extra care to ensure that my research is ethical and does not cause harm to the participants.</a:t>
            </a:r>
          </a:p>
          <a:p>
            <a:pPr>
              <a:buNone/>
            </a:pPr>
            <a:r>
              <a:rPr lang="en-US" dirty="0"/>
              <a:t>Looking at this table, which comes from the Infant feeding survey I’ve highlighted that  only 67% of later-born siblings are ever breast fed in Wales, compared to 74% of first-borns. This figure is worse than in any other country in mainland Britain.</a:t>
            </a:r>
          </a:p>
          <a:p>
            <a:pPr>
              <a:buNone/>
            </a:pPr>
            <a:endParaRPr lang="en-US" dirty="0"/>
          </a:p>
        </p:txBody>
      </p:sp>
    </p:spTree>
    <p:extLst>
      <p:ext uri="{BB962C8B-B14F-4D97-AF65-F5344CB8AC3E}">
        <p14:creationId xmlns:p14="http://schemas.microsoft.com/office/powerpoint/2010/main" val="44930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GB" dirty="0"/>
              <a:t> What should my research question be?</a:t>
            </a:r>
          </a:p>
          <a:p>
            <a:pPr>
              <a:buNone/>
            </a:pPr>
            <a:r>
              <a:rPr lang="en-GB" dirty="0"/>
              <a:t>I’ll clarify the parameters of the two approaches..</a:t>
            </a:r>
          </a:p>
          <a:p>
            <a:pPr>
              <a:buNone/>
            </a:pPr>
            <a:r>
              <a:rPr lang="en-GB" dirty="0"/>
              <a:t>So I'm going to consider now how selecting either a QUAL or QUANT approach  will affect what I look for and how I look for it in relation to this topic</a:t>
            </a:r>
          </a:p>
          <a:p>
            <a:pPr>
              <a:buNone/>
            </a:pPr>
            <a:r>
              <a:rPr lang="en-GB" dirty="0"/>
              <a:t>According to Bryman</a:t>
            </a:r>
          </a:p>
          <a:p>
            <a:r>
              <a:rPr lang="en-GB" dirty="0"/>
              <a:t> In some cases, epistemological commitments may drive your research, and these commitments will determine the whole scope and nature of your project Do you take a positivist or constructivist stance on knowledge?</a:t>
            </a:r>
          </a:p>
          <a:p>
            <a:r>
              <a:rPr lang="en-GB" dirty="0"/>
              <a:t>In other cases, certain political commitments or objectives drive you research. For example, whose voices do you most want to be heard?</a:t>
            </a:r>
          </a:p>
          <a:p>
            <a:r>
              <a:rPr lang="en-GB" dirty="0"/>
              <a:t>Sometimes your research question itself will determine your methodology and choice of methods.</a:t>
            </a:r>
          </a:p>
          <a:p>
            <a:r>
              <a:rPr lang="en-GB" dirty="0"/>
              <a:t>Also, it's determined by technical or pragmatic factors such as the skills you have as a researcher and the methods you know.</a:t>
            </a:r>
          </a:p>
          <a:p>
            <a:endParaRPr lang="en-GB" dirty="0"/>
          </a:p>
          <a:p>
            <a:pPr marL="158750" indent="0">
              <a:buNone/>
            </a:pPr>
            <a:r>
              <a:rPr lang="en-GB" dirty="0"/>
              <a:t> When exploring the possible avenues of research, I noticed how new research questions emerged when considering what conclusions it might be possible to validate with either approach. Looking at the topic from the two different approaches provided lots of ideas about what to ask and cycling between the two approaches provided fresh new perspectives, in the process of eliminating one approach or the other.</a:t>
            </a:r>
          </a:p>
          <a:p>
            <a:pPr marL="158750" indent="0">
              <a:buNone/>
            </a:pPr>
            <a:r>
              <a:rPr lang="en-GB" dirty="0"/>
              <a:t>This is somewhat reflected in Braun and Clarke’s observation that, qualitative research i</a:t>
            </a:r>
            <a:r>
              <a:rPr lang="en-GB" b="1" dirty="0"/>
              <a:t>s not a linear process.</a:t>
            </a:r>
            <a:r>
              <a:rPr lang="en-GB" dirty="0"/>
              <a:t> Research questions, methods, and even theories all feed into, and inform, each other, and there are many routes to research design.</a:t>
            </a:r>
          </a:p>
          <a:p>
            <a:pPr marL="158750" indent="0">
              <a:buNone/>
            </a:pPr>
            <a:r>
              <a:rPr lang="en-GB" dirty="0"/>
              <a:t>Ethical considerations also exert a major influence on deciding on the approach. Examples of stressors to mothers of </a:t>
            </a:r>
            <a:r>
              <a:rPr lang="en-GB" dirty="0" err="1"/>
              <a:t>newborns</a:t>
            </a:r>
            <a:r>
              <a:rPr lang="en-GB" dirty="0"/>
              <a:t> are possible birth trauma or grief at the premature end of their breastfeeding journey, so design must take account of this.</a:t>
            </a:r>
          </a:p>
          <a:p>
            <a:pPr>
              <a:buNone/>
            </a:pPr>
            <a:endParaRPr lang="en-GB" dirty="0"/>
          </a:p>
          <a:p>
            <a:pPr>
              <a:buNone/>
            </a:pPr>
            <a:endParaRPr lang="en-GB" dirty="0"/>
          </a:p>
          <a:p>
            <a:pPr>
              <a:buNone/>
            </a:pPr>
            <a:endParaRPr lang="en-GB" dirty="0"/>
          </a:p>
          <a:p>
            <a:pPr>
              <a:buNone/>
            </a:pPr>
            <a:endParaRPr lang="en-US" dirty="0">
              <a:latin typeface="Calibri"/>
              <a:cs typeface="Calibri"/>
            </a:endParaRPr>
          </a:p>
        </p:txBody>
      </p:sp>
    </p:spTree>
    <p:extLst>
      <p:ext uri="{BB962C8B-B14F-4D97-AF65-F5344CB8AC3E}">
        <p14:creationId xmlns:p14="http://schemas.microsoft.com/office/powerpoint/2010/main" val="1496496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GB" dirty="0">
                <a:latin typeface="Calibri"/>
                <a:cs typeface="Calibri"/>
              </a:rPr>
              <a:t>I want to inform the next part of my discussion with this caveat : David </a:t>
            </a:r>
            <a:r>
              <a:rPr lang="en-US" dirty="0">
                <a:latin typeface="Calibri"/>
                <a:cs typeface="Calibri"/>
              </a:rPr>
              <a:t>Morgan sees QUAL  and QUANT as a continuum, with methodologies, methods and specific research studies  having a greater or lesser PROBABILITY of being either QUAL or QUANT. Drawing on the work of Wittgenstein, he sees  research studies as having greater 'family resemblance' to one approach or the other, so it's useful to know about the two polarities but also to avoid absolutism.</a:t>
            </a:r>
          </a:p>
        </p:txBody>
      </p:sp>
    </p:spTree>
    <p:extLst>
      <p:ext uri="{BB962C8B-B14F-4D97-AF65-F5344CB8AC3E}">
        <p14:creationId xmlns:p14="http://schemas.microsoft.com/office/powerpoint/2010/main" val="482384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fac597d171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fac597d171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defRPr/>
            </a:pPr>
            <a:r>
              <a:rPr lang="en-GB" dirty="0"/>
              <a:t>Here are a couple of definitions of the qualitative approach and you can see that I've highlighted here some of the key terminology that surrounds it. Qualitative research is interpretive, so tends to align well with  a constructivist stance . </a:t>
            </a:r>
            <a:endParaRPr lang="en-US" dirty="0"/>
          </a:p>
          <a:p>
            <a:pPr marL="0" indent="0">
              <a:buNone/>
              <a:defRPr/>
            </a:pPr>
            <a:r>
              <a:rPr lang="en-GB" dirty="0"/>
              <a:t> Also, </a:t>
            </a:r>
            <a:r>
              <a:rPr lang="en-US" dirty="0"/>
              <a:t>Braun and Clarke </a:t>
            </a:r>
            <a:r>
              <a:rPr lang="en-GB" dirty="0"/>
              <a:t>say ‘</a:t>
            </a:r>
            <a:r>
              <a:rPr lang="en-US" dirty="0"/>
              <a:t>In developing a qualitative orientation and project, you want’ understanding’ as your key driver. ‘ P35</a:t>
            </a:r>
            <a:endParaRPr lang="en-US"/>
          </a:p>
          <a:p>
            <a:pPr marL="0" indent="0">
              <a:buNone/>
            </a:pPr>
            <a:endParaRPr lang="en-US" dirty="0"/>
          </a:p>
        </p:txBody>
      </p:sp>
    </p:spTree>
    <p:extLst>
      <p:ext uri="{BB962C8B-B14F-4D97-AF65-F5344CB8AC3E}">
        <p14:creationId xmlns:p14="http://schemas.microsoft.com/office/powerpoint/2010/main" val="256366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dirty="0"/>
              <a:t>QUAL design strategies include</a:t>
            </a:r>
            <a:endParaRPr lang="en-US" dirty="0"/>
          </a:p>
          <a:p>
            <a:pPr marL="285750" indent="-285750">
              <a:buFont typeface="Arial,Sans-Serif"/>
              <a:buChar char="•"/>
            </a:pPr>
            <a:r>
              <a:rPr lang="en-GB" dirty="0"/>
              <a:t>Narrative Research -</a:t>
            </a:r>
            <a:endParaRPr lang="en-US" dirty="0"/>
          </a:p>
          <a:p>
            <a:pPr marL="285750" indent="-285750">
              <a:buFont typeface="Arial,Sans-Serif"/>
              <a:buChar char="•"/>
            </a:pPr>
            <a:r>
              <a:rPr lang="en-GB" dirty="0"/>
              <a:t>Phenomenological Research</a:t>
            </a:r>
            <a:endParaRPr lang="en-US" dirty="0"/>
          </a:p>
          <a:p>
            <a:pPr marL="285750" indent="-285750">
              <a:buFont typeface="Arial,Sans-Serif"/>
              <a:buChar char="•"/>
            </a:pPr>
            <a:r>
              <a:rPr lang="en-GB" dirty="0"/>
              <a:t>Grounded Theory</a:t>
            </a:r>
            <a:endParaRPr lang="en-US" dirty="0"/>
          </a:p>
          <a:p>
            <a:pPr marL="285750" indent="-285750">
              <a:buFont typeface="Arial,Sans-Serif"/>
              <a:buChar char="•"/>
            </a:pPr>
            <a:r>
              <a:rPr lang="en-GB" dirty="0"/>
              <a:t>Ethnography</a:t>
            </a:r>
            <a:endParaRPr lang="en-US" dirty="0"/>
          </a:p>
          <a:p>
            <a:pPr marL="285750" indent="-285750">
              <a:buFont typeface="Arial,Sans-Serif"/>
              <a:buChar char="•"/>
            </a:pPr>
            <a:r>
              <a:rPr lang="en-GB" dirty="0"/>
              <a:t>Case Studies</a:t>
            </a:r>
            <a:endParaRPr lang="en-US" dirty="0"/>
          </a:p>
          <a:p>
            <a:pPr marL="285750" indent="-285750">
              <a:buFont typeface="Arial,Sans-Serif"/>
              <a:buChar char="•"/>
            </a:pPr>
            <a:endParaRPr lang="en-GB" dirty="0"/>
          </a:p>
          <a:p>
            <a:pPr marL="0" indent="0">
              <a:buNone/>
            </a:pPr>
            <a:r>
              <a:rPr lang="en-GB" dirty="0"/>
              <a:t>QUAL Data collection methods that generate non-numerical, language-based, 'thick' or rich data, such as interviews and diaries.</a:t>
            </a:r>
          </a:p>
          <a:p>
            <a:pPr marL="0" indent="0">
              <a:buNone/>
            </a:pPr>
            <a:endParaRPr lang="en-GB" dirty="0"/>
          </a:p>
          <a:p>
            <a:pPr marL="0" indent="0">
              <a:buNone/>
            </a:pPr>
            <a:endParaRPr lang="en-GB" dirty="0"/>
          </a:p>
          <a:p>
            <a:pPr marL="0" indent="0">
              <a:buNone/>
            </a:pPr>
            <a:r>
              <a:rPr lang="en-GB" dirty="0"/>
              <a:t>QUAL Analytical methods might include Thematic analysis Or discourse analysis. </a:t>
            </a:r>
          </a:p>
          <a:p>
            <a:pPr marL="0" indent="0">
              <a:buNone/>
            </a:pPr>
            <a:endParaRPr lang="en-GB" dirty="0"/>
          </a:p>
          <a:p>
            <a:pPr marL="0" indent="0">
              <a:buNone/>
            </a:pPr>
            <a:endParaRPr lang="en-GB" dirty="0"/>
          </a:p>
          <a:p>
            <a:pPr marL="0" indent="0">
              <a:buNone/>
            </a:pPr>
            <a:endParaRPr lang="en-GB" dirty="0"/>
          </a:p>
          <a:p>
            <a:pPr marL="158750" indent="0">
              <a:buNone/>
            </a:pPr>
            <a:endParaRPr lang="en-US" dirty="0"/>
          </a:p>
          <a:p>
            <a:endParaRPr lang="en-GB" dirty="0"/>
          </a:p>
        </p:txBody>
      </p:sp>
    </p:spTree>
    <p:extLst>
      <p:ext uri="{BB962C8B-B14F-4D97-AF65-F5344CB8AC3E}">
        <p14:creationId xmlns:p14="http://schemas.microsoft.com/office/powerpoint/2010/main" val="1640446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buNone/>
            </a:pPr>
            <a:r>
              <a:rPr lang="en-US" dirty="0"/>
              <a:t>I've identified some of the general strengths and weaknesses of the qual approach. So some of the strengths are that it can produce lots of detail which can enable a really deep understanding; it's bottom up; it's inductive and this helps to generate theory and intervention strategies and you don't have to spend so many resources on controlling variables.</a:t>
            </a:r>
          </a:p>
          <a:p>
            <a:pPr marL="0" indent="0">
              <a:buNone/>
            </a:pPr>
            <a:r>
              <a:rPr lang="en-US" dirty="0"/>
              <a:t>However, the data you do produce is more specific or idiographic. The sample size is smaller. Because it would not be testing an intervention, it adds an extra stage to intervention development, albeit an important one. And, it's very labor intensive to collect the data. The bigger the sample, the more researcher time you are going to need to collect the data.</a:t>
            </a:r>
          </a:p>
        </p:txBody>
      </p:sp>
    </p:spTree>
    <p:extLst>
      <p:ext uri="{BB962C8B-B14F-4D97-AF65-F5344CB8AC3E}">
        <p14:creationId xmlns:p14="http://schemas.microsoft.com/office/powerpoint/2010/main" val="2672732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buNone/>
            </a:pPr>
            <a:r>
              <a:rPr lang="en-GB" dirty="0"/>
              <a:t>Is it right for my topic? Well, it would generate more complex understanding of the problem for mothers and later-born babies which we just don't have at the moment. Because it's inductive and it's bottom up, the benefit of this approach would be to generate hypotheses and new interventions so because of our gaps in understanding, the  QUAL  approach could be really useful. Nevertheless, a QUAL study is not going to produce reliable data to support any intervention at this stage, which means it is going to be a time-consuming process. And I might have a hard time convincing decision-makers of the generalizability of my findings. I’d also need to be very mindful of how I collected the data, so as not to retraumatize this vulnerable group of women.</a:t>
            </a:r>
          </a:p>
        </p:txBody>
      </p:sp>
    </p:spTree>
    <p:extLst>
      <p:ext uri="{BB962C8B-B14F-4D97-AF65-F5344CB8AC3E}">
        <p14:creationId xmlns:p14="http://schemas.microsoft.com/office/powerpoint/2010/main" val="2879583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fac597d171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fac597d171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br>
              <a:rPr lang="en-US" dirty="0"/>
            </a:br>
            <a:r>
              <a:rPr lang="en-US" dirty="0"/>
              <a:t>Next, I'll move on to QUANT.</a:t>
            </a:r>
          </a:p>
          <a:p>
            <a:pPr>
              <a:buNone/>
            </a:pPr>
            <a:endParaRPr lang="en-US" dirty="0"/>
          </a:p>
          <a:p>
            <a:pPr marL="0" indent="0">
              <a:buNone/>
            </a:pPr>
            <a:r>
              <a:rPr lang="en-GB" dirty="0"/>
              <a:t>In this slide I've contrasted two definitions of the quantitative approach and you can see here that there again is some consensus over how to define the quantitative approach,  namely that</a:t>
            </a:r>
          </a:p>
          <a:p>
            <a:pPr marL="171450" indent="-171450"/>
            <a:r>
              <a:rPr lang="en-GB" dirty="0"/>
              <a:t>it’s objective</a:t>
            </a:r>
          </a:p>
          <a:p>
            <a:pPr marL="171450" indent="-171450"/>
            <a:r>
              <a:rPr lang="en-GB" dirty="0"/>
              <a:t> that there's a causal relationship between variables</a:t>
            </a:r>
          </a:p>
          <a:p>
            <a:pPr marL="171450" indent="-171450"/>
            <a:r>
              <a:rPr lang="en-GB" dirty="0"/>
              <a:t> that the data is numerical </a:t>
            </a:r>
          </a:p>
          <a:p>
            <a:pPr marL="171450" indent="-171450"/>
            <a:r>
              <a:rPr lang="en-GB" dirty="0"/>
              <a:t>that there's a testing dimension and </a:t>
            </a:r>
          </a:p>
          <a:p>
            <a:pPr marL="171450" indent="-171450"/>
            <a:r>
              <a:rPr lang="en-GB" dirty="0"/>
              <a:t>there's a generalizability to the research </a:t>
            </a: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fac597d17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fac597d17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GB" dirty="0"/>
          </a:p>
          <a:p>
            <a:pPr marL="0" indent="0">
              <a:buNone/>
            </a:pPr>
            <a:r>
              <a:rPr lang="en-GB" dirty="0"/>
              <a:t>When designing quantitative research we might conduct a survey in order to measure trends and opinions. In my case, I might create a survey to measure women's time defined breastfeeding goals and compare them with the length of time a woman actually breastfeeds in order to make inferences about which variables influence this.</a:t>
            </a:r>
          </a:p>
          <a:p>
            <a:pPr marL="0" indent="0">
              <a:buNone/>
            </a:pPr>
            <a:r>
              <a:rPr lang="en-GB" dirty="0"/>
              <a:t>I could also conduct experimental research by testing whether a specific intervention that I devised actually works , again by looking at how this affects numerically-expressed breastfeeding rates such as the age of her baby when she stops or whether she does or doesn't ever breastfeed her baby. These types of study might carry less risk of retraumatising women who are experiencing post-natal depression than QUAL interviews.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fac597d171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fac597d171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Here are some strengths and weaknesses of the quant approach</a:t>
            </a:r>
            <a:endParaRPr lang="en-US" dirty="0"/>
          </a:p>
          <a:p>
            <a:pPr marL="171450" indent="-171450"/>
            <a:r>
              <a:rPr lang="en-GB" dirty="0"/>
              <a:t> it's great for testing and validating already constructed theories and</a:t>
            </a:r>
          </a:p>
          <a:p>
            <a:pPr marL="171450" indent="-171450"/>
            <a:r>
              <a:rPr lang="en-GB" dirty="0"/>
              <a:t> it has higher credibility with many people.</a:t>
            </a:r>
          </a:p>
          <a:p>
            <a:pPr marL="171450" indent="-171450"/>
            <a:r>
              <a:rPr lang="en-GB" dirty="0"/>
              <a:t> However, it's not very inclusive of other people’s understandings and </a:t>
            </a:r>
          </a:p>
          <a:p>
            <a:pPr marL="171450" indent="-171450"/>
            <a:r>
              <a:rPr lang="en-GB" dirty="0"/>
              <a:t>there's lots of potential to miss data that you are not looking for .</a:t>
            </a:r>
          </a:p>
          <a:p>
            <a:pPr marL="171450" indent="-171450"/>
            <a:endParaRPr lang="en-GB" dirty="0"/>
          </a:p>
          <a:p>
            <a:pPr marL="171450" indent="-171450"/>
            <a:endParaRPr lang="en-GB" dirty="0"/>
          </a:p>
          <a:p>
            <a:pPr marL="0" indent="0">
              <a:buNone/>
            </a:pPr>
            <a:r>
              <a:rPr lang="en-GB" dirty="0"/>
              <a:t>I don’t have a sound theoretical basis for the interventions I've been privately considering. This approach would be great if the intervention I decided to test worked, but if it fails, the research will just be supporting a null hypothesis, which by itself will fail to generate useful data about what else might work.</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GB" dirty="0">
                <a:latin typeface="Calibri"/>
                <a:cs typeface="Calibri"/>
              </a:rPr>
              <a:t>This approach can produce reliable findings but it does have lots of pitfalls. It's a top-down, deductive approach. So if I'm testing the intervention and it doesn't work, it might be difficult for me to work out why –it might remain invisible. So you could waste a lot of money and time trying to work this out by doing lots and lots of studies rather than just asking the participant. So the research participants wouldn't really have a voice in this type of research.</a:t>
            </a:r>
            <a:endParaRPr lang="en-US" dirty="0">
              <a:latin typeface="Calibri"/>
              <a:cs typeface="Calibri"/>
            </a:endParaRPr>
          </a:p>
          <a:p>
            <a:pPr>
              <a:buNone/>
            </a:pPr>
            <a:r>
              <a:rPr lang="en-GB" dirty="0">
                <a:latin typeface="Calibri"/>
                <a:cs typeface="Calibri"/>
              </a:rPr>
              <a:t>Also, It would be difficult to identify unintended negative outcomes of any intervention, without doing a separate piece of research, most likely some QUAL research.</a:t>
            </a:r>
            <a:endParaRPr lang="en-US" dirty="0">
              <a:latin typeface="Calibri"/>
              <a:cs typeface="Calibri"/>
            </a:endParaRPr>
          </a:p>
        </p:txBody>
      </p:sp>
    </p:spTree>
    <p:extLst>
      <p:ext uri="{BB962C8B-B14F-4D97-AF65-F5344CB8AC3E}">
        <p14:creationId xmlns:p14="http://schemas.microsoft.com/office/powerpoint/2010/main" val="4288912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fac597d171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fac597d171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US" dirty="0"/>
          </a:p>
          <a:p>
            <a:pPr marL="0" indent="0">
              <a:buNone/>
            </a:pPr>
            <a:r>
              <a:rPr lang="en-GB" dirty="0"/>
              <a:t>Researchers are increasingly turning to mixed methods approaches so that they can get the best of both worlds.</a:t>
            </a:r>
          </a:p>
          <a:p>
            <a:pPr marL="0" indent="0">
              <a:buNone/>
            </a:pPr>
            <a:r>
              <a:rPr lang="en-GB" dirty="0"/>
              <a:t> Creswell and Creswell identified 3 core mixed method designs. A convergent design is one where there are two participant groups: one which is studied using QUAL research and the other using QUANT research. </a:t>
            </a:r>
          </a:p>
          <a:p>
            <a:pPr marL="0" indent="0">
              <a:buNone/>
            </a:pPr>
            <a:r>
              <a:rPr lang="en-GB" dirty="0"/>
              <a:t>Also, the Explanatory Sequential design uses a QUAL approach to explain what you found in your QUANT research.</a:t>
            </a:r>
          </a:p>
          <a:p>
            <a:pPr marL="0" indent="0">
              <a:buNone/>
            </a:pPr>
            <a:r>
              <a:rPr lang="en-GB" dirty="0"/>
              <a:t>Thirdly there's the Exploratory Sequential approach where you use QUAL data that you've gathered to inform your design of an intervention which you then test quantitatively and I think this would be a really good approach for my topic. </a:t>
            </a: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fac597d171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fac597d171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This is the final draft of the research question with some thoughts about the design that I‘ve developed as a result of my reading .</a:t>
            </a:r>
            <a:endParaRPr lang="en-US" dirty="0"/>
          </a:p>
          <a:p>
            <a:pPr marL="0" indent="0">
              <a:buNone/>
            </a:pPr>
            <a:endParaRPr lang="en-GB" dirty="0"/>
          </a:p>
          <a:p>
            <a:pPr marL="0" indent="0">
              <a:buNone/>
            </a:pPr>
            <a:r>
              <a:rPr lang="en-GB" dirty="0"/>
              <a:t>'What are multiparous women's perceptions of the barriers to breastfeeding of later born exclusively formula fed siblings?' I'd like to conduct a thematic analysis of  one-to-one interviews of a purposive sample of multiparous women who have breastfed their firstborn but not later born babies, asking them what they perceive those barriers to be. </a:t>
            </a:r>
          </a:p>
          <a:p>
            <a:pPr marL="0" indent="0">
              <a:buNone/>
            </a:pPr>
            <a:r>
              <a:rPr lang="en-GB" dirty="0"/>
              <a:t> I see this as the first phase in an exploratory sequential mixed methods approach where I developed an intervention based on the conclusions I draw from the data that I could later test on a similar research group. This would be what's called 'small q research', as I would be carrying it out from a critical realist stance, with an assumption that the barriers I identified could be generalised to wider populations.</a:t>
            </a:r>
          </a:p>
          <a:p>
            <a:pPr marL="0" indent="0">
              <a:buNone/>
            </a:pPr>
            <a:r>
              <a:rPr lang="en-GB" dirty="0"/>
              <a:t>This question would make the most of my communication skills as a counsellor early on in my research career. The self-awareness I bring as a counsellor would also mitigate against the ethical risk of addressing this sensitive issue. Women who have a negative breastfeeding experience are more at risk of postnatal depression, so I would need to plan to address this risk in my study design.</a:t>
            </a:r>
          </a:p>
          <a:p>
            <a:pPr marL="0" indent="0">
              <a:buNone/>
            </a:pPr>
            <a:r>
              <a:rPr lang="en-GB" dirty="0"/>
              <a:t> As a researcher, I see myself very much with a foot in both camps - I want the best of both worlds, to be able to understand the complex reasons why things happen but also to offer concrete solutions that can be replicated on a bigger scale so that I can make a difference to Mother and infant health. </a:t>
            </a: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41141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569214"/>
            <a:ext cx="7543800" cy="2674620"/>
          </a:xfrm>
        </p:spPr>
        <p:txBody>
          <a:bodyPr anchor="b">
            <a:normAutofit/>
          </a:bodyPr>
          <a:lstStyle>
            <a:lvl1pPr algn="l">
              <a:lnSpc>
                <a:spcPct val="85000"/>
              </a:lnSpc>
              <a:defRPr sz="6000" spc="-38"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3341715"/>
            <a:ext cx="7543800" cy="857250"/>
          </a:xfrm>
        </p:spPr>
        <p:txBody>
          <a:bodyPr lIns="91440" rIns="91440">
            <a:normAutofit/>
          </a:bodyPr>
          <a:lstStyle>
            <a:lvl1pPr marL="0" indent="0" algn="l">
              <a:buNone/>
              <a:defRPr sz="1800" cap="all" spc="150" baseline="0">
                <a:solidFill>
                  <a:schemeClr val="tx2"/>
                </a:solidFill>
                <a:latin typeface="+mj-lt"/>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895782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smtClean="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4162220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69214"/>
            <a:ext cx="7543800" cy="2674620"/>
          </a:xfrm>
        </p:spPr>
        <p:txBody>
          <a:bodyPr anchor="b" anchorCtr="0">
            <a:normAutofit/>
          </a:bodyPr>
          <a:lstStyle>
            <a:lvl1pPr>
              <a:lnSpc>
                <a:spcPct val="85000"/>
              </a:lnSpc>
              <a:defRPr sz="6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3339846"/>
            <a:ext cx="7543800" cy="857250"/>
          </a:xfrm>
        </p:spPr>
        <p:txBody>
          <a:bodyPr lIns="91440" rIns="91440" anchor="t" anchorCtr="0">
            <a:normAutofit/>
          </a:bodyPr>
          <a:lstStyle>
            <a:lvl1pPr marL="0" indent="0">
              <a:buNone/>
              <a:defRPr sz="1800" cap="all" spc="150" baseline="0">
                <a:solidFill>
                  <a:schemeClr val="tx2"/>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679990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59"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smtClean="0"/>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317665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296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6344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11/29/2021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4172680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smtClean="0"/>
              <a:t>11/29/2021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9753569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DDF5F92-E675-4B36-9A60-69A962A68675}" type="datetimeFigureOut">
              <a:rPr lang="en-US" smtClean="0"/>
              <a:t>11/29/2021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906031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45769"/>
            <a:ext cx="2400300" cy="1714500"/>
          </a:xfrm>
        </p:spPr>
        <p:txBody>
          <a:bodyPr anchor="b">
            <a:normAutofit/>
          </a:bodyPr>
          <a:lstStyle>
            <a:lvl1pPr>
              <a:defRPr sz="27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548640"/>
            <a:ext cx="4869180" cy="3943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194560"/>
            <a:ext cx="2400300" cy="2534343"/>
          </a:xfrm>
        </p:spPr>
        <p:txBody>
          <a:bodyPr lIns="91440" rIns="91440">
            <a:normAutofit/>
          </a:bodyPr>
          <a:lstStyle>
            <a:lvl1pPr marL="0" indent="0">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349134" y="4844839"/>
            <a:ext cx="1963883" cy="273844"/>
          </a:xfrm>
        </p:spPr>
        <p:txBody>
          <a:bodyPr/>
          <a:lstStyle>
            <a:lvl1pPr algn="l">
              <a:defRPr/>
            </a:lvl1pPr>
          </a:lstStyle>
          <a:p>
            <a:fld id="{AF6E2C9B-5FA2-460D-9BE7-B0812FC2A6FF}" type="datetimeFigureOut">
              <a:rPr lang="en-US" smtClean="0"/>
              <a:t>11/29/2021</a:t>
            </a:fld>
            <a:endParaRPr lang="en-US" dirty="0"/>
          </a:p>
        </p:txBody>
      </p:sp>
      <p:sp>
        <p:nvSpPr>
          <p:cNvPr id="6" name="Footer Placeholder 5"/>
          <p:cNvSpPr>
            <a:spLocks noGrp="1"/>
          </p:cNvSpPr>
          <p:nvPr>
            <p:ph type="ftr" sz="quarter" idx="11"/>
          </p:nvPr>
        </p:nvSpPr>
        <p:spPr>
          <a:xfrm>
            <a:off x="3600450" y="4844839"/>
            <a:ext cx="3486150" cy="273844"/>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5948597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14750"/>
            <a:ext cx="9141619" cy="1428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368630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3806190"/>
            <a:ext cx="7584948" cy="617220"/>
          </a:xfrm>
        </p:spPr>
        <p:txBody>
          <a:bodyPr lIns="91440" tIns="0" rIns="91440" bIns="0" anchor="b">
            <a:noAutofit/>
          </a:bodyPr>
          <a:lstStyle>
            <a:lvl1pPr>
              <a:defRPr sz="27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3686307"/>
          </a:xfrm>
          <a:blipFill>
            <a:blip r:embed="rId2"/>
            <a:stretch>
              <a:fillRect/>
            </a:stretch>
          </a:blipFill>
        </p:spPr>
        <p:txBody>
          <a:bodyPr lIns="457200" tIns="457200"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22960" y="4430267"/>
            <a:ext cx="7584948" cy="445770"/>
          </a:xfrm>
        </p:spPr>
        <p:txBody>
          <a:bodyPr lIns="91440" tIns="0" rIns="91440" bIns="0">
            <a:normAutofit/>
          </a:bodyPr>
          <a:lstStyle>
            <a:lvl1pPr marL="0" indent="0">
              <a:spcBef>
                <a:spcPts val="0"/>
              </a:spcBef>
              <a:spcAft>
                <a:spcPts val="450"/>
              </a:spcAft>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8685387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smtClean="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615681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311084"/>
            <a:ext cx="1971675" cy="431806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11083"/>
            <a:ext cx="5800725" cy="4318067"/>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smtClean="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53910862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727580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480060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475073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14953"/>
            <a:ext cx="7543800" cy="108806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60" y="1384301"/>
            <a:ext cx="7543800" cy="301752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4844839"/>
            <a:ext cx="1854203" cy="273844"/>
          </a:xfrm>
          <a:prstGeom prst="rect">
            <a:avLst/>
          </a:prstGeom>
        </p:spPr>
        <p:txBody>
          <a:bodyPr vert="horz" lIns="91440" tIns="45720" rIns="91440" bIns="45720" rtlCol="0" anchor="ctr"/>
          <a:lstStyle>
            <a:lvl1pPr algn="l">
              <a:defRPr sz="675">
                <a:solidFill>
                  <a:srgbClr val="FFFFFF"/>
                </a:solidFill>
              </a:defRPr>
            </a:lvl1pPr>
          </a:lstStyle>
          <a:p>
            <a:fld id="{5586B75A-687E-405C-8A0B-8D00578BA2C3}" type="datetimeFigureOut">
              <a:rPr lang="en-US" smtClean="0"/>
              <a:pPr/>
              <a:t>11/29/2021</a:t>
            </a:fld>
            <a:endParaRPr lang="en-US" dirty="0"/>
          </a:p>
        </p:txBody>
      </p:sp>
      <p:sp>
        <p:nvSpPr>
          <p:cNvPr id="5" name="Footer Placeholder 4"/>
          <p:cNvSpPr>
            <a:spLocks noGrp="1"/>
          </p:cNvSpPr>
          <p:nvPr>
            <p:ph type="ftr" sz="quarter" idx="3"/>
          </p:nvPr>
        </p:nvSpPr>
        <p:spPr>
          <a:xfrm>
            <a:off x="2764639" y="4844839"/>
            <a:ext cx="3617103" cy="273844"/>
          </a:xfrm>
          <a:prstGeom prst="rect">
            <a:avLst/>
          </a:prstGeom>
        </p:spPr>
        <p:txBody>
          <a:bodyPr vert="horz" lIns="91440" tIns="45720" rIns="91440" bIns="45720" rtlCol="0" anchor="ctr"/>
          <a:lstStyle>
            <a:lvl1pPr algn="ctr">
              <a:defRPr sz="675"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4844839"/>
            <a:ext cx="984019" cy="273844"/>
          </a:xfrm>
          <a:prstGeom prst="rect">
            <a:avLst/>
          </a:prstGeom>
        </p:spPr>
        <p:txBody>
          <a:bodyPr vert="horz" lIns="91440" tIns="45720" rIns="91440" bIns="45720" rtlCol="0" anchor="ctr"/>
          <a:lstStyle>
            <a:lvl1pPr algn="r">
              <a:defRPr sz="788">
                <a:solidFill>
                  <a:srgbClr val="FFFFFF"/>
                </a:solidFill>
              </a:defRPr>
            </a:lvl1pPr>
          </a:lstStyle>
          <a:p>
            <a:pPr marL="0" lvl="0" indent="0" algn="r" rtl="0">
              <a:spcBef>
                <a:spcPts val="0"/>
              </a:spcBef>
              <a:spcAft>
                <a:spcPts val="0"/>
              </a:spcAft>
              <a:buNone/>
            </a:pPr>
            <a:fld id="{00000000-1234-1234-1234-123412341234}" type="slidenum">
              <a:rPr lang="en-GB" smtClean="0"/>
              <a:t>‹#›</a:t>
            </a:fld>
            <a:endParaRPr lang="en-GB"/>
          </a:p>
        </p:txBody>
      </p:sp>
      <p:cxnSp>
        <p:nvCxnSpPr>
          <p:cNvPr id="10" name="Straight Connector 9"/>
          <p:cNvCxnSpPr/>
          <p:nvPr/>
        </p:nvCxnSpPr>
        <p:spPr>
          <a:xfrm>
            <a:off x="895149" y="130338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8243779"/>
      </p:ext>
    </p:extLst>
  </p:cSld>
  <p:clrMap bg1="lt1" tx1="dk1" bg2="lt2" tx2="dk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 id="2147484383" r:id="rId7"/>
    <p:sldLayoutId id="2147484384" r:id="rId8"/>
    <p:sldLayoutId id="2147484385" r:id="rId9"/>
    <p:sldLayoutId id="2147484386" r:id="rId10"/>
    <p:sldLayoutId id="2147484387" r:id="rId11"/>
    <p:sldLayoutId id="2147484388" r:id="rId12"/>
  </p:sldLayoutIdLst>
  <p:hf sldNum="0" hdr="0" ftr="0" dt="0"/>
  <p:txStyles>
    <p:titleStyle>
      <a:lvl1pPr algn="l" defTabSz="685800" rtl="0" eaLnBrk="1" latinLnBrk="0" hangingPunct="1">
        <a:lnSpc>
          <a:spcPct val="85000"/>
        </a:lnSpc>
        <a:spcBef>
          <a:spcPct val="0"/>
        </a:spcBef>
        <a:buNone/>
        <a:defRPr sz="3600" kern="1200" spc="-38" baseline="0">
          <a:solidFill>
            <a:schemeClr val="tx1">
              <a:lumMod val="75000"/>
              <a:lumOff val="2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Calibri" panose="020F0502020204030204" pitchFamily="34" charset="0"/>
        <a:buChar char=" "/>
        <a:defRPr sz="1500" kern="1200">
          <a:solidFill>
            <a:schemeClr val="tx1">
              <a:lumMod val="75000"/>
              <a:lumOff val="25000"/>
            </a:schemeClr>
          </a:solidFill>
          <a:latin typeface="+mn-lt"/>
          <a:ea typeface="+mn-ea"/>
          <a:cs typeface="+mn-cs"/>
        </a:defRPr>
      </a:lvl1pPr>
      <a:lvl2pPr marL="288036" indent="-137160" algn="l" defTabSz="685800" rtl="0" eaLnBrk="1" latinLnBrk="0" hangingPunct="1">
        <a:lnSpc>
          <a:spcPct val="90000"/>
        </a:lnSpc>
        <a:spcBef>
          <a:spcPts val="150"/>
        </a:spcBef>
        <a:spcAft>
          <a:spcPts val="300"/>
        </a:spcAft>
        <a:buClr>
          <a:schemeClr val="accent1"/>
        </a:buClr>
        <a:buFont typeface="Calibri" pitchFamily="34" charset="0"/>
        <a:buChar char="◦"/>
        <a:defRPr sz="1350" kern="1200">
          <a:solidFill>
            <a:schemeClr val="tx1">
              <a:lumMod val="75000"/>
              <a:lumOff val="25000"/>
            </a:schemeClr>
          </a:solidFill>
          <a:latin typeface="+mn-lt"/>
          <a:ea typeface="+mn-ea"/>
          <a:cs typeface="+mn-cs"/>
        </a:defRPr>
      </a:lvl2pPr>
      <a:lvl3pPr marL="42519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3pPr>
      <a:lvl4pPr marL="56235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4pPr>
      <a:lvl5pPr marL="69951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5pPr>
      <a:lvl6pPr marL="8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6pPr>
      <a:lvl7pPr marL="9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7pPr>
      <a:lvl8pPr marL="11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8pPr>
      <a:lvl9pPr marL="12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77/1558689816686433"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hyperlink" Target="https://doi.org/10.1111/ejed.12014" TargetMode="External"/><Relationship Id="rId4" Type="http://schemas.openxmlformats.org/officeDocument/2006/relationships/hyperlink" Target="https://sp.ukdataservice.ac.uk/doc/7281/mrdoc/pdf/7281_ifs-uk-2010_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31BBBD-5087-4BCC-AB0E-BE60C50D4B0B}"/>
              </a:ext>
            </a:extLst>
          </p:cNvPr>
          <p:cNvSpPr txBox="1"/>
          <p:nvPr/>
        </p:nvSpPr>
        <p:spPr>
          <a:xfrm>
            <a:off x="1173192" y="391424"/>
            <a:ext cx="70126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Abadi Extra Light" panose="020B0204020104020204" pitchFamily="34" charset="0"/>
                <a:cs typeface="Cordia New" panose="020B0502040204020203" pitchFamily="34" charset="-34"/>
              </a:rPr>
              <a:t>Research topic: </a:t>
            </a:r>
          </a:p>
          <a:p>
            <a:pPr algn="ctr"/>
            <a:r>
              <a:rPr lang="en-US" sz="2400" b="1" dirty="0">
                <a:latin typeface="Abadi Extra Light" panose="020B0204020104020204" pitchFamily="34" charset="0"/>
                <a:cs typeface="Cordia New" panose="020B0502040204020203" pitchFamily="34" charset="-34"/>
              </a:rPr>
              <a:t>reduced incidence of breastfeeding for higher birth order siblings</a:t>
            </a:r>
          </a:p>
        </p:txBody>
      </p:sp>
      <p:pic>
        <p:nvPicPr>
          <p:cNvPr id="3" name="Picture 3">
            <a:extLst>
              <a:ext uri="{FF2B5EF4-FFF2-40B4-BE49-F238E27FC236}">
                <a16:creationId xmlns:a16="http://schemas.microsoft.com/office/drawing/2014/main" id="{AD6AB066-BC6F-4BF5-96E1-D1C089D444C0}"/>
              </a:ext>
            </a:extLst>
          </p:cNvPr>
          <p:cNvPicPr>
            <a:picLocks noChangeAspect="1"/>
          </p:cNvPicPr>
          <p:nvPr/>
        </p:nvPicPr>
        <p:blipFill>
          <a:blip r:embed="rId3"/>
          <a:stretch>
            <a:fillRect/>
          </a:stretch>
        </p:blipFill>
        <p:spPr>
          <a:xfrm>
            <a:off x="3200400" y="1803654"/>
            <a:ext cx="2743200" cy="1536192"/>
          </a:xfrm>
          <a:prstGeom prst="rect">
            <a:avLst/>
          </a:prstGeom>
        </p:spPr>
      </p:pic>
    </p:spTree>
    <p:extLst>
      <p:ext uri="{BB962C8B-B14F-4D97-AF65-F5344CB8AC3E}">
        <p14:creationId xmlns:p14="http://schemas.microsoft.com/office/powerpoint/2010/main" val="3099932232"/>
      </p:ext>
    </p:extLst>
  </p:cSld>
  <p:clrMapOvr>
    <a:masterClrMapping/>
  </p:clrMapOvr>
  <mc:AlternateContent xmlns:mc="http://schemas.openxmlformats.org/markup-compatibility/2006" xmlns:p14="http://schemas.microsoft.com/office/powerpoint/2010/main">
    <mc:Choice Requires="p14">
      <p:transition spd="slow" p14:dur="2000" advTm="30010"/>
    </mc:Choice>
    <mc:Fallback xmlns="">
      <p:transition spd="slow" advTm="3001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AF45C7D-285D-488F-8BBA-CA2B4B029169}"/>
              </a:ext>
            </a:extLst>
          </p:cNvPr>
          <p:cNvGraphicFramePr>
            <a:graphicFrameLocks noGrp="1"/>
          </p:cNvGraphicFramePr>
          <p:nvPr>
            <p:extLst>
              <p:ext uri="{D42A27DB-BD31-4B8C-83A1-F6EECF244321}">
                <p14:modId xmlns:p14="http://schemas.microsoft.com/office/powerpoint/2010/main" val="1916829113"/>
              </p:ext>
            </p:extLst>
          </p:nvPr>
        </p:nvGraphicFramePr>
        <p:xfrm>
          <a:off x="809172" y="2136321"/>
          <a:ext cx="7100587" cy="2271011"/>
        </p:xfrm>
        <a:graphic>
          <a:graphicData uri="http://schemas.openxmlformats.org/drawingml/2006/table">
            <a:tbl>
              <a:tblPr firstRow="1" bandRow="1">
                <a:tableStyleId>{21E4AEA4-8DFA-4A89-87EB-49C32662AFE0}</a:tableStyleId>
              </a:tblPr>
              <a:tblGrid>
                <a:gridCol w="1623720">
                  <a:extLst>
                    <a:ext uri="{9D8B030D-6E8A-4147-A177-3AD203B41FA5}">
                      <a16:colId xmlns:a16="http://schemas.microsoft.com/office/drawing/2014/main" val="2388340283"/>
                    </a:ext>
                  </a:extLst>
                </a:gridCol>
                <a:gridCol w="312963">
                  <a:extLst>
                    <a:ext uri="{9D8B030D-6E8A-4147-A177-3AD203B41FA5}">
                      <a16:colId xmlns:a16="http://schemas.microsoft.com/office/drawing/2014/main" val="2501990959"/>
                    </a:ext>
                  </a:extLst>
                </a:gridCol>
                <a:gridCol w="476249">
                  <a:extLst>
                    <a:ext uri="{9D8B030D-6E8A-4147-A177-3AD203B41FA5}">
                      <a16:colId xmlns:a16="http://schemas.microsoft.com/office/drawing/2014/main" val="3629495767"/>
                    </a:ext>
                  </a:extLst>
                </a:gridCol>
                <a:gridCol w="578303">
                  <a:extLst>
                    <a:ext uri="{9D8B030D-6E8A-4147-A177-3AD203B41FA5}">
                      <a16:colId xmlns:a16="http://schemas.microsoft.com/office/drawing/2014/main" val="4104156434"/>
                    </a:ext>
                  </a:extLst>
                </a:gridCol>
                <a:gridCol w="421820">
                  <a:extLst>
                    <a:ext uri="{9D8B030D-6E8A-4147-A177-3AD203B41FA5}">
                      <a16:colId xmlns:a16="http://schemas.microsoft.com/office/drawing/2014/main" val="3811038138"/>
                    </a:ext>
                  </a:extLst>
                </a:gridCol>
                <a:gridCol w="1000125">
                  <a:extLst>
                    <a:ext uri="{9D8B030D-6E8A-4147-A177-3AD203B41FA5}">
                      <a16:colId xmlns:a16="http://schemas.microsoft.com/office/drawing/2014/main" val="2862192129"/>
                    </a:ext>
                  </a:extLst>
                </a:gridCol>
                <a:gridCol w="748392">
                  <a:extLst>
                    <a:ext uri="{9D8B030D-6E8A-4147-A177-3AD203B41FA5}">
                      <a16:colId xmlns:a16="http://schemas.microsoft.com/office/drawing/2014/main" val="3330839674"/>
                    </a:ext>
                  </a:extLst>
                </a:gridCol>
                <a:gridCol w="510267">
                  <a:extLst>
                    <a:ext uri="{9D8B030D-6E8A-4147-A177-3AD203B41FA5}">
                      <a16:colId xmlns:a16="http://schemas.microsoft.com/office/drawing/2014/main" val="769691895"/>
                    </a:ext>
                  </a:extLst>
                </a:gridCol>
                <a:gridCol w="415017">
                  <a:extLst>
                    <a:ext uri="{9D8B030D-6E8A-4147-A177-3AD203B41FA5}">
                      <a16:colId xmlns:a16="http://schemas.microsoft.com/office/drawing/2014/main" val="2319522171"/>
                    </a:ext>
                  </a:extLst>
                </a:gridCol>
                <a:gridCol w="653142">
                  <a:extLst>
                    <a:ext uri="{9D8B030D-6E8A-4147-A177-3AD203B41FA5}">
                      <a16:colId xmlns:a16="http://schemas.microsoft.com/office/drawing/2014/main" val="2039807043"/>
                    </a:ext>
                  </a:extLst>
                </a:gridCol>
                <a:gridCol w="360589">
                  <a:extLst>
                    <a:ext uri="{9D8B030D-6E8A-4147-A177-3AD203B41FA5}">
                      <a16:colId xmlns:a16="http://schemas.microsoft.com/office/drawing/2014/main" val="415502038"/>
                    </a:ext>
                  </a:extLst>
                </a:gridCol>
              </a:tblGrid>
              <a:tr h="163285">
                <a:tc>
                  <a:txBody>
                    <a:bodyPr/>
                    <a:lstStyle/>
                    <a:p>
                      <a:r>
                        <a:rPr lang="en-GB" sz="1050" dirty="0">
                          <a:effectLst/>
                        </a:rPr>
                        <a:t>Table 2.2</a:t>
                      </a: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extLst>
                  <a:ext uri="{0D108BD9-81ED-4DB2-BD59-A6C34878D82A}">
                    <a16:rowId xmlns:a16="http://schemas.microsoft.com/office/drawing/2014/main" val="2733860850"/>
                  </a:ext>
                </a:extLst>
              </a:tr>
              <a:tr h="148932">
                <a:tc>
                  <a:txBody>
                    <a:bodyPr/>
                    <a:lstStyle/>
                    <a:p>
                      <a:endParaRPr lang="en-GB" sz="1050" dirty="0">
                        <a:effectLst/>
                      </a:endParaRPr>
                    </a:p>
                  </a:txBody>
                  <a:tcPr marL="0" marR="0" marT="0" marB="0" anchor="ctr"/>
                </a:tc>
                <a:tc>
                  <a:txBody>
                    <a:bodyPr/>
                    <a:lstStyle/>
                    <a:p>
                      <a:endParaRPr lang="en-GB" sz="1050" dirty="0"/>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extLst>
                  <a:ext uri="{0D108BD9-81ED-4DB2-BD59-A6C34878D82A}">
                    <a16:rowId xmlns:a16="http://schemas.microsoft.com/office/drawing/2014/main" val="3389686831"/>
                  </a:ext>
                </a:extLst>
              </a:tr>
              <a:tr h="148932">
                <a:tc gridSpan="5">
                  <a:txBody>
                    <a:bodyPr/>
                    <a:lstStyle/>
                    <a:p>
                      <a:r>
                        <a:rPr lang="en-GB" sz="1050" dirty="0">
                          <a:effectLst/>
                        </a:rPr>
                        <a:t>Incidence of breastfeeding by birth order and country (UK, 2005 and 2010)</a:t>
                      </a: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extLst>
                  <a:ext uri="{0D108BD9-81ED-4DB2-BD59-A6C34878D82A}">
                    <a16:rowId xmlns:a16="http://schemas.microsoft.com/office/drawing/2014/main" val="1665058824"/>
                  </a:ext>
                </a:extLst>
              </a:tr>
              <a:tr h="148932">
                <a:tc>
                  <a:txBody>
                    <a:bodyPr/>
                    <a:lstStyle/>
                    <a:p>
                      <a:endParaRPr lang="en-GB" sz="1050" dirty="0">
                        <a:effectLst/>
                      </a:endParaRPr>
                    </a:p>
                  </a:txBody>
                  <a:tcPr marL="0" marR="0" marT="0" marB="0" anchor="ctr"/>
                </a:tc>
                <a:tc>
                  <a:txBody>
                    <a:bodyPr/>
                    <a:lstStyle/>
                    <a:p>
                      <a:endParaRPr lang="en-GB" sz="1050" dirty="0"/>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extLst>
                  <a:ext uri="{0D108BD9-81ED-4DB2-BD59-A6C34878D82A}">
                    <a16:rowId xmlns:a16="http://schemas.microsoft.com/office/drawing/2014/main" val="2854532769"/>
                  </a:ext>
                </a:extLst>
              </a:tr>
              <a:tr h="148932">
                <a:tc>
                  <a:txBody>
                    <a:bodyPr/>
                    <a:lstStyle/>
                    <a:p>
                      <a:r>
                        <a:rPr lang="en-GB" sz="1050" dirty="0">
                          <a:effectLst/>
                        </a:rPr>
                        <a:t>Base: All Stage 1 Mothers</a:t>
                      </a:r>
                    </a:p>
                  </a:txBody>
                  <a:tcPr marL="0" marR="0" marT="0" marB="0" anchor="ctr"/>
                </a:tc>
                <a:tc>
                  <a:txBody>
                    <a:bodyPr/>
                    <a:lstStyle/>
                    <a:p>
                      <a:endParaRPr lang="en-GB" sz="1050" dirty="0"/>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extLst>
                  <a:ext uri="{0D108BD9-81ED-4DB2-BD59-A6C34878D82A}">
                    <a16:rowId xmlns:a16="http://schemas.microsoft.com/office/drawing/2014/main" val="4020705193"/>
                  </a:ext>
                </a:extLst>
              </a:tr>
              <a:tr h="148932">
                <a:tc>
                  <a:txBody>
                    <a:bodyPr/>
                    <a:lstStyle/>
                    <a:p>
                      <a:endParaRPr lang="en-GB" sz="1050" dirty="0">
                        <a:effectLst/>
                      </a:endParaRPr>
                    </a:p>
                  </a:txBody>
                  <a:tcPr marL="0" marR="0" marT="0" marB="0" anchor="ctr"/>
                </a:tc>
                <a:tc>
                  <a:txBody>
                    <a:bodyPr/>
                    <a:lstStyle/>
                    <a:p>
                      <a:endParaRPr lang="en-GB" sz="1050" dirty="0"/>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tc>
                  <a:txBody>
                    <a:bodyPr/>
                    <a:lstStyle/>
                    <a:p>
                      <a:endParaRPr lang="en-GB" sz="1050" dirty="0">
                        <a:effectLst/>
                      </a:endParaRPr>
                    </a:p>
                  </a:txBody>
                  <a:tcPr marL="0" marR="0" marT="0" marB="0" anchor="ctr"/>
                </a:tc>
                <a:extLst>
                  <a:ext uri="{0D108BD9-81ED-4DB2-BD59-A6C34878D82A}">
                    <a16:rowId xmlns:a16="http://schemas.microsoft.com/office/drawing/2014/main" val="1504398927"/>
                  </a:ext>
                </a:extLst>
              </a:tr>
              <a:tr h="173753">
                <a:tc>
                  <a:txBody>
                    <a:bodyPr/>
                    <a:lstStyle/>
                    <a:p>
                      <a:endParaRPr lang="en-GB" sz="1050" dirty="0">
                        <a:effectLst/>
                      </a:endParaRPr>
                    </a:p>
                  </a:txBody>
                  <a:tcPr marL="0" marR="0" marT="0" marB="0" anchor="ctr"/>
                </a:tc>
                <a:tc rowSpan="2" gridSpan="2">
                  <a:txBody>
                    <a:bodyPr/>
                    <a:lstStyle/>
                    <a:p>
                      <a:r>
                        <a:rPr lang="en-GB" sz="600" dirty="0">
                          <a:effectLst/>
                        </a:rPr>
                        <a:t>Total UK</a:t>
                      </a:r>
                    </a:p>
                  </a:txBody>
                  <a:tcPr marL="0" marR="0" marT="0" marB="0" anchor="ctr"/>
                </a:tc>
                <a:tc rowSpan="2" hMerge="1">
                  <a:txBody>
                    <a:bodyPr/>
                    <a:lstStyle/>
                    <a:p>
                      <a:endParaRPr lang="en-GB"/>
                    </a:p>
                  </a:txBody>
                  <a:tcPr/>
                </a:tc>
                <a:tc gridSpan="8">
                  <a:txBody>
                    <a:bodyPr/>
                    <a:lstStyle/>
                    <a:p>
                      <a:r>
                        <a:rPr lang="en-GB" sz="600" dirty="0">
                          <a:effectLst/>
                        </a:rPr>
                        <a:t>Country</a:t>
                      </a: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36244961"/>
                  </a:ext>
                </a:extLst>
              </a:tr>
              <a:tr h="173753">
                <a:tc>
                  <a:txBody>
                    <a:bodyPr/>
                    <a:lstStyle/>
                    <a:p>
                      <a:endParaRPr lang="en-GB" sz="1050" dirty="0">
                        <a:effectLst/>
                      </a:endParaRPr>
                    </a:p>
                  </a:txBody>
                  <a:tcPr marL="0" marR="0" marT="0" marB="0" anchor="ctr"/>
                </a:tc>
                <a:tc gridSpan="2" vMerge="1">
                  <a:txBody>
                    <a:bodyPr/>
                    <a:lstStyle/>
                    <a:p>
                      <a:endParaRPr lang="en-GB"/>
                    </a:p>
                  </a:txBody>
                  <a:tcPr/>
                </a:tc>
                <a:tc hMerge="1" vMerge="1">
                  <a:txBody>
                    <a:bodyPr/>
                    <a:lstStyle/>
                    <a:p>
                      <a:endParaRPr lang="en-GB"/>
                    </a:p>
                  </a:txBody>
                  <a:tcPr/>
                </a:tc>
                <a:tc gridSpan="2">
                  <a:txBody>
                    <a:bodyPr/>
                    <a:lstStyle/>
                    <a:p>
                      <a:r>
                        <a:rPr lang="en-GB" sz="600" dirty="0">
                          <a:effectLst/>
                        </a:rPr>
                        <a:t>England</a:t>
                      </a:r>
                    </a:p>
                  </a:txBody>
                  <a:tcPr marL="0" marR="0" marT="0" marB="0" anchor="ctr"/>
                </a:tc>
                <a:tc hMerge="1">
                  <a:txBody>
                    <a:bodyPr/>
                    <a:lstStyle/>
                    <a:p>
                      <a:endParaRPr lang="en-GB"/>
                    </a:p>
                  </a:txBody>
                  <a:tcPr/>
                </a:tc>
                <a:tc gridSpan="2">
                  <a:txBody>
                    <a:bodyPr/>
                    <a:lstStyle/>
                    <a:p>
                      <a:r>
                        <a:rPr lang="en-GB" sz="1050" dirty="0">
                          <a:effectLst/>
                          <a:highlight>
                            <a:srgbClr val="FFFF00"/>
                          </a:highlight>
                        </a:rPr>
                        <a:t>Wales</a:t>
                      </a:r>
                    </a:p>
                  </a:txBody>
                  <a:tcPr marL="0" marR="0" marT="0" marB="0" anchor="ctr"/>
                </a:tc>
                <a:tc hMerge="1">
                  <a:txBody>
                    <a:bodyPr/>
                    <a:lstStyle/>
                    <a:p>
                      <a:endParaRPr lang="en-GB"/>
                    </a:p>
                  </a:txBody>
                  <a:tcPr/>
                </a:tc>
                <a:tc gridSpan="2">
                  <a:txBody>
                    <a:bodyPr/>
                    <a:lstStyle/>
                    <a:p>
                      <a:r>
                        <a:rPr lang="en-GB" sz="600" dirty="0">
                          <a:effectLst/>
                        </a:rPr>
                        <a:t>Scotland</a:t>
                      </a:r>
                    </a:p>
                  </a:txBody>
                  <a:tcPr marL="0" marR="0" marT="0" marB="0" anchor="ctr"/>
                </a:tc>
                <a:tc hMerge="1">
                  <a:txBody>
                    <a:bodyPr/>
                    <a:lstStyle/>
                    <a:p>
                      <a:endParaRPr lang="en-GB"/>
                    </a:p>
                  </a:txBody>
                  <a:tcPr/>
                </a:tc>
                <a:tc gridSpan="2">
                  <a:txBody>
                    <a:bodyPr/>
                    <a:lstStyle/>
                    <a:p>
                      <a:r>
                        <a:rPr lang="en-GB" sz="600" dirty="0">
                          <a:effectLst/>
                        </a:rPr>
                        <a:t>Northern Ireland</a:t>
                      </a:r>
                    </a:p>
                  </a:txBody>
                  <a:tcPr marL="0" marR="0" marT="0" marB="0" anchor="ctr"/>
                </a:tc>
                <a:tc hMerge="1">
                  <a:txBody>
                    <a:bodyPr/>
                    <a:lstStyle/>
                    <a:p>
                      <a:endParaRPr lang="en-GB"/>
                    </a:p>
                  </a:txBody>
                  <a:tcPr/>
                </a:tc>
                <a:extLst>
                  <a:ext uri="{0D108BD9-81ED-4DB2-BD59-A6C34878D82A}">
                    <a16:rowId xmlns:a16="http://schemas.microsoft.com/office/drawing/2014/main" val="2328756904"/>
                  </a:ext>
                </a:extLst>
              </a:tr>
              <a:tr h="148932">
                <a:tc>
                  <a:txBody>
                    <a:bodyPr/>
                    <a:lstStyle/>
                    <a:p>
                      <a:endParaRPr lang="en-GB" sz="1050" dirty="0">
                        <a:effectLst/>
                      </a:endParaRPr>
                    </a:p>
                  </a:txBody>
                  <a:tcPr marL="0" marR="0" marT="0" marB="0" anchor="ctr"/>
                </a:tc>
                <a:tc>
                  <a:txBody>
                    <a:bodyPr/>
                    <a:lstStyle/>
                    <a:p>
                      <a:r>
                        <a:rPr lang="en-GB" sz="600" dirty="0">
                          <a:effectLst/>
                        </a:rPr>
                        <a:t>2005</a:t>
                      </a:r>
                    </a:p>
                  </a:txBody>
                  <a:tcPr marL="0" marR="0" marT="0" marB="0" anchor="ctr"/>
                </a:tc>
                <a:tc>
                  <a:txBody>
                    <a:bodyPr/>
                    <a:lstStyle/>
                    <a:p>
                      <a:r>
                        <a:rPr lang="en-GB" sz="600" dirty="0">
                          <a:effectLst/>
                        </a:rPr>
                        <a:t>2010</a:t>
                      </a:r>
                    </a:p>
                  </a:txBody>
                  <a:tcPr marL="0" marR="0" marT="0" marB="0" anchor="ctr"/>
                </a:tc>
                <a:tc>
                  <a:txBody>
                    <a:bodyPr/>
                    <a:lstStyle/>
                    <a:p>
                      <a:r>
                        <a:rPr lang="en-GB" sz="600" dirty="0">
                          <a:effectLst/>
                        </a:rPr>
                        <a:t>2005</a:t>
                      </a:r>
                    </a:p>
                  </a:txBody>
                  <a:tcPr marL="0" marR="0" marT="0" marB="0" anchor="ctr"/>
                </a:tc>
                <a:tc>
                  <a:txBody>
                    <a:bodyPr/>
                    <a:lstStyle/>
                    <a:p>
                      <a:r>
                        <a:rPr lang="en-GB" sz="600" dirty="0">
                          <a:effectLst/>
                        </a:rPr>
                        <a:t>2010</a:t>
                      </a:r>
                    </a:p>
                  </a:txBody>
                  <a:tcPr marL="0" marR="0" marT="0" marB="0" anchor="ctr"/>
                </a:tc>
                <a:tc>
                  <a:txBody>
                    <a:bodyPr/>
                    <a:lstStyle/>
                    <a:p>
                      <a:r>
                        <a:rPr lang="en-GB" sz="1050" dirty="0">
                          <a:effectLst/>
                          <a:highlight>
                            <a:srgbClr val="FFFF00"/>
                          </a:highlight>
                        </a:rPr>
                        <a:t>2005</a:t>
                      </a:r>
                    </a:p>
                  </a:txBody>
                  <a:tcPr marL="0" marR="0" marT="0" marB="0" anchor="ctr"/>
                </a:tc>
                <a:tc>
                  <a:txBody>
                    <a:bodyPr/>
                    <a:lstStyle/>
                    <a:p>
                      <a:r>
                        <a:rPr lang="en-GB" sz="1050" dirty="0">
                          <a:effectLst/>
                          <a:highlight>
                            <a:srgbClr val="FFFF00"/>
                          </a:highlight>
                        </a:rPr>
                        <a:t>2010</a:t>
                      </a:r>
                    </a:p>
                  </a:txBody>
                  <a:tcPr marL="0" marR="0" marT="0" marB="0" anchor="ctr"/>
                </a:tc>
                <a:tc>
                  <a:txBody>
                    <a:bodyPr/>
                    <a:lstStyle/>
                    <a:p>
                      <a:r>
                        <a:rPr lang="en-GB" sz="600" dirty="0">
                          <a:effectLst/>
                        </a:rPr>
                        <a:t>2005</a:t>
                      </a:r>
                    </a:p>
                  </a:txBody>
                  <a:tcPr marL="0" marR="0" marT="0" marB="0" anchor="ctr"/>
                </a:tc>
                <a:tc>
                  <a:txBody>
                    <a:bodyPr/>
                    <a:lstStyle/>
                    <a:p>
                      <a:r>
                        <a:rPr lang="en-GB" sz="600" dirty="0">
                          <a:effectLst/>
                        </a:rPr>
                        <a:t>2010</a:t>
                      </a:r>
                    </a:p>
                  </a:txBody>
                  <a:tcPr marL="0" marR="0" marT="0" marB="0" anchor="ctr"/>
                </a:tc>
                <a:tc>
                  <a:txBody>
                    <a:bodyPr/>
                    <a:lstStyle/>
                    <a:p>
                      <a:r>
                        <a:rPr lang="en-GB" sz="600" dirty="0">
                          <a:effectLst/>
                        </a:rPr>
                        <a:t>2005</a:t>
                      </a:r>
                    </a:p>
                  </a:txBody>
                  <a:tcPr marL="0" marR="0" marT="0" marB="0" anchor="ctr"/>
                </a:tc>
                <a:tc>
                  <a:txBody>
                    <a:bodyPr/>
                    <a:lstStyle/>
                    <a:p>
                      <a:r>
                        <a:rPr lang="en-GB" sz="600" dirty="0">
                          <a:effectLst/>
                        </a:rPr>
                        <a:t>2010</a:t>
                      </a:r>
                    </a:p>
                  </a:txBody>
                  <a:tcPr marL="0" marR="0" marT="0" marB="0" anchor="ctr"/>
                </a:tc>
                <a:extLst>
                  <a:ext uri="{0D108BD9-81ED-4DB2-BD59-A6C34878D82A}">
                    <a16:rowId xmlns:a16="http://schemas.microsoft.com/office/drawing/2014/main" val="2293064757"/>
                  </a:ext>
                </a:extLst>
              </a:tr>
              <a:tr h="148932">
                <a:tc>
                  <a:txBody>
                    <a:bodyPr/>
                    <a:lstStyle/>
                    <a:p>
                      <a:r>
                        <a:rPr lang="en-GB" sz="1050" dirty="0">
                          <a:effectLst/>
                        </a:rPr>
                        <a:t>% who breastfed initially</a:t>
                      </a:r>
                    </a:p>
                  </a:txBody>
                  <a:tcPr marL="0" marR="0" marT="0" marB="0" anchor="ctr"/>
                </a:tc>
                <a:tc>
                  <a:txBody>
                    <a:bodyPr/>
                    <a:lstStyle/>
                    <a:p>
                      <a:r>
                        <a:rPr lang="en-GB" sz="600" dirty="0">
                          <a:effectLst/>
                        </a:rPr>
                        <a:t>%</a:t>
                      </a:r>
                    </a:p>
                  </a:txBody>
                  <a:tcPr marL="0" marR="0" marT="0" marB="0" anchor="ctr"/>
                </a:tc>
                <a:tc>
                  <a:txBody>
                    <a:bodyPr/>
                    <a:lstStyle/>
                    <a:p>
                      <a:r>
                        <a:rPr lang="en-GB" sz="600" dirty="0">
                          <a:effectLst/>
                        </a:rPr>
                        <a:t>%</a:t>
                      </a:r>
                    </a:p>
                  </a:txBody>
                  <a:tcPr marL="0" marR="0" marT="0" marB="0" anchor="ctr"/>
                </a:tc>
                <a:tc>
                  <a:txBody>
                    <a:bodyPr/>
                    <a:lstStyle/>
                    <a:p>
                      <a:r>
                        <a:rPr lang="en-GB" sz="600" dirty="0">
                          <a:effectLst/>
                        </a:rPr>
                        <a:t>%</a:t>
                      </a:r>
                    </a:p>
                  </a:txBody>
                  <a:tcPr marL="0" marR="0" marT="0" marB="0" anchor="ctr"/>
                </a:tc>
                <a:tc>
                  <a:txBody>
                    <a:bodyPr/>
                    <a:lstStyle/>
                    <a:p>
                      <a:r>
                        <a:rPr lang="en-GB" sz="600" dirty="0">
                          <a:effectLst/>
                        </a:rPr>
                        <a:t>%</a:t>
                      </a:r>
                    </a:p>
                  </a:txBody>
                  <a:tcPr marL="0" marR="0" marT="0" marB="0" anchor="ctr"/>
                </a:tc>
                <a:tc>
                  <a:txBody>
                    <a:bodyPr/>
                    <a:lstStyle/>
                    <a:p>
                      <a:r>
                        <a:rPr lang="en-GB" sz="1050" dirty="0">
                          <a:effectLst/>
                          <a:highlight>
                            <a:srgbClr val="FFFF00"/>
                          </a:highlight>
                        </a:rPr>
                        <a:t>%</a:t>
                      </a:r>
                    </a:p>
                  </a:txBody>
                  <a:tcPr marL="0" marR="0" marT="0" marB="0" anchor="ctr"/>
                </a:tc>
                <a:tc>
                  <a:txBody>
                    <a:bodyPr/>
                    <a:lstStyle/>
                    <a:p>
                      <a:r>
                        <a:rPr lang="en-GB" sz="1050" dirty="0">
                          <a:effectLst/>
                          <a:highlight>
                            <a:srgbClr val="FFFF00"/>
                          </a:highlight>
                        </a:rPr>
                        <a:t>%</a:t>
                      </a:r>
                    </a:p>
                  </a:txBody>
                  <a:tcPr marL="0" marR="0" marT="0" marB="0" anchor="ctr"/>
                </a:tc>
                <a:tc>
                  <a:txBody>
                    <a:bodyPr/>
                    <a:lstStyle/>
                    <a:p>
                      <a:r>
                        <a:rPr lang="en-GB" sz="600" dirty="0">
                          <a:effectLst/>
                        </a:rPr>
                        <a:t>%</a:t>
                      </a:r>
                    </a:p>
                  </a:txBody>
                  <a:tcPr marL="0" marR="0" marT="0" marB="0" anchor="ctr"/>
                </a:tc>
                <a:tc>
                  <a:txBody>
                    <a:bodyPr/>
                    <a:lstStyle/>
                    <a:p>
                      <a:r>
                        <a:rPr lang="en-GB" sz="600" dirty="0">
                          <a:effectLst/>
                        </a:rPr>
                        <a:t>%</a:t>
                      </a:r>
                    </a:p>
                  </a:txBody>
                  <a:tcPr marL="0" marR="0" marT="0" marB="0" anchor="ctr"/>
                </a:tc>
                <a:tc>
                  <a:txBody>
                    <a:bodyPr/>
                    <a:lstStyle/>
                    <a:p>
                      <a:r>
                        <a:rPr lang="en-GB" sz="600" dirty="0">
                          <a:effectLst/>
                        </a:rPr>
                        <a:t>%</a:t>
                      </a:r>
                    </a:p>
                  </a:txBody>
                  <a:tcPr marL="0" marR="0" marT="0" marB="0" anchor="ctr"/>
                </a:tc>
                <a:tc>
                  <a:txBody>
                    <a:bodyPr/>
                    <a:lstStyle/>
                    <a:p>
                      <a:r>
                        <a:rPr lang="en-GB" sz="600" dirty="0">
                          <a:effectLst/>
                        </a:rPr>
                        <a:t>%</a:t>
                      </a:r>
                    </a:p>
                  </a:txBody>
                  <a:tcPr marL="0" marR="0" marT="0" marB="0" anchor="ctr"/>
                </a:tc>
                <a:extLst>
                  <a:ext uri="{0D108BD9-81ED-4DB2-BD59-A6C34878D82A}">
                    <a16:rowId xmlns:a16="http://schemas.microsoft.com/office/drawing/2014/main" val="4036178684"/>
                  </a:ext>
                </a:extLst>
              </a:tr>
              <a:tr h="148932">
                <a:tc>
                  <a:txBody>
                    <a:bodyPr/>
                    <a:lstStyle/>
                    <a:p>
                      <a:r>
                        <a:rPr lang="en-GB" sz="1050" dirty="0">
                          <a:effectLst/>
                        </a:rPr>
                        <a:t>First birth</a:t>
                      </a:r>
                    </a:p>
                  </a:txBody>
                  <a:tcPr marL="0" marR="0" marT="0" marB="0" anchor="ctr"/>
                </a:tc>
                <a:tc>
                  <a:txBody>
                    <a:bodyPr/>
                    <a:lstStyle/>
                    <a:p>
                      <a:r>
                        <a:rPr lang="en-GB" sz="600" dirty="0">
                          <a:effectLst/>
                        </a:rPr>
                        <a:t>79</a:t>
                      </a:r>
                    </a:p>
                  </a:txBody>
                  <a:tcPr marL="0" marR="0" marT="0" marB="0" anchor="ctr"/>
                </a:tc>
                <a:tc>
                  <a:txBody>
                    <a:bodyPr/>
                    <a:lstStyle/>
                    <a:p>
                      <a:r>
                        <a:rPr lang="en-GB" sz="600" dirty="0">
                          <a:effectLst/>
                        </a:rPr>
                        <a:t>84</a:t>
                      </a:r>
                    </a:p>
                  </a:txBody>
                  <a:tcPr marL="0" marR="0" marT="0" marB="0" anchor="ctr"/>
                </a:tc>
                <a:tc>
                  <a:txBody>
                    <a:bodyPr/>
                    <a:lstStyle/>
                    <a:p>
                      <a:r>
                        <a:rPr lang="en-GB" sz="600" dirty="0">
                          <a:effectLst/>
                        </a:rPr>
                        <a:t>81</a:t>
                      </a:r>
                    </a:p>
                  </a:txBody>
                  <a:tcPr marL="0" marR="0" marT="0" marB="0" anchor="ctr"/>
                </a:tc>
                <a:tc>
                  <a:txBody>
                    <a:bodyPr/>
                    <a:lstStyle/>
                    <a:p>
                      <a:r>
                        <a:rPr lang="en-GB" sz="600" dirty="0">
                          <a:effectLst/>
                        </a:rPr>
                        <a:t>85</a:t>
                      </a:r>
                    </a:p>
                  </a:txBody>
                  <a:tcPr marL="0" marR="0" marT="0" marB="0" anchor="ctr"/>
                </a:tc>
                <a:tc>
                  <a:txBody>
                    <a:bodyPr/>
                    <a:lstStyle/>
                    <a:p>
                      <a:r>
                        <a:rPr lang="en-GB" sz="1050" dirty="0">
                          <a:effectLst/>
                          <a:highlight>
                            <a:srgbClr val="FFFF00"/>
                          </a:highlight>
                        </a:rPr>
                        <a:t>71</a:t>
                      </a:r>
                    </a:p>
                  </a:txBody>
                  <a:tcPr marL="0" marR="0" marT="0" marB="0" anchor="ctr"/>
                </a:tc>
                <a:tc>
                  <a:txBody>
                    <a:bodyPr/>
                    <a:lstStyle/>
                    <a:p>
                      <a:r>
                        <a:rPr lang="en-GB" sz="1050" dirty="0">
                          <a:effectLst/>
                          <a:highlight>
                            <a:srgbClr val="FFFF00"/>
                          </a:highlight>
                        </a:rPr>
                        <a:t>74</a:t>
                      </a:r>
                    </a:p>
                  </a:txBody>
                  <a:tcPr marL="0" marR="0" marT="0" marB="0" anchor="ctr"/>
                </a:tc>
                <a:tc>
                  <a:txBody>
                    <a:bodyPr/>
                    <a:lstStyle/>
                    <a:p>
                      <a:r>
                        <a:rPr lang="en-GB" sz="600" dirty="0">
                          <a:effectLst/>
                        </a:rPr>
                        <a:t>73</a:t>
                      </a:r>
                    </a:p>
                  </a:txBody>
                  <a:tcPr marL="0" marR="0" marT="0" marB="0" anchor="ctr"/>
                </a:tc>
                <a:tc>
                  <a:txBody>
                    <a:bodyPr/>
                    <a:lstStyle/>
                    <a:p>
                      <a:r>
                        <a:rPr lang="en-GB" sz="600" dirty="0">
                          <a:effectLst/>
                        </a:rPr>
                        <a:t>77</a:t>
                      </a:r>
                    </a:p>
                  </a:txBody>
                  <a:tcPr marL="0" marR="0" marT="0" marB="0" anchor="ctr"/>
                </a:tc>
                <a:tc>
                  <a:txBody>
                    <a:bodyPr/>
                    <a:lstStyle/>
                    <a:p>
                      <a:r>
                        <a:rPr lang="en-GB" sz="600" dirty="0">
                          <a:effectLst/>
                        </a:rPr>
                        <a:t>67</a:t>
                      </a:r>
                    </a:p>
                  </a:txBody>
                  <a:tcPr marL="0" marR="0" marT="0" marB="0" anchor="ctr"/>
                </a:tc>
                <a:tc>
                  <a:txBody>
                    <a:bodyPr/>
                    <a:lstStyle/>
                    <a:p>
                      <a:r>
                        <a:rPr lang="en-GB" sz="600" dirty="0">
                          <a:effectLst/>
                        </a:rPr>
                        <a:t>70</a:t>
                      </a:r>
                    </a:p>
                  </a:txBody>
                  <a:tcPr marL="0" marR="0" marT="0" marB="0" anchor="ctr"/>
                </a:tc>
                <a:extLst>
                  <a:ext uri="{0D108BD9-81ED-4DB2-BD59-A6C34878D82A}">
                    <a16:rowId xmlns:a16="http://schemas.microsoft.com/office/drawing/2014/main" val="2830590576"/>
                  </a:ext>
                </a:extLst>
              </a:tr>
              <a:tr h="148932">
                <a:tc>
                  <a:txBody>
                    <a:bodyPr/>
                    <a:lstStyle/>
                    <a:p>
                      <a:r>
                        <a:rPr lang="en-GB" sz="1050" dirty="0">
                          <a:effectLst/>
                        </a:rPr>
                        <a:t>Later birth</a:t>
                      </a:r>
                    </a:p>
                  </a:txBody>
                  <a:tcPr marL="0" marR="0" marT="0" marB="0" anchor="ctr"/>
                </a:tc>
                <a:tc>
                  <a:txBody>
                    <a:bodyPr/>
                    <a:lstStyle/>
                    <a:p>
                      <a:r>
                        <a:rPr lang="en-GB" sz="600" dirty="0">
                          <a:effectLst/>
                        </a:rPr>
                        <a:t>73</a:t>
                      </a:r>
                    </a:p>
                  </a:txBody>
                  <a:tcPr marL="0" marR="0" marT="0" marB="0" anchor="ctr"/>
                </a:tc>
                <a:tc>
                  <a:txBody>
                    <a:bodyPr/>
                    <a:lstStyle/>
                    <a:p>
                      <a:r>
                        <a:rPr lang="en-GB" sz="600" dirty="0">
                          <a:effectLst/>
                        </a:rPr>
                        <a:t>78</a:t>
                      </a:r>
                    </a:p>
                  </a:txBody>
                  <a:tcPr marL="0" marR="0" marT="0" marB="0" anchor="ctr"/>
                </a:tc>
                <a:tc>
                  <a:txBody>
                    <a:bodyPr/>
                    <a:lstStyle/>
                    <a:p>
                      <a:r>
                        <a:rPr lang="en-GB" sz="600" dirty="0">
                          <a:effectLst/>
                        </a:rPr>
                        <a:t>75</a:t>
                      </a:r>
                    </a:p>
                  </a:txBody>
                  <a:tcPr marL="0" marR="0" marT="0" marB="0" anchor="ctr"/>
                </a:tc>
                <a:tc>
                  <a:txBody>
                    <a:bodyPr/>
                    <a:lstStyle/>
                    <a:p>
                      <a:r>
                        <a:rPr lang="en-GB" sz="600" dirty="0">
                          <a:effectLst/>
                        </a:rPr>
                        <a:t>80</a:t>
                      </a:r>
                    </a:p>
                  </a:txBody>
                  <a:tcPr marL="0" marR="0" marT="0" marB="0" anchor="ctr"/>
                </a:tc>
                <a:tc>
                  <a:txBody>
                    <a:bodyPr/>
                    <a:lstStyle/>
                    <a:p>
                      <a:r>
                        <a:rPr lang="en-GB" sz="1050" dirty="0">
                          <a:effectLst/>
                          <a:highlight>
                            <a:srgbClr val="FFFF00"/>
                          </a:highlight>
                        </a:rPr>
                        <a:t>63</a:t>
                      </a:r>
                    </a:p>
                  </a:txBody>
                  <a:tcPr marL="0" marR="0" marT="0" marB="0" anchor="ctr"/>
                </a:tc>
                <a:tc>
                  <a:txBody>
                    <a:bodyPr/>
                    <a:lstStyle/>
                    <a:p>
                      <a:r>
                        <a:rPr lang="en-GB" sz="1050" dirty="0">
                          <a:effectLst/>
                          <a:highlight>
                            <a:srgbClr val="FFFF00"/>
                          </a:highlight>
                        </a:rPr>
                        <a:t>67</a:t>
                      </a:r>
                    </a:p>
                  </a:txBody>
                  <a:tcPr marL="0" marR="0" marT="0" marB="0" anchor="ctr"/>
                </a:tc>
                <a:tc>
                  <a:txBody>
                    <a:bodyPr/>
                    <a:lstStyle/>
                    <a:p>
                      <a:r>
                        <a:rPr lang="en-GB" sz="600" dirty="0">
                          <a:effectLst/>
                        </a:rPr>
                        <a:t>66</a:t>
                      </a:r>
                    </a:p>
                  </a:txBody>
                  <a:tcPr marL="0" marR="0" marT="0" marB="0" anchor="ctr"/>
                </a:tc>
                <a:tc>
                  <a:txBody>
                    <a:bodyPr/>
                    <a:lstStyle/>
                    <a:p>
                      <a:r>
                        <a:rPr lang="en-GB" sz="600" dirty="0">
                          <a:effectLst/>
                        </a:rPr>
                        <a:t>72</a:t>
                      </a:r>
                    </a:p>
                  </a:txBody>
                  <a:tcPr marL="0" marR="0" marT="0" marB="0" anchor="ctr"/>
                </a:tc>
                <a:tc>
                  <a:txBody>
                    <a:bodyPr/>
                    <a:lstStyle/>
                    <a:p>
                      <a:r>
                        <a:rPr lang="en-GB" sz="600" dirty="0">
                          <a:effectLst/>
                        </a:rPr>
                        <a:t>58</a:t>
                      </a:r>
                    </a:p>
                  </a:txBody>
                  <a:tcPr marL="0" marR="0" marT="0" marB="0" anchor="ctr"/>
                </a:tc>
                <a:tc>
                  <a:txBody>
                    <a:bodyPr/>
                    <a:lstStyle/>
                    <a:p>
                      <a:r>
                        <a:rPr lang="en-GB" sz="600" dirty="0">
                          <a:effectLst/>
                        </a:rPr>
                        <a:t>60</a:t>
                      </a:r>
                    </a:p>
                  </a:txBody>
                  <a:tcPr marL="0" marR="0" marT="0" marB="0" anchor="ctr"/>
                </a:tc>
                <a:extLst>
                  <a:ext uri="{0D108BD9-81ED-4DB2-BD59-A6C34878D82A}">
                    <a16:rowId xmlns:a16="http://schemas.microsoft.com/office/drawing/2014/main" val="1702749962"/>
                  </a:ext>
                </a:extLst>
              </a:tr>
              <a:tr h="148932">
                <a:tc>
                  <a:txBody>
                    <a:bodyPr/>
                    <a:lstStyle/>
                    <a:p>
                      <a:r>
                        <a:rPr lang="en-GB" sz="1050" dirty="0">
                          <a:effectLst/>
                        </a:rPr>
                        <a:t>All mothers</a:t>
                      </a:r>
                    </a:p>
                  </a:txBody>
                  <a:tcPr marL="0" marR="0" marT="0" marB="0" anchor="ctr"/>
                </a:tc>
                <a:tc>
                  <a:txBody>
                    <a:bodyPr/>
                    <a:lstStyle/>
                    <a:p>
                      <a:r>
                        <a:rPr lang="en-GB" sz="600" dirty="0">
                          <a:effectLst/>
                        </a:rPr>
                        <a:t>76</a:t>
                      </a:r>
                    </a:p>
                  </a:txBody>
                  <a:tcPr marL="0" marR="0" marT="0" marB="0" anchor="ctr"/>
                </a:tc>
                <a:tc>
                  <a:txBody>
                    <a:bodyPr/>
                    <a:lstStyle/>
                    <a:p>
                      <a:r>
                        <a:rPr lang="en-GB" sz="600" dirty="0">
                          <a:effectLst/>
                        </a:rPr>
                        <a:t>81</a:t>
                      </a:r>
                    </a:p>
                  </a:txBody>
                  <a:tcPr marL="0" marR="0" marT="0" marB="0" anchor="ctr"/>
                </a:tc>
                <a:tc>
                  <a:txBody>
                    <a:bodyPr/>
                    <a:lstStyle/>
                    <a:p>
                      <a:r>
                        <a:rPr lang="en-GB" sz="600" dirty="0">
                          <a:effectLst/>
                        </a:rPr>
                        <a:t>78</a:t>
                      </a:r>
                    </a:p>
                  </a:txBody>
                  <a:tcPr marL="0" marR="0" marT="0" marB="0" anchor="ctr"/>
                </a:tc>
                <a:tc>
                  <a:txBody>
                    <a:bodyPr/>
                    <a:lstStyle/>
                    <a:p>
                      <a:r>
                        <a:rPr lang="en-GB" sz="600" dirty="0">
                          <a:effectLst/>
                        </a:rPr>
                        <a:t>83</a:t>
                      </a:r>
                    </a:p>
                  </a:txBody>
                  <a:tcPr marL="0" marR="0" marT="0" marB="0" anchor="ctr"/>
                </a:tc>
                <a:tc>
                  <a:txBody>
                    <a:bodyPr/>
                    <a:lstStyle/>
                    <a:p>
                      <a:r>
                        <a:rPr lang="en-GB" sz="1050" dirty="0">
                          <a:effectLst/>
                          <a:highlight>
                            <a:srgbClr val="FFFF00"/>
                          </a:highlight>
                        </a:rPr>
                        <a:t>67</a:t>
                      </a:r>
                    </a:p>
                  </a:txBody>
                  <a:tcPr marL="0" marR="0" marT="0" marB="0" anchor="ctr"/>
                </a:tc>
                <a:tc>
                  <a:txBody>
                    <a:bodyPr/>
                    <a:lstStyle/>
                    <a:p>
                      <a:r>
                        <a:rPr lang="en-GB" sz="1050" dirty="0">
                          <a:effectLst/>
                          <a:highlight>
                            <a:srgbClr val="FFFF00"/>
                          </a:highlight>
                        </a:rPr>
                        <a:t>71</a:t>
                      </a:r>
                    </a:p>
                  </a:txBody>
                  <a:tcPr marL="0" marR="0" marT="0" marB="0" anchor="ctr"/>
                </a:tc>
                <a:tc>
                  <a:txBody>
                    <a:bodyPr/>
                    <a:lstStyle/>
                    <a:p>
                      <a:r>
                        <a:rPr lang="en-GB" sz="600" dirty="0">
                          <a:effectLst/>
                        </a:rPr>
                        <a:t>70</a:t>
                      </a:r>
                    </a:p>
                  </a:txBody>
                  <a:tcPr marL="0" marR="0" marT="0" marB="0" anchor="ctr"/>
                </a:tc>
                <a:tc>
                  <a:txBody>
                    <a:bodyPr/>
                    <a:lstStyle/>
                    <a:p>
                      <a:r>
                        <a:rPr lang="en-GB" sz="600" dirty="0">
                          <a:effectLst/>
                        </a:rPr>
                        <a:t>74</a:t>
                      </a:r>
                    </a:p>
                  </a:txBody>
                  <a:tcPr marL="0" marR="0" marT="0" marB="0" anchor="ctr"/>
                </a:tc>
                <a:tc>
                  <a:txBody>
                    <a:bodyPr/>
                    <a:lstStyle/>
                    <a:p>
                      <a:r>
                        <a:rPr lang="en-GB" sz="600" dirty="0">
                          <a:effectLst/>
                        </a:rPr>
                        <a:t>63</a:t>
                      </a:r>
                    </a:p>
                  </a:txBody>
                  <a:tcPr marL="0" marR="0" marT="0" marB="0" anchor="ctr"/>
                </a:tc>
                <a:tc>
                  <a:txBody>
                    <a:bodyPr/>
                    <a:lstStyle/>
                    <a:p>
                      <a:r>
                        <a:rPr lang="en-GB" sz="600" dirty="0">
                          <a:effectLst/>
                        </a:rPr>
                        <a:t>64</a:t>
                      </a:r>
                    </a:p>
                  </a:txBody>
                  <a:tcPr marL="0" marR="0" marT="0" marB="0" anchor="ctr"/>
                </a:tc>
                <a:extLst>
                  <a:ext uri="{0D108BD9-81ED-4DB2-BD59-A6C34878D82A}">
                    <a16:rowId xmlns:a16="http://schemas.microsoft.com/office/drawing/2014/main" val="2370380144"/>
                  </a:ext>
                </a:extLst>
              </a:tr>
            </a:tbl>
          </a:graphicData>
        </a:graphic>
      </p:graphicFrame>
      <p:sp>
        <p:nvSpPr>
          <p:cNvPr id="5" name="TextBox 1">
            <a:extLst>
              <a:ext uri="{FF2B5EF4-FFF2-40B4-BE49-F238E27FC236}">
                <a16:creationId xmlns:a16="http://schemas.microsoft.com/office/drawing/2014/main" id="{422CA104-7F06-49E7-99BF-D450DDC4292C}"/>
              </a:ext>
            </a:extLst>
          </p:cNvPr>
          <p:cNvSpPr txBox="1"/>
          <p:nvPr/>
        </p:nvSpPr>
        <p:spPr>
          <a:xfrm>
            <a:off x="1179939" y="361992"/>
            <a:ext cx="6244643" cy="160043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b="1" u="sng" dirty="0">
                <a:latin typeface="Abadi Extra Light" panose="020B0204020104020204" pitchFamily="34" charset="0"/>
              </a:rPr>
              <a:t>Birth order</a:t>
            </a:r>
            <a:endParaRPr lang="en-US" b="1" dirty="0">
              <a:latin typeface="Abadi Extra Light" panose="020B0204020104020204" pitchFamily="34" charset="0"/>
            </a:endParaRPr>
          </a:p>
          <a:p>
            <a:pPr algn="ctr"/>
            <a:endParaRPr lang="en-US" u="sng" dirty="0">
              <a:latin typeface="Abadi Extra Light" panose="020B0204020104020204" pitchFamily="34" charset="0"/>
            </a:endParaRPr>
          </a:p>
          <a:p>
            <a:r>
              <a:rPr lang="en-US" dirty="0">
                <a:latin typeface="Abadi Extra Light" panose="020B0204020104020204" pitchFamily="34" charset="0"/>
              </a:rPr>
              <a:t>' … breastfeeding rates among mothers of first babies were higher in 2010 than among mothers of second or later babies, with 84% of first-time mothers in the UK initiating breastfeeding, compared to 78% of those having a second or later baby... In Wales the figures were 74% of first-time mothers compared to 67% of mothers of second or later babies</a:t>
            </a:r>
            <a:r>
              <a:rPr lang="en-US" dirty="0"/>
              <a:t>'</a:t>
            </a:r>
          </a:p>
        </p:txBody>
      </p:sp>
      <p:sp>
        <p:nvSpPr>
          <p:cNvPr id="2" name="TextBox 1">
            <a:extLst>
              <a:ext uri="{FF2B5EF4-FFF2-40B4-BE49-F238E27FC236}">
                <a16:creationId xmlns:a16="http://schemas.microsoft.com/office/drawing/2014/main" id="{997758DA-1AA5-4B05-AA0F-EE4BB9DC35F8}"/>
              </a:ext>
            </a:extLst>
          </p:cNvPr>
          <p:cNvSpPr txBox="1"/>
          <p:nvPr/>
        </p:nvSpPr>
        <p:spPr>
          <a:xfrm>
            <a:off x="6400971" y="438681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t>Infant Feeding Survey 2010</a:t>
            </a:r>
            <a:r>
              <a:rPr lang="en-US" dirty="0"/>
              <a:t>.</a:t>
            </a:r>
          </a:p>
        </p:txBody>
      </p:sp>
    </p:spTree>
    <p:extLst>
      <p:ext uri="{BB962C8B-B14F-4D97-AF65-F5344CB8AC3E}">
        <p14:creationId xmlns:p14="http://schemas.microsoft.com/office/powerpoint/2010/main" val="865716971"/>
      </p:ext>
    </p:extLst>
  </p:cSld>
  <p:clrMapOvr>
    <a:masterClrMapping/>
  </p:clrMapOvr>
  <mc:AlternateContent xmlns:mc="http://schemas.openxmlformats.org/markup-compatibility/2006" xmlns:p14="http://schemas.microsoft.com/office/powerpoint/2010/main">
    <mc:Choice Requires="p14">
      <p:transition spd="slow" p14:dur="2000" advTm="61612"/>
    </mc:Choice>
    <mc:Fallback xmlns="">
      <p:transition spd="slow" advTm="6161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ABCE-09EC-4F32-8C46-3E49F8AAEE49}"/>
              </a:ext>
            </a:extLst>
          </p:cNvPr>
          <p:cNvSpPr>
            <a:spLocks noGrp="1"/>
          </p:cNvSpPr>
          <p:nvPr>
            <p:ph type="title"/>
          </p:nvPr>
        </p:nvSpPr>
        <p:spPr>
          <a:xfrm>
            <a:off x="211301" y="498134"/>
            <a:ext cx="8520600" cy="841800"/>
          </a:xfrm>
        </p:spPr>
        <p:txBody>
          <a:bodyPr>
            <a:normAutofit fontScale="90000"/>
          </a:bodyPr>
          <a:lstStyle/>
          <a:p>
            <a:r>
              <a:rPr lang="en-GB" dirty="0"/>
              <a:t>Qualitative versus Quantitative -</a:t>
            </a:r>
            <a:br>
              <a:rPr lang="en-GB" dirty="0"/>
            </a:br>
            <a:r>
              <a:rPr lang="en-GB" dirty="0"/>
              <a:t>choosing my approach</a:t>
            </a:r>
          </a:p>
        </p:txBody>
      </p:sp>
      <p:grpSp>
        <p:nvGrpSpPr>
          <p:cNvPr id="3" name="Group 2">
            <a:extLst>
              <a:ext uri="{FF2B5EF4-FFF2-40B4-BE49-F238E27FC236}">
                <a16:creationId xmlns:a16="http://schemas.microsoft.com/office/drawing/2014/main" id="{8D266367-05C8-41E6-8BEE-00D34D253331}"/>
              </a:ext>
            </a:extLst>
          </p:cNvPr>
          <p:cNvGrpSpPr/>
          <p:nvPr/>
        </p:nvGrpSpPr>
        <p:grpSpPr>
          <a:xfrm>
            <a:off x="618696" y="1414670"/>
            <a:ext cx="8239323" cy="3189875"/>
            <a:chOff x="79402" y="1478913"/>
            <a:chExt cx="8239323" cy="3189875"/>
          </a:xfrm>
        </p:grpSpPr>
        <p:sp>
          <p:nvSpPr>
            <p:cNvPr id="5" name="TextBox 4">
              <a:extLst>
                <a:ext uri="{FF2B5EF4-FFF2-40B4-BE49-F238E27FC236}">
                  <a16:creationId xmlns:a16="http://schemas.microsoft.com/office/drawing/2014/main" id="{13FCCE4E-67B9-45CA-AD2D-69E0384946CA}"/>
                </a:ext>
              </a:extLst>
            </p:cNvPr>
            <p:cNvSpPr txBox="1"/>
            <p:nvPr/>
          </p:nvSpPr>
          <p:spPr>
            <a:xfrm>
              <a:off x="79402" y="1478913"/>
              <a:ext cx="3318883" cy="2585323"/>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badi Extra Light" panose="020B0204020104020204" pitchFamily="34" charset="0"/>
                </a:rPr>
                <a:t>It depends on:</a:t>
              </a:r>
            </a:p>
            <a:p>
              <a:pPr marL="285750" indent="-285750">
                <a:buChar char="•"/>
              </a:pPr>
              <a:r>
                <a:rPr lang="en-GB" dirty="0">
                  <a:latin typeface="Abadi Extra Light" panose="020B0204020104020204" pitchFamily="34" charset="0"/>
                </a:rPr>
                <a:t>epistemological commitments</a:t>
              </a:r>
              <a:endParaRPr lang="en-US" dirty="0">
                <a:latin typeface="Abadi Extra Light" panose="020B0204020104020204" pitchFamily="34" charset="0"/>
              </a:endParaRPr>
            </a:p>
            <a:p>
              <a:pPr marL="285750" indent="-285750">
                <a:buChar char="•"/>
              </a:pPr>
              <a:r>
                <a:rPr lang="en-GB" dirty="0">
                  <a:latin typeface="Abadi Extra Light" panose="020B0204020104020204" pitchFamily="34" charset="0"/>
                </a:rPr>
                <a:t>political commitments or objectives</a:t>
              </a:r>
              <a:endParaRPr lang="en-US" dirty="0">
                <a:latin typeface="Abadi Extra Light" panose="020B0204020104020204" pitchFamily="34" charset="0"/>
              </a:endParaRPr>
            </a:p>
            <a:p>
              <a:pPr marL="285750" indent="-285750">
                <a:buChar char="•"/>
              </a:pPr>
              <a:r>
                <a:rPr lang="en-GB" dirty="0">
                  <a:latin typeface="Abadi Extra Light" panose="020B0204020104020204" pitchFamily="34" charset="0"/>
                </a:rPr>
                <a:t> research question itself</a:t>
              </a:r>
              <a:endParaRPr lang="en-US" dirty="0">
                <a:latin typeface="Abadi Extra Light" panose="020B0204020104020204" pitchFamily="34" charset="0"/>
              </a:endParaRPr>
            </a:p>
            <a:p>
              <a:pPr marL="285750" indent="-285750">
                <a:buChar char="•"/>
              </a:pPr>
              <a:r>
                <a:rPr lang="en-GB" dirty="0">
                  <a:latin typeface="Abadi Extra Light" panose="020B0204020104020204" pitchFamily="34" charset="0"/>
                </a:rPr>
                <a:t> technical or pragmatic factors such as the skills you have as a researcher </a:t>
              </a:r>
            </a:p>
            <a:p>
              <a:r>
                <a:rPr lang="en-GB" dirty="0">
                  <a:latin typeface="Abadi Extra Light" panose="020B0204020104020204" pitchFamily="34" charset="0"/>
                </a:rPr>
                <a:t>(Bryman, 1988)</a:t>
              </a:r>
            </a:p>
          </p:txBody>
        </p:sp>
        <p:pic>
          <p:nvPicPr>
            <p:cNvPr id="7" name="Picture 7" descr="A vintage weighing scales">
              <a:extLst>
                <a:ext uri="{FF2B5EF4-FFF2-40B4-BE49-F238E27FC236}">
                  <a16:creationId xmlns:a16="http://schemas.microsoft.com/office/drawing/2014/main" id="{74099D2C-9259-4304-AAEB-0506DF29F158}"/>
                </a:ext>
              </a:extLst>
            </p:cNvPr>
            <p:cNvPicPr>
              <a:picLocks noChangeAspect="1"/>
            </p:cNvPicPr>
            <p:nvPr/>
          </p:nvPicPr>
          <p:blipFill rotWithShape="1">
            <a:blip r:embed="rId3"/>
            <a:srcRect r="562" b="35338"/>
            <a:stretch/>
          </p:blipFill>
          <p:spPr>
            <a:xfrm>
              <a:off x="3465075" y="2635993"/>
              <a:ext cx="1492119" cy="1452684"/>
            </a:xfrm>
            <a:prstGeom prst="rect">
              <a:avLst/>
            </a:prstGeom>
          </p:spPr>
        </p:pic>
        <p:sp>
          <p:nvSpPr>
            <p:cNvPr id="6" name="TextBox 5">
              <a:extLst>
                <a:ext uri="{FF2B5EF4-FFF2-40B4-BE49-F238E27FC236}">
                  <a16:creationId xmlns:a16="http://schemas.microsoft.com/office/drawing/2014/main" id="{8E138B70-4A69-419B-A6C0-271891C161F4}"/>
                </a:ext>
              </a:extLst>
            </p:cNvPr>
            <p:cNvSpPr txBox="1"/>
            <p:nvPr/>
          </p:nvSpPr>
          <p:spPr>
            <a:xfrm>
              <a:off x="5023985" y="2637463"/>
              <a:ext cx="3294740" cy="2031325"/>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badi Extra Light" panose="020B0204020104020204" pitchFamily="34" charset="0"/>
                </a:rPr>
                <a:t>...qualitative research is not a linear process. Research questions, methods, and even theories all feed into, and inform, each other, and there are many routes to research design. </a:t>
              </a:r>
            </a:p>
            <a:p>
              <a:r>
                <a:rPr lang="en-GB" dirty="0">
                  <a:latin typeface="Abadi Extra Light" panose="020B0204020104020204" pitchFamily="34" charset="0"/>
                </a:rPr>
                <a:t>(Braun and Clarke, 2013)</a:t>
              </a:r>
            </a:p>
          </p:txBody>
        </p:sp>
      </p:grpSp>
    </p:spTree>
    <p:extLst>
      <p:ext uri="{BB962C8B-B14F-4D97-AF65-F5344CB8AC3E}">
        <p14:creationId xmlns:p14="http://schemas.microsoft.com/office/powerpoint/2010/main" val="43878712"/>
      </p:ext>
    </p:extLst>
  </p:cSld>
  <p:clrMapOvr>
    <a:masterClrMapping/>
  </p:clrMapOvr>
  <mc:AlternateContent xmlns:mc="http://schemas.openxmlformats.org/markup-compatibility/2006" xmlns:p14="http://schemas.microsoft.com/office/powerpoint/2010/main">
    <mc:Choice Requires="p14">
      <p:transition spd="slow" p14:dur="2000" advTm="132883"/>
    </mc:Choice>
    <mc:Fallback xmlns="">
      <p:transition spd="slow" advTm="13288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0F29C292-D0F6-414E-83FC-8BBF43821BB4}"/>
              </a:ext>
            </a:extLst>
          </p:cNvPr>
          <p:cNvSpPr txBox="1"/>
          <p:nvPr/>
        </p:nvSpPr>
        <p:spPr>
          <a:xfrm>
            <a:off x="938250" y="1673768"/>
            <a:ext cx="5747829" cy="1323439"/>
          </a:xfrm>
          <a:prstGeom prst="rect">
            <a:avLst/>
          </a:prstGeom>
          <a:noFill/>
        </p:spPr>
        <p:txBody>
          <a:bodyPr wrap="square" lIns="91440" tIns="45720" rIns="91440" bIns="45720" rtlCol="0" anchor="t">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GB" sz="2000" dirty="0">
              <a:latin typeface="Abadi Extra Light" panose="020B0204020104020204" pitchFamily="34" charset="0"/>
            </a:endParaRPr>
          </a:p>
          <a:p>
            <a:r>
              <a:rPr lang="en-US" sz="2000" dirty="0">
                <a:latin typeface="Abadi Extra Light" panose="020B0204020104020204" pitchFamily="34" charset="0"/>
              </a:rPr>
              <a:t>‘… blurry boundaries will always occur when dealing with something as complex as the comparison between QUAL and QUANT research.’ (</a:t>
            </a:r>
            <a:r>
              <a:rPr lang="en-US" dirty="0">
                <a:latin typeface="Abadi Extra Light" panose="020B0204020104020204" pitchFamily="34" charset="0"/>
              </a:rPr>
              <a:t>Morgan, D. , 2018)</a:t>
            </a:r>
            <a:endParaRPr lang="en-GB" sz="1100" dirty="0">
              <a:latin typeface="Abadi Extra Light" panose="020B0204020104020204" pitchFamily="34" charset="0"/>
            </a:endParaRPr>
          </a:p>
        </p:txBody>
      </p:sp>
      <p:sp>
        <p:nvSpPr>
          <p:cNvPr id="5" name="TextBox 4">
            <a:extLst>
              <a:ext uri="{FF2B5EF4-FFF2-40B4-BE49-F238E27FC236}">
                <a16:creationId xmlns:a16="http://schemas.microsoft.com/office/drawing/2014/main" id="{7EE2C2D9-E976-4130-8331-B8F7DEF9122E}"/>
              </a:ext>
            </a:extLst>
          </p:cNvPr>
          <p:cNvSpPr txBox="1"/>
          <p:nvPr/>
        </p:nvSpPr>
        <p:spPr>
          <a:xfrm>
            <a:off x="3565379" y="69937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dirty="0">
                <a:latin typeface="Abadi Extra Light" panose="020B0204020104020204" pitchFamily="34" charset="0"/>
              </a:rPr>
              <a:t>Caveat:</a:t>
            </a:r>
          </a:p>
        </p:txBody>
      </p:sp>
      <p:pic>
        <p:nvPicPr>
          <p:cNvPr id="6" name="Picture 6" descr="A picture containing text&#10;&#10;Description automatically generated">
            <a:extLst>
              <a:ext uri="{FF2B5EF4-FFF2-40B4-BE49-F238E27FC236}">
                <a16:creationId xmlns:a16="http://schemas.microsoft.com/office/drawing/2014/main" id="{03021419-BA6E-4069-BB1D-676E2DBDF238}"/>
              </a:ext>
            </a:extLst>
          </p:cNvPr>
          <p:cNvPicPr>
            <a:picLocks noChangeAspect="1"/>
          </p:cNvPicPr>
          <p:nvPr/>
        </p:nvPicPr>
        <p:blipFill>
          <a:blip r:embed="rId3"/>
          <a:stretch>
            <a:fillRect/>
          </a:stretch>
        </p:blipFill>
        <p:spPr>
          <a:xfrm>
            <a:off x="7157229" y="2292110"/>
            <a:ext cx="1428750" cy="2133600"/>
          </a:xfrm>
          <a:prstGeom prst="rect">
            <a:avLst/>
          </a:prstGeom>
        </p:spPr>
      </p:pic>
    </p:spTree>
    <p:extLst>
      <p:ext uri="{BB962C8B-B14F-4D97-AF65-F5344CB8AC3E}">
        <p14:creationId xmlns:p14="http://schemas.microsoft.com/office/powerpoint/2010/main" val="1700985822"/>
      </p:ext>
    </p:extLst>
  </p:cSld>
  <p:clrMapOvr>
    <a:masterClrMapping/>
  </p:clrMapOvr>
  <mc:AlternateContent xmlns:mc="http://schemas.openxmlformats.org/markup-compatibility/2006" xmlns:p14="http://schemas.microsoft.com/office/powerpoint/2010/main">
    <mc:Choice Requires="p14">
      <p:transition spd="slow" p14:dur="2000" advTm="38415"/>
    </mc:Choice>
    <mc:Fallback xmlns="">
      <p:transition spd="slow" advTm="3841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4" name="Google Shape;81;p18">
            <a:extLst>
              <a:ext uri="{FF2B5EF4-FFF2-40B4-BE49-F238E27FC236}">
                <a16:creationId xmlns:a16="http://schemas.microsoft.com/office/drawing/2014/main" id="{DE0BFCB9-B868-4EC1-BB83-757DA3655FF8}"/>
              </a:ext>
            </a:extLst>
          </p:cNvPr>
          <p:cNvSpPr txBox="1"/>
          <p:nvPr/>
        </p:nvSpPr>
        <p:spPr>
          <a:xfrm>
            <a:off x="1646136" y="405166"/>
            <a:ext cx="6487800" cy="400200"/>
          </a:xfrm>
          <a:prstGeom prst="rect">
            <a:avLst/>
          </a:prstGeom>
          <a:noFill/>
          <a:ln>
            <a:no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b="1" u="sng" dirty="0">
                <a:latin typeface="Abadi Extra Light"/>
              </a:rPr>
              <a:t>A couple of definitions of a qualitative (QUAL) approach</a:t>
            </a:r>
          </a:p>
        </p:txBody>
      </p:sp>
      <p:sp>
        <p:nvSpPr>
          <p:cNvPr id="2" name="TextBox 1">
            <a:extLst>
              <a:ext uri="{FF2B5EF4-FFF2-40B4-BE49-F238E27FC236}">
                <a16:creationId xmlns:a16="http://schemas.microsoft.com/office/drawing/2014/main" id="{C0B1474D-8BB9-4148-AC2E-CD5695633A70}"/>
              </a:ext>
            </a:extLst>
          </p:cNvPr>
          <p:cNvSpPr txBox="1"/>
          <p:nvPr/>
        </p:nvSpPr>
        <p:spPr>
          <a:xfrm>
            <a:off x="4890036" y="991846"/>
            <a:ext cx="3542393" cy="2477601"/>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badi Extra Light" panose="020B0204020104020204" pitchFamily="34" charset="0"/>
              </a:rPr>
              <a:t>'an emergent, inductive, </a:t>
            </a:r>
            <a:r>
              <a:rPr lang="en-US" dirty="0">
                <a:highlight>
                  <a:srgbClr val="FFFF00"/>
                </a:highlight>
                <a:latin typeface="Abadi Extra Light" panose="020B0204020104020204" pitchFamily="34" charset="0"/>
              </a:rPr>
              <a:t>interpretive</a:t>
            </a:r>
            <a:r>
              <a:rPr lang="en-US" dirty="0">
                <a:latin typeface="Abadi Extra Light" panose="020B0204020104020204" pitchFamily="34" charset="0"/>
              </a:rPr>
              <a:t> and naturalistic approach to the study of people, cases, phenomena, social situations and processes in their natural settings in order to </a:t>
            </a:r>
            <a:r>
              <a:rPr lang="en-US" dirty="0">
                <a:highlight>
                  <a:srgbClr val="00FF00"/>
                </a:highlight>
                <a:latin typeface="Abadi Extra Light" panose="020B0204020104020204" pitchFamily="34" charset="0"/>
              </a:rPr>
              <a:t>reveal</a:t>
            </a:r>
            <a:r>
              <a:rPr lang="en-US" dirty="0">
                <a:latin typeface="Abadi Extra Light" panose="020B0204020104020204" pitchFamily="34" charset="0"/>
              </a:rPr>
              <a:t> in descriptive terms the meanings that people attach to their experiences of the world.'</a:t>
            </a:r>
          </a:p>
          <a:p>
            <a:r>
              <a:rPr lang="en-US" sz="1100" dirty="0"/>
              <a:t>Yilmaz, K (2013)</a:t>
            </a:r>
          </a:p>
        </p:txBody>
      </p:sp>
      <p:sp>
        <p:nvSpPr>
          <p:cNvPr id="5" name="TextBox 4">
            <a:extLst>
              <a:ext uri="{FF2B5EF4-FFF2-40B4-BE49-F238E27FC236}">
                <a16:creationId xmlns:a16="http://schemas.microsoft.com/office/drawing/2014/main" id="{6381E901-351A-4204-9BF0-F73F3F655164}"/>
              </a:ext>
            </a:extLst>
          </p:cNvPr>
          <p:cNvSpPr txBox="1"/>
          <p:nvPr/>
        </p:nvSpPr>
        <p:spPr>
          <a:xfrm>
            <a:off x="318036" y="79578"/>
            <a:ext cx="4572000" cy="369332"/>
          </a:xfrm>
          <a:prstGeom prst="rect">
            <a:avLst/>
          </a:prstGeom>
          <a:noFill/>
        </p:spPr>
        <p:txBody>
          <a:bodyPr wrap="square">
            <a:spAutoFit/>
          </a:bodyPr>
          <a:lstStyle/>
          <a:p>
            <a:r>
              <a:rPr lang="en-GB" dirty="0">
                <a:latin typeface="Abadi Extra Light" panose="020B0204020104020204" pitchFamily="34" charset="0"/>
              </a:rPr>
              <a:t>Let's take a look at each approach in turn</a:t>
            </a:r>
          </a:p>
        </p:txBody>
      </p:sp>
      <p:sp>
        <p:nvSpPr>
          <p:cNvPr id="3" name="TextBox 2">
            <a:extLst>
              <a:ext uri="{FF2B5EF4-FFF2-40B4-BE49-F238E27FC236}">
                <a16:creationId xmlns:a16="http://schemas.microsoft.com/office/drawing/2014/main" id="{4DE7DF24-6E6A-4ABE-8871-76EEE515236C}"/>
              </a:ext>
            </a:extLst>
          </p:cNvPr>
          <p:cNvSpPr txBox="1"/>
          <p:nvPr/>
        </p:nvSpPr>
        <p:spPr>
          <a:xfrm>
            <a:off x="420007" y="905365"/>
            <a:ext cx="3605841" cy="3585597"/>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kern="1200" dirty="0">
                <a:solidFill>
                  <a:schemeClr val="tx1"/>
                </a:solidFill>
                <a:latin typeface="Abadi Extra Light" panose="020B0204020104020204" pitchFamily="34" charset="0"/>
              </a:rPr>
              <a:t>“</a:t>
            </a:r>
            <a:r>
              <a:rPr lang="en-GB" kern="1200" dirty="0">
                <a:solidFill>
                  <a:schemeClr val="tx1"/>
                </a:solidFill>
                <a:latin typeface="Abadi Extra Light" panose="020B0204020104020204" pitchFamily="34" charset="0"/>
              </a:rPr>
              <a:t>Qualitative research is a situated activity that locates the observer in the world. It consists of a set of </a:t>
            </a:r>
            <a:r>
              <a:rPr lang="en-GB" kern="1200" dirty="0">
                <a:solidFill>
                  <a:schemeClr val="tx1"/>
                </a:solidFill>
                <a:highlight>
                  <a:srgbClr val="FFFF00"/>
                </a:highlight>
                <a:latin typeface="Abadi Extra Light" panose="020B0204020104020204" pitchFamily="34" charset="0"/>
              </a:rPr>
              <a:t>interpretive</a:t>
            </a:r>
            <a:r>
              <a:rPr lang="en-GB" kern="1200" dirty="0">
                <a:solidFill>
                  <a:schemeClr val="tx1"/>
                </a:solidFill>
                <a:latin typeface="Abadi Extra Light" panose="020B0204020104020204" pitchFamily="34" charset="0"/>
              </a:rPr>
              <a:t>, material practices that </a:t>
            </a:r>
            <a:r>
              <a:rPr lang="en-GB" kern="1200" dirty="0">
                <a:solidFill>
                  <a:schemeClr val="tx1"/>
                </a:solidFill>
                <a:highlight>
                  <a:srgbClr val="00FF00"/>
                </a:highlight>
                <a:latin typeface="Abadi Extra Light" panose="020B0204020104020204" pitchFamily="34" charset="0"/>
              </a:rPr>
              <a:t>make the world visible</a:t>
            </a:r>
            <a:r>
              <a:rPr lang="en-GB" kern="1200" dirty="0">
                <a:solidFill>
                  <a:schemeClr val="tx1"/>
                </a:solidFill>
                <a:latin typeface="Abadi Extra Light" panose="020B0204020104020204" pitchFamily="34" charset="0"/>
              </a:rPr>
              <a:t>. These practices transform the world. They turn the world into a series of representations - including fieldnotes, interviews, conversations, photographs, recordings</a:t>
            </a:r>
            <a:r>
              <a:rPr lang="en-GB" sz="1800" kern="1200" dirty="0">
                <a:solidFill>
                  <a:schemeClr val="tx1"/>
                </a:solidFill>
                <a:latin typeface="Abadi Extra Light" panose="020B0204020104020204" pitchFamily="34" charset="0"/>
              </a:rPr>
              <a:t>, </a:t>
            </a:r>
            <a:r>
              <a:rPr lang="en-GB" kern="1200" dirty="0">
                <a:solidFill>
                  <a:schemeClr val="tx1"/>
                </a:solidFill>
                <a:latin typeface="Abadi Extra Light" panose="020B0204020104020204" pitchFamily="34" charset="0"/>
              </a:rPr>
              <a:t>and memos to the self.</a:t>
            </a:r>
            <a:endParaRPr lang="en-US" dirty="0">
              <a:solidFill>
                <a:schemeClr val="tx1"/>
              </a:solidFill>
              <a:latin typeface="Abadi Extra Light" panose="020B0204020104020204" pitchFamily="34" charset="0"/>
            </a:endParaRPr>
          </a:p>
          <a:p>
            <a:r>
              <a:rPr lang="en-GB" sz="1100" dirty="0">
                <a:ea typeface="+mn-ea"/>
              </a:rPr>
              <a:t>(Denzin &amp; Lincoln, 2005, p. 3)</a:t>
            </a:r>
            <a:endParaRPr lang="en-GB" sz="1100" dirty="0">
              <a:ea typeface="+mn-ea"/>
              <a:cs typeface="+mn-cs"/>
            </a:endParaRPr>
          </a:p>
          <a:p>
            <a:endParaRPr lang="en-GB" dirty="0">
              <a:solidFill>
                <a:schemeClr val="tx1"/>
              </a:solidFill>
              <a:ea typeface="+mn-ea"/>
            </a:endParaRPr>
          </a:p>
        </p:txBody>
      </p:sp>
    </p:spTree>
    <p:extLst>
      <p:ext uri="{BB962C8B-B14F-4D97-AF65-F5344CB8AC3E}">
        <p14:creationId xmlns:p14="http://schemas.microsoft.com/office/powerpoint/2010/main" val="3432559077"/>
      </p:ext>
    </p:extLst>
  </p:cSld>
  <p:clrMapOvr>
    <a:masterClrMapping/>
  </p:clrMapOvr>
  <mc:AlternateContent xmlns:mc="http://schemas.openxmlformats.org/markup-compatibility/2006" xmlns:p14="http://schemas.microsoft.com/office/powerpoint/2010/main">
    <mc:Choice Requires="p14">
      <p:transition spd="slow" p14:dur="2000" advTm="43222"/>
    </mc:Choice>
    <mc:Fallback xmlns="">
      <p:transition spd="slow" advTm="4322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1BB45B-B425-4EC1-9761-2DF5AD1E3E58}"/>
              </a:ext>
            </a:extLst>
          </p:cNvPr>
          <p:cNvSpPr txBox="1"/>
          <p:nvPr/>
        </p:nvSpPr>
        <p:spPr>
          <a:xfrm>
            <a:off x="2080569" y="89895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egoe UI"/>
              </a:rPr>
              <a:t>​</a:t>
            </a:r>
          </a:p>
          <a:p>
            <a:endParaRPr lang="en-US" dirty="0">
              <a:cs typeface="Segoe UI"/>
            </a:endParaRPr>
          </a:p>
        </p:txBody>
      </p:sp>
      <p:sp>
        <p:nvSpPr>
          <p:cNvPr id="3" name="TextBox 2">
            <a:extLst>
              <a:ext uri="{FF2B5EF4-FFF2-40B4-BE49-F238E27FC236}">
                <a16:creationId xmlns:a16="http://schemas.microsoft.com/office/drawing/2014/main" id="{BD8CE481-462D-4576-8272-6C62D2506768}"/>
              </a:ext>
            </a:extLst>
          </p:cNvPr>
          <p:cNvSpPr txBox="1"/>
          <p:nvPr/>
        </p:nvSpPr>
        <p:spPr>
          <a:xfrm>
            <a:off x="231562" y="200207"/>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badi Extra Light"/>
              </a:rPr>
              <a:t>QUAL design strategies :</a:t>
            </a:r>
          </a:p>
          <a:p>
            <a:pPr marL="285750" indent="-285750">
              <a:buChar char="•"/>
            </a:pPr>
            <a:r>
              <a:rPr lang="en-GB" dirty="0">
                <a:latin typeface="Abadi Extra Light" panose="020B0204020104020204" pitchFamily="34" charset="0"/>
              </a:rPr>
              <a:t>Narrative Research</a:t>
            </a:r>
          </a:p>
          <a:p>
            <a:pPr marL="285750" indent="-285750">
              <a:buChar char="•"/>
            </a:pPr>
            <a:r>
              <a:rPr lang="en-GB" dirty="0">
                <a:latin typeface="Abadi Extra Light" panose="020B0204020104020204" pitchFamily="34" charset="0"/>
              </a:rPr>
              <a:t>Phenomenological Research</a:t>
            </a:r>
          </a:p>
          <a:p>
            <a:pPr marL="285750" indent="-285750">
              <a:buChar char="•"/>
            </a:pPr>
            <a:r>
              <a:rPr lang="en-GB" dirty="0">
                <a:latin typeface="Abadi Extra Light" panose="020B0204020104020204" pitchFamily="34" charset="0"/>
              </a:rPr>
              <a:t>Grounded Theory</a:t>
            </a:r>
          </a:p>
          <a:p>
            <a:pPr marL="285750" indent="-285750">
              <a:buChar char="•"/>
            </a:pPr>
            <a:r>
              <a:rPr lang="en-GB" dirty="0">
                <a:latin typeface="Abadi Extra Light" panose="020B0204020104020204" pitchFamily="34" charset="0"/>
              </a:rPr>
              <a:t>Ethnography</a:t>
            </a:r>
          </a:p>
          <a:p>
            <a:pPr marL="285750" indent="-285750">
              <a:buChar char="•"/>
            </a:pPr>
            <a:r>
              <a:rPr lang="en-GB" dirty="0">
                <a:latin typeface="Abadi Extra Light" panose="020B0204020104020204" pitchFamily="34" charset="0"/>
              </a:rPr>
              <a:t>Case Studies</a:t>
            </a:r>
          </a:p>
        </p:txBody>
      </p:sp>
      <p:sp>
        <p:nvSpPr>
          <p:cNvPr id="4" name="TextBox 3">
            <a:extLst>
              <a:ext uri="{FF2B5EF4-FFF2-40B4-BE49-F238E27FC236}">
                <a16:creationId xmlns:a16="http://schemas.microsoft.com/office/drawing/2014/main" id="{049A3C04-C504-482A-8ABF-85A77120E5DB}"/>
              </a:ext>
            </a:extLst>
          </p:cNvPr>
          <p:cNvSpPr txBox="1"/>
          <p:nvPr/>
        </p:nvSpPr>
        <p:spPr>
          <a:xfrm>
            <a:off x="5844735" y="1918415"/>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badi Extra Light"/>
              </a:rPr>
              <a:t>QUAL data collection</a:t>
            </a:r>
            <a:r>
              <a:rPr lang="en-GB" dirty="0">
                <a:latin typeface="Abadi Extra Light"/>
              </a:rPr>
              <a:t> methods:</a:t>
            </a:r>
          </a:p>
          <a:p>
            <a:pPr marL="285750" indent="-285750">
              <a:buChar char="•"/>
            </a:pPr>
            <a:r>
              <a:rPr lang="en-GB" dirty="0">
                <a:latin typeface="Abadi Extra Light" panose="020B0204020104020204" pitchFamily="34" charset="0"/>
              </a:rPr>
              <a:t>Focus groups</a:t>
            </a:r>
          </a:p>
          <a:p>
            <a:pPr marL="285750" indent="-285750">
              <a:buChar char="•"/>
            </a:pPr>
            <a:r>
              <a:rPr lang="en-GB" dirty="0">
                <a:latin typeface="Abadi Extra Light" panose="020B0204020104020204" pitchFamily="34" charset="0"/>
              </a:rPr>
              <a:t>One to one interviews</a:t>
            </a:r>
          </a:p>
          <a:p>
            <a:pPr marL="285750" indent="-285750">
              <a:buChar char="•"/>
            </a:pPr>
            <a:r>
              <a:rPr lang="en-GB" dirty="0">
                <a:latin typeface="Abadi Extra Light" panose="020B0204020104020204" pitchFamily="34" charset="0"/>
              </a:rPr>
              <a:t>Field Observations</a:t>
            </a:r>
          </a:p>
          <a:p>
            <a:pPr marL="285750" indent="-285750">
              <a:buChar char="•"/>
            </a:pPr>
            <a:r>
              <a:rPr lang="en-GB" dirty="0">
                <a:latin typeface="Abadi Extra Light" panose="020B0204020104020204" pitchFamily="34" charset="0"/>
              </a:rPr>
              <a:t>Collection of documents such as diaries and written reflections</a:t>
            </a:r>
          </a:p>
          <a:p>
            <a:pPr marL="285750" indent="-285750">
              <a:buChar char="•"/>
            </a:pPr>
            <a:endParaRPr lang="en-GB" dirty="0"/>
          </a:p>
        </p:txBody>
      </p:sp>
      <p:pic>
        <p:nvPicPr>
          <p:cNvPr id="5" name="Picture 5">
            <a:extLst>
              <a:ext uri="{FF2B5EF4-FFF2-40B4-BE49-F238E27FC236}">
                <a16:creationId xmlns:a16="http://schemas.microsoft.com/office/drawing/2014/main" id="{53DE906B-3C5B-47F0-AAC8-D9C067646D99}"/>
              </a:ext>
            </a:extLst>
          </p:cNvPr>
          <p:cNvPicPr>
            <a:picLocks noChangeAspect="1"/>
          </p:cNvPicPr>
          <p:nvPr/>
        </p:nvPicPr>
        <p:blipFill>
          <a:blip r:embed="rId3"/>
          <a:stretch>
            <a:fillRect/>
          </a:stretch>
        </p:blipFill>
        <p:spPr>
          <a:xfrm>
            <a:off x="3200515" y="1405109"/>
            <a:ext cx="2476500" cy="2152650"/>
          </a:xfrm>
          <a:prstGeom prst="rect">
            <a:avLst/>
          </a:prstGeom>
        </p:spPr>
      </p:pic>
    </p:spTree>
    <p:extLst>
      <p:ext uri="{BB962C8B-B14F-4D97-AF65-F5344CB8AC3E}">
        <p14:creationId xmlns:p14="http://schemas.microsoft.com/office/powerpoint/2010/main" val="1505594056"/>
      </p:ext>
    </p:extLst>
  </p:cSld>
  <p:clrMapOvr>
    <a:masterClrMapping/>
  </p:clrMapOvr>
  <mc:AlternateContent xmlns:mc="http://schemas.openxmlformats.org/markup-compatibility/2006" xmlns:p14="http://schemas.microsoft.com/office/powerpoint/2010/main">
    <mc:Choice Requires="p14">
      <p:transition spd="slow" p14:dur="2000" advTm="23485"/>
    </mc:Choice>
    <mc:Fallback xmlns="">
      <p:transition spd="slow" advTm="2348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0E329C-4133-4B81-AD91-D5AC56B37CB8}"/>
              </a:ext>
            </a:extLst>
          </p:cNvPr>
          <p:cNvSpPr txBox="1"/>
          <p:nvPr/>
        </p:nvSpPr>
        <p:spPr>
          <a:xfrm>
            <a:off x="914400" y="167763"/>
            <a:ext cx="696492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badi Extra Light"/>
                <a:cs typeface="Segoe UI"/>
              </a:rPr>
              <a:t>General strengths and limitations of QUAL approach </a:t>
            </a:r>
            <a:r>
              <a:rPr lang="en-US" dirty="0">
                <a:latin typeface="Abadi Extra Light"/>
                <a:cs typeface="Segoe UI"/>
              </a:rPr>
              <a:t>​</a:t>
            </a:r>
          </a:p>
          <a:p>
            <a:r>
              <a:rPr lang="en-GB" dirty="0">
                <a:latin typeface="Abadi Extra Light"/>
                <a:cs typeface="Segoe UI"/>
              </a:rPr>
              <a:t>Strengths</a:t>
            </a:r>
            <a:r>
              <a:rPr lang="en-US" dirty="0">
                <a:latin typeface="Abadi Extra Light"/>
                <a:cs typeface="Segoe UI"/>
              </a:rPr>
              <a:t>​</a:t>
            </a:r>
          </a:p>
          <a:p>
            <a:pPr marL="285750" indent="-285750">
              <a:buFont typeface="Arial"/>
              <a:buChar char="•"/>
            </a:pPr>
            <a:r>
              <a:rPr lang="en-US" dirty="0">
                <a:latin typeface="Abadi Extra Light"/>
                <a:cs typeface="Segoe UI"/>
              </a:rPr>
              <a:t>Can produce lots of detail and enable depth of understanding</a:t>
            </a:r>
          </a:p>
          <a:p>
            <a:pPr marL="285750" indent="-285750">
              <a:buFont typeface="Arial"/>
              <a:buChar char="•"/>
            </a:pPr>
            <a:r>
              <a:rPr lang="en-US" dirty="0">
                <a:latin typeface="Abadi Extra Light"/>
                <a:cs typeface="Segoe UI"/>
              </a:rPr>
              <a:t>Bottom up, inductive approach enables generation of theory and intervention strategies</a:t>
            </a:r>
          </a:p>
          <a:p>
            <a:pPr marL="285750" indent="-285750">
              <a:buFont typeface="Arial"/>
              <a:buChar char="•"/>
            </a:pPr>
            <a:r>
              <a:rPr lang="en-US" dirty="0">
                <a:latin typeface="Abadi Extra Light"/>
                <a:cs typeface="Segoe UI"/>
              </a:rPr>
              <a:t>Less focus on controlling variables</a:t>
            </a:r>
          </a:p>
          <a:p>
            <a:pPr marL="285750" indent="-285750">
              <a:buFont typeface="Arial"/>
              <a:buChar char="•"/>
            </a:pPr>
            <a:endParaRPr lang="en-US" dirty="0">
              <a:latin typeface="Abadi Extra Light"/>
              <a:cs typeface="Arial"/>
            </a:endParaRPr>
          </a:p>
          <a:p>
            <a:r>
              <a:rPr lang="en-GB" dirty="0">
                <a:latin typeface="Abadi Extra Light"/>
                <a:cs typeface="Segoe UI"/>
              </a:rPr>
              <a:t>Weaknesses</a:t>
            </a:r>
            <a:r>
              <a:rPr lang="en-US" dirty="0">
                <a:latin typeface="Abadi Extra Light"/>
                <a:cs typeface="Segoe UI"/>
              </a:rPr>
              <a:t>​</a:t>
            </a:r>
          </a:p>
          <a:p>
            <a:pPr>
              <a:buChar char="•"/>
            </a:pPr>
            <a:endParaRPr lang="en-US" dirty="0">
              <a:latin typeface="Abadi Extra Light"/>
              <a:cs typeface="Arial"/>
            </a:endParaRPr>
          </a:p>
          <a:p>
            <a:pPr>
              <a:buChar char="•"/>
            </a:pPr>
            <a:r>
              <a:rPr lang="en-GB" dirty="0">
                <a:latin typeface="Abadi Extra Light"/>
                <a:cs typeface="Arial"/>
              </a:rPr>
              <a:t>Data would be more specific and less generalisable because of smaller sample sizes and barriers to randomized sampling</a:t>
            </a:r>
          </a:p>
          <a:p>
            <a:pPr>
              <a:buFontTx/>
              <a:buChar char="•"/>
            </a:pPr>
            <a:r>
              <a:rPr lang="en-GB" dirty="0">
                <a:latin typeface="Abadi Extra Light"/>
                <a:cs typeface="Arial"/>
              </a:rPr>
              <a:t>Doesn't test theory or intervention</a:t>
            </a:r>
          </a:p>
          <a:p>
            <a:pPr>
              <a:buFont typeface="Arial"/>
              <a:buChar char="•"/>
            </a:pPr>
            <a:r>
              <a:rPr lang="en-US" dirty="0">
                <a:latin typeface="Abadi Extra Light"/>
                <a:cs typeface="Arial"/>
              </a:rPr>
              <a:t>Labour intensive data collection process</a:t>
            </a:r>
          </a:p>
        </p:txBody>
      </p:sp>
      <p:pic>
        <p:nvPicPr>
          <p:cNvPr id="4" name="Picture 2" descr="A picture containing key&#10;&#10;Description automatically generated">
            <a:extLst>
              <a:ext uri="{FF2B5EF4-FFF2-40B4-BE49-F238E27FC236}">
                <a16:creationId xmlns:a16="http://schemas.microsoft.com/office/drawing/2014/main" id="{70F643AE-FDA0-416B-A846-B8FABF609D2C}"/>
              </a:ext>
            </a:extLst>
          </p:cNvPr>
          <p:cNvPicPr>
            <a:picLocks noChangeAspect="1"/>
          </p:cNvPicPr>
          <p:nvPr/>
        </p:nvPicPr>
        <p:blipFill>
          <a:blip r:embed="rId3"/>
          <a:stretch>
            <a:fillRect/>
          </a:stretch>
        </p:blipFill>
        <p:spPr>
          <a:xfrm>
            <a:off x="6725457" y="3317747"/>
            <a:ext cx="1895475" cy="885825"/>
          </a:xfrm>
          <a:prstGeom prst="rect">
            <a:avLst/>
          </a:prstGeom>
        </p:spPr>
      </p:pic>
    </p:spTree>
    <p:extLst>
      <p:ext uri="{BB962C8B-B14F-4D97-AF65-F5344CB8AC3E}">
        <p14:creationId xmlns:p14="http://schemas.microsoft.com/office/powerpoint/2010/main" val="2389058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084CC5-1BE2-4391-8E98-90252D259995}"/>
              </a:ext>
            </a:extLst>
          </p:cNvPr>
          <p:cNvSpPr txBox="1"/>
          <p:nvPr/>
        </p:nvSpPr>
        <p:spPr>
          <a:xfrm>
            <a:off x="522300" y="950287"/>
            <a:ext cx="820309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latin typeface="Abadi Extra Light"/>
              </a:rPr>
              <a:t>Is it right for my topic?</a:t>
            </a:r>
          </a:p>
          <a:p>
            <a:endParaRPr lang="en-GB" dirty="0">
              <a:latin typeface="Abadi Extra Light" panose="020B0204020104020204" pitchFamily="34" charset="0"/>
            </a:endParaRPr>
          </a:p>
          <a:p>
            <a:pPr marL="285750" indent="-285750">
              <a:buChar char="•"/>
            </a:pPr>
            <a:r>
              <a:rPr lang="en-GB" dirty="0">
                <a:latin typeface="Abadi Extra Light"/>
              </a:rPr>
              <a:t>Would generate more complex understanding of the problem for later-born babies and their mothers </a:t>
            </a:r>
          </a:p>
          <a:p>
            <a:pPr marL="285750" indent="-285750">
              <a:buChar char="•"/>
            </a:pPr>
            <a:r>
              <a:rPr lang="en-GB" dirty="0">
                <a:latin typeface="Abadi Extra Light"/>
              </a:rPr>
              <a:t>Because it is inductive and bottom-up, the benefit of this approach would be to generate hypothetical theories and new interventions. This might be more suited to this under-</a:t>
            </a:r>
            <a:r>
              <a:rPr lang="en-GB" dirty="0" err="1">
                <a:latin typeface="Abadi Extra Light"/>
              </a:rPr>
              <a:t>sresearched</a:t>
            </a:r>
            <a:r>
              <a:rPr lang="en-GB" dirty="0">
                <a:latin typeface="Abadi Extra Light"/>
              </a:rPr>
              <a:t> topic</a:t>
            </a:r>
            <a:endParaRPr lang="en-GB" dirty="0"/>
          </a:p>
          <a:p>
            <a:pPr marL="285750" indent="-285750">
              <a:buChar char="•"/>
            </a:pPr>
            <a:r>
              <a:rPr lang="en-GB" dirty="0">
                <a:latin typeface="Abadi Extra Light"/>
              </a:rPr>
              <a:t>Would not produce reliable data to support an intervention and therefore would delay implementation of interventions</a:t>
            </a:r>
            <a:endParaRPr lang="en-GB" dirty="0">
              <a:latin typeface="Abadi Extra Light"/>
              <a:cs typeface="Calibri" panose="020F0502020204030204"/>
            </a:endParaRPr>
          </a:p>
          <a:p>
            <a:pPr marL="285750" indent="-285750">
              <a:buChar char="•"/>
            </a:pPr>
            <a:r>
              <a:rPr lang="en-GB" dirty="0">
                <a:latin typeface="Abadi Extra Light"/>
              </a:rPr>
              <a:t>Data would be more specific and less generalisable because of smaller sample sizes and barriers to randomized sampling</a:t>
            </a:r>
            <a:endParaRPr lang="en-GB" dirty="0">
              <a:latin typeface="Abadi Extra Light"/>
              <a:cs typeface="Calibri" panose="020F0502020204030204"/>
            </a:endParaRPr>
          </a:p>
          <a:p>
            <a:pPr marL="285750" indent="-285750">
              <a:buChar char="•"/>
            </a:pPr>
            <a:r>
              <a:rPr lang="en-GB" dirty="0">
                <a:latin typeface="Abadi Extra Light"/>
              </a:rPr>
              <a:t>Would need to consider risk of retraumatizing participants</a:t>
            </a:r>
          </a:p>
        </p:txBody>
      </p:sp>
      <p:pic>
        <p:nvPicPr>
          <p:cNvPr id="23" name="Picture 23">
            <a:extLst>
              <a:ext uri="{FF2B5EF4-FFF2-40B4-BE49-F238E27FC236}">
                <a16:creationId xmlns:a16="http://schemas.microsoft.com/office/drawing/2014/main" id="{F064FCF7-1439-4282-8E68-8BBC13890C82}"/>
              </a:ext>
            </a:extLst>
          </p:cNvPr>
          <p:cNvPicPr>
            <a:picLocks noChangeAspect="1"/>
          </p:cNvPicPr>
          <p:nvPr/>
        </p:nvPicPr>
        <p:blipFill>
          <a:blip r:embed="rId3"/>
          <a:stretch>
            <a:fillRect/>
          </a:stretch>
        </p:blipFill>
        <p:spPr>
          <a:xfrm>
            <a:off x="7691284" y="191882"/>
            <a:ext cx="794570" cy="1146380"/>
          </a:xfrm>
          <a:prstGeom prst="rect">
            <a:avLst/>
          </a:prstGeom>
        </p:spPr>
      </p:pic>
    </p:spTree>
    <p:extLst>
      <p:ext uri="{BB962C8B-B14F-4D97-AF65-F5344CB8AC3E}">
        <p14:creationId xmlns:p14="http://schemas.microsoft.com/office/powerpoint/2010/main" val="3004904380"/>
      </p:ext>
    </p:extLst>
  </p:cSld>
  <p:clrMapOvr>
    <a:masterClrMapping/>
  </p:clrMapOvr>
  <mc:AlternateContent xmlns:mc="http://schemas.openxmlformats.org/markup-compatibility/2006" xmlns:p14="http://schemas.microsoft.com/office/powerpoint/2010/main">
    <mc:Choice Requires="p14">
      <p:transition spd="slow" p14:dur="2000" advTm="92913"/>
    </mc:Choice>
    <mc:Fallback xmlns="">
      <p:transition spd="slow" advTm="9291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5" name="Google Shape;70;p16">
            <a:extLst>
              <a:ext uri="{FF2B5EF4-FFF2-40B4-BE49-F238E27FC236}">
                <a16:creationId xmlns:a16="http://schemas.microsoft.com/office/drawing/2014/main" id="{7003CEB6-A4AA-46BB-9E83-703B2038AC2E}"/>
              </a:ext>
            </a:extLst>
          </p:cNvPr>
          <p:cNvSpPr txBox="1"/>
          <p:nvPr/>
        </p:nvSpPr>
        <p:spPr>
          <a:xfrm>
            <a:off x="2196136" y="684113"/>
            <a:ext cx="6487800" cy="400200"/>
          </a:xfrm>
          <a:prstGeom prst="rect">
            <a:avLst/>
          </a:prstGeom>
          <a:noFill/>
          <a:ln>
            <a:noFill/>
          </a:ln>
        </p:spPr>
        <p:txBody>
          <a:bodyPr spcFirstLastPara="1" wrap="square" lIns="91425" tIns="91425" rIns="91425" bIns="91425"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b="1" u="sng" dirty="0">
                <a:latin typeface="Abadi Extra Light"/>
              </a:rPr>
              <a:t>Definitions of quantitative research (QUANT</a:t>
            </a:r>
            <a:r>
              <a:rPr lang="en-GB" b="1" u="sng" dirty="0"/>
              <a:t>)</a:t>
            </a:r>
          </a:p>
        </p:txBody>
      </p:sp>
      <p:sp>
        <p:nvSpPr>
          <p:cNvPr id="4" name="TextBox 3">
            <a:extLst>
              <a:ext uri="{FF2B5EF4-FFF2-40B4-BE49-F238E27FC236}">
                <a16:creationId xmlns:a16="http://schemas.microsoft.com/office/drawing/2014/main" id="{7BE70167-91C7-46F8-BF1C-54A66E23498F}"/>
              </a:ext>
            </a:extLst>
          </p:cNvPr>
          <p:cNvSpPr txBox="1"/>
          <p:nvPr/>
        </p:nvSpPr>
        <p:spPr>
          <a:xfrm>
            <a:off x="3959" y="1120121"/>
            <a:ext cx="438435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01F1E"/>
                </a:solidFill>
                <a:latin typeface="Abadi Extra Light" panose="020B0204020104020204" pitchFamily="34" charset="0"/>
                <a:cs typeface="Segoe UI"/>
              </a:rPr>
              <a:t>Quantitative research is an approach for testing</a:t>
            </a:r>
            <a:r>
              <a:rPr lang="en-US" dirty="0">
                <a:solidFill>
                  <a:srgbClr val="201F1E"/>
                </a:solidFill>
                <a:highlight>
                  <a:srgbClr val="FFFF00"/>
                </a:highlight>
                <a:latin typeface="Abadi Extra Light" panose="020B0204020104020204" pitchFamily="34" charset="0"/>
                <a:cs typeface="Segoe UI"/>
              </a:rPr>
              <a:t> objective</a:t>
            </a:r>
            <a:r>
              <a:rPr lang="en-US" dirty="0">
                <a:solidFill>
                  <a:srgbClr val="201F1E"/>
                </a:solidFill>
                <a:latin typeface="Abadi Extra Light" panose="020B0204020104020204" pitchFamily="34" charset="0"/>
                <a:cs typeface="Segoe UI"/>
              </a:rPr>
              <a:t> </a:t>
            </a:r>
            <a:r>
              <a:rPr lang="en-US" b="1" dirty="0">
                <a:solidFill>
                  <a:srgbClr val="201F1E"/>
                </a:solidFill>
                <a:latin typeface="Abadi Extra Light" panose="020B0204020104020204" pitchFamily="34" charset="0"/>
                <a:cs typeface="Segoe UI"/>
              </a:rPr>
              <a:t>theories</a:t>
            </a:r>
            <a:r>
              <a:rPr lang="en-US" dirty="0">
                <a:solidFill>
                  <a:srgbClr val="201F1E"/>
                </a:solidFill>
                <a:latin typeface="Abadi Extra Light" panose="020B0204020104020204" pitchFamily="34" charset="0"/>
                <a:cs typeface="Segoe UI"/>
              </a:rPr>
              <a:t> by examining the </a:t>
            </a:r>
            <a:r>
              <a:rPr lang="en-US" dirty="0">
                <a:solidFill>
                  <a:srgbClr val="201F1E"/>
                </a:solidFill>
                <a:highlight>
                  <a:srgbClr val="00FFFF"/>
                </a:highlight>
                <a:latin typeface="Abadi Extra Light" panose="020B0204020104020204" pitchFamily="34" charset="0"/>
                <a:cs typeface="Segoe UI"/>
              </a:rPr>
              <a:t>relationship among variables.</a:t>
            </a:r>
            <a:r>
              <a:rPr lang="en-US" dirty="0">
                <a:solidFill>
                  <a:srgbClr val="201F1E"/>
                </a:solidFill>
                <a:latin typeface="Abadi Extra Light" panose="020B0204020104020204" pitchFamily="34" charset="0"/>
                <a:cs typeface="Segoe UI"/>
              </a:rPr>
              <a:t> These variables, in turn, can be measured, typically on instruments, so that </a:t>
            </a:r>
            <a:r>
              <a:rPr lang="en-US" dirty="0">
                <a:solidFill>
                  <a:srgbClr val="201F1E"/>
                </a:solidFill>
                <a:highlight>
                  <a:srgbClr val="00FF00"/>
                </a:highlight>
                <a:latin typeface="Abadi Extra Light" panose="020B0204020104020204" pitchFamily="34" charset="0"/>
                <a:cs typeface="Segoe UI"/>
              </a:rPr>
              <a:t>numbered data</a:t>
            </a:r>
            <a:r>
              <a:rPr lang="en-US" dirty="0">
                <a:solidFill>
                  <a:srgbClr val="201F1E"/>
                </a:solidFill>
                <a:latin typeface="Abadi Extra Light" panose="020B0204020104020204" pitchFamily="34" charset="0"/>
                <a:cs typeface="Segoe UI"/>
              </a:rPr>
              <a:t> can be analysed using statistical procedures... those who engage in this in this form of inquiry have assumptions about </a:t>
            </a:r>
            <a:r>
              <a:rPr lang="en-US" dirty="0">
                <a:solidFill>
                  <a:srgbClr val="201F1E"/>
                </a:solidFill>
                <a:highlight>
                  <a:srgbClr val="FF0000"/>
                </a:highlight>
                <a:latin typeface="Abadi Extra Light" panose="020B0204020104020204" pitchFamily="34" charset="0"/>
                <a:cs typeface="Segoe UI"/>
              </a:rPr>
              <a:t>testing</a:t>
            </a:r>
            <a:r>
              <a:rPr lang="en-US" dirty="0">
                <a:solidFill>
                  <a:srgbClr val="201F1E"/>
                </a:solidFill>
                <a:latin typeface="Abadi Extra Light" panose="020B0204020104020204" pitchFamily="34" charset="0"/>
                <a:cs typeface="Segoe UI"/>
              </a:rPr>
              <a:t> theories deductively, building in protections against bias, controlling for alternative or counterfactual explanations, and being able to </a:t>
            </a:r>
            <a:r>
              <a:rPr lang="en-US" dirty="0">
                <a:solidFill>
                  <a:srgbClr val="201F1E"/>
                </a:solidFill>
                <a:highlight>
                  <a:srgbClr val="FF00FF"/>
                </a:highlight>
                <a:latin typeface="Abadi Extra Light" panose="020B0204020104020204" pitchFamily="34" charset="0"/>
                <a:cs typeface="Segoe UI"/>
              </a:rPr>
              <a:t>generalise</a:t>
            </a:r>
            <a:r>
              <a:rPr lang="en-US" dirty="0">
                <a:solidFill>
                  <a:srgbClr val="201F1E"/>
                </a:solidFill>
                <a:latin typeface="Abadi Extra Light" panose="020B0204020104020204" pitchFamily="34" charset="0"/>
                <a:cs typeface="Segoe UI"/>
              </a:rPr>
              <a:t> and replicate the findings.</a:t>
            </a:r>
          </a:p>
          <a:p>
            <a:r>
              <a:rPr lang="en-GB" sz="1100" dirty="0"/>
              <a:t>Creswell, J.W. and Creswell, J.D. (2018)</a:t>
            </a:r>
            <a:endParaRPr lang="en-US" sz="1100" dirty="0"/>
          </a:p>
        </p:txBody>
      </p:sp>
      <p:sp>
        <p:nvSpPr>
          <p:cNvPr id="2" name="TextBox 1">
            <a:extLst>
              <a:ext uri="{FF2B5EF4-FFF2-40B4-BE49-F238E27FC236}">
                <a16:creationId xmlns:a16="http://schemas.microsoft.com/office/drawing/2014/main" id="{81179189-1226-409B-B048-764A1738F866}"/>
              </a:ext>
            </a:extLst>
          </p:cNvPr>
          <p:cNvSpPr txBox="1"/>
          <p:nvPr/>
        </p:nvSpPr>
        <p:spPr>
          <a:xfrm>
            <a:off x="860485" y="251244"/>
            <a:ext cx="42092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badi Extra Light" panose="020B0204020104020204" pitchFamily="34" charset="0"/>
              </a:rPr>
              <a:t>Next, we'll consider the QUANT approach</a:t>
            </a:r>
          </a:p>
        </p:txBody>
      </p:sp>
      <p:sp>
        <p:nvSpPr>
          <p:cNvPr id="3" name="TextBox 2">
            <a:extLst>
              <a:ext uri="{FF2B5EF4-FFF2-40B4-BE49-F238E27FC236}">
                <a16:creationId xmlns:a16="http://schemas.microsoft.com/office/drawing/2014/main" id="{554BBE6C-B41B-40A2-9518-D5922621CA12}"/>
              </a:ext>
            </a:extLst>
          </p:cNvPr>
          <p:cNvSpPr txBox="1"/>
          <p:nvPr/>
        </p:nvSpPr>
        <p:spPr>
          <a:xfrm>
            <a:off x="5540315" y="1084313"/>
            <a:ext cx="3143621"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1"/>
                </a:solidFill>
                <a:latin typeface="Abadi Extra Light" panose="020B0204020104020204" pitchFamily="34" charset="0"/>
              </a:rPr>
              <a:t>Quantitative research, “involves the process of </a:t>
            </a:r>
            <a:r>
              <a:rPr lang="en-US" dirty="0">
                <a:solidFill>
                  <a:schemeClr val="tx1"/>
                </a:solidFill>
                <a:highlight>
                  <a:srgbClr val="FFFF00"/>
                </a:highlight>
                <a:latin typeface="Abadi Extra Light" panose="020B0204020104020204" pitchFamily="34" charset="0"/>
              </a:rPr>
              <a:t>objectively</a:t>
            </a:r>
            <a:r>
              <a:rPr lang="en-US" dirty="0">
                <a:solidFill>
                  <a:schemeClr val="tx1"/>
                </a:solidFill>
                <a:latin typeface="Abadi Extra Light" panose="020B0204020104020204" pitchFamily="34" charset="0"/>
              </a:rPr>
              <a:t> collecting and </a:t>
            </a:r>
            <a:r>
              <a:rPr lang="en-US" dirty="0" err="1">
                <a:solidFill>
                  <a:schemeClr val="tx1"/>
                </a:solidFill>
                <a:latin typeface="Abadi Extra Light" panose="020B0204020104020204" pitchFamily="34" charset="0"/>
              </a:rPr>
              <a:t>analysing</a:t>
            </a:r>
            <a:r>
              <a:rPr lang="en-US" dirty="0">
                <a:solidFill>
                  <a:schemeClr val="tx1"/>
                </a:solidFill>
                <a:latin typeface="Abadi Extra Light" panose="020B0204020104020204" pitchFamily="34" charset="0"/>
              </a:rPr>
              <a:t> </a:t>
            </a:r>
            <a:r>
              <a:rPr lang="en-US" dirty="0">
                <a:solidFill>
                  <a:schemeClr val="tx1"/>
                </a:solidFill>
                <a:highlight>
                  <a:srgbClr val="00FF00"/>
                </a:highlight>
                <a:latin typeface="Abadi Extra Light" panose="020B0204020104020204" pitchFamily="34" charset="0"/>
              </a:rPr>
              <a:t>numerical data</a:t>
            </a:r>
            <a:r>
              <a:rPr lang="en-US" dirty="0">
                <a:solidFill>
                  <a:schemeClr val="tx1"/>
                </a:solidFill>
                <a:latin typeface="Abadi Extra Light" panose="020B0204020104020204" pitchFamily="34" charset="0"/>
              </a:rPr>
              <a:t> to describe, predict, or control variables of interest. The goals of quantitative research are to </a:t>
            </a:r>
            <a:r>
              <a:rPr lang="en-US" dirty="0">
                <a:solidFill>
                  <a:schemeClr val="tx1"/>
                </a:solidFill>
                <a:highlight>
                  <a:srgbClr val="FF0000"/>
                </a:highlight>
                <a:latin typeface="Abadi Extra Light" panose="020B0204020104020204" pitchFamily="34" charset="0"/>
              </a:rPr>
              <a:t>test</a:t>
            </a:r>
            <a:r>
              <a:rPr lang="en-US" dirty="0">
                <a:solidFill>
                  <a:schemeClr val="tx1"/>
                </a:solidFill>
                <a:latin typeface="Abadi Extra Light" panose="020B0204020104020204" pitchFamily="34" charset="0"/>
              </a:rPr>
              <a:t> </a:t>
            </a:r>
            <a:r>
              <a:rPr lang="en-US" dirty="0">
                <a:solidFill>
                  <a:schemeClr val="tx1"/>
                </a:solidFill>
                <a:highlight>
                  <a:srgbClr val="00FFFF"/>
                </a:highlight>
                <a:latin typeface="Abadi Extra Light" panose="020B0204020104020204" pitchFamily="34" charset="0"/>
              </a:rPr>
              <a:t>causal relationships between variables</a:t>
            </a:r>
            <a:r>
              <a:rPr lang="en-US" dirty="0">
                <a:solidFill>
                  <a:schemeClr val="tx1"/>
                </a:solidFill>
                <a:latin typeface="Abadi Extra Light" panose="020B0204020104020204" pitchFamily="34" charset="0"/>
              </a:rPr>
              <a:t>, make predictions, and </a:t>
            </a:r>
            <a:r>
              <a:rPr lang="en-US" dirty="0">
                <a:solidFill>
                  <a:schemeClr val="tx1"/>
                </a:solidFill>
                <a:highlight>
                  <a:srgbClr val="FF00FF"/>
                </a:highlight>
                <a:latin typeface="Abadi Extra Light" panose="020B0204020104020204" pitchFamily="34" charset="0"/>
              </a:rPr>
              <a:t>generalize</a:t>
            </a:r>
            <a:r>
              <a:rPr lang="en-US" dirty="0">
                <a:solidFill>
                  <a:schemeClr val="tx1"/>
                </a:solidFill>
                <a:latin typeface="Abadi Extra Light" panose="020B0204020104020204" pitchFamily="34" charset="0"/>
              </a:rPr>
              <a:t> results to wider populations” </a:t>
            </a:r>
            <a:endParaRPr lang="en-US" sz="1100" dirty="0">
              <a:solidFill>
                <a:schemeClr val="tx1"/>
              </a:solidFill>
              <a:latin typeface="Abadi Extra Light" panose="020B0204020104020204" pitchFamily="34" charset="0"/>
            </a:endParaRPr>
          </a:p>
          <a:p>
            <a:r>
              <a:rPr lang="en-US" sz="1100" dirty="0"/>
              <a:t>(McLeod, J. 2019).</a:t>
            </a:r>
          </a:p>
        </p:txBody>
      </p:sp>
    </p:spTree>
  </p:cSld>
  <p:clrMapOvr>
    <a:masterClrMapping/>
  </p:clrMapOvr>
  <mc:AlternateContent xmlns:mc="http://schemas.openxmlformats.org/markup-compatibility/2006" xmlns:p14="http://schemas.microsoft.com/office/powerpoint/2010/main">
    <mc:Choice Requires="p14">
      <p:transition spd="slow" p14:dur="2000" advTm="32408"/>
    </mc:Choice>
    <mc:Fallback xmlns="">
      <p:transition spd="slow" advTm="3240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p:nvPr/>
        </p:nvSpPr>
        <p:spPr>
          <a:xfrm>
            <a:off x="427474" y="275668"/>
            <a:ext cx="8716525" cy="5293727"/>
          </a:xfrm>
          <a:prstGeom prst="rect">
            <a:avLst/>
          </a:prstGeom>
          <a:noFill/>
          <a:ln>
            <a:noFill/>
          </a:ln>
        </p:spPr>
        <p:txBody>
          <a:bodyPr spcFirstLastPara="1" wrap="square" lIns="91425" tIns="91425" rIns="91425" bIns="91425" anchor="t" anchorCtr="0">
            <a:spAutoFit/>
          </a:bodyPr>
          <a:lstStyle/>
          <a:p>
            <a:r>
              <a:rPr lang="en-GB" b="1" dirty="0"/>
              <a:t> </a:t>
            </a:r>
            <a:r>
              <a:rPr lang="en-GB" b="1" dirty="0">
                <a:latin typeface="Abadi Extra Light" panose="020B0204020104020204" pitchFamily="34" charset="0"/>
              </a:rPr>
              <a:t>QUANT research designs include:</a:t>
            </a:r>
          </a:p>
          <a:p>
            <a:endParaRPr lang="en-GB" dirty="0">
              <a:latin typeface="Abadi Extra Light" panose="020B0204020104020204" pitchFamily="34" charset="0"/>
            </a:endParaRPr>
          </a:p>
          <a:p>
            <a:r>
              <a:rPr lang="en-GB" sz="1600" dirty="0">
                <a:latin typeface="Abadi Extra Light" panose="020B0204020104020204" pitchFamily="34" charset="0"/>
              </a:rPr>
              <a:t>Survey Research: </a:t>
            </a:r>
          </a:p>
          <a:p>
            <a:pPr marL="285750" indent="-285750">
              <a:buFont typeface="Arial" panose="020B0604020202020204" pitchFamily="34" charset="0"/>
              <a:buChar char="•"/>
            </a:pPr>
            <a:r>
              <a:rPr lang="en-GB" sz="1600" dirty="0">
                <a:latin typeface="Abadi Extra Light" panose="020B0204020104020204" pitchFamily="34" charset="0"/>
              </a:rPr>
              <a:t>Can measure trends, attitudes and opinions, so could be applied to this subject to collect multiparous women's attitude and opinion in relation to the topic or the intervention, using a Likert scale.</a:t>
            </a:r>
          </a:p>
          <a:p>
            <a:endParaRPr lang="en-GB" sz="1600" dirty="0">
              <a:latin typeface="Abadi Extra Light" panose="020B0204020104020204" pitchFamily="34" charset="0"/>
            </a:endParaRPr>
          </a:p>
          <a:p>
            <a:pPr marL="285750" indent="-285750">
              <a:buFont typeface="Arial" panose="020B0604020202020204" pitchFamily="34" charset="0"/>
              <a:buChar char="•"/>
            </a:pPr>
            <a:r>
              <a:rPr lang="en-GB" sz="1600" dirty="0">
                <a:latin typeface="Abadi Extra Light"/>
              </a:rPr>
              <a:t>A survey of women's time-defined breastfeeding goals could then compare these with the length of time women actually breastfed for in order to make inferences about the effectiveness of the intervention</a:t>
            </a:r>
          </a:p>
          <a:p>
            <a:endParaRPr lang="en-GB" sz="1600" dirty="0">
              <a:latin typeface="Abadi Extra Light" panose="020B0204020104020204" pitchFamily="34" charset="0"/>
            </a:endParaRPr>
          </a:p>
          <a:p>
            <a:r>
              <a:rPr lang="en-GB" sz="1600" dirty="0">
                <a:latin typeface="Abadi Extra Light" panose="020B0204020104020204" pitchFamily="34" charset="0"/>
              </a:rPr>
              <a:t>Experimental research: </a:t>
            </a:r>
          </a:p>
          <a:p>
            <a:pPr marL="285750" indent="-285750">
              <a:buFont typeface="Arial" panose="020B0604020202020204" pitchFamily="34" charset="0"/>
              <a:buChar char="•"/>
            </a:pPr>
            <a:r>
              <a:rPr lang="en-GB" sz="1600" dirty="0">
                <a:latin typeface="Abadi Extra Light" panose="020B0204020104020204" pitchFamily="34" charset="0"/>
              </a:rPr>
              <a:t>Aims to discover whether a specific intervention influences the outcome. </a:t>
            </a:r>
          </a:p>
          <a:p>
            <a:endParaRPr lang="en-GB" sz="1600" dirty="0">
              <a:latin typeface="Abadi Extra Light" panose="020B0204020104020204" pitchFamily="34" charset="0"/>
            </a:endParaRPr>
          </a:p>
          <a:p>
            <a:pPr marL="285750" indent="-285750">
              <a:buFont typeface="Arial" panose="020B0604020202020204" pitchFamily="34" charset="0"/>
              <a:buChar char="•"/>
            </a:pPr>
            <a:r>
              <a:rPr lang="en-GB" sz="1600" dirty="0">
                <a:latin typeface="Abadi Extra Light"/>
              </a:rPr>
              <a:t> An experimental study might offer an  intervention to an experimental group alongside a control group and look at outcome measures such as time elapsed between birth and another variable such as the final breastfeeding occasion so as to determine its efficacy.</a:t>
            </a:r>
          </a:p>
          <a:p>
            <a:endParaRPr lang="en-GB" dirty="0"/>
          </a:p>
          <a:p>
            <a:endParaRPr lang="en-GB" dirty="0"/>
          </a:p>
          <a:p>
            <a:pPr marL="0" lvl="0" indent="0" algn="l" rtl="0">
              <a:spcBef>
                <a:spcPts val="0"/>
              </a:spcBef>
              <a:spcAft>
                <a:spcPts val="0"/>
              </a:spcAft>
              <a:buNone/>
            </a:pPr>
            <a:endParaRPr dirty="0"/>
          </a:p>
          <a:p>
            <a:pPr marL="0" lvl="0" indent="0" algn="l" rtl="0">
              <a:spcBef>
                <a:spcPts val="0"/>
              </a:spcBef>
              <a:spcAft>
                <a:spcPts val="0"/>
              </a:spcAft>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33609"/>
    </mc:Choice>
    <mc:Fallback xmlns="">
      <p:transition spd="slow" advTm="3360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7"/>
          <p:cNvSpPr txBox="1"/>
          <p:nvPr/>
        </p:nvSpPr>
        <p:spPr>
          <a:xfrm>
            <a:off x="70246" y="35095"/>
            <a:ext cx="6487800" cy="461635"/>
          </a:xfrm>
          <a:prstGeom prst="rect">
            <a:avLst/>
          </a:prstGeom>
          <a:noFill/>
          <a:ln>
            <a:noFill/>
          </a:ln>
        </p:spPr>
        <p:txBody>
          <a:bodyPr spcFirstLastPara="1" wrap="square" lIns="91425" tIns="91425" rIns="91425" bIns="91425" anchor="t" anchorCtr="0">
            <a:spAutoFit/>
          </a:bodyPr>
          <a:lstStyle/>
          <a:p>
            <a:r>
              <a:rPr lang="en-GB" b="1" u="sng" dirty="0">
                <a:latin typeface="Abadi Extra Light"/>
                <a:ea typeface="+mn-lt"/>
                <a:cs typeface="+mn-lt"/>
              </a:rPr>
              <a:t>Strengths and limitations of QUANT approach</a:t>
            </a:r>
            <a:endParaRPr lang="en-US" dirty="0">
              <a:latin typeface="Abadi Extra Light"/>
            </a:endParaRPr>
          </a:p>
        </p:txBody>
      </p:sp>
      <p:sp>
        <p:nvSpPr>
          <p:cNvPr id="76" name="Google Shape;76;p17"/>
          <p:cNvSpPr txBox="1"/>
          <p:nvPr/>
        </p:nvSpPr>
        <p:spPr>
          <a:xfrm>
            <a:off x="450300" y="395145"/>
            <a:ext cx="8243400" cy="4361548"/>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GB" dirty="0">
                <a:solidFill>
                  <a:srgbClr val="3F3F3F"/>
                </a:solidFill>
                <a:highlight>
                  <a:srgbClr val="FFFFFF"/>
                </a:highlight>
                <a:latin typeface="Abadi Extra Light"/>
              </a:rPr>
              <a:t>Strengths</a:t>
            </a:r>
            <a:endParaRPr lang="en-US" dirty="0">
              <a:solidFill>
                <a:srgbClr val="3F3F3F"/>
              </a:solidFill>
              <a:highlight>
                <a:srgbClr val="FFFFFF"/>
              </a:highlight>
              <a:latin typeface="Abadi Extra Light"/>
            </a:endParaRPr>
          </a:p>
          <a:p>
            <a:pPr marL="457200" indent="-317500">
              <a:lnSpc>
                <a:spcPct val="132000"/>
              </a:lnSpc>
              <a:buClr>
                <a:schemeClr val="dk1"/>
              </a:buClr>
              <a:buSzPts val="1400"/>
              <a:buChar char="●"/>
            </a:pPr>
            <a:r>
              <a:rPr lang="en-GB" dirty="0">
                <a:solidFill>
                  <a:schemeClr val="dk1"/>
                </a:solidFill>
                <a:highlight>
                  <a:srgbClr val="FFFFFF"/>
                </a:highlight>
                <a:latin typeface="Abadi Extra Light" panose="020B0204020104020204" pitchFamily="34" charset="0"/>
              </a:rPr>
              <a:t>Testing and validating already constructed theories about how and why phenomena occur</a:t>
            </a:r>
          </a:p>
          <a:p>
            <a:pPr marL="457200" indent="-317500">
              <a:lnSpc>
                <a:spcPct val="132000"/>
              </a:lnSpc>
              <a:buClr>
                <a:srgbClr val="3F3F3F"/>
              </a:buClr>
              <a:buSzPts val="1400"/>
              <a:buChar char="●"/>
            </a:pPr>
            <a:r>
              <a:rPr lang="en-GB" dirty="0">
                <a:solidFill>
                  <a:srgbClr val="3F3F3F"/>
                </a:solidFill>
                <a:highlight>
                  <a:srgbClr val="FFFFFF"/>
                </a:highlight>
                <a:latin typeface="Abadi Extra Light"/>
              </a:rPr>
              <a:t>It may have higher credibility with many people in power (e.g. administrators, politicians, people who fund programs)</a:t>
            </a:r>
            <a:endParaRPr lang="en-US" dirty="0">
              <a:solidFill>
                <a:srgbClr val="3F3F3F"/>
              </a:solidFill>
              <a:highlight>
                <a:srgbClr val="FFFFFF"/>
              </a:highlight>
              <a:latin typeface="Abadi Extra Light"/>
            </a:endParaRPr>
          </a:p>
          <a:p>
            <a:pPr marL="139700">
              <a:lnSpc>
                <a:spcPct val="132000"/>
              </a:lnSpc>
              <a:buClr>
                <a:srgbClr val="3F3F3F"/>
              </a:buClr>
              <a:buSzPts val="1400"/>
            </a:pPr>
            <a:r>
              <a:rPr lang="en-US" dirty="0">
                <a:solidFill>
                  <a:srgbClr val="3F3F3F"/>
                </a:solidFill>
                <a:highlight>
                  <a:srgbClr val="FFFFFF"/>
                </a:highlight>
                <a:latin typeface="Abadi Extra Light"/>
              </a:rPr>
              <a:t>Weaknesses</a:t>
            </a:r>
            <a:endParaRPr lang="en-GB" dirty="0">
              <a:solidFill>
                <a:srgbClr val="3F3F3F"/>
              </a:solidFill>
              <a:highlight>
                <a:srgbClr val="FFFFFF"/>
              </a:highlight>
              <a:latin typeface="Abadi Extra Light"/>
            </a:endParaRPr>
          </a:p>
          <a:p>
            <a:pPr marL="457200" indent="-317500">
              <a:lnSpc>
                <a:spcPct val="132000"/>
              </a:lnSpc>
              <a:buClr>
                <a:srgbClr val="3F3F3F"/>
              </a:buClr>
              <a:buSzPts val="1400"/>
              <a:buChar char="●"/>
            </a:pPr>
            <a:r>
              <a:rPr lang="en-US" dirty="0">
                <a:highlight>
                  <a:srgbClr val="FFFFFF"/>
                </a:highlight>
                <a:latin typeface="Abadi Extra Light"/>
              </a:rPr>
              <a:t>The researcher’s theories that are used might not reflect local constituencies’ understandings. </a:t>
            </a:r>
            <a:endParaRPr lang="en-US" dirty="0">
              <a:solidFill>
                <a:srgbClr val="3F3F3F"/>
              </a:solidFill>
              <a:highlight>
                <a:srgbClr val="FFFFFF"/>
              </a:highlight>
              <a:latin typeface="Abadi Extra Light"/>
            </a:endParaRPr>
          </a:p>
          <a:p>
            <a:pPr marL="457200" lvl="0" indent="-317500" algn="l">
              <a:lnSpc>
                <a:spcPct val="132000"/>
              </a:lnSpc>
              <a:spcBef>
                <a:spcPts val="0"/>
              </a:spcBef>
              <a:spcAft>
                <a:spcPts val="0"/>
              </a:spcAft>
              <a:buClr>
                <a:srgbClr val="3F3F3F"/>
              </a:buClr>
              <a:buSzPts val="1400"/>
              <a:buChar char="●"/>
            </a:pPr>
            <a:r>
              <a:rPr lang="en-US" dirty="0">
                <a:highlight>
                  <a:srgbClr val="FFFFFF"/>
                </a:highlight>
                <a:latin typeface="Abadi Extra Light" panose="020B0204020104020204" pitchFamily="34" charset="0"/>
              </a:rPr>
              <a:t>The researcher might miss out on phenomena occurring because of the focus on theory or  hypothesis testing rather than on theory or hypothesis generation (called the confirmation bias). </a:t>
            </a:r>
            <a:endParaRPr lang="en-US" dirty="0">
              <a:solidFill>
                <a:srgbClr val="3F3F3F"/>
              </a:solidFill>
              <a:highlight>
                <a:srgbClr val="FFFFFF"/>
              </a:highlight>
              <a:latin typeface="Abadi Extra Light" panose="020B0204020104020204" pitchFamily="34" charset="0"/>
            </a:endParaRPr>
          </a:p>
          <a:p>
            <a:pPr marL="139700" algn="r">
              <a:lnSpc>
                <a:spcPct val="132000"/>
              </a:lnSpc>
              <a:buClr>
                <a:srgbClr val="3F3F3F"/>
              </a:buClr>
              <a:buSzPts val="1400"/>
            </a:pPr>
            <a:r>
              <a:rPr lang="en-US" sz="1200" dirty="0">
                <a:solidFill>
                  <a:schemeClr val="tx1"/>
                </a:solidFill>
                <a:highlight>
                  <a:srgbClr val="FFFFFF"/>
                </a:highlight>
              </a:rPr>
              <a:t>Creswell, J.W. and Creswell, J.D. (2018)</a:t>
            </a:r>
          </a:p>
        </p:txBody>
      </p:sp>
      <p:pic>
        <p:nvPicPr>
          <p:cNvPr id="2" name="Picture 2" descr="A picture containing key&#10;&#10;Description automatically generated">
            <a:extLst>
              <a:ext uri="{FF2B5EF4-FFF2-40B4-BE49-F238E27FC236}">
                <a16:creationId xmlns:a16="http://schemas.microsoft.com/office/drawing/2014/main" id="{F600D289-7356-4626-8C13-5D2B1EFCC66E}"/>
              </a:ext>
            </a:extLst>
          </p:cNvPr>
          <p:cNvPicPr>
            <a:picLocks noChangeAspect="1"/>
          </p:cNvPicPr>
          <p:nvPr/>
        </p:nvPicPr>
        <p:blipFill>
          <a:blip r:embed="rId3"/>
          <a:stretch>
            <a:fillRect/>
          </a:stretch>
        </p:blipFill>
        <p:spPr>
          <a:xfrm>
            <a:off x="6716239" y="2073352"/>
            <a:ext cx="1895475" cy="8858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412"/>
    </mc:Choice>
    <mc:Fallback xmlns="">
      <p:transition spd="slow" advTm="4041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AEECAB-01BD-44D1-B608-2DB870FFEF50}"/>
              </a:ext>
            </a:extLst>
          </p:cNvPr>
          <p:cNvSpPr txBox="1"/>
          <p:nvPr/>
        </p:nvSpPr>
        <p:spPr>
          <a:xfrm>
            <a:off x="683620" y="258485"/>
            <a:ext cx="616859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latin typeface="Abadi Extra Light"/>
              </a:rPr>
              <a:t>Is it right for my topic?</a:t>
            </a:r>
            <a:endParaRPr lang="en-US" dirty="0"/>
          </a:p>
          <a:p>
            <a:endParaRPr lang="en-GB" dirty="0">
              <a:latin typeface="Abadi Extra Light" panose="020B0204020104020204" pitchFamily="34" charset="0"/>
            </a:endParaRPr>
          </a:p>
          <a:p>
            <a:pPr marL="285750" indent="-285750">
              <a:buChar char="•"/>
            </a:pPr>
            <a:r>
              <a:rPr lang="en-GB" dirty="0">
                <a:latin typeface="Abadi Extra Light" panose="020B0204020104020204" pitchFamily="34" charset="0"/>
              </a:rPr>
              <a:t>If the intervention proves ineffective, data about the reasons for this would remain </a:t>
            </a:r>
            <a:r>
              <a:rPr lang="en-GB" b="1" dirty="0">
                <a:latin typeface="Abadi Extra Light" panose="020B0204020104020204" pitchFamily="34" charset="0"/>
              </a:rPr>
              <a:t>invisible</a:t>
            </a:r>
          </a:p>
          <a:p>
            <a:pPr marL="285750" indent="-285750">
              <a:buChar char="•"/>
            </a:pPr>
            <a:r>
              <a:rPr lang="en-GB" dirty="0">
                <a:latin typeface="Abadi Extra Light" panose="020B0204020104020204" pitchFamily="34" charset="0"/>
              </a:rPr>
              <a:t>Much time and money could be wasted using a </a:t>
            </a:r>
            <a:r>
              <a:rPr lang="en-GB" b="1" dirty="0">
                <a:latin typeface="Abadi Extra Light" panose="020B0204020104020204" pitchFamily="34" charset="0"/>
              </a:rPr>
              <a:t>stickpin approach </a:t>
            </a:r>
            <a:r>
              <a:rPr lang="en-GB" dirty="0">
                <a:latin typeface="Abadi Extra Light" panose="020B0204020104020204" pitchFamily="34" charset="0"/>
              </a:rPr>
              <a:t>to strategies because the lack of </a:t>
            </a:r>
            <a:r>
              <a:rPr lang="en-GB" b="1" dirty="0">
                <a:latin typeface="Abadi Extra Light" panose="020B0204020104020204" pitchFamily="34" charset="0"/>
              </a:rPr>
              <a:t>reflexivity</a:t>
            </a:r>
            <a:r>
              <a:rPr lang="en-GB" dirty="0">
                <a:latin typeface="Abadi Extra Light" panose="020B0204020104020204" pitchFamily="34" charset="0"/>
              </a:rPr>
              <a:t> inherent in this type of study would act as a barrier to refining the intervention</a:t>
            </a:r>
          </a:p>
          <a:p>
            <a:pPr marL="285750" indent="-285750">
              <a:buChar char="•"/>
            </a:pPr>
            <a:r>
              <a:rPr lang="en-GB" dirty="0">
                <a:latin typeface="Abadi Extra Light" panose="020B0204020104020204" pitchFamily="34" charset="0"/>
              </a:rPr>
              <a:t>Research participants, who have valuable insights into strategies, have no voice in order to influence future strategies</a:t>
            </a:r>
          </a:p>
          <a:p>
            <a:pPr marL="285750" indent="-285750">
              <a:buChar char="•"/>
            </a:pPr>
            <a:r>
              <a:rPr lang="en-GB" dirty="0">
                <a:latin typeface="Abadi Extra Light" panose="020B0204020104020204" pitchFamily="34" charset="0"/>
              </a:rPr>
              <a:t>Difficult to identify </a:t>
            </a:r>
            <a:r>
              <a:rPr lang="en-GB" b="1" dirty="0">
                <a:latin typeface="Abadi Extra Light" panose="020B0204020104020204" pitchFamily="34" charset="0"/>
              </a:rPr>
              <a:t>unintended negative outcomes </a:t>
            </a:r>
            <a:r>
              <a:rPr lang="en-GB" dirty="0">
                <a:latin typeface="Abadi Extra Light" panose="020B0204020104020204" pitchFamily="34" charset="0"/>
              </a:rPr>
              <a:t>of the intervention, such as delayed return of mothers to economic activity or negative impacts on siblings</a:t>
            </a:r>
          </a:p>
          <a:p>
            <a:endParaRPr lang="en-GB" dirty="0"/>
          </a:p>
        </p:txBody>
      </p:sp>
      <p:pic>
        <p:nvPicPr>
          <p:cNvPr id="2" name="Picture 3" descr="Man playing chess">
            <a:extLst>
              <a:ext uri="{FF2B5EF4-FFF2-40B4-BE49-F238E27FC236}">
                <a16:creationId xmlns:a16="http://schemas.microsoft.com/office/drawing/2014/main" id="{80F7719E-E004-4595-BE23-A74723A67083}"/>
              </a:ext>
            </a:extLst>
          </p:cNvPr>
          <p:cNvPicPr>
            <a:picLocks noChangeAspect="1"/>
          </p:cNvPicPr>
          <p:nvPr/>
        </p:nvPicPr>
        <p:blipFill>
          <a:blip r:embed="rId3"/>
          <a:stretch>
            <a:fillRect/>
          </a:stretch>
        </p:blipFill>
        <p:spPr>
          <a:xfrm>
            <a:off x="7096200" y="3264328"/>
            <a:ext cx="1794294" cy="1205204"/>
          </a:xfrm>
          <a:prstGeom prst="rect">
            <a:avLst/>
          </a:prstGeom>
        </p:spPr>
      </p:pic>
    </p:spTree>
    <p:extLst>
      <p:ext uri="{BB962C8B-B14F-4D97-AF65-F5344CB8AC3E}">
        <p14:creationId xmlns:p14="http://schemas.microsoft.com/office/powerpoint/2010/main" val="3315883690"/>
      </p:ext>
    </p:extLst>
  </p:cSld>
  <p:clrMapOvr>
    <a:masterClrMapping/>
  </p:clrMapOvr>
  <mc:AlternateContent xmlns:mc="http://schemas.openxmlformats.org/markup-compatibility/2006" xmlns:p14="http://schemas.microsoft.com/office/powerpoint/2010/main">
    <mc:Choice Requires="p14">
      <p:transition spd="slow" p14:dur="2000" advTm="28039"/>
    </mc:Choice>
    <mc:Fallback xmlns="">
      <p:transition spd="slow" advTm="28039"/>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3"/>
          <p:cNvSpPr txBox="1"/>
          <p:nvPr/>
        </p:nvSpPr>
        <p:spPr>
          <a:xfrm>
            <a:off x="1546344" y="1001275"/>
            <a:ext cx="5294400" cy="4893617"/>
          </a:xfrm>
          <a:prstGeom prst="rect">
            <a:avLst/>
          </a:prstGeom>
          <a:noFill/>
          <a:ln>
            <a:noFill/>
          </a:ln>
        </p:spPr>
        <p:txBody>
          <a:bodyPr spcFirstLastPara="1" wrap="square" lIns="91425" tIns="91425" rIns="91425" bIns="91425" anchor="t" anchorCtr="0">
            <a:spAutoFit/>
          </a:bodyPr>
          <a:lstStyle/>
          <a:p>
            <a:pPr>
              <a:buSzPts val="1100"/>
            </a:pPr>
            <a:r>
              <a:rPr lang="en-US" dirty="0">
                <a:solidFill>
                  <a:schemeClr val="dk1"/>
                </a:solidFill>
                <a:latin typeface="Abadi Extra Light" panose="020B0204020104020204" pitchFamily="34" charset="0"/>
              </a:rPr>
              <a:t>3 core Mixed Methods designs:</a:t>
            </a:r>
          </a:p>
          <a:p>
            <a:pPr marL="285750" indent="-285750">
              <a:buSzPts val="1100"/>
              <a:buFont typeface="Arial" panose="020B0604020202020204" pitchFamily="34" charset="0"/>
              <a:buChar char="•"/>
            </a:pPr>
            <a:endParaRPr lang="en-US" dirty="0">
              <a:solidFill>
                <a:schemeClr val="dk1"/>
              </a:solidFill>
              <a:latin typeface="Abadi Extra Light" panose="020B0204020104020204" pitchFamily="34" charset="0"/>
            </a:endParaRPr>
          </a:p>
          <a:p>
            <a:pPr marL="285750" indent="-285750">
              <a:buSzPts val="1100"/>
              <a:buFont typeface="Arial" panose="020B0604020202020204" pitchFamily="34" charset="0"/>
              <a:buChar char="•"/>
            </a:pPr>
            <a:r>
              <a:rPr lang="en-US" dirty="0">
                <a:solidFill>
                  <a:schemeClr val="dk1"/>
                </a:solidFill>
                <a:latin typeface="Abadi Extra Light" panose="020B0204020104020204" pitchFamily="34" charset="0"/>
              </a:rPr>
              <a:t>Convergent, a one-phase design that compares QUAL and QUANT data, useful for providing strong validation</a:t>
            </a:r>
          </a:p>
          <a:p>
            <a:pPr marL="285750" indent="-285750">
              <a:buSzPts val="1100"/>
              <a:buFont typeface="Arial" panose="020B0604020202020204" pitchFamily="34" charset="0"/>
              <a:buChar char="•"/>
            </a:pPr>
            <a:endParaRPr lang="en-US" dirty="0">
              <a:solidFill>
                <a:schemeClr val="dk1"/>
              </a:solidFill>
              <a:latin typeface="Abadi Extra Light" panose="020B0204020104020204" pitchFamily="34" charset="0"/>
            </a:endParaRPr>
          </a:p>
          <a:p>
            <a:pPr marL="285750" indent="-285750">
              <a:buSzPts val="1100"/>
              <a:buFont typeface="Arial" panose="020B0604020202020204" pitchFamily="34" charset="0"/>
              <a:buChar char="•"/>
            </a:pPr>
            <a:r>
              <a:rPr lang="en-US" dirty="0">
                <a:solidFill>
                  <a:schemeClr val="dk1"/>
                </a:solidFill>
                <a:latin typeface="Abadi Extra Light" panose="020B0204020104020204" pitchFamily="34" charset="0"/>
              </a:rPr>
              <a:t>Explanatory sequential, a two-phase design that moves from QUANT to QUAL, useful for explaining findings</a:t>
            </a:r>
          </a:p>
          <a:p>
            <a:pPr marL="285750" indent="-285750">
              <a:buSzPts val="1100"/>
              <a:buFont typeface="Arial" panose="020B0604020202020204" pitchFamily="34" charset="0"/>
              <a:buChar char="•"/>
            </a:pPr>
            <a:endParaRPr lang="en-US" dirty="0">
              <a:solidFill>
                <a:schemeClr val="dk1"/>
              </a:solidFill>
              <a:latin typeface="Abadi Extra Light" panose="020B0204020104020204" pitchFamily="34" charset="0"/>
            </a:endParaRPr>
          </a:p>
          <a:p>
            <a:pPr marL="285750" indent="-285750">
              <a:buSzPts val="1100"/>
              <a:buFont typeface="Arial" panose="020B0604020202020204" pitchFamily="34" charset="0"/>
              <a:buChar char="•"/>
            </a:pPr>
            <a:r>
              <a:rPr lang="en-US" dirty="0">
                <a:solidFill>
                  <a:schemeClr val="dk1"/>
                </a:solidFill>
                <a:latin typeface="Abadi Extra Light" panose="020B0204020104020204" pitchFamily="34" charset="0"/>
              </a:rPr>
              <a:t>Exploratory sequential, a three-phase approach, QUAL – build theory/ intervention - QUANT</a:t>
            </a:r>
          </a:p>
          <a:p>
            <a:pPr>
              <a:buSzPts val="1100"/>
            </a:pPr>
            <a:endParaRPr lang="en-US" dirty="0">
              <a:solidFill>
                <a:schemeClr val="dk1"/>
              </a:solidFill>
            </a:endParaRPr>
          </a:p>
          <a:p>
            <a:pPr algn="r"/>
            <a:r>
              <a:rPr lang="en-US" sz="1200" dirty="0">
                <a:ea typeface="+mn-lt"/>
                <a:cs typeface="+mn-lt"/>
              </a:rPr>
              <a:t>Creswell and Creswell 2018 p.218</a:t>
            </a:r>
            <a:endParaRPr lang="en-US" sz="1200" dirty="0">
              <a:cs typeface="Calibri" panose="020F0502020204030204"/>
            </a:endParaRPr>
          </a:p>
          <a:p>
            <a:pPr>
              <a:buSzPts val="1100"/>
            </a:pPr>
            <a:endParaRPr lang="en-US" dirty="0"/>
          </a:p>
          <a:p>
            <a:endParaRPr lang="en-US" dirty="0"/>
          </a:p>
          <a:p>
            <a:endParaRPr lang="en-US" dirty="0"/>
          </a:p>
          <a:p>
            <a:endParaRPr lang="en-US" dirty="0"/>
          </a:p>
        </p:txBody>
      </p:sp>
      <p:pic>
        <p:nvPicPr>
          <p:cNvPr id="2" name="Picture 2">
            <a:extLst>
              <a:ext uri="{FF2B5EF4-FFF2-40B4-BE49-F238E27FC236}">
                <a16:creationId xmlns:a16="http://schemas.microsoft.com/office/drawing/2014/main" id="{5DF52278-D181-4366-AC44-4335CBFA6BDE}"/>
              </a:ext>
            </a:extLst>
          </p:cNvPr>
          <p:cNvPicPr>
            <a:picLocks noChangeAspect="1"/>
          </p:cNvPicPr>
          <p:nvPr/>
        </p:nvPicPr>
        <p:blipFill>
          <a:blip r:embed="rId3"/>
          <a:stretch>
            <a:fillRect/>
          </a:stretch>
        </p:blipFill>
        <p:spPr>
          <a:xfrm>
            <a:off x="6719094" y="2414462"/>
            <a:ext cx="2028825" cy="2114550"/>
          </a:xfrm>
          <a:prstGeom prst="rect">
            <a:avLst/>
          </a:prstGeom>
        </p:spPr>
      </p:pic>
      <p:sp>
        <p:nvSpPr>
          <p:cNvPr id="4" name="TextBox 3">
            <a:extLst>
              <a:ext uri="{FF2B5EF4-FFF2-40B4-BE49-F238E27FC236}">
                <a16:creationId xmlns:a16="http://schemas.microsoft.com/office/drawing/2014/main" id="{2EB9249C-5810-4248-BF85-09E3DCAF80F6}"/>
              </a:ext>
            </a:extLst>
          </p:cNvPr>
          <p:cNvSpPr txBox="1"/>
          <p:nvPr/>
        </p:nvSpPr>
        <p:spPr>
          <a:xfrm>
            <a:off x="960699" y="371475"/>
            <a:ext cx="5984387" cy="677108"/>
          </a:xfrm>
          <a:prstGeom prst="rect">
            <a:avLst/>
          </a:prstGeom>
          <a:noFill/>
        </p:spPr>
        <p:txBody>
          <a:bodyPr wrap="square" rtlCol="0">
            <a:spAutoFit/>
          </a:bodyPr>
          <a:lstStyle/>
          <a:p>
            <a:r>
              <a:rPr lang="en-GB" sz="2000" b="1" u="sng" dirty="0">
                <a:latin typeface="Abadi Extra Light" panose="020B0204020104020204" pitchFamily="34" charset="0"/>
              </a:rPr>
              <a:t>Mixed Methods approaches - </a:t>
            </a:r>
            <a:r>
              <a:rPr lang="en-US" sz="2000" b="1" u="sng" dirty="0">
                <a:solidFill>
                  <a:schemeClr val="dk1"/>
                </a:solidFill>
                <a:latin typeface="Abadi Extra Light" panose="020B0204020104020204" pitchFamily="34" charset="0"/>
              </a:rPr>
              <a:t>The best of both worlds?</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3" name="TextBox 2">
            <a:extLst>
              <a:ext uri="{FF2B5EF4-FFF2-40B4-BE49-F238E27FC236}">
                <a16:creationId xmlns:a16="http://schemas.microsoft.com/office/drawing/2014/main" id="{6DD7610D-18BE-4FF7-AECA-BEAD39A0EBF5}"/>
              </a:ext>
            </a:extLst>
          </p:cNvPr>
          <p:cNvSpPr txBox="1"/>
          <p:nvPr/>
        </p:nvSpPr>
        <p:spPr>
          <a:xfrm>
            <a:off x="1650341" y="87935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2" name="TextBox 1">
            <a:extLst>
              <a:ext uri="{FF2B5EF4-FFF2-40B4-BE49-F238E27FC236}">
                <a16:creationId xmlns:a16="http://schemas.microsoft.com/office/drawing/2014/main" id="{4308631F-B651-4707-9552-30338262DB2B}"/>
              </a:ext>
            </a:extLst>
          </p:cNvPr>
          <p:cNvSpPr txBox="1"/>
          <p:nvPr/>
        </p:nvSpPr>
        <p:spPr>
          <a:xfrm>
            <a:off x="1992702" y="973707"/>
            <a:ext cx="58317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dirty="0">
                <a:latin typeface="Abadi Extra Light" panose="020B0204020104020204" pitchFamily="34" charset="0"/>
              </a:rPr>
              <a:t>Final draft of research question and research  design:</a:t>
            </a:r>
          </a:p>
        </p:txBody>
      </p:sp>
      <p:sp>
        <p:nvSpPr>
          <p:cNvPr id="4" name="TextBox 3">
            <a:extLst>
              <a:ext uri="{FF2B5EF4-FFF2-40B4-BE49-F238E27FC236}">
                <a16:creationId xmlns:a16="http://schemas.microsoft.com/office/drawing/2014/main" id="{0C30964A-622C-4D36-B5EF-AFD0CC15115C}"/>
              </a:ext>
            </a:extLst>
          </p:cNvPr>
          <p:cNvSpPr txBox="1"/>
          <p:nvPr/>
        </p:nvSpPr>
        <p:spPr>
          <a:xfrm>
            <a:off x="2153908" y="1678395"/>
            <a:ext cx="447926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badi Extra Light"/>
              </a:rPr>
              <a:t>What are multiparous women's perceptions of the barriers to breastfeeding of later-born exclusively formula-fed siblings?</a:t>
            </a:r>
          </a:p>
          <a:p>
            <a:endParaRPr lang="en-GB" dirty="0">
              <a:latin typeface="Abadi Extra Light" panose="020B0204020104020204" pitchFamily="34" charset="0"/>
            </a:endParaRPr>
          </a:p>
          <a:p>
            <a:r>
              <a:rPr lang="en-GB" dirty="0">
                <a:latin typeface="Abadi Extra Light" panose="020B0204020104020204" pitchFamily="34" charset="0"/>
              </a:rPr>
              <a:t>Research design: conduct thematic analysis of one-to-one interviews of a purposive sample of multiparous women</a:t>
            </a:r>
          </a:p>
        </p:txBody>
      </p:sp>
      <p:pic>
        <p:nvPicPr>
          <p:cNvPr id="5" name="Picture 5" descr="A picture containing furniture, curtain&#10;&#10;Description automatically generated">
            <a:extLst>
              <a:ext uri="{FF2B5EF4-FFF2-40B4-BE49-F238E27FC236}">
                <a16:creationId xmlns:a16="http://schemas.microsoft.com/office/drawing/2014/main" id="{1C42920F-B062-4F53-84B8-70E9CF01135B}"/>
              </a:ext>
            </a:extLst>
          </p:cNvPr>
          <p:cNvPicPr>
            <a:picLocks noChangeAspect="1"/>
          </p:cNvPicPr>
          <p:nvPr/>
        </p:nvPicPr>
        <p:blipFill>
          <a:blip r:embed="rId3"/>
          <a:stretch>
            <a:fillRect/>
          </a:stretch>
        </p:blipFill>
        <p:spPr>
          <a:xfrm>
            <a:off x="-2157" y="-41993"/>
            <a:ext cx="9083615" cy="7848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2059"/>
    </mc:Choice>
    <mc:Fallback xmlns="">
      <p:transition spd="slow" advTm="7205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0A7D97-D248-4106-883F-DCAD94AFDC91}"/>
              </a:ext>
            </a:extLst>
          </p:cNvPr>
          <p:cNvSpPr txBox="1"/>
          <p:nvPr/>
        </p:nvSpPr>
        <p:spPr>
          <a:xfrm>
            <a:off x="3343275" y="15899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u="sng" dirty="0">
                <a:latin typeface="Abadi Extra Light" panose="020B0204020104020204" pitchFamily="34" charset="0"/>
              </a:rPr>
              <a:t>References</a:t>
            </a:r>
          </a:p>
        </p:txBody>
      </p:sp>
      <p:sp>
        <p:nvSpPr>
          <p:cNvPr id="5" name="TextBox 4">
            <a:extLst>
              <a:ext uri="{FF2B5EF4-FFF2-40B4-BE49-F238E27FC236}">
                <a16:creationId xmlns:a16="http://schemas.microsoft.com/office/drawing/2014/main" id="{F9C34EEF-0F29-4837-A909-63440B2E884F}"/>
              </a:ext>
            </a:extLst>
          </p:cNvPr>
          <p:cNvSpPr txBox="1"/>
          <p:nvPr/>
        </p:nvSpPr>
        <p:spPr>
          <a:xfrm>
            <a:off x="3200400" y="234315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sp>
        <p:nvSpPr>
          <p:cNvPr id="6" name="TextBox 5">
            <a:extLst>
              <a:ext uri="{FF2B5EF4-FFF2-40B4-BE49-F238E27FC236}">
                <a16:creationId xmlns:a16="http://schemas.microsoft.com/office/drawing/2014/main" id="{8D10E4E4-672F-43DD-9D48-012CCE2A94EE}"/>
              </a:ext>
            </a:extLst>
          </p:cNvPr>
          <p:cNvSpPr txBox="1"/>
          <p:nvPr/>
        </p:nvSpPr>
        <p:spPr>
          <a:xfrm>
            <a:off x="3343275" y="248602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9" name="TextBox 8">
            <a:extLst>
              <a:ext uri="{FF2B5EF4-FFF2-40B4-BE49-F238E27FC236}">
                <a16:creationId xmlns:a16="http://schemas.microsoft.com/office/drawing/2014/main" id="{013D3A69-A084-4B25-9C32-6798FC9BD8BD}"/>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11" name="Table 10">
            <a:extLst>
              <a:ext uri="{FF2B5EF4-FFF2-40B4-BE49-F238E27FC236}">
                <a16:creationId xmlns:a16="http://schemas.microsoft.com/office/drawing/2014/main" id="{E3CDF53A-2C08-48A4-9E96-7C38BEB9EAEE}"/>
              </a:ext>
            </a:extLst>
          </p:cNvPr>
          <p:cNvGraphicFramePr>
            <a:graphicFrameLocks noGrp="1"/>
          </p:cNvGraphicFramePr>
          <p:nvPr>
            <p:extLst>
              <p:ext uri="{D42A27DB-BD31-4B8C-83A1-F6EECF244321}">
                <p14:modId xmlns:p14="http://schemas.microsoft.com/office/powerpoint/2010/main" val="1815478548"/>
              </p:ext>
            </p:extLst>
          </p:nvPr>
        </p:nvGraphicFramePr>
        <p:xfrm>
          <a:off x="236701" y="559100"/>
          <a:ext cx="8797571" cy="4025092"/>
        </p:xfrm>
        <a:graphic>
          <a:graphicData uri="http://schemas.openxmlformats.org/drawingml/2006/table">
            <a:tbl>
              <a:tblPr firstRow="1" bandRow="1">
                <a:tableStyleId>{5C22544A-7EE6-4342-B048-85BDC9FD1C3A}</a:tableStyleId>
              </a:tblPr>
              <a:tblGrid>
                <a:gridCol w="8797571">
                  <a:extLst>
                    <a:ext uri="{9D8B030D-6E8A-4147-A177-3AD203B41FA5}">
                      <a16:colId xmlns:a16="http://schemas.microsoft.com/office/drawing/2014/main" val="3570859255"/>
                    </a:ext>
                  </a:extLst>
                </a:gridCol>
              </a:tblGrid>
              <a:tr h="4025092">
                <a:tc>
                  <a:txBody>
                    <a:bodyPr/>
                    <a:lstStyle/>
                    <a:p>
                      <a:pPr fontAlgn="t" latinLnBrk="0">
                        <a:lnSpc>
                          <a:spcPct val="150000"/>
                        </a:lnSpc>
                      </a:pPr>
                      <a:r>
                        <a:rPr lang="en-GB" sz="1200" b="0" dirty="0">
                          <a:solidFill>
                            <a:schemeClr val="tx1"/>
                          </a:solidFill>
                          <a:effectLst/>
                          <a:latin typeface="Abadi Extra Light" panose="020B0204020104020204" pitchFamily="34" charset="0"/>
                        </a:rPr>
                        <a:t>Braun, V. (2013.) </a:t>
                      </a:r>
                      <a:r>
                        <a:rPr lang="en-GB" sz="1200" b="0" i="1" dirty="0">
                          <a:solidFill>
                            <a:schemeClr val="tx1"/>
                          </a:solidFill>
                          <a:effectLst/>
                          <a:latin typeface="Abadi Extra Light" panose="020B0204020104020204" pitchFamily="34" charset="0"/>
                        </a:rPr>
                        <a:t>Successful qualitative research : a practical guide for beginners</a:t>
                      </a:r>
                      <a:r>
                        <a:rPr lang="en-GB" sz="1200" b="0" dirty="0">
                          <a:solidFill>
                            <a:schemeClr val="tx1"/>
                          </a:solidFill>
                          <a:effectLst/>
                          <a:latin typeface="Abadi Extra Light" panose="020B0204020104020204" pitchFamily="34" charset="0"/>
                        </a:rPr>
                        <a:t>. London: Sage.</a:t>
                      </a:r>
                    </a:p>
                    <a:p>
                      <a:pPr lvl="0">
                        <a:lnSpc>
                          <a:spcPct val="150000"/>
                        </a:lnSpc>
                        <a:buNone/>
                      </a:pPr>
                      <a:r>
                        <a:rPr lang="en-GB" sz="1200" b="0" dirty="0">
                          <a:solidFill>
                            <a:schemeClr val="tx1"/>
                          </a:solidFill>
                          <a:effectLst/>
                          <a:latin typeface="Abadi Extra Light" panose="020B0204020104020204" pitchFamily="34" charset="0"/>
                        </a:rPr>
                        <a:t>    Bryman, A. (1988).</a:t>
                      </a:r>
                      <a:r>
                        <a:rPr lang="en-GB" sz="1200" b="0" i="1" dirty="0">
                          <a:solidFill>
                            <a:schemeClr val="tx1"/>
                          </a:solidFill>
                          <a:effectLst/>
                          <a:latin typeface="Abadi Extra Light" panose="020B0204020104020204" pitchFamily="34" charset="0"/>
                        </a:rPr>
                        <a:t>Quantity and quality in social research</a:t>
                      </a:r>
                      <a:r>
                        <a:rPr lang="en-GB" sz="1200" b="0" dirty="0">
                          <a:solidFill>
                            <a:schemeClr val="tx1"/>
                          </a:solidFill>
                          <a:effectLst/>
                          <a:latin typeface="Abadi Extra Light" panose="020B0204020104020204" pitchFamily="34" charset="0"/>
                        </a:rPr>
                        <a:t>. New York: Routledge.</a:t>
                      </a:r>
                    </a:p>
                    <a:p>
                      <a:pPr lvl="0">
                        <a:lnSpc>
                          <a:spcPct val="150000"/>
                        </a:lnSpc>
                        <a:buNone/>
                      </a:pPr>
                      <a:r>
                        <a:rPr lang="en-GB" sz="1200" b="0" i="0" u="none" strike="noStrike" noProof="0" dirty="0">
                          <a:solidFill>
                            <a:schemeClr val="tx1"/>
                          </a:solidFill>
                          <a:effectLst/>
                          <a:latin typeface="Abadi Extra Light" panose="020B0204020104020204" pitchFamily="34" charset="0"/>
                        </a:rPr>
                        <a:t>Creswell, J.W. and Creswell, J.D. (2018) </a:t>
                      </a:r>
                      <a:r>
                        <a:rPr lang="en-GB" sz="1200" b="0" i="1" u="none" strike="noStrike" noProof="0" dirty="0">
                          <a:solidFill>
                            <a:schemeClr val="tx1"/>
                          </a:solidFill>
                          <a:effectLst/>
                          <a:latin typeface="Abadi Extra Light" panose="020B0204020104020204" pitchFamily="34" charset="0"/>
                        </a:rPr>
                        <a:t>Research design : qualitative, quantitative, and mixed methods approaches.</a:t>
                      </a:r>
                      <a:r>
                        <a:rPr lang="en-GB" sz="1200" b="0" i="0" u="none" strike="noStrike" noProof="0" dirty="0">
                          <a:solidFill>
                            <a:schemeClr val="tx1"/>
                          </a:solidFill>
                          <a:effectLst/>
                          <a:latin typeface="Abadi Extra Light" panose="020B0204020104020204" pitchFamily="34" charset="0"/>
                        </a:rPr>
                        <a:t> 5th </a:t>
                      </a:r>
                      <a:r>
                        <a:rPr lang="en-GB" sz="1200" b="0" i="0" u="none" strike="noStrike" noProof="0" dirty="0" err="1">
                          <a:solidFill>
                            <a:schemeClr val="tx1"/>
                          </a:solidFill>
                          <a:effectLst/>
                          <a:latin typeface="Abadi Extra Light" panose="020B0204020104020204" pitchFamily="34" charset="0"/>
                        </a:rPr>
                        <a:t>edn</a:t>
                      </a:r>
                      <a:r>
                        <a:rPr lang="en-GB" sz="1200" b="0" i="0" u="none" strike="noStrike" noProof="0" dirty="0">
                          <a:solidFill>
                            <a:schemeClr val="tx1"/>
                          </a:solidFill>
                          <a:effectLst/>
                          <a:latin typeface="Abadi Extra Light" panose="020B0204020104020204" pitchFamily="34" charset="0"/>
                        </a:rPr>
                        <a:t>. London: Sage.</a:t>
                      </a:r>
                    </a:p>
                    <a:p>
                      <a:pPr lvl="0">
                        <a:lnSpc>
                          <a:spcPct val="150000"/>
                        </a:lnSpc>
                        <a:buNone/>
                      </a:pPr>
                      <a:r>
                        <a:rPr lang="en-GB" sz="1200" b="0" i="0" u="none" strike="noStrike" noProof="0" dirty="0">
                          <a:solidFill>
                            <a:schemeClr val="tx1"/>
                          </a:solidFill>
                          <a:effectLst/>
                          <a:latin typeface="Abadi Extra Light" panose="020B0204020104020204" pitchFamily="34" charset="0"/>
                        </a:rPr>
                        <a:t>    McLeod, J. (2011) Case Study Research in Counselling. London. Sage.</a:t>
                      </a:r>
                      <a:endParaRPr lang="en-GB" sz="1200" dirty="0">
                        <a:solidFill>
                          <a:schemeClr val="tx1"/>
                        </a:solidFill>
                        <a:latin typeface="Abadi Extra Light" panose="020B0204020104020204" pitchFamily="34" charset="0"/>
                      </a:endParaRPr>
                    </a:p>
                    <a:p>
                      <a:pPr marL="0" marR="0" lvl="0" indent="0" algn="l" defTabSz="685800" rtl="0" eaLnBrk="1" fontAlgn="auto" latinLnBrk="0" hangingPunct="1">
                        <a:lnSpc>
                          <a:spcPct val="150000"/>
                        </a:lnSpc>
                        <a:spcBef>
                          <a:spcPts val="0"/>
                        </a:spcBef>
                        <a:spcAft>
                          <a:spcPts val="0"/>
                        </a:spcAft>
                        <a:buClrTx/>
                        <a:buSzTx/>
                        <a:buFontTx/>
                        <a:buNone/>
                        <a:tabLst/>
                        <a:defRPr/>
                      </a:pPr>
                      <a:r>
                        <a:rPr lang="en-GB" sz="1200" b="0" i="0" u="none" strike="noStrike" noProof="0" dirty="0">
                          <a:solidFill>
                            <a:schemeClr val="tx1"/>
                          </a:solidFill>
                          <a:effectLst/>
                          <a:latin typeface="Abadi Extra Light" panose="020B0204020104020204" pitchFamily="34" charset="0"/>
                        </a:rPr>
                        <a:t> Morgan, D.. (2018). 'Living Within Blurry Boundaries: The Value of Distinguishing Between Qualitative and Quantitative Research'. Journal of Mixed Methods Research, 12(3), 268–279.(Online) Available from: </a:t>
                      </a:r>
                      <a:r>
                        <a:rPr lang="en-GB" sz="1200" b="0" i="0" u="none" strike="noStrike" noProof="0" dirty="0">
                          <a:solidFill>
                            <a:schemeClr val="tx1"/>
                          </a:solidFill>
                          <a:effectLst/>
                          <a:latin typeface="Abadi Extra Light" panose="020B0204020104020204" pitchFamily="34" charset="0"/>
                          <a:hlinkClick r:id="rId3">
                            <a:extLst>
                              <a:ext uri="{A12FA001-AC4F-418D-AE19-62706E023703}">
                                <ahyp:hlinkClr xmlns:ahyp="http://schemas.microsoft.com/office/drawing/2018/hyperlinkcolor" val="tx"/>
                              </a:ext>
                            </a:extLst>
                          </a:hlinkClick>
                        </a:rPr>
                        <a:t>https://doi.org/10.1177/1558689816686433</a:t>
                      </a:r>
                      <a:r>
                        <a:rPr lang="en-GB" sz="1200" b="0" i="0" u="none" strike="noStrike" noProof="0" dirty="0">
                          <a:solidFill>
                            <a:schemeClr val="tx1"/>
                          </a:solidFill>
                          <a:effectLst/>
                          <a:latin typeface="Abadi Extra Light" panose="020B0204020104020204" pitchFamily="34" charset="0"/>
                        </a:rPr>
                        <a:t> </a:t>
                      </a:r>
                      <a:r>
                        <a:rPr lang="en-US" sz="1200" b="0" i="0" u="none" strike="noStrike" noProof="0" dirty="0">
                          <a:solidFill>
                            <a:schemeClr val="tx1"/>
                          </a:solidFill>
                          <a:effectLst/>
                          <a:latin typeface="Abadi Extra Light" panose="020B0204020104020204" pitchFamily="34" charset="0"/>
                        </a:rPr>
                        <a:t>Accessed: 20</a:t>
                      </a:r>
                      <a:r>
                        <a:rPr lang="en-US" sz="1200" b="0" i="0" u="none" strike="noStrike" baseline="30000" noProof="0" dirty="0">
                          <a:solidFill>
                            <a:schemeClr val="tx1"/>
                          </a:solidFill>
                          <a:effectLst/>
                          <a:latin typeface="Abadi Extra Light" panose="020B0204020104020204" pitchFamily="34" charset="0"/>
                        </a:rPr>
                        <a:t>th</a:t>
                      </a:r>
                      <a:r>
                        <a:rPr lang="en-US" sz="1200" b="0" i="0" u="none" strike="noStrike" noProof="0" dirty="0">
                          <a:solidFill>
                            <a:schemeClr val="tx1"/>
                          </a:solidFill>
                          <a:effectLst/>
                          <a:latin typeface="Abadi Extra Light" panose="020B0204020104020204" pitchFamily="34" charset="0"/>
                        </a:rPr>
                        <a:t> November 2021.</a:t>
                      </a:r>
                      <a:endParaRPr lang="en-GB" sz="1200" b="0" i="0" u="none" strike="noStrike" noProof="0" dirty="0">
                        <a:solidFill>
                          <a:schemeClr val="tx1"/>
                        </a:solidFill>
                        <a:effectLst/>
                        <a:latin typeface="Abadi Extra Light" panose="020B0204020104020204" pitchFamily="34" charset="0"/>
                      </a:endParaRPr>
                    </a:p>
                    <a:p>
                      <a:pPr lvl="0" algn="l">
                        <a:lnSpc>
                          <a:spcPct val="150000"/>
                        </a:lnSpc>
                        <a:spcBef>
                          <a:spcPts val="0"/>
                        </a:spcBef>
                        <a:spcAft>
                          <a:spcPts val="0"/>
                        </a:spcAft>
                        <a:buNone/>
                      </a:pPr>
                      <a:r>
                        <a:rPr lang="en-GB" sz="1200" b="0" i="0" u="none" strike="noStrike" noProof="0" dirty="0">
                          <a:solidFill>
                            <a:schemeClr val="tx1"/>
                          </a:solidFill>
                          <a:effectLst/>
                          <a:latin typeface="Abadi Extra Light" panose="020B0204020104020204" pitchFamily="34" charset="0"/>
                        </a:rPr>
                        <a:t>    NCT. Infant Feeding Message Framework: values and approaches to infant feeding support. 2018. Available from: http://bit.ly/2JlboS9 3.</a:t>
                      </a:r>
                      <a:endParaRPr lang="en-GB" sz="1200" dirty="0">
                        <a:solidFill>
                          <a:schemeClr val="tx1"/>
                        </a:solidFill>
                        <a:latin typeface="Abadi Extra Light" panose="020B0204020104020204" pitchFamily="34" charset="0"/>
                      </a:endParaRPr>
                    </a:p>
                    <a:p>
                      <a:pPr marL="0" marR="0" lvl="0" indent="0" algn="l" defTabSz="685800" rtl="0" eaLnBrk="1" fontAlgn="auto" latinLnBrk="0" hangingPunct="1">
                        <a:lnSpc>
                          <a:spcPct val="150000"/>
                        </a:lnSpc>
                        <a:spcBef>
                          <a:spcPts val="0"/>
                        </a:spcBef>
                        <a:spcAft>
                          <a:spcPts val="0"/>
                        </a:spcAft>
                        <a:buClrTx/>
                        <a:buSzTx/>
                        <a:buFontTx/>
                        <a:buNone/>
                        <a:tabLst/>
                        <a:defRPr/>
                      </a:pPr>
                      <a:r>
                        <a:rPr lang="en-US" sz="1200" b="0" i="0" u="none" strike="noStrike" noProof="0" dirty="0">
                          <a:solidFill>
                            <a:schemeClr val="tx1"/>
                          </a:solidFill>
                          <a:effectLst/>
                          <a:latin typeface="Abadi Extra Light" panose="020B0204020104020204" pitchFamily="34" charset="0"/>
                        </a:rPr>
                        <a:t>Renfrew, M., McAndrew, F., Thompson, J., Fellows, L., Large, A., &amp; Speed, M. (2011). </a:t>
                      </a:r>
                      <a:r>
                        <a:rPr lang="en-US" sz="1200" b="0" i="1" u="none" strike="noStrike" noProof="0" dirty="0">
                          <a:solidFill>
                            <a:schemeClr val="tx1"/>
                          </a:solidFill>
                          <a:effectLst/>
                          <a:latin typeface="Abadi Extra Light" panose="020B0204020104020204" pitchFamily="34" charset="0"/>
                        </a:rPr>
                        <a:t>Infant Feeding Survey 2010</a:t>
                      </a:r>
                      <a:r>
                        <a:rPr lang="en-US" sz="1200" b="0" i="0" u="none" strike="noStrike" noProof="0" dirty="0">
                          <a:solidFill>
                            <a:schemeClr val="tx1"/>
                          </a:solidFill>
                          <a:effectLst/>
                          <a:latin typeface="Abadi Extra Light" panose="020B0204020104020204" pitchFamily="34" charset="0"/>
                        </a:rPr>
                        <a:t>. Health and Social Care Information Centre.</a:t>
                      </a:r>
                      <a:r>
                        <a:rPr lang="en-GB" sz="1200" b="0" i="0" u="none" strike="noStrike" noProof="0" dirty="0">
                          <a:solidFill>
                            <a:schemeClr val="tx1"/>
                          </a:solidFill>
                          <a:effectLst/>
                          <a:latin typeface="Abadi Extra Light" panose="020B0204020104020204" pitchFamily="34" charset="0"/>
                        </a:rPr>
                        <a:t> (Online) </a:t>
                      </a:r>
                      <a:r>
                        <a:rPr lang="en-US" sz="1200" b="0" i="0" u="none" strike="noStrike" noProof="0" dirty="0">
                          <a:solidFill>
                            <a:schemeClr val="tx1"/>
                          </a:solidFill>
                          <a:effectLst/>
                          <a:latin typeface="Abadi Extra Light" panose="020B0204020104020204" pitchFamily="34" charset="0"/>
                        </a:rPr>
                        <a:t> Available from:  </a:t>
                      </a:r>
                      <a:r>
                        <a:rPr lang="en-US" sz="1200" b="0" i="0" u="none" strike="noStrike" noProof="0" dirty="0">
                          <a:solidFill>
                            <a:schemeClr val="tx1"/>
                          </a:solidFill>
                          <a:effectLst/>
                          <a:latin typeface="Abadi Extra Light" panose="020B0204020104020204" pitchFamily="34" charset="0"/>
                          <a:hlinkClick r:id="rId4"/>
                        </a:rPr>
                        <a:t>https://sp.ukdataservice.ac.uk/doc/7281/mrdoc/pdf/7281_ifs-uk-2010_report.pdf</a:t>
                      </a:r>
                      <a:r>
                        <a:rPr lang="en-US" sz="1200" b="0" i="0" u="none" strike="noStrike" noProof="0" dirty="0">
                          <a:solidFill>
                            <a:schemeClr val="tx1"/>
                          </a:solidFill>
                          <a:effectLst/>
                          <a:latin typeface="Abadi Extra Light" panose="020B0204020104020204" pitchFamily="34" charset="0"/>
                        </a:rPr>
                        <a:t> </a:t>
                      </a:r>
                      <a:r>
                        <a:rPr lang="en-US" sz="1100" b="0" i="0" u="none" strike="noStrike" noProof="0" dirty="0">
                          <a:solidFill>
                            <a:schemeClr val="tx1"/>
                          </a:solidFill>
                          <a:effectLst/>
                          <a:latin typeface="Abadi Extra Light" panose="020B0204020104020204" pitchFamily="34" charset="0"/>
                        </a:rPr>
                        <a:t>Accessed: 20</a:t>
                      </a:r>
                      <a:r>
                        <a:rPr lang="en-US" sz="1100" b="0" i="0" u="none" strike="noStrike" baseline="30000" noProof="0" dirty="0">
                          <a:solidFill>
                            <a:schemeClr val="tx1"/>
                          </a:solidFill>
                          <a:effectLst/>
                          <a:latin typeface="Abadi Extra Light" panose="020B0204020104020204" pitchFamily="34" charset="0"/>
                        </a:rPr>
                        <a:t>th</a:t>
                      </a:r>
                      <a:r>
                        <a:rPr lang="en-US" sz="1100" b="0" i="0" u="none" strike="noStrike" noProof="0" dirty="0">
                          <a:solidFill>
                            <a:schemeClr val="tx1"/>
                          </a:solidFill>
                          <a:effectLst/>
                          <a:latin typeface="Abadi Extra Light" panose="020B0204020104020204" pitchFamily="34" charset="0"/>
                        </a:rPr>
                        <a:t> November 2021.</a:t>
                      </a:r>
                      <a:endParaRPr lang="en-GB" sz="1200" dirty="0">
                        <a:solidFill>
                          <a:schemeClr val="tx1"/>
                        </a:solidFill>
                        <a:latin typeface="Abadi Extra Light" panose="020B0204020104020204" pitchFamily="34" charset="0"/>
                      </a:endParaRPr>
                    </a:p>
                    <a:p>
                      <a:pPr lvl="0" algn="l">
                        <a:lnSpc>
                          <a:spcPct val="150000"/>
                        </a:lnSpc>
                        <a:spcBef>
                          <a:spcPts val="0"/>
                        </a:spcBef>
                        <a:spcAft>
                          <a:spcPts val="0"/>
                        </a:spcAft>
                        <a:buNone/>
                      </a:pPr>
                      <a:r>
                        <a:rPr lang="en-US" sz="1200" b="0" i="0" u="none" strike="noStrike" noProof="0" dirty="0">
                          <a:solidFill>
                            <a:schemeClr val="tx1"/>
                          </a:solidFill>
                          <a:effectLst/>
                          <a:latin typeface="Abadi Extra Light" panose="020B0204020104020204" pitchFamily="34" charset="0"/>
                        </a:rPr>
                        <a:t>    Yilmaz. (2013). Comparison of Quantitative and Qualitative Research Traditions: epistemological, theoretical, and methodological differences. European Journal of Education,</a:t>
                      </a:r>
                      <a:r>
                        <a:rPr lang="en-GB" sz="1200" b="0" i="0" u="none" strike="noStrike" noProof="0" dirty="0">
                          <a:solidFill>
                            <a:schemeClr val="tx1"/>
                          </a:solidFill>
                          <a:effectLst/>
                          <a:latin typeface="Abadi Extra Light" panose="020B0204020104020204" pitchFamily="34" charset="0"/>
                        </a:rPr>
                        <a:t> .(Online)  Available from:</a:t>
                      </a:r>
                      <a:r>
                        <a:rPr lang="en-US" sz="1200" b="0" i="0" u="none" strike="noStrike" noProof="0" dirty="0">
                          <a:solidFill>
                            <a:schemeClr val="tx1"/>
                          </a:solidFill>
                          <a:effectLst/>
                          <a:latin typeface="Abadi Extra Light" panose="020B0204020104020204" pitchFamily="34" charset="0"/>
                        </a:rPr>
                        <a:t> 48(2), 311–325. </a:t>
                      </a:r>
                      <a:r>
                        <a:rPr lang="en-US" sz="1200" b="0" i="0" u="none" strike="noStrike" noProof="0" dirty="0">
                          <a:solidFill>
                            <a:schemeClr val="tx1"/>
                          </a:solidFill>
                          <a:effectLst/>
                          <a:latin typeface="Abadi Extra Light" panose="020B0204020104020204" pitchFamily="34" charset="0"/>
                          <a:hlinkClick r:id="rId5">
                            <a:extLst>
                              <a:ext uri="{A12FA001-AC4F-418D-AE19-62706E023703}">
                                <ahyp:hlinkClr xmlns:ahyp="http://schemas.microsoft.com/office/drawing/2018/hyperlinkcolor" val="tx"/>
                              </a:ext>
                            </a:extLst>
                          </a:hlinkClick>
                        </a:rPr>
                        <a:t>https://doi.org/10.1111/ejed.12014</a:t>
                      </a:r>
                      <a:r>
                        <a:rPr lang="en-US" sz="1200" b="0" i="0" u="none" strike="noStrike" noProof="0" dirty="0">
                          <a:solidFill>
                            <a:schemeClr val="tx1"/>
                          </a:solidFill>
                          <a:effectLst/>
                          <a:latin typeface="Abadi Extra Light" panose="020B0204020104020204" pitchFamily="34" charset="0"/>
                        </a:rPr>
                        <a:t> Accessed: 20</a:t>
                      </a:r>
                      <a:r>
                        <a:rPr lang="en-US" sz="1200" b="0" i="0" u="none" strike="noStrike" baseline="30000" noProof="0" dirty="0">
                          <a:solidFill>
                            <a:schemeClr val="tx1"/>
                          </a:solidFill>
                          <a:effectLst/>
                          <a:latin typeface="Abadi Extra Light" panose="020B0204020104020204" pitchFamily="34" charset="0"/>
                        </a:rPr>
                        <a:t>th</a:t>
                      </a:r>
                      <a:r>
                        <a:rPr lang="en-US" sz="1200" b="0" i="0" u="none" strike="noStrike" noProof="0" dirty="0">
                          <a:solidFill>
                            <a:schemeClr val="tx1"/>
                          </a:solidFill>
                          <a:effectLst/>
                          <a:latin typeface="Abadi Extra Light" panose="020B0204020104020204" pitchFamily="34" charset="0"/>
                        </a:rPr>
                        <a:t> November 2021.</a:t>
                      </a:r>
                      <a:endParaRPr lang="en-US" sz="1200" dirty="0">
                        <a:solidFill>
                          <a:schemeClr val="tx1"/>
                        </a:solidFill>
                        <a:latin typeface="Abadi Extra Light" panose="020B0204020104020204" pitchFamily="34" charset="0"/>
                      </a:endParaRPr>
                    </a:p>
                    <a:p>
                      <a:pPr lvl="0" algn="l">
                        <a:lnSpc>
                          <a:spcPct val="100000"/>
                        </a:lnSpc>
                        <a:spcBef>
                          <a:spcPts val="0"/>
                        </a:spcBef>
                        <a:spcAft>
                          <a:spcPts val="0"/>
                        </a:spcAft>
                        <a:buNone/>
                      </a:pPr>
                      <a:endParaRPr lang="en-US" sz="1400" b="0" i="0" u="none" strike="noStrike" noProof="0" dirty="0">
                        <a:solidFill>
                          <a:schemeClr val="tx1"/>
                        </a:solidFill>
                        <a:effectLst/>
                        <a:latin typeface="Arial"/>
                      </a:endParaRPr>
                    </a:p>
                    <a:p>
                      <a:pPr lvl="0">
                        <a:buNone/>
                      </a:pPr>
                      <a:endParaRPr lang="en-GB" sz="1400" b="0" i="0" u="none" strike="noStrike" noProof="0" dirty="0">
                        <a:solidFill>
                          <a:schemeClr val="tx1"/>
                        </a:solidFill>
                        <a:effectLst/>
                        <a:latin typeface="Arial"/>
                      </a:endParaRPr>
                    </a:p>
                  </a:txBody>
                  <a:tcPr marL="19050" marR="19050" marT="19050" marB="19050">
                    <a:solidFill>
                      <a:schemeClr val="bg1"/>
                    </a:solidFill>
                  </a:tcPr>
                </a:tc>
                <a:extLst>
                  <a:ext uri="{0D108BD9-81ED-4DB2-BD59-A6C34878D82A}">
                    <a16:rowId xmlns:a16="http://schemas.microsoft.com/office/drawing/2014/main" val="843712550"/>
                  </a:ext>
                </a:extLst>
              </a:tr>
            </a:tbl>
          </a:graphicData>
        </a:graphic>
      </p:graphicFrame>
    </p:spTree>
    <p:extLst>
      <p:ext uri="{BB962C8B-B14F-4D97-AF65-F5344CB8AC3E}">
        <p14:creationId xmlns:p14="http://schemas.microsoft.com/office/powerpoint/2010/main" val="2725126419"/>
      </p:ext>
    </p:extLst>
  </p:cSld>
  <p:clrMapOvr>
    <a:masterClrMapping/>
  </p:clrMapOvr>
</p:sld>
</file>

<file path=ppt/theme/theme1.xml><?xml version="1.0" encoding="utf-8"?>
<a:theme xmlns:a="http://schemas.openxmlformats.org/drawingml/2006/main" name="Retrospect">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353</TotalTime>
  <Words>3447</Words>
  <Application>Microsoft Office PowerPoint</Application>
  <PresentationFormat>On-screen Show (16:9)</PresentationFormat>
  <Paragraphs>255</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Abadi Extra Light</vt:lpstr>
      <vt:lpstr>Arial</vt:lpstr>
      <vt:lpstr>Arial,Sans-Serif</vt:lpstr>
      <vt:lpstr>Calibri</vt:lpstr>
      <vt:lpstr>Calibri Light</vt:lpstr>
      <vt:lpstr>Retrospect</vt:lpstr>
      <vt:lpstr>PowerPoint Presentation</vt:lpstr>
      <vt:lpstr>PowerPoint Presentation</vt:lpstr>
      <vt:lpstr>Qualitative versus Quantitative - choosing my approach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Sarah Lynne Childs</cp:lastModifiedBy>
  <cp:revision>735</cp:revision>
  <dcterms:modified xsi:type="dcterms:W3CDTF">2021-11-29T10:02:31Z</dcterms:modified>
</cp:coreProperties>
</file>