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26693813" cy="21275675"/>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4C959"/>
    <a:srgbClr val="F8EC6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29" autoAdjust="0"/>
    <p:restoredTop sz="95118" autoAdjust="0"/>
  </p:normalViewPr>
  <p:slideViewPr>
    <p:cSldViewPr snapToGrid="0">
      <p:cViewPr>
        <p:scale>
          <a:sx n="40" d="100"/>
          <a:sy n="40" d="100"/>
        </p:scale>
        <p:origin x="-1440" y="-72"/>
      </p:cViewPr>
      <p:guideLst>
        <p:guide orient="horz" pos="6701"/>
        <p:guide pos="8407"/>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002036" y="3481923"/>
            <a:ext cx="22689741" cy="7407087"/>
          </a:xfrm>
        </p:spPr>
        <p:txBody>
          <a:bodyPr anchor="b"/>
          <a:lstStyle>
            <a:lvl1pPr algn="ctr">
              <a:defRPr sz="17516"/>
            </a:lvl1pPr>
          </a:lstStyle>
          <a:p>
            <a:r>
              <a:rPr lang="en-US"/>
              <a:t>Click to edit Master title style</a:t>
            </a:r>
            <a:endParaRPr lang="en-US" dirty="0"/>
          </a:p>
        </p:txBody>
      </p:sp>
      <p:sp>
        <p:nvSpPr>
          <p:cNvPr id="3" name="Subtitle 2"/>
          <p:cNvSpPr>
            <a:spLocks noGrp="1"/>
          </p:cNvSpPr>
          <p:nvPr>
            <p:ph type="subTitle" idx="1"/>
          </p:nvPr>
        </p:nvSpPr>
        <p:spPr>
          <a:xfrm>
            <a:off x="3336727" y="11174656"/>
            <a:ext cx="20020360" cy="5136695"/>
          </a:xfrm>
        </p:spPr>
        <p:txBody>
          <a:bodyPr/>
          <a:lstStyle>
            <a:lvl1pPr marL="0" indent="0" algn="ctr">
              <a:buNone/>
              <a:defRPr sz="7006"/>
            </a:lvl1pPr>
            <a:lvl2pPr marL="1334704" indent="0" algn="ctr">
              <a:buNone/>
              <a:defRPr sz="5839"/>
            </a:lvl2pPr>
            <a:lvl3pPr marL="2669408" indent="0" algn="ctr">
              <a:buNone/>
              <a:defRPr sz="5255"/>
            </a:lvl3pPr>
            <a:lvl4pPr marL="4004112" indent="0" algn="ctr">
              <a:buNone/>
              <a:defRPr sz="4671"/>
            </a:lvl4pPr>
            <a:lvl5pPr marL="5338816" indent="0" algn="ctr">
              <a:buNone/>
              <a:defRPr sz="4671"/>
            </a:lvl5pPr>
            <a:lvl6pPr marL="6673520" indent="0" algn="ctr">
              <a:buNone/>
              <a:defRPr sz="4671"/>
            </a:lvl6pPr>
            <a:lvl7pPr marL="8008224" indent="0" algn="ctr">
              <a:buNone/>
              <a:defRPr sz="4671"/>
            </a:lvl7pPr>
            <a:lvl8pPr marL="9342928" indent="0" algn="ctr">
              <a:buNone/>
              <a:defRPr sz="4671"/>
            </a:lvl8pPr>
            <a:lvl9pPr marL="10677632" indent="0" algn="ctr">
              <a:buNone/>
              <a:defRPr sz="4671"/>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C649A5C-9F13-4F6A-BB38-0BC6ED22B6FC}" type="datetimeFigureOut">
              <a:rPr lang="en-GB" smtClean="0"/>
              <a:t>22/11/2018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81416F-696C-4139-85D7-62F41B37A78E}" type="slidenum">
              <a:rPr lang="en-GB" smtClean="0"/>
              <a:t>‹#›</a:t>
            </a:fld>
            <a:endParaRPr lang="en-GB"/>
          </a:p>
        </p:txBody>
      </p:sp>
    </p:spTree>
    <p:extLst>
      <p:ext uri="{BB962C8B-B14F-4D97-AF65-F5344CB8AC3E}">
        <p14:creationId xmlns:p14="http://schemas.microsoft.com/office/powerpoint/2010/main" val="31262514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C649A5C-9F13-4F6A-BB38-0BC6ED22B6FC}" type="datetimeFigureOut">
              <a:rPr lang="en-GB" smtClean="0"/>
              <a:t>22/11/2018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81416F-696C-4139-85D7-62F41B37A78E}" type="slidenum">
              <a:rPr lang="en-GB" smtClean="0"/>
              <a:t>‹#›</a:t>
            </a:fld>
            <a:endParaRPr lang="en-GB"/>
          </a:p>
        </p:txBody>
      </p:sp>
    </p:spTree>
    <p:extLst>
      <p:ext uri="{BB962C8B-B14F-4D97-AF65-F5344CB8AC3E}">
        <p14:creationId xmlns:p14="http://schemas.microsoft.com/office/powerpoint/2010/main" val="3264820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821298" y="5304150"/>
            <a:ext cx="23023414" cy="8850088"/>
          </a:xfrm>
        </p:spPr>
        <p:txBody>
          <a:bodyPr anchor="b"/>
          <a:lstStyle>
            <a:lvl1pPr>
              <a:defRPr sz="17516"/>
            </a:lvl1pPr>
          </a:lstStyle>
          <a:p>
            <a:r>
              <a:rPr lang="en-US"/>
              <a:t>Click to edit Master title style</a:t>
            </a:r>
            <a:endParaRPr lang="en-US" dirty="0"/>
          </a:p>
        </p:txBody>
      </p:sp>
      <p:sp>
        <p:nvSpPr>
          <p:cNvPr id="3" name="Text Placeholder 2"/>
          <p:cNvSpPr>
            <a:spLocks noGrp="1"/>
          </p:cNvSpPr>
          <p:nvPr>
            <p:ph type="body" idx="1"/>
          </p:nvPr>
        </p:nvSpPr>
        <p:spPr>
          <a:xfrm>
            <a:off x="1821298" y="14237964"/>
            <a:ext cx="23023414" cy="4654052"/>
          </a:xfrm>
        </p:spPr>
        <p:txBody>
          <a:bodyPr/>
          <a:lstStyle>
            <a:lvl1pPr marL="0" indent="0">
              <a:buNone/>
              <a:defRPr sz="7006">
                <a:solidFill>
                  <a:schemeClr val="tx1"/>
                </a:solidFill>
              </a:defRPr>
            </a:lvl1pPr>
            <a:lvl2pPr marL="1334704" indent="0">
              <a:buNone/>
              <a:defRPr sz="5839">
                <a:solidFill>
                  <a:schemeClr val="tx1">
                    <a:tint val="75000"/>
                  </a:schemeClr>
                </a:solidFill>
              </a:defRPr>
            </a:lvl2pPr>
            <a:lvl3pPr marL="2669408" indent="0">
              <a:buNone/>
              <a:defRPr sz="5255">
                <a:solidFill>
                  <a:schemeClr val="tx1">
                    <a:tint val="75000"/>
                  </a:schemeClr>
                </a:solidFill>
              </a:defRPr>
            </a:lvl3pPr>
            <a:lvl4pPr marL="4004112" indent="0">
              <a:buNone/>
              <a:defRPr sz="4671">
                <a:solidFill>
                  <a:schemeClr val="tx1">
                    <a:tint val="75000"/>
                  </a:schemeClr>
                </a:solidFill>
              </a:defRPr>
            </a:lvl4pPr>
            <a:lvl5pPr marL="5338816" indent="0">
              <a:buNone/>
              <a:defRPr sz="4671">
                <a:solidFill>
                  <a:schemeClr val="tx1">
                    <a:tint val="75000"/>
                  </a:schemeClr>
                </a:solidFill>
              </a:defRPr>
            </a:lvl5pPr>
            <a:lvl6pPr marL="6673520" indent="0">
              <a:buNone/>
              <a:defRPr sz="4671">
                <a:solidFill>
                  <a:schemeClr val="tx1">
                    <a:tint val="75000"/>
                  </a:schemeClr>
                </a:solidFill>
              </a:defRPr>
            </a:lvl6pPr>
            <a:lvl7pPr marL="8008224" indent="0">
              <a:buNone/>
              <a:defRPr sz="4671">
                <a:solidFill>
                  <a:schemeClr val="tx1">
                    <a:tint val="75000"/>
                  </a:schemeClr>
                </a:solidFill>
              </a:defRPr>
            </a:lvl7pPr>
            <a:lvl8pPr marL="9342928" indent="0">
              <a:buNone/>
              <a:defRPr sz="4671">
                <a:solidFill>
                  <a:schemeClr val="tx1">
                    <a:tint val="75000"/>
                  </a:schemeClr>
                </a:solidFill>
              </a:defRPr>
            </a:lvl8pPr>
            <a:lvl9pPr marL="10677632" indent="0">
              <a:buNone/>
              <a:defRPr sz="4671">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C649A5C-9F13-4F6A-BB38-0BC6ED22B6FC}" type="datetimeFigureOut">
              <a:rPr lang="en-GB" smtClean="0"/>
              <a:t>22/11/2018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81416F-696C-4139-85D7-62F41B37A78E}" type="slidenum">
              <a:rPr lang="en-GB" smtClean="0"/>
              <a:t>‹#›</a:t>
            </a:fld>
            <a:endParaRPr lang="en-GB"/>
          </a:p>
        </p:txBody>
      </p:sp>
    </p:spTree>
    <p:extLst>
      <p:ext uri="{BB962C8B-B14F-4D97-AF65-F5344CB8AC3E}">
        <p14:creationId xmlns:p14="http://schemas.microsoft.com/office/powerpoint/2010/main" val="39885739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835199" y="5663664"/>
            <a:ext cx="11344871" cy="134992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3513743" y="5663664"/>
            <a:ext cx="11344871" cy="134992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C649A5C-9F13-4F6A-BB38-0BC6ED22B6FC}" type="datetimeFigureOut">
              <a:rPr lang="en-GB" smtClean="0"/>
              <a:t>22/11/2018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881416F-696C-4139-85D7-62F41B37A78E}" type="slidenum">
              <a:rPr lang="en-GB" smtClean="0"/>
              <a:t>‹#›</a:t>
            </a:fld>
            <a:endParaRPr lang="en-GB"/>
          </a:p>
        </p:txBody>
      </p:sp>
    </p:spTree>
    <p:extLst>
      <p:ext uri="{BB962C8B-B14F-4D97-AF65-F5344CB8AC3E}">
        <p14:creationId xmlns:p14="http://schemas.microsoft.com/office/powerpoint/2010/main" val="10452489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38676" y="1132737"/>
            <a:ext cx="23023414" cy="4112314"/>
          </a:xfrm>
        </p:spPr>
        <p:txBody>
          <a:bodyPr/>
          <a:lstStyle/>
          <a:p>
            <a:r>
              <a:rPr lang="en-US"/>
              <a:t>Click to edit Master title style</a:t>
            </a:r>
            <a:endParaRPr lang="en-US" dirty="0"/>
          </a:p>
        </p:txBody>
      </p:sp>
      <p:sp>
        <p:nvSpPr>
          <p:cNvPr id="3" name="Text Placeholder 2"/>
          <p:cNvSpPr>
            <a:spLocks noGrp="1"/>
          </p:cNvSpPr>
          <p:nvPr>
            <p:ph type="body" idx="1"/>
          </p:nvPr>
        </p:nvSpPr>
        <p:spPr>
          <a:xfrm>
            <a:off x="1838680" y="5215497"/>
            <a:ext cx="11292732" cy="2556034"/>
          </a:xfrm>
        </p:spPr>
        <p:txBody>
          <a:bodyPr anchor="b"/>
          <a:lstStyle>
            <a:lvl1pPr marL="0" indent="0">
              <a:buNone/>
              <a:defRPr sz="7006" b="1"/>
            </a:lvl1pPr>
            <a:lvl2pPr marL="1334704" indent="0">
              <a:buNone/>
              <a:defRPr sz="5839" b="1"/>
            </a:lvl2pPr>
            <a:lvl3pPr marL="2669408" indent="0">
              <a:buNone/>
              <a:defRPr sz="5255" b="1"/>
            </a:lvl3pPr>
            <a:lvl4pPr marL="4004112" indent="0">
              <a:buNone/>
              <a:defRPr sz="4671" b="1"/>
            </a:lvl4pPr>
            <a:lvl5pPr marL="5338816" indent="0">
              <a:buNone/>
              <a:defRPr sz="4671" b="1"/>
            </a:lvl5pPr>
            <a:lvl6pPr marL="6673520" indent="0">
              <a:buNone/>
              <a:defRPr sz="4671" b="1"/>
            </a:lvl6pPr>
            <a:lvl7pPr marL="8008224" indent="0">
              <a:buNone/>
              <a:defRPr sz="4671" b="1"/>
            </a:lvl7pPr>
            <a:lvl8pPr marL="9342928" indent="0">
              <a:buNone/>
              <a:defRPr sz="4671" b="1"/>
            </a:lvl8pPr>
            <a:lvl9pPr marL="10677632" indent="0">
              <a:buNone/>
              <a:defRPr sz="4671" b="1"/>
            </a:lvl9pPr>
          </a:lstStyle>
          <a:p>
            <a:pPr lvl="0"/>
            <a:r>
              <a:rPr lang="en-US"/>
              <a:t>Edit Master text styles</a:t>
            </a:r>
          </a:p>
        </p:txBody>
      </p:sp>
      <p:sp>
        <p:nvSpPr>
          <p:cNvPr id="4" name="Content Placeholder 3"/>
          <p:cNvSpPr>
            <a:spLocks noGrp="1"/>
          </p:cNvSpPr>
          <p:nvPr>
            <p:ph sz="half" idx="2"/>
          </p:nvPr>
        </p:nvSpPr>
        <p:spPr>
          <a:xfrm>
            <a:off x="1838680" y="7771531"/>
            <a:ext cx="11292732" cy="1143075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3513744" y="5215497"/>
            <a:ext cx="11348347" cy="2556034"/>
          </a:xfrm>
        </p:spPr>
        <p:txBody>
          <a:bodyPr anchor="b"/>
          <a:lstStyle>
            <a:lvl1pPr marL="0" indent="0">
              <a:buNone/>
              <a:defRPr sz="7006" b="1"/>
            </a:lvl1pPr>
            <a:lvl2pPr marL="1334704" indent="0">
              <a:buNone/>
              <a:defRPr sz="5839" b="1"/>
            </a:lvl2pPr>
            <a:lvl3pPr marL="2669408" indent="0">
              <a:buNone/>
              <a:defRPr sz="5255" b="1"/>
            </a:lvl3pPr>
            <a:lvl4pPr marL="4004112" indent="0">
              <a:buNone/>
              <a:defRPr sz="4671" b="1"/>
            </a:lvl4pPr>
            <a:lvl5pPr marL="5338816" indent="0">
              <a:buNone/>
              <a:defRPr sz="4671" b="1"/>
            </a:lvl5pPr>
            <a:lvl6pPr marL="6673520" indent="0">
              <a:buNone/>
              <a:defRPr sz="4671" b="1"/>
            </a:lvl6pPr>
            <a:lvl7pPr marL="8008224" indent="0">
              <a:buNone/>
              <a:defRPr sz="4671" b="1"/>
            </a:lvl7pPr>
            <a:lvl8pPr marL="9342928" indent="0">
              <a:buNone/>
              <a:defRPr sz="4671" b="1"/>
            </a:lvl8pPr>
            <a:lvl9pPr marL="10677632" indent="0">
              <a:buNone/>
              <a:defRPr sz="4671" b="1"/>
            </a:lvl9pPr>
          </a:lstStyle>
          <a:p>
            <a:pPr lvl="0"/>
            <a:r>
              <a:rPr lang="en-US"/>
              <a:t>Edit Master text styles</a:t>
            </a:r>
          </a:p>
        </p:txBody>
      </p:sp>
      <p:sp>
        <p:nvSpPr>
          <p:cNvPr id="6" name="Content Placeholder 5"/>
          <p:cNvSpPr>
            <a:spLocks noGrp="1"/>
          </p:cNvSpPr>
          <p:nvPr>
            <p:ph sz="quarter" idx="4"/>
          </p:nvPr>
        </p:nvSpPr>
        <p:spPr>
          <a:xfrm>
            <a:off x="13513744" y="7771531"/>
            <a:ext cx="11348347" cy="1143075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C649A5C-9F13-4F6A-BB38-0BC6ED22B6FC}" type="datetimeFigureOut">
              <a:rPr lang="en-GB" smtClean="0"/>
              <a:t>22/11/2018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881416F-696C-4139-85D7-62F41B37A78E}" type="slidenum">
              <a:rPr lang="en-GB" smtClean="0"/>
              <a:t>‹#›</a:t>
            </a:fld>
            <a:endParaRPr lang="en-GB"/>
          </a:p>
        </p:txBody>
      </p:sp>
    </p:spTree>
    <p:extLst>
      <p:ext uri="{BB962C8B-B14F-4D97-AF65-F5344CB8AC3E}">
        <p14:creationId xmlns:p14="http://schemas.microsoft.com/office/powerpoint/2010/main" val="39774320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C649A5C-9F13-4F6A-BB38-0BC6ED22B6FC}" type="datetimeFigureOut">
              <a:rPr lang="en-GB" smtClean="0"/>
              <a:t>22/11/2018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881416F-696C-4139-85D7-62F41B37A78E}" type="slidenum">
              <a:rPr lang="en-GB" smtClean="0"/>
              <a:t>‹#›</a:t>
            </a:fld>
            <a:endParaRPr lang="en-GB"/>
          </a:p>
        </p:txBody>
      </p:sp>
    </p:spTree>
    <p:extLst>
      <p:ext uri="{BB962C8B-B14F-4D97-AF65-F5344CB8AC3E}">
        <p14:creationId xmlns:p14="http://schemas.microsoft.com/office/powerpoint/2010/main" val="221816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649A5C-9F13-4F6A-BB38-0BC6ED22B6FC}" type="datetimeFigureOut">
              <a:rPr lang="en-GB" smtClean="0"/>
              <a:t>22/11/2018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881416F-696C-4139-85D7-62F41B37A78E}" type="slidenum">
              <a:rPr lang="en-GB" smtClean="0"/>
              <a:t>‹#›</a:t>
            </a:fld>
            <a:endParaRPr lang="en-GB"/>
          </a:p>
        </p:txBody>
      </p:sp>
    </p:spTree>
    <p:extLst>
      <p:ext uri="{BB962C8B-B14F-4D97-AF65-F5344CB8AC3E}">
        <p14:creationId xmlns:p14="http://schemas.microsoft.com/office/powerpoint/2010/main" val="18922768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38677" y="1418378"/>
            <a:ext cx="8609449" cy="4964324"/>
          </a:xfrm>
        </p:spPr>
        <p:txBody>
          <a:bodyPr anchor="b"/>
          <a:lstStyle>
            <a:lvl1pPr>
              <a:defRPr sz="9342"/>
            </a:lvl1pPr>
          </a:lstStyle>
          <a:p>
            <a:r>
              <a:rPr lang="en-US"/>
              <a:t>Click to edit Master title style</a:t>
            </a:r>
            <a:endParaRPr lang="en-US" dirty="0"/>
          </a:p>
        </p:txBody>
      </p:sp>
      <p:sp>
        <p:nvSpPr>
          <p:cNvPr id="3" name="Content Placeholder 2"/>
          <p:cNvSpPr>
            <a:spLocks noGrp="1"/>
          </p:cNvSpPr>
          <p:nvPr>
            <p:ph idx="1"/>
          </p:nvPr>
        </p:nvSpPr>
        <p:spPr>
          <a:xfrm>
            <a:off x="11348347" y="3063308"/>
            <a:ext cx="13513743" cy="15119519"/>
          </a:xfrm>
        </p:spPr>
        <p:txBody>
          <a:bodyPr/>
          <a:lstStyle>
            <a:lvl1pPr>
              <a:defRPr sz="9342"/>
            </a:lvl1pPr>
            <a:lvl2pPr>
              <a:defRPr sz="8174"/>
            </a:lvl2pPr>
            <a:lvl3pPr>
              <a:defRPr sz="7006"/>
            </a:lvl3pPr>
            <a:lvl4pPr>
              <a:defRPr sz="5839"/>
            </a:lvl4pPr>
            <a:lvl5pPr>
              <a:defRPr sz="5839"/>
            </a:lvl5pPr>
            <a:lvl6pPr>
              <a:defRPr sz="5839"/>
            </a:lvl6pPr>
            <a:lvl7pPr>
              <a:defRPr sz="5839"/>
            </a:lvl7pPr>
            <a:lvl8pPr>
              <a:defRPr sz="5839"/>
            </a:lvl8pPr>
            <a:lvl9pPr>
              <a:defRPr sz="5839"/>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838677" y="6382702"/>
            <a:ext cx="8609449" cy="11824746"/>
          </a:xfrm>
        </p:spPr>
        <p:txBody>
          <a:bodyPr/>
          <a:lstStyle>
            <a:lvl1pPr marL="0" indent="0">
              <a:buNone/>
              <a:defRPr sz="4671"/>
            </a:lvl1pPr>
            <a:lvl2pPr marL="1334704" indent="0">
              <a:buNone/>
              <a:defRPr sz="4087"/>
            </a:lvl2pPr>
            <a:lvl3pPr marL="2669408" indent="0">
              <a:buNone/>
              <a:defRPr sz="3503"/>
            </a:lvl3pPr>
            <a:lvl4pPr marL="4004112" indent="0">
              <a:buNone/>
              <a:defRPr sz="2919"/>
            </a:lvl4pPr>
            <a:lvl5pPr marL="5338816" indent="0">
              <a:buNone/>
              <a:defRPr sz="2919"/>
            </a:lvl5pPr>
            <a:lvl6pPr marL="6673520" indent="0">
              <a:buNone/>
              <a:defRPr sz="2919"/>
            </a:lvl6pPr>
            <a:lvl7pPr marL="8008224" indent="0">
              <a:buNone/>
              <a:defRPr sz="2919"/>
            </a:lvl7pPr>
            <a:lvl8pPr marL="9342928" indent="0">
              <a:buNone/>
              <a:defRPr sz="2919"/>
            </a:lvl8pPr>
            <a:lvl9pPr marL="10677632" indent="0">
              <a:buNone/>
              <a:defRPr sz="2919"/>
            </a:lvl9pPr>
          </a:lstStyle>
          <a:p>
            <a:pPr lvl="0"/>
            <a:r>
              <a:rPr lang="en-US"/>
              <a:t>Edit Master text styles</a:t>
            </a:r>
          </a:p>
        </p:txBody>
      </p:sp>
      <p:sp>
        <p:nvSpPr>
          <p:cNvPr id="5" name="Date Placeholder 4"/>
          <p:cNvSpPr>
            <a:spLocks noGrp="1"/>
          </p:cNvSpPr>
          <p:nvPr>
            <p:ph type="dt" sz="half" idx="10"/>
          </p:nvPr>
        </p:nvSpPr>
        <p:spPr/>
        <p:txBody>
          <a:bodyPr/>
          <a:lstStyle/>
          <a:p>
            <a:fld id="{5C649A5C-9F13-4F6A-BB38-0BC6ED22B6FC}" type="datetimeFigureOut">
              <a:rPr lang="en-GB" smtClean="0"/>
              <a:t>22/11/2018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881416F-696C-4139-85D7-62F41B37A78E}" type="slidenum">
              <a:rPr lang="en-GB" smtClean="0"/>
              <a:t>‹#›</a:t>
            </a:fld>
            <a:endParaRPr lang="en-GB"/>
          </a:p>
        </p:txBody>
      </p:sp>
    </p:spTree>
    <p:extLst>
      <p:ext uri="{BB962C8B-B14F-4D97-AF65-F5344CB8AC3E}">
        <p14:creationId xmlns:p14="http://schemas.microsoft.com/office/powerpoint/2010/main" val="2986746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38677" y="1418378"/>
            <a:ext cx="8609449" cy="4964324"/>
          </a:xfrm>
        </p:spPr>
        <p:txBody>
          <a:bodyPr anchor="b"/>
          <a:lstStyle>
            <a:lvl1pPr>
              <a:defRPr sz="9342"/>
            </a:lvl1pPr>
          </a:lstStyle>
          <a:p>
            <a:r>
              <a:rPr lang="en-US"/>
              <a:t>Click to edit Master title style</a:t>
            </a:r>
            <a:endParaRPr lang="en-US" dirty="0"/>
          </a:p>
        </p:txBody>
      </p:sp>
      <p:sp>
        <p:nvSpPr>
          <p:cNvPr id="3" name="Picture Placeholder 2"/>
          <p:cNvSpPr>
            <a:spLocks noGrp="1" noChangeAspect="1"/>
          </p:cNvSpPr>
          <p:nvPr>
            <p:ph type="pic" idx="1"/>
          </p:nvPr>
        </p:nvSpPr>
        <p:spPr>
          <a:xfrm>
            <a:off x="11348347" y="3063308"/>
            <a:ext cx="13513743" cy="15119519"/>
          </a:xfrm>
        </p:spPr>
        <p:txBody>
          <a:bodyPr anchor="t"/>
          <a:lstStyle>
            <a:lvl1pPr marL="0" indent="0">
              <a:buNone/>
              <a:defRPr sz="9342"/>
            </a:lvl1pPr>
            <a:lvl2pPr marL="1334704" indent="0">
              <a:buNone/>
              <a:defRPr sz="8174"/>
            </a:lvl2pPr>
            <a:lvl3pPr marL="2669408" indent="0">
              <a:buNone/>
              <a:defRPr sz="7006"/>
            </a:lvl3pPr>
            <a:lvl4pPr marL="4004112" indent="0">
              <a:buNone/>
              <a:defRPr sz="5839"/>
            </a:lvl4pPr>
            <a:lvl5pPr marL="5338816" indent="0">
              <a:buNone/>
              <a:defRPr sz="5839"/>
            </a:lvl5pPr>
            <a:lvl6pPr marL="6673520" indent="0">
              <a:buNone/>
              <a:defRPr sz="5839"/>
            </a:lvl6pPr>
            <a:lvl7pPr marL="8008224" indent="0">
              <a:buNone/>
              <a:defRPr sz="5839"/>
            </a:lvl7pPr>
            <a:lvl8pPr marL="9342928" indent="0">
              <a:buNone/>
              <a:defRPr sz="5839"/>
            </a:lvl8pPr>
            <a:lvl9pPr marL="10677632" indent="0">
              <a:buNone/>
              <a:defRPr sz="5839"/>
            </a:lvl9pPr>
          </a:lstStyle>
          <a:p>
            <a:r>
              <a:rPr lang="en-US"/>
              <a:t>Click icon to add picture</a:t>
            </a:r>
            <a:endParaRPr lang="en-US" dirty="0"/>
          </a:p>
        </p:txBody>
      </p:sp>
      <p:sp>
        <p:nvSpPr>
          <p:cNvPr id="4" name="Text Placeholder 3"/>
          <p:cNvSpPr>
            <a:spLocks noGrp="1"/>
          </p:cNvSpPr>
          <p:nvPr>
            <p:ph type="body" sz="half" idx="2"/>
          </p:nvPr>
        </p:nvSpPr>
        <p:spPr>
          <a:xfrm>
            <a:off x="1838677" y="6382702"/>
            <a:ext cx="8609449" cy="11824746"/>
          </a:xfrm>
        </p:spPr>
        <p:txBody>
          <a:bodyPr/>
          <a:lstStyle>
            <a:lvl1pPr marL="0" indent="0">
              <a:buNone/>
              <a:defRPr sz="4671"/>
            </a:lvl1pPr>
            <a:lvl2pPr marL="1334704" indent="0">
              <a:buNone/>
              <a:defRPr sz="4087"/>
            </a:lvl2pPr>
            <a:lvl3pPr marL="2669408" indent="0">
              <a:buNone/>
              <a:defRPr sz="3503"/>
            </a:lvl3pPr>
            <a:lvl4pPr marL="4004112" indent="0">
              <a:buNone/>
              <a:defRPr sz="2919"/>
            </a:lvl4pPr>
            <a:lvl5pPr marL="5338816" indent="0">
              <a:buNone/>
              <a:defRPr sz="2919"/>
            </a:lvl5pPr>
            <a:lvl6pPr marL="6673520" indent="0">
              <a:buNone/>
              <a:defRPr sz="2919"/>
            </a:lvl6pPr>
            <a:lvl7pPr marL="8008224" indent="0">
              <a:buNone/>
              <a:defRPr sz="2919"/>
            </a:lvl7pPr>
            <a:lvl8pPr marL="9342928" indent="0">
              <a:buNone/>
              <a:defRPr sz="2919"/>
            </a:lvl8pPr>
            <a:lvl9pPr marL="10677632" indent="0">
              <a:buNone/>
              <a:defRPr sz="2919"/>
            </a:lvl9pPr>
          </a:lstStyle>
          <a:p>
            <a:pPr lvl="0"/>
            <a:r>
              <a:rPr lang="en-US"/>
              <a:t>Edit Master text styles</a:t>
            </a:r>
          </a:p>
        </p:txBody>
      </p:sp>
      <p:sp>
        <p:nvSpPr>
          <p:cNvPr id="5" name="Date Placeholder 4"/>
          <p:cNvSpPr>
            <a:spLocks noGrp="1"/>
          </p:cNvSpPr>
          <p:nvPr>
            <p:ph type="dt" sz="half" idx="10"/>
          </p:nvPr>
        </p:nvSpPr>
        <p:spPr/>
        <p:txBody>
          <a:bodyPr/>
          <a:lstStyle/>
          <a:p>
            <a:fld id="{5C649A5C-9F13-4F6A-BB38-0BC6ED22B6FC}" type="datetimeFigureOut">
              <a:rPr lang="en-GB" smtClean="0"/>
              <a:t>22/11/2018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881416F-696C-4139-85D7-62F41B37A78E}" type="slidenum">
              <a:rPr lang="en-GB" smtClean="0"/>
              <a:t>‹#›</a:t>
            </a:fld>
            <a:endParaRPr lang="en-GB"/>
          </a:p>
        </p:txBody>
      </p:sp>
    </p:spTree>
    <p:extLst>
      <p:ext uri="{BB962C8B-B14F-4D97-AF65-F5344CB8AC3E}">
        <p14:creationId xmlns:p14="http://schemas.microsoft.com/office/powerpoint/2010/main" val="4990776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C649A5C-9F13-4F6A-BB38-0BC6ED22B6FC}" type="datetimeFigureOut">
              <a:rPr lang="en-GB" smtClean="0"/>
              <a:t>22/11/2018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81416F-696C-4139-85D7-62F41B37A78E}" type="slidenum">
              <a:rPr lang="en-GB" smtClean="0"/>
              <a:t>‹#›</a:t>
            </a:fld>
            <a:endParaRPr lang="en-GB"/>
          </a:p>
        </p:txBody>
      </p:sp>
    </p:spTree>
    <p:extLst>
      <p:ext uri="{BB962C8B-B14F-4D97-AF65-F5344CB8AC3E}">
        <p14:creationId xmlns:p14="http://schemas.microsoft.com/office/powerpoint/2010/main" val="37990626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9102762" y="1132733"/>
            <a:ext cx="5755853" cy="1803015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835201" y="1132733"/>
            <a:ext cx="16933888" cy="180301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C649A5C-9F13-4F6A-BB38-0BC6ED22B6FC}" type="datetimeFigureOut">
              <a:rPr lang="en-GB" smtClean="0"/>
              <a:t>22/11/2018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81416F-696C-4139-85D7-62F41B37A78E}" type="slidenum">
              <a:rPr lang="en-GB" smtClean="0"/>
              <a:t>‹#›</a:t>
            </a:fld>
            <a:endParaRPr lang="en-GB"/>
          </a:p>
        </p:txBody>
      </p:sp>
    </p:spTree>
    <p:extLst>
      <p:ext uri="{BB962C8B-B14F-4D97-AF65-F5344CB8AC3E}">
        <p14:creationId xmlns:p14="http://schemas.microsoft.com/office/powerpoint/2010/main" val="12642597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35200" y="1132737"/>
            <a:ext cx="23023414" cy="411231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835200" y="5663664"/>
            <a:ext cx="23023414" cy="134992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835200" y="19719403"/>
            <a:ext cx="6006108" cy="1132733"/>
          </a:xfrm>
          <a:prstGeom prst="rect">
            <a:avLst/>
          </a:prstGeom>
        </p:spPr>
        <p:txBody>
          <a:bodyPr vert="horz" lIns="91440" tIns="45720" rIns="91440" bIns="45720" rtlCol="0" anchor="ctr"/>
          <a:lstStyle>
            <a:lvl1pPr algn="l">
              <a:defRPr sz="3503">
                <a:solidFill>
                  <a:schemeClr val="tx1">
                    <a:tint val="75000"/>
                  </a:schemeClr>
                </a:solidFill>
              </a:defRPr>
            </a:lvl1pPr>
          </a:lstStyle>
          <a:p>
            <a:fld id="{5C649A5C-9F13-4F6A-BB38-0BC6ED22B6FC}" type="datetimeFigureOut">
              <a:rPr lang="en-GB" smtClean="0"/>
              <a:t>22/11/2018</a:t>
            </a:fld>
            <a:endParaRPr lang="en-GB"/>
          </a:p>
        </p:txBody>
      </p:sp>
      <p:sp>
        <p:nvSpPr>
          <p:cNvPr id="5" name="Footer Placeholder 4"/>
          <p:cNvSpPr>
            <a:spLocks noGrp="1"/>
          </p:cNvSpPr>
          <p:nvPr>
            <p:ph type="ftr" sz="quarter" idx="3"/>
          </p:nvPr>
        </p:nvSpPr>
        <p:spPr>
          <a:xfrm>
            <a:off x="8842326" y="19719403"/>
            <a:ext cx="9009162" cy="1132733"/>
          </a:xfrm>
          <a:prstGeom prst="rect">
            <a:avLst/>
          </a:prstGeom>
        </p:spPr>
        <p:txBody>
          <a:bodyPr vert="horz" lIns="91440" tIns="45720" rIns="91440" bIns="45720" rtlCol="0" anchor="ctr"/>
          <a:lstStyle>
            <a:lvl1pPr algn="ctr">
              <a:defRPr sz="350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8852505" y="19719403"/>
            <a:ext cx="6006108" cy="1132733"/>
          </a:xfrm>
          <a:prstGeom prst="rect">
            <a:avLst/>
          </a:prstGeom>
        </p:spPr>
        <p:txBody>
          <a:bodyPr vert="horz" lIns="91440" tIns="45720" rIns="91440" bIns="45720" rtlCol="0" anchor="ctr"/>
          <a:lstStyle>
            <a:lvl1pPr algn="r">
              <a:defRPr sz="3503">
                <a:solidFill>
                  <a:schemeClr val="tx1">
                    <a:tint val="75000"/>
                  </a:schemeClr>
                </a:solidFill>
              </a:defRPr>
            </a:lvl1pPr>
          </a:lstStyle>
          <a:p>
            <a:fld id="{E881416F-696C-4139-85D7-62F41B37A78E}" type="slidenum">
              <a:rPr lang="en-GB" smtClean="0"/>
              <a:t>‹#›</a:t>
            </a:fld>
            <a:endParaRPr lang="en-GB"/>
          </a:p>
        </p:txBody>
      </p:sp>
    </p:spTree>
    <p:extLst>
      <p:ext uri="{BB962C8B-B14F-4D97-AF65-F5344CB8AC3E}">
        <p14:creationId xmlns:p14="http://schemas.microsoft.com/office/powerpoint/2010/main" val="30577881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2669408" rtl="0" eaLnBrk="1" latinLnBrk="0" hangingPunct="1">
        <a:lnSpc>
          <a:spcPct val="90000"/>
        </a:lnSpc>
        <a:spcBef>
          <a:spcPct val="0"/>
        </a:spcBef>
        <a:buNone/>
        <a:defRPr sz="12845" kern="1200">
          <a:solidFill>
            <a:schemeClr val="tx1"/>
          </a:solidFill>
          <a:latin typeface="+mj-lt"/>
          <a:ea typeface="+mj-ea"/>
          <a:cs typeface="+mj-cs"/>
        </a:defRPr>
      </a:lvl1pPr>
    </p:titleStyle>
    <p:bodyStyle>
      <a:lvl1pPr marL="667352" indent="-667352" algn="l" defTabSz="2669408" rtl="0" eaLnBrk="1" latinLnBrk="0" hangingPunct="1">
        <a:lnSpc>
          <a:spcPct val="90000"/>
        </a:lnSpc>
        <a:spcBef>
          <a:spcPts val="2919"/>
        </a:spcBef>
        <a:buFont typeface="Arial" panose="020B0604020202020204" pitchFamily="34" charset="0"/>
        <a:buChar char="•"/>
        <a:defRPr sz="8174" kern="1200">
          <a:solidFill>
            <a:schemeClr val="tx1"/>
          </a:solidFill>
          <a:latin typeface="+mn-lt"/>
          <a:ea typeface="+mn-ea"/>
          <a:cs typeface="+mn-cs"/>
        </a:defRPr>
      </a:lvl1pPr>
      <a:lvl2pPr marL="2002056" indent="-667352" algn="l" defTabSz="2669408" rtl="0" eaLnBrk="1" latinLnBrk="0" hangingPunct="1">
        <a:lnSpc>
          <a:spcPct val="90000"/>
        </a:lnSpc>
        <a:spcBef>
          <a:spcPts val="1460"/>
        </a:spcBef>
        <a:buFont typeface="Arial" panose="020B0604020202020204" pitchFamily="34" charset="0"/>
        <a:buChar char="•"/>
        <a:defRPr sz="7006" kern="1200">
          <a:solidFill>
            <a:schemeClr val="tx1"/>
          </a:solidFill>
          <a:latin typeface="+mn-lt"/>
          <a:ea typeface="+mn-ea"/>
          <a:cs typeface="+mn-cs"/>
        </a:defRPr>
      </a:lvl2pPr>
      <a:lvl3pPr marL="3336760" indent="-667352" algn="l" defTabSz="2669408" rtl="0" eaLnBrk="1" latinLnBrk="0" hangingPunct="1">
        <a:lnSpc>
          <a:spcPct val="90000"/>
        </a:lnSpc>
        <a:spcBef>
          <a:spcPts val="1460"/>
        </a:spcBef>
        <a:buFont typeface="Arial" panose="020B0604020202020204" pitchFamily="34" charset="0"/>
        <a:buChar char="•"/>
        <a:defRPr sz="5839" kern="1200">
          <a:solidFill>
            <a:schemeClr val="tx1"/>
          </a:solidFill>
          <a:latin typeface="+mn-lt"/>
          <a:ea typeface="+mn-ea"/>
          <a:cs typeface="+mn-cs"/>
        </a:defRPr>
      </a:lvl3pPr>
      <a:lvl4pPr marL="4671464" indent="-667352" algn="l" defTabSz="2669408" rtl="0" eaLnBrk="1" latinLnBrk="0" hangingPunct="1">
        <a:lnSpc>
          <a:spcPct val="90000"/>
        </a:lnSpc>
        <a:spcBef>
          <a:spcPts val="1460"/>
        </a:spcBef>
        <a:buFont typeface="Arial" panose="020B0604020202020204" pitchFamily="34" charset="0"/>
        <a:buChar char="•"/>
        <a:defRPr sz="5255" kern="1200">
          <a:solidFill>
            <a:schemeClr val="tx1"/>
          </a:solidFill>
          <a:latin typeface="+mn-lt"/>
          <a:ea typeface="+mn-ea"/>
          <a:cs typeface="+mn-cs"/>
        </a:defRPr>
      </a:lvl4pPr>
      <a:lvl5pPr marL="6006168" indent="-667352" algn="l" defTabSz="2669408" rtl="0" eaLnBrk="1" latinLnBrk="0" hangingPunct="1">
        <a:lnSpc>
          <a:spcPct val="90000"/>
        </a:lnSpc>
        <a:spcBef>
          <a:spcPts val="1460"/>
        </a:spcBef>
        <a:buFont typeface="Arial" panose="020B0604020202020204" pitchFamily="34" charset="0"/>
        <a:buChar char="•"/>
        <a:defRPr sz="5255" kern="1200">
          <a:solidFill>
            <a:schemeClr val="tx1"/>
          </a:solidFill>
          <a:latin typeface="+mn-lt"/>
          <a:ea typeface="+mn-ea"/>
          <a:cs typeface="+mn-cs"/>
        </a:defRPr>
      </a:lvl5pPr>
      <a:lvl6pPr marL="7340872" indent="-667352" algn="l" defTabSz="2669408" rtl="0" eaLnBrk="1" latinLnBrk="0" hangingPunct="1">
        <a:lnSpc>
          <a:spcPct val="90000"/>
        </a:lnSpc>
        <a:spcBef>
          <a:spcPts val="1460"/>
        </a:spcBef>
        <a:buFont typeface="Arial" panose="020B0604020202020204" pitchFamily="34" charset="0"/>
        <a:buChar char="•"/>
        <a:defRPr sz="5255" kern="1200">
          <a:solidFill>
            <a:schemeClr val="tx1"/>
          </a:solidFill>
          <a:latin typeface="+mn-lt"/>
          <a:ea typeface="+mn-ea"/>
          <a:cs typeface="+mn-cs"/>
        </a:defRPr>
      </a:lvl6pPr>
      <a:lvl7pPr marL="8675576" indent="-667352" algn="l" defTabSz="2669408" rtl="0" eaLnBrk="1" latinLnBrk="0" hangingPunct="1">
        <a:lnSpc>
          <a:spcPct val="90000"/>
        </a:lnSpc>
        <a:spcBef>
          <a:spcPts val="1460"/>
        </a:spcBef>
        <a:buFont typeface="Arial" panose="020B0604020202020204" pitchFamily="34" charset="0"/>
        <a:buChar char="•"/>
        <a:defRPr sz="5255" kern="1200">
          <a:solidFill>
            <a:schemeClr val="tx1"/>
          </a:solidFill>
          <a:latin typeface="+mn-lt"/>
          <a:ea typeface="+mn-ea"/>
          <a:cs typeface="+mn-cs"/>
        </a:defRPr>
      </a:lvl7pPr>
      <a:lvl8pPr marL="10010280" indent="-667352" algn="l" defTabSz="2669408" rtl="0" eaLnBrk="1" latinLnBrk="0" hangingPunct="1">
        <a:lnSpc>
          <a:spcPct val="90000"/>
        </a:lnSpc>
        <a:spcBef>
          <a:spcPts val="1460"/>
        </a:spcBef>
        <a:buFont typeface="Arial" panose="020B0604020202020204" pitchFamily="34" charset="0"/>
        <a:buChar char="•"/>
        <a:defRPr sz="5255" kern="1200">
          <a:solidFill>
            <a:schemeClr val="tx1"/>
          </a:solidFill>
          <a:latin typeface="+mn-lt"/>
          <a:ea typeface="+mn-ea"/>
          <a:cs typeface="+mn-cs"/>
        </a:defRPr>
      </a:lvl8pPr>
      <a:lvl9pPr marL="11344984" indent="-667352" algn="l" defTabSz="2669408" rtl="0" eaLnBrk="1" latinLnBrk="0" hangingPunct="1">
        <a:lnSpc>
          <a:spcPct val="90000"/>
        </a:lnSpc>
        <a:spcBef>
          <a:spcPts val="1460"/>
        </a:spcBef>
        <a:buFont typeface="Arial" panose="020B0604020202020204" pitchFamily="34" charset="0"/>
        <a:buChar char="•"/>
        <a:defRPr sz="5255" kern="1200">
          <a:solidFill>
            <a:schemeClr val="tx1"/>
          </a:solidFill>
          <a:latin typeface="+mn-lt"/>
          <a:ea typeface="+mn-ea"/>
          <a:cs typeface="+mn-cs"/>
        </a:defRPr>
      </a:lvl9pPr>
    </p:bodyStyle>
    <p:otherStyle>
      <a:defPPr>
        <a:defRPr lang="en-US"/>
      </a:defPPr>
      <a:lvl1pPr marL="0" algn="l" defTabSz="2669408" rtl="0" eaLnBrk="1" latinLnBrk="0" hangingPunct="1">
        <a:defRPr sz="5255" kern="1200">
          <a:solidFill>
            <a:schemeClr val="tx1"/>
          </a:solidFill>
          <a:latin typeface="+mn-lt"/>
          <a:ea typeface="+mn-ea"/>
          <a:cs typeface="+mn-cs"/>
        </a:defRPr>
      </a:lvl1pPr>
      <a:lvl2pPr marL="1334704" algn="l" defTabSz="2669408" rtl="0" eaLnBrk="1" latinLnBrk="0" hangingPunct="1">
        <a:defRPr sz="5255" kern="1200">
          <a:solidFill>
            <a:schemeClr val="tx1"/>
          </a:solidFill>
          <a:latin typeface="+mn-lt"/>
          <a:ea typeface="+mn-ea"/>
          <a:cs typeface="+mn-cs"/>
        </a:defRPr>
      </a:lvl2pPr>
      <a:lvl3pPr marL="2669408" algn="l" defTabSz="2669408" rtl="0" eaLnBrk="1" latinLnBrk="0" hangingPunct="1">
        <a:defRPr sz="5255" kern="1200">
          <a:solidFill>
            <a:schemeClr val="tx1"/>
          </a:solidFill>
          <a:latin typeface="+mn-lt"/>
          <a:ea typeface="+mn-ea"/>
          <a:cs typeface="+mn-cs"/>
        </a:defRPr>
      </a:lvl3pPr>
      <a:lvl4pPr marL="4004112" algn="l" defTabSz="2669408" rtl="0" eaLnBrk="1" latinLnBrk="0" hangingPunct="1">
        <a:defRPr sz="5255" kern="1200">
          <a:solidFill>
            <a:schemeClr val="tx1"/>
          </a:solidFill>
          <a:latin typeface="+mn-lt"/>
          <a:ea typeface="+mn-ea"/>
          <a:cs typeface="+mn-cs"/>
        </a:defRPr>
      </a:lvl4pPr>
      <a:lvl5pPr marL="5338816" algn="l" defTabSz="2669408" rtl="0" eaLnBrk="1" latinLnBrk="0" hangingPunct="1">
        <a:defRPr sz="5255" kern="1200">
          <a:solidFill>
            <a:schemeClr val="tx1"/>
          </a:solidFill>
          <a:latin typeface="+mn-lt"/>
          <a:ea typeface="+mn-ea"/>
          <a:cs typeface="+mn-cs"/>
        </a:defRPr>
      </a:lvl5pPr>
      <a:lvl6pPr marL="6673520" algn="l" defTabSz="2669408" rtl="0" eaLnBrk="1" latinLnBrk="0" hangingPunct="1">
        <a:defRPr sz="5255" kern="1200">
          <a:solidFill>
            <a:schemeClr val="tx1"/>
          </a:solidFill>
          <a:latin typeface="+mn-lt"/>
          <a:ea typeface="+mn-ea"/>
          <a:cs typeface="+mn-cs"/>
        </a:defRPr>
      </a:lvl6pPr>
      <a:lvl7pPr marL="8008224" algn="l" defTabSz="2669408" rtl="0" eaLnBrk="1" latinLnBrk="0" hangingPunct="1">
        <a:defRPr sz="5255" kern="1200">
          <a:solidFill>
            <a:schemeClr val="tx1"/>
          </a:solidFill>
          <a:latin typeface="+mn-lt"/>
          <a:ea typeface="+mn-ea"/>
          <a:cs typeface="+mn-cs"/>
        </a:defRPr>
      </a:lvl7pPr>
      <a:lvl8pPr marL="9342928" algn="l" defTabSz="2669408" rtl="0" eaLnBrk="1" latinLnBrk="0" hangingPunct="1">
        <a:defRPr sz="5255" kern="1200">
          <a:solidFill>
            <a:schemeClr val="tx1"/>
          </a:solidFill>
          <a:latin typeface="+mn-lt"/>
          <a:ea typeface="+mn-ea"/>
          <a:cs typeface="+mn-cs"/>
        </a:defRPr>
      </a:lvl8pPr>
      <a:lvl9pPr marL="10677632" algn="l" defTabSz="2669408" rtl="0" eaLnBrk="1" latinLnBrk="0" hangingPunct="1">
        <a:defRPr sz="525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about.jstor.org.terms/"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9000"/>
            <a:lum/>
          </a:blip>
          <a:srcRect/>
          <a:stretch>
            <a:fillRect l="-38000" r="-37000"/>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F5FDE2E4-B1F2-46F6-AA03-38B80EAA8D37}"/>
              </a:ext>
            </a:extLst>
          </p:cNvPr>
          <p:cNvSpPr txBox="1"/>
          <p:nvPr/>
        </p:nvSpPr>
        <p:spPr>
          <a:xfrm>
            <a:off x="303906" y="3130063"/>
            <a:ext cx="8254829" cy="5293757"/>
          </a:xfrm>
          <a:prstGeom prst="rect">
            <a:avLst/>
          </a:prstGeom>
          <a:solidFill>
            <a:schemeClr val="bg1">
              <a:alpha val="29000"/>
            </a:schemeClr>
          </a:solidFill>
        </p:spPr>
        <p:txBody>
          <a:bodyPr wrap="square" rtlCol="0">
            <a:spAutoFit/>
          </a:bodyPr>
          <a:lstStyle/>
          <a:p>
            <a:r>
              <a:rPr lang="en-GB" sz="2600" b="1" u="sng" dirty="0">
                <a:latin typeface="Arial" panose="020B0604020202020204" pitchFamily="34" charset="0"/>
                <a:cs typeface="Arial" panose="020B0604020202020204" pitchFamily="34" charset="0"/>
              </a:rPr>
              <a:t>1.Introduction</a:t>
            </a:r>
            <a:r>
              <a:rPr lang="en-GB" sz="2600" dirty="0"/>
              <a:t> </a:t>
            </a:r>
            <a:endParaRPr lang="en-GB" sz="2600" dirty="0" smtClean="0"/>
          </a:p>
          <a:p>
            <a:endParaRPr lang="en-GB" sz="2600" dirty="0"/>
          </a:p>
          <a:p>
            <a:r>
              <a:rPr lang="en-GB" sz="2600" dirty="0">
                <a:latin typeface="Arial" panose="020B0604020202020204" pitchFamily="34" charset="0"/>
                <a:cs typeface="Arial" panose="020B0604020202020204" pitchFamily="34" charset="0"/>
              </a:rPr>
              <a:t>This report attempts to discover when Mycenaean and Phoenician settlements occurred on Cyprus in the Late Bronze Age and Early Iron Age by comparing burial tomb styles with ceramics. It </a:t>
            </a:r>
            <a:r>
              <a:rPr lang="en-GB" sz="2600" dirty="0" smtClean="0">
                <a:latin typeface="Arial" panose="020B0604020202020204" pitchFamily="34" charset="0"/>
                <a:cs typeface="Arial" panose="020B0604020202020204" pitchFamily="34" charset="0"/>
              </a:rPr>
              <a:t>concludes </a:t>
            </a:r>
            <a:r>
              <a:rPr lang="en-GB" sz="2600" dirty="0">
                <a:latin typeface="Arial" panose="020B0604020202020204" pitchFamily="34" charset="0"/>
                <a:cs typeface="Arial" panose="020B0604020202020204" pitchFamily="34" charset="0"/>
              </a:rPr>
              <a:t>that this is very difficult to discover because whereas there is a lot of evidence for Mycenaean settlements the Phoenicians are archaeologically invisible because of their use of other cultures material culture. Contra to Myres (1897</a:t>
            </a:r>
            <a:r>
              <a:rPr lang="en-GB" sz="2600" dirty="0" smtClean="0">
                <a:latin typeface="Arial" panose="020B0604020202020204" pitchFamily="34" charset="0"/>
                <a:cs typeface="Arial" panose="020B0604020202020204" pitchFamily="34" charset="0"/>
              </a:rPr>
              <a:t>), who claims </a:t>
            </a:r>
            <a:r>
              <a:rPr lang="en-GB" sz="2600" dirty="0" smtClean="0">
                <a:latin typeface="Arial" panose="020B0604020202020204" pitchFamily="34" charset="0"/>
                <a:cs typeface="Arial" panose="020B0604020202020204" pitchFamily="34" charset="0"/>
              </a:rPr>
              <a:t>the P</a:t>
            </a:r>
            <a:r>
              <a:rPr lang="en-GB" sz="2600" dirty="0" smtClean="0">
                <a:latin typeface="Arial" panose="020B0604020202020204" pitchFamily="34" charset="0"/>
                <a:cs typeface="Arial" panose="020B0604020202020204" pitchFamily="34" charset="0"/>
              </a:rPr>
              <a:t>hoenicians arrived in Early Iron Age</a:t>
            </a:r>
            <a:r>
              <a:rPr lang="en-GB" sz="2600" dirty="0" smtClean="0">
                <a:latin typeface="Arial" panose="020B0604020202020204" pitchFamily="34" charset="0"/>
                <a:cs typeface="Arial" panose="020B0604020202020204" pitchFamily="34" charset="0"/>
              </a:rPr>
              <a:t>, </a:t>
            </a:r>
            <a:r>
              <a:rPr lang="en-GB" sz="2600" dirty="0">
                <a:latin typeface="Arial" panose="020B0604020202020204" pitchFamily="34" charset="0"/>
                <a:cs typeface="Arial" panose="020B0604020202020204" pitchFamily="34" charset="0"/>
              </a:rPr>
              <a:t>Boardman (1980) argues for </a:t>
            </a:r>
            <a:r>
              <a:rPr lang="en-GB" sz="2600" dirty="0" smtClean="0">
                <a:latin typeface="Arial" panose="020B0604020202020204" pitchFamily="34" charset="0"/>
                <a:cs typeface="Arial" panose="020B0604020202020204" pitchFamily="34" charset="0"/>
              </a:rPr>
              <a:t>later Phoenician arrival in the </a:t>
            </a:r>
            <a:r>
              <a:rPr lang="en-GB" sz="2600" dirty="0">
                <a:latin typeface="Arial" panose="020B0604020202020204" pitchFamily="34" charset="0"/>
                <a:cs typeface="Arial" panose="020B0604020202020204" pitchFamily="34" charset="0"/>
              </a:rPr>
              <a:t>Middle Iron Age (Boardman.1980: 35). </a:t>
            </a:r>
          </a:p>
        </p:txBody>
      </p:sp>
      <p:sp>
        <p:nvSpPr>
          <p:cNvPr id="5" name="TextBox 4">
            <a:extLst>
              <a:ext uri="{FF2B5EF4-FFF2-40B4-BE49-F238E27FC236}">
                <a16:creationId xmlns:a16="http://schemas.microsoft.com/office/drawing/2014/main" xmlns="" id="{B9D75025-04AC-458F-9C2A-3D659EEF9389}"/>
              </a:ext>
            </a:extLst>
          </p:cNvPr>
          <p:cNvSpPr txBox="1"/>
          <p:nvPr/>
        </p:nvSpPr>
        <p:spPr>
          <a:xfrm>
            <a:off x="293370" y="9568771"/>
            <a:ext cx="8326328" cy="3293209"/>
          </a:xfrm>
          <a:prstGeom prst="rect">
            <a:avLst/>
          </a:prstGeom>
          <a:solidFill>
            <a:schemeClr val="bg1">
              <a:alpha val="29000"/>
            </a:schemeClr>
          </a:solidFill>
        </p:spPr>
        <p:txBody>
          <a:bodyPr wrap="square" rtlCol="0">
            <a:spAutoFit/>
          </a:bodyPr>
          <a:lstStyle/>
          <a:p>
            <a:r>
              <a:rPr lang="en-GB" sz="2600" b="1" u="sng" dirty="0">
                <a:latin typeface="Arial" panose="020B0604020202020204" pitchFamily="34" charset="0"/>
                <a:cs typeface="Arial" panose="020B0604020202020204" pitchFamily="34" charset="0"/>
              </a:rPr>
              <a:t>2.Aims and Objectives</a:t>
            </a:r>
          </a:p>
          <a:p>
            <a:endParaRPr lang="en-GB" sz="2600" b="1" u="sng" dirty="0">
              <a:latin typeface="Arial" panose="020B0604020202020204" pitchFamily="34" charset="0"/>
              <a:cs typeface="Arial" panose="020B0604020202020204" pitchFamily="34" charset="0"/>
            </a:endParaRPr>
          </a:p>
          <a:p>
            <a:r>
              <a:rPr lang="en-GB" sz="2600" dirty="0">
                <a:latin typeface="Arial" panose="020B0604020202020204" pitchFamily="34" charset="0"/>
                <a:cs typeface="Arial" panose="020B0604020202020204" pitchFamily="34" charset="0"/>
              </a:rPr>
              <a:t>The focus here is on the burial and the ceramics found in the </a:t>
            </a:r>
            <a:r>
              <a:rPr lang="en-GB" sz="2600" dirty="0" smtClean="0">
                <a:latin typeface="Arial" panose="020B0604020202020204" pitchFamily="34" charset="0"/>
                <a:cs typeface="Arial" panose="020B0604020202020204" pitchFamily="34" charset="0"/>
              </a:rPr>
              <a:t>tombs </a:t>
            </a:r>
            <a:r>
              <a:rPr lang="en-GB" sz="2600" dirty="0" smtClean="0">
                <a:latin typeface="Arial" panose="020B0604020202020204" pitchFamily="34" charset="0"/>
                <a:cs typeface="Arial" panose="020B0604020202020204" pitchFamily="34" charset="0"/>
              </a:rPr>
              <a:t>at</a:t>
            </a:r>
            <a:r>
              <a:rPr lang="en-GB" sz="2600" dirty="0">
                <a:latin typeface="Arial" panose="020B0604020202020204" pitchFamily="34" charset="0"/>
                <a:cs typeface="Arial" panose="020B0604020202020204" pitchFamily="34" charset="0"/>
              </a:rPr>
              <a:t> </a:t>
            </a:r>
            <a:r>
              <a:rPr lang="en-GB" sz="2600" dirty="0" smtClean="0">
                <a:latin typeface="Arial" panose="020B0604020202020204" pitchFamily="34" charset="0"/>
                <a:cs typeface="Arial" panose="020B0604020202020204" pitchFamily="34" charset="0"/>
              </a:rPr>
              <a:t>Kalopsida (see Table 1) and Larnaka (see Table 2)</a:t>
            </a:r>
            <a:r>
              <a:rPr lang="en-GB" sz="2600" dirty="0" smtClean="0">
                <a:latin typeface="Arial" panose="020B0604020202020204" pitchFamily="34" charset="0"/>
                <a:cs typeface="Arial" panose="020B0604020202020204" pitchFamily="34" charset="0"/>
              </a:rPr>
              <a:t>. </a:t>
            </a:r>
            <a:r>
              <a:rPr lang="en-GB" sz="2600" dirty="0" smtClean="0">
                <a:latin typeface="Arial" panose="020B0604020202020204" pitchFamily="34" charset="0"/>
                <a:cs typeface="Arial" panose="020B0604020202020204" pitchFamily="34" charset="0"/>
              </a:rPr>
              <a:t>This </a:t>
            </a:r>
            <a:r>
              <a:rPr lang="en-GB" sz="2600" dirty="0">
                <a:latin typeface="Arial" panose="020B0604020202020204" pitchFamily="34" charset="0"/>
                <a:cs typeface="Arial" panose="020B0604020202020204" pitchFamily="34" charset="0"/>
              </a:rPr>
              <a:t>report </a:t>
            </a:r>
            <a:r>
              <a:rPr lang="en-GB" sz="2600" dirty="0" smtClean="0">
                <a:latin typeface="Arial" panose="020B0604020202020204" pitchFamily="34" charset="0"/>
                <a:cs typeface="Arial" panose="020B0604020202020204" pitchFamily="34" charset="0"/>
              </a:rPr>
              <a:t>considers Mycenaean </a:t>
            </a:r>
            <a:r>
              <a:rPr lang="en-GB" sz="2600" dirty="0">
                <a:latin typeface="Arial" panose="020B0604020202020204" pitchFamily="34" charset="0"/>
                <a:cs typeface="Arial" panose="020B0604020202020204" pitchFamily="34" charset="0"/>
              </a:rPr>
              <a:t>settlements, their colonization in Cyprus and their influence in ceramics with the Cypriots and Phoenicians in Late Bronze Age and Early Iron Age. </a:t>
            </a:r>
            <a:endParaRPr lang="en-GB" sz="2600" dirty="0" smtClean="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xmlns="" id="{72AE317E-6444-47DF-B969-69AD7D5C570F}"/>
              </a:ext>
            </a:extLst>
          </p:cNvPr>
          <p:cNvSpPr txBox="1"/>
          <p:nvPr/>
        </p:nvSpPr>
        <p:spPr>
          <a:xfrm>
            <a:off x="349622" y="13715524"/>
            <a:ext cx="8382422" cy="4185761"/>
          </a:xfrm>
          <a:prstGeom prst="rect">
            <a:avLst/>
          </a:prstGeom>
          <a:solidFill>
            <a:schemeClr val="bg1">
              <a:alpha val="29000"/>
            </a:schemeClr>
          </a:solidFill>
        </p:spPr>
        <p:txBody>
          <a:bodyPr wrap="square" rtlCol="0">
            <a:spAutoFit/>
          </a:bodyPr>
          <a:lstStyle/>
          <a:p>
            <a:r>
              <a:rPr lang="en-GB" sz="2600" b="1" u="sng" dirty="0">
                <a:latin typeface="Arial" panose="020B0604020202020204" pitchFamily="34" charset="0"/>
                <a:cs typeface="Arial" panose="020B0604020202020204" pitchFamily="34" charset="0"/>
              </a:rPr>
              <a:t>3.Methods and Results</a:t>
            </a:r>
          </a:p>
          <a:p>
            <a:endParaRPr lang="en-GB" sz="2600" b="1" u="sng" dirty="0">
              <a:latin typeface="Arial" panose="020B0604020202020204" pitchFamily="34" charset="0"/>
              <a:cs typeface="Arial" panose="020B0604020202020204" pitchFamily="34" charset="0"/>
            </a:endParaRPr>
          </a:p>
          <a:p>
            <a:r>
              <a:rPr lang="en-GB" sz="2600" dirty="0">
                <a:latin typeface="Arial" panose="020B0604020202020204" pitchFamily="34" charset="0"/>
                <a:cs typeface="Arial" panose="020B0604020202020204" pitchFamily="34" charset="0"/>
              </a:rPr>
              <a:t>The data collection was supported using two sites from Cyprus, Kalopsida and Larnaka. Therefore, the subject of this study is largely broad to discuss just in two sites only. The data presents </a:t>
            </a:r>
            <a:r>
              <a:rPr lang="en-GB" sz="2600" dirty="0" smtClean="0">
                <a:latin typeface="Arial" panose="020B0604020202020204" pitchFamily="34" charset="0"/>
                <a:cs typeface="Arial" panose="020B0604020202020204" pitchFamily="34" charset="0"/>
              </a:rPr>
              <a:t>the Mycenaean, Cypriot and Phoenician </a:t>
            </a:r>
            <a:r>
              <a:rPr lang="en-GB" sz="2600" dirty="0">
                <a:latin typeface="Arial" panose="020B0604020202020204" pitchFamily="34" charset="0"/>
                <a:cs typeface="Arial" panose="020B0604020202020204" pitchFamily="34" charset="0"/>
              </a:rPr>
              <a:t>tomb </a:t>
            </a:r>
            <a:r>
              <a:rPr lang="en-GB" sz="2600" dirty="0" smtClean="0">
                <a:latin typeface="Arial" panose="020B0604020202020204" pitchFamily="34" charset="0"/>
                <a:cs typeface="Arial" panose="020B0604020202020204" pitchFamily="34" charset="0"/>
              </a:rPr>
              <a:t>styles in relation to the ceramic styles: Red/Black Ware, Plain </a:t>
            </a:r>
            <a:r>
              <a:rPr lang="en-GB" sz="2600" dirty="0">
                <a:latin typeface="Arial" panose="020B0604020202020204" pitchFamily="34" charset="0"/>
                <a:cs typeface="Arial" panose="020B0604020202020204" pitchFamily="34" charset="0"/>
              </a:rPr>
              <a:t>W</a:t>
            </a:r>
            <a:r>
              <a:rPr lang="en-GB" sz="2600" dirty="0" smtClean="0">
                <a:latin typeface="Arial" panose="020B0604020202020204" pitchFamily="34" charset="0"/>
                <a:cs typeface="Arial" panose="020B0604020202020204" pitchFamily="34" charset="0"/>
              </a:rPr>
              <a:t>hite </a:t>
            </a:r>
            <a:r>
              <a:rPr lang="en-GB" sz="2600" dirty="0">
                <a:latin typeface="Arial" panose="020B0604020202020204" pitchFamily="34" charset="0"/>
                <a:cs typeface="Arial" panose="020B0604020202020204" pitchFamily="34" charset="0"/>
              </a:rPr>
              <a:t>W</a:t>
            </a:r>
            <a:r>
              <a:rPr lang="en-GB" sz="2600" dirty="0" smtClean="0">
                <a:latin typeface="Arial" panose="020B0604020202020204" pitchFamily="34" charset="0"/>
                <a:cs typeface="Arial" panose="020B0604020202020204" pitchFamily="34" charset="0"/>
              </a:rPr>
              <a:t>are, White Painted Ware, and </a:t>
            </a:r>
            <a:r>
              <a:rPr lang="en-GB" sz="2600" dirty="0" err="1" smtClean="0">
                <a:latin typeface="Arial" panose="020B0604020202020204" pitchFamily="34" charset="0"/>
                <a:cs typeface="Arial" panose="020B0604020202020204" pitchFamily="34" charset="0"/>
              </a:rPr>
              <a:t>Bichrome</a:t>
            </a:r>
            <a:r>
              <a:rPr lang="en-GB" sz="2600" dirty="0" smtClean="0">
                <a:latin typeface="Arial" panose="020B0604020202020204" pitchFamily="34" charset="0"/>
                <a:cs typeface="Arial" panose="020B0604020202020204" pitchFamily="34" charset="0"/>
              </a:rPr>
              <a:t> Ware.</a:t>
            </a:r>
            <a:endParaRPr lang="en-GB" sz="2600" dirty="0">
              <a:latin typeface="Arial" panose="020B0604020202020204" pitchFamily="34" charset="0"/>
              <a:cs typeface="Arial" panose="020B0604020202020204" pitchFamily="34" charset="0"/>
            </a:endParaRPr>
          </a:p>
          <a:p>
            <a:endParaRPr lang="en-GB" sz="1400" b="1" u="sng" dirty="0" smtClean="0">
              <a:latin typeface="Arial" panose="020B0604020202020204" pitchFamily="34" charset="0"/>
              <a:cs typeface="Arial" panose="020B0604020202020204" pitchFamily="34" charset="0"/>
            </a:endParaRPr>
          </a:p>
          <a:p>
            <a:endParaRPr lang="en-GB" dirty="0"/>
          </a:p>
        </p:txBody>
      </p:sp>
      <p:sp>
        <p:nvSpPr>
          <p:cNvPr id="7" name="TextBox 6">
            <a:extLst>
              <a:ext uri="{FF2B5EF4-FFF2-40B4-BE49-F238E27FC236}">
                <a16:creationId xmlns:a16="http://schemas.microsoft.com/office/drawing/2014/main" xmlns="" id="{CC91882E-B347-4FC3-AB87-55D9E245A1AE}"/>
              </a:ext>
            </a:extLst>
          </p:cNvPr>
          <p:cNvSpPr txBox="1"/>
          <p:nvPr/>
        </p:nvSpPr>
        <p:spPr>
          <a:xfrm>
            <a:off x="19295705" y="3135517"/>
            <a:ext cx="7033240" cy="8494633"/>
          </a:xfrm>
          <a:prstGeom prst="rect">
            <a:avLst/>
          </a:prstGeom>
          <a:solidFill>
            <a:schemeClr val="bg1">
              <a:alpha val="29000"/>
            </a:schemeClr>
          </a:solidFill>
        </p:spPr>
        <p:txBody>
          <a:bodyPr wrap="square" rtlCol="0">
            <a:spAutoFit/>
          </a:bodyPr>
          <a:lstStyle/>
          <a:p>
            <a:r>
              <a:rPr lang="en-GB" sz="2600" b="1" u="sng" dirty="0">
                <a:latin typeface="Arial" panose="020B0604020202020204" pitchFamily="34" charset="0"/>
                <a:cs typeface="Arial" panose="020B0604020202020204" pitchFamily="34" charset="0"/>
              </a:rPr>
              <a:t>4.Discussion</a:t>
            </a:r>
          </a:p>
          <a:p>
            <a:endParaRPr lang="en-GB" sz="2600" b="1" u="sng" dirty="0">
              <a:latin typeface="Arial" panose="020B0604020202020204" pitchFamily="34" charset="0"/>
              <a:cs typeface="Arial" panose="020B0604020202020204" pitchFamily="34" charset="0"/>
            </a:endParaRPr>
          </a:p>
          <a:p>
            <a:r>
              <a:rPr lang="en-GB" sz="2600" dirty="0">
                <a:latin typeface="Arial" panose="020B0604020202020204" pitchFamily="34" charset="0"/>
                <a:cs typeface="Arial" panose="020B0604020202020204" pitchFamily="34" charset="0"/>
              </a:rPr>
              <a:t>To find Phoenician evidence in Kalopsida and Larnaka was difficult, Perhaps, it is difficult, because the material evidence was not in Late Bronze age and Early Iron Age in these two sites. The ceramic evidence was found in middle to later Iron Age. The trade that Cyprus had with Al Mine and Egypt were not possible to compare when it was just one city to take the data. In contrast, the Mycenaean was easier because the type of tombs had on Cyprus, again not much ceramics because of the limitation of period that made it difficult to have data to compare. Also, Mycenaean pottery were found in Al Mine in large quantities</a:t>
            </a:r>
            <a:r>
              <a:rPr lang="en-GB" sz="2600" dirty="0" smtClean="0">
                <a:latin typeface="Arial" panose="020B0604020202020204" pitchFamily="34" charset="0"/>
                <a:cs typeface="Arial" panose="020B0604020202020204" pitchFamily="34" charset="0"/>
              </a:rPr>
              <a:t>. Some pottery styles were found across all tomb styles e.g. plain white ware lamps. This means that ceramics are not a good indicator of specific cultures but tomb styles are.</a:t>
            </a:r>
            <a:endParaRPr lang="en-GB" sz="2600" b="1" u="sng"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xmlns="" id="{9146A5FB-206E-49BA-8592-FB862D8B2FE9}"/>
              </a:ext>
            </a:extLst>
          </p:cNvPr>
          <p:cNvSpPr txBox="1"/>
          <p:nvPr/>
        </p:nvSpPr>
        <p:spPr>
          <a:xfrm>
            <a:off x="19295706" y="12138146"/>
            <a:ext cx="7033240" cy="7171194"/>
          </a:xfrm>
          <a:prstGeom prst="rect">
            <a:avLst/>
          </a:prstGeom>
          <a:solidFill>
            <a:schemeClr val="bg1">
              <a:alpha val="29000"/>
            </a:schemeClr>
          </a:solidFill>
        </p:spPr>
        <p:txBody>
          <a:bodyPr wrap="square" rtlCol="0">
            <a:spAutoFit/>
          </a:bodyPr>
          <a:lstStyle/>
          <a:p>
            <a:r>
              <a:rPr lang="en-GB" sz="2600" b="1" u="sng" dirty="0">
                <a:latin typeface="Arial" panose="020B0604020202020204" pitchFamily="34" charset="0"/>
                <a:cs typeface="Arial" panose="020B0604020202020204" pitchFamily="34" charset="0"/>
              </a:rPr>
              <a:t>5.Conclusion</a:t>
            </a:r>
          </a:p>
          <a:p>
            <a:endParaRPr lang="en-GB" sz="2600" b="1" u="sng" dirty="0">
              <a:latin typeface="Arial" panose="020B0604020202020204" pitchFamily="34" charset="0"/>
              <a:cs typeface="Arial" panose="020B0604020202020204" pitchFamily="34" charset="0"/>
            </a:endParaRPr>
          </a:p>
          <a:p>
            <a:r>
              <a:rPr lang="en-GB" sz="2600" dirty="0">
                <a:latin typeface="Arial" panose="020B0604020202020204" pitchFamily="34" charset="0"/>
                <a:cs typeface="Arial" panose="020B0604020202020204" pitchFamily="34" charset="0"/>
              </a:rPr>
              <a:t>To find Phoenician evidence in Kalopsida and Larnaka was difficult, Perhaps, it is difficult, because the material evidence was not in Late Bronze age and Early Iron Age in these two sites. The ceramic evidence was found in middle to later Iron Age. The trade that Cyprus had with Al Mine and Egypt were not possible to compare when it was just one city to take the data. In contrast, the Mycenaean was easier because the type of tombs had on Cyprus, again not much ceramics because of the limitation of period that made it difficult to have data to compare. Also, Mycenaean pottery were found in Al Mine in large quantities.</a:t>
            </a:r>
          </a:p>
          <a:p>
            <a:endParaRPr lang="en-GB" dirty="0"/>
          </a:p>
        </p:txBody>
      </p:sp>
      <p:sp>
        <p:nvSpPr>
          <p:cNvPr id="9" name="TextBox 8">
            <a:extLst>
              <a:ext uri="{FF2B5EF4-FFF2-40B4-BE49-F238E27FC236}">
                <a16:creationId xmlns:a16="http://schemas.microsoft.com/office/drawing/2014/main" xmlns="" id="{F0ED1314-3BAD-421A-A362-466E95E646F8}"/>
              </a:ext>
            </a:extLst>
          </p:cNvPr>
          <p:cNvSpPr txBox="1"/>
          <p:nvPr/>
        </p:nvSpPr>
        <p:spPr>
          <a:xfrm>
            <a:off x="349622" y="19860838"/>
            <a:ext cx="26152984" cy="1077218"/>
          </a:xfrm>
          <a:prstGeom prst="rect">
            <a:avLst/>
          </a:prstGeom>
          <a:solidFill>
            <a:schemeClr val="bg1">
              <a:alpha val="29000"/>
            </a:schemeClr>
          </a:solidFill>
        </p:spPr>
        <p:txBody>
          <a:bodyPr wrap="square" rtlCol="0">
            <a:spAutoFit/>
          </a:bodyPr>
          <a:lstStyle/>
          <a:p>
            <a:r>
              <a:rPr lang="en-GB" sz="1600" b="1" u="sng" dirty="0">
                <a:latin typeface="Arial" panose="020B0604020202020204" pitchFamily="34" charset="0"/>
                <a:cs typeface="Arial" panose="020B0604020202020204" pitchFamily="34" charset="0"/>
              </a:rPr>
              <a:t>References List</a:t>
            </a:r>
            <a:r>
              <a:rPr lang="en-GB" sz="1600" b="1" dirty="0">
                <a:latin typeface="Arial" panose="020B0604020202020204" pitchFamily="34" charset="0"/>
                <a:cs typeface="Arial" panose="020B0604020202020204" pitchFamily="34" charset="0"/>
              </a:rPr>
              <a:t>: </a:t>
            </a:r>
          </a:p>
          <a:p>
            <a:r>
              <a:rPr lang="en-GB" sz="1600" b="1" dirty="0">
                <a:latin typeface="Arial" panose="020B0604020202020204" pitchFamily="34" charset="0"/>
                <a:cs typeface="Arial" panose="020B0604020202020204" pitchFamily="34" charset="0"/>
              </a:rPr>
              <a:t>-</a:t>
            </a:r>
            <a:r>
              <a:rPr lang="en-GB" sz="1600" dirty="0">
                <a:latin typeface="Arial" panose="020B0604020202020204" pitchFamily="34" charset="0"/>
                <a:cs typeface="Arial" panose="020B0604020202020204" pitchFamily="34" charset="0"/>
              </a:rPr>
              <a:t>Boardman J. (1980).</a:t>
            </a:r>
            <a:r>
              <a:rPr lang="en-GB" sz="1600" i="1" dirty="0">
                <a:latin typeface="Arial" panose="020B0604020202020204" pitchFamily="34" charset="0"/>
                <a:cs typeface="Arial" panose="020B0604020202020204" pitchFamily="34" charset="0"/>
              </a:rPr>
              <a:t> The Greeks Overseas: Their early Colonies and Trade. </a:t>
            </a:r>
            <a:r>
              <a:rPr lang="en-GB" sz="1600" dirty="0">
                <a:latin typeface="Arial" panose="020B0604020202020204" pitchFamily="34" charset="0"/>
                <a:cs typeface="Arial" panose="020B0604020202020204" pitchFamily="34" charset="0"/>
              </a:rPr>
              <a:t>New Ed. London. Thames and Hudson Ltd. </a:t>
            </a:r>
          </a:p>
          <a:p>
            <a:r>
              <a:rPr lang="en-GB" sz="1600" dirty="0">
                <a:latin typeface="Arial" panose="020B0604020202020204" pitchFamily="34" charset="0"/>
                <a:cs typeface="Arial" panose="020B0604020202020204" pitchFamily="34" charset="0"/>
              </a:rPr>
              <a:t>-Knapp, A.B. (1997)The Archaeology of Late Bronze Age Cypriot Society: The Study of Settlement, Survey and Landscape. University of Glasgow Department of Archaeology. </a:t>
            </a:r>
          </a:p>
          <a:p>
            <a:r>
              <a:rPr lang="en-GB" sz="1600" dirty="0">
                <a:latin typeface="Arial" panose="020B0604020202020204" pitchFamily="34" charset="0"/>
                <a:cs typeface="Arial" panose="020B0604020202020204" pitchFamily="34" charset="0"/>
              </a:rPr>
              <a:t>-Myres, J. (1894).</a:t>
            </a:r>
            <a:r>
              <a:rPr lang="en-GB" sz="1600" i="1" dirty="0">
                <a:latin typeface="Arial" panose="020B0604020202020204" pitchFamily="34" charset="0"/>
                <a:cs typeface="Arial" panose="020B0604020202020204" pitchFamily="34" charset="0"/>
              </a:rPr>
              <a:t> Excavation in Cyprus 1894.   Available from: </a:t>
            </a:r>
            <a:r>
              <a:rPr lang="en-GB" sz="1600" i="1" u="sng" dirty="0">
                <a:latin typeface="Arial" panose="020B0604020202020204" pitchFamily="34" charset="0"/>
                <a:cs typeface="Arial" panose="020B0604020202020204" pitchFamily="34" charset="0"/>
                <a:hlinkClick r:id="rId3">
                  <a:extLst>
                    <a:ext uri="{A12FA001-AC4F-418D-AE19-62706E023703}">
                      <ahyp:hlinkClr xmlns="" xmlns:ahyp="http://schemas.microsoft.com/office/drawing/2018/hyperlinkcolor" val="tx"/>
                    </a:ext>
                  </a:extLst>
                </a:hlinkClick>
              </a:rPr>
              <a:t>https://about.jstor.org.terms</a:t>
            </a:r>
            <a:r>
              <a:rPr lang="en-GB" sz="1600" i="1" dirty="0">
                <a:latin typeface="Arial" panose="020B0604020202020204" pitchFamily="34" charset="0"/>
                <a:cs typeface="Arial" panose="020B0604020202020204" pitchFamily="34" charset="0"/>
              </a:rPr>
              <a:t>  [Accessed at: 08/11/2018].</a:t>
            </a:r>
            <a:endParaRPr lang="en-GB" sz="1600" dirty="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xmlns="" id="{EC4368B3-BA10-469E-9969-C03E9A4673F0}"/>
              </a:ext>
            </a:extLst>
          </p:cNvPr>
          <p:cNvSpPr txBox="1"/>
          <p:nvPr/>
        </p:nvSpPr>
        <p:spPr>
          <a:xfrm>
            <a:off x="13827049" y="16799540"/>
            <a:ext cx="4894459" cy="923330"/>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Table 2.  Ceramics styles in Larnaka Burial through in Late Bronze Age and Iron Age </a:t>
            </a:r>
            <a:endParaRPr lang="en-GB" dirty="0">
              <a:latin typeface="Arial" panose="020B0604020202020204" pitchFamily="34" charset="0"/>
              <a:cs typeface="Arial" panose="020B0604020202020204" pitchFamily="34" charset="0"/>
            </a:endParaRPr>
          </a:p>
          <a:p>
            <a:endParaRPr lang="en-GB" dirty="0"/>
          </a:p>
        </p:txBody>
      </p:sp>
      <p:pic>
        <p:nvPicPr>
          <p:cNvPr id="11" name="Picture 1">
            <a:extLst>
              <a:ext uri="{FF2B5EF4-FFF2-40B4-BE49-F238E27FC236}">
                <a16:creationId xmlns:a16="http://schemas.microsoft.com/office/drawing/2014/main" xmlns="" id="{AFC323CE-A4F7-4EB4-909D-BCD9DE20DD5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764" r="4404" b="30843"/>
          <a:stretch>
            <a:fillRect/>
          </a:stretch>
        </p:blipFill>
        <p:spPr bwMode="auto">
          <a:xfrm>
            <a:off x="1192217" y="957250"/>
            <a:ext cx="3182075" cy="1117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2" name="TextBox 11">
            <a:extLst>
              <a:ext uri="{FF2B5EF4-FFF2-40B4-BE49-F238E27FC236}">
                <a16:creationId xmlns:a16="http://schemas.microsoft.com/office/drawing/2014/main" xmlns="" id="{3FB93756-E619-4D0B-B411-C9786975C421}"/>
              </a:ext>
            </a:extLst>
          </p:cNvPr>
          <p:cNvSpPr txBox="1"/>
          <p:nvPr/>
        </p:nvSpPr>
        <p:spPr>
          <a:xfrm>
            <a:off x="4821382" y="1109057"/>
            <a:ext cx="16702188" cy="830997"/>
          </a:xfrm>
          <a:prstGeom prst="rect">
            <a:avLst/>
          </a:prstGeom>
          <a:noFill/>
          <a:ln w="136525">
            <a:solidFill>
              <a:srgbClr val="D4C959"/>
            </a:solidFill>
          </a:ln>
        </p:spPr>
        <p:txBody>
          <a:bodyPr wrap="square" rtlCol="0">
            <a:spAutoFit/>
          </a:bodyPr>
          <a:lstStyle/>
          <a:p>
            <a:r>
              <a:rPr lang="en-GB" sz="4800" b="1" dirty="0">
                <a:latin typeface="Arial" panose="020B0604020202020204" pitchFamily="34" charset="0"/>
                <a:cs typeface="Arial" panose="020B0604020202020204" pitchFamily="34" charset="0"/>
              </a:rPr>
              <a:t>Mycenaeans and Phoenicians Artefacts Found in Cyprus</a:t>
            </a:r>
            <a:endParaRPr lang="en-GB" sz="4800" dirty="0"/>
          </a:p>
        </p:txBody>
      </p:sp>
      <p:sp>
        <p:nvSpPr>
          <p:cNvPr id="13" name="TextBox 12">
            <a:extLst>
              <a:ext uri="{FF2B5EF4-FFF2-40B4-BE49-F238E27FC236}">
                <a16:creationId xmlns:a16="http://schemas.microsoft.com/office/drawing/2014/main" xmlns="" id="{D4200B70-68A4-4916-8C30-CD46C7A52357}"/>
              </a:ext>
            </a:extLst>
          </p:cNvPr>
          <p:cNvSpPr txBox="1"/>
          <p:nvPr/>
        </p:nvSpPr>
        <p:spPr>
          <a:xfrm rot="10800000" flipH="1" flipV="1">
            <a:off x="22453451" y="1162239"/>
            <a:ext cx="3402870" cy="892552"/>
          </a:xfrm>
          <a:prstGeom prst="rect">
            <a:avLst/>
          </a:prstGeom>
          <a:solidFill>
            <a:schemeClr val="bg1">
              <a:alpha val="29000"/>
            </a:schemeClr>
          </a:solidFill>
        </p:spPr>
        <p:txBody>
          <a:bodyPr wrap="square" rtlCol="0">
            <a:spAutoFit/>
          </a:bodyPr>
          <a:lstStyle/>
          <a:p>
            <a:pPr algn="ctr"/>
            <a:r>
              <a:rPr lang="en-GB" sz="2600" dirty="0"/>
              <a:t>Flavia Stevens</a:t>
            </a:r>
          </a:p>
          <a:p>
            <a:pPr algn="ctr"/>
            <a:r>
              <a:rPr lang="en-GB" sz="2600" dirty="0"/>
              <a:t>HPAR5005</a:t>
            </a:r>
          </a:p>
        </p:txBody>
      </p:sp>
      <p:graphicFrame>
        <p:nvGraphicFramePr>
          <p:cNvPr id="14" name="Table 13">
            <a:extLst>
              <a:ext uri="{FF2B5EF4-FFF2-40B4-BE49-F238E27FC236}">
                <a16:creationId xmlns:a16="http://schemas.microsoft.com/office/drawing/2014/main" xmlns="" id="{0D30DAFF-3FC3-4DD0-AC11-7EF873FB91EA}"/>
              </a:ext>
            </a:extLst>
          </p:cNvPr>
          <p:cNvGraphicFramePr>
            <a:graphicFrameLocks noGrp="1"/>
          </p:cNvGraphicFramePr>
          <p:nvPr>
            <p:extLst>
              <p:ext uri="{D42A27DB-BD31-4B8C-83A1-F6EECF244321}">
                <p14:modId xmlns:p14="http://schemas.microsoft.com/office/powerpoint/2010/main" val="223989366"/>
              </p:ext>
            </p:extLst>
          </p:nvPr>
        </p:nvGraphicFramePr>
        <p:xfrm>
          <a:off x="9197413" y="10505577"/>
          <a:ext cx="4366177" cy="4809120"/>
        </p:xfrm>
        <a:graphic>
          <a:graphicData uri="http://schemas.openxmlformats.org/drawingml/2006/table">
            <a:tbl>
              <a:tblPr firstRow="1" firstCol="1" bandRow="1">
                <a:effectLst>
                  <a:outerShdw blurRad="50800" dist="38100" dir="2700000" algn="tl" rotWithShape="0">
                    <a:prstClr val="black">
                      <a:alpha val="40000"/>
                    </a:prstClr>
                  </a:outerShdw>
                </a:effectLst>
                <a:tableStyleId>{00A15C55-8517-42AA-B614-E9B94910E393}</a:tableStyleId>
              </a:tblPr>
              <a:tblGrid>
                <a:gridCol w="706224">
                  <a:extLst>
                    <a:ext uri="{9D8B030D-6E8A-4147-A177-3AD203B41FA5}">
                      <a16:colId xmlns:a16="http://schemas.microsoft.com/office/drawing/2014/main" xmlns="" val="3528204429"/>
                    </a:ext>
                  </a:extLst>
                </a:gridCol>
                <a:gridCol w="731801">
                  <a:extLst>
                    <a:ext uri="{9D8B030D-6E8A-4147-A177-3AD203B41FA5}">
                      <a16:colId xmlns:a16="http://schemas.microsoft.com/office/drawing/2014/main" xmlns="" val="1043626478"/>
                    </a:ext>
                  </a:extLst>
                </a:gridCol>
                <a:gridCol w="731801">
                  <a:extLst>
                    <a:ext uri="{9D8B030D-6E8A-4147-A177-3AD203B41FA5}">
                      <a16:colId xmlns:a16="http://schemas.microsoft.com/office/drawing/2014/main" xmlns="" val="607684299"/>
                    </a:ext>
                  </a:extLst>
                </a:gridCol>
                <a:gridCol w="731801">
                  <a:extLst>
                    <a:ext uri="{9D8B030D-6E8A-4147-A177-3AD203B41FA5}">
                      <a16:colId xmlns:a16="http://schemas.microsoft.com/office/drawing/2014/main" xmlns="" val="3805508595"/>
                    </a:ext>
                  </a:extLst>
                </a:gridCol>
                <a:gridCol w="732275">
                  <a:extLst>
                    <a:ext uri="{9D8B030D-6E8A-4147-A177-3AD203B41FA5}">
                      <a16:colId xmlns:a16="http://schemas.microsoft.com/office/drawing/2014/main" xmlns="" val="508528987"/>
                    </a:ext>
                  </a:extLst>
                </a:gridCol>
                <a:gridCol w="732275">
                  <a:extLst>
                    <a:ext uri="{9D8B030D-6E8A-4147-A177-3AD203B41FA5}">
                      <a16:colId xmlns:a16="http://schemas.microsoft.com/office/drawing/2014/main" xmlns="" val="2622214467"/>
                    </a:ext>
                  </a:extLst>
                </a:gridCol>
              </a:tblGrid>
              <a:tr h="729180">
                <a:tc>
                  <a:txBody>
                    <a:bodyPr/>
                    <a:lstStyle/>
                    <a:p>
                      <a:pPr>
                        <a:lnSpc>
                          <a:spcPct val="150000"/>
                        </a:lnSpc>
                        <a:spcAft>
                          <a:spcPts val="0"/>
                        </a:spcAft>
                      </a:pPr>
                      <a:r>
                        <a:rPr lang="en-GB" sz="900" dirty="0">
                          <a:effectLst/>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1992" marR="51992" marT="0" marB="0">
                    <a:solidFill>
                      <a:srgbClr val="D4C959"/>
                    </a:solidFill>
                  </a:tcPr>
                </a:tc>
                <a:tc>
                  <a:txBody>
                    <a:bodyPr/>
                    <a:lstStyle/>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Red/black Ware slip (LBA)</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D4C959"/>
                    </a:solidFill>
                  </a:tcPr>
                </a:tc>
                <a:tc>
                  <a:txBody>
                    <a:bodyPr/>
                    <a:lstStyle/>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White painted Ware (LBA)</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D4C959"/>
                    </a:solidFill>
                  </a:tcPr>
                </a:tc>
                <a:tc>
                  <a:txBody>
                    <a:bodyPr/>
                    <a:lstStyle/>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Plain White Ware</a:t>
                      </a:r>
                    </a:p>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(LBA)</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D4C959"/>
                    </a:solidFill>
                  </a:tcPr>
                </a:tc>
                <a:tc>
                  <a:txBody>
                    <a:bodyPr/>
                    <a:lstStyle/>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Plain white/Red</a:t>
                      </a:r>
                    </a:p>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(LBA)</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D4C959"/>
                    </a:solidFill>
                  </a:tcPr>
                </a:tc>
                <a:tc>
                  <a:txBody>
                    <a:bodyPr/>
                    <a:lstStyle/>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Bichrome</a:t>
                      </a:r>
                    </a:p>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(EIA)</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D4C959"/>
                    </a:solidFill>
                  </a:tcPr>
                </a:tc>
                <a:extLst>
                  <a:ext uri="{0D108BD9-81ED-4DB2-BD59-A6C34878D82A}">
                    <a16:rowId xmlns:a16="http://schemas.microsoft.com/office/drawing/2014/main" xmlns="" val="3135782649"/>
                  </a:ext>
                </a:extLst>
              </a:tr>
              <a:tr h="632932">
                <a:tc>
                  <a:txBody>
                    <a:bodyPr/>
                    <a:lstStyle/>
                    <a:p>
                      <a:pP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Tomb 1</a:t>
                      </a:r>
                    </a:p>
                    <a:p>
                      <a:pP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(Beehive style)</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D4C959"/>
                    </a:solidFill>
                  </a:tcPr>
                </a:tc>
                <a:tc>
                  <a:txBody>
                    <a:bodyPr/>
                    <a:lstStyle/>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1 Possibly a base ring</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F8EC68"/>
                    </a:solidFill>
                  </a:tcPr>
                </a:tc>
                <a:tc>
                  <a:txBody>
                    <a:bodyPr/>
                    <a:lstStyle/>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F8EC68"/>
                    </a:solidFill>
                  </a:tcPr>
                </a:tc>
                <a:tc>
                  <a:txBody>
                    <a:bodyPr/>
                    <a:lstStyle/>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F8EC68"/>
                    </a:solidFill>
                  </a:tcPr>
                </a:tc>
                <a:tc>
                  <a:txBody>
                    <a:bodyPr/>
                    <a:lstStyle/>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F8EC68"/>
                    </a:solidFill>
                  </a:tcPr>
                </a:tc>
                <a:tc>
                  <a:txBody>
                    <a:bodyPr/>
                    <a:lstStyle/>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F8EC68"/>
                    </a:solidFill>
                  </a:tcPr>
                </a:tc>
                <a:extLst>
                  <a:ext uri="{0D108BD9-81ED-4DB2-BD59-A6C34878D82A}">
                    <a16:rowId xmlns:a16="http://schemas.microsoft.com/office/drawing/2014/main" xmlns="" val="365702388"/>
                  </a:ext>
                </a:extLst>
              </a:tr>
              <a:tr h="544303">
                <a:tc>
                  <a:txBody>
                    <a:bodyPr/>
                    <a:lstStyle/>
                    <a:p>
                      <a:pP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Tomb 2  </a:t>
                      </a:r>
                    </a:p>
                    <a:p>
                      <a:pP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(Cave style)</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D4C959"/>
                    </a:solidFill>
                  </a:tcPr>
                </a:tc>
                <a:tc>
                  <a:txBody>
                    <a:bodyPr/>
                    <a:lstStyle/>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1 Kraters</a:t>
                      </a:r>
                    </a:p>
                    <a:p>
                      <a:pP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   1 Bowls</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F8EC68"/>
                    </a:solidFill>
                  </a:tcPr>
                </a:tc>
                <a:tc>
                  <a:txBody>
                    <a:bodyPr/>
                    <a:lstStyle/>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F8EC68"/>
                    </a:solidFill>
                  </a:tcPr>
                </a:tc>
                <a:tc>
                  <a:txBody>
                    <a:bodyPr/>
                    <a:lstStyle/>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F8EC68"/>
                    </a:solidFill>
                  </a:tcPr>
                </a:tc>
                <a:tc>
                  <a:txBody>
                    <a:bodyPr/>
                    <a:lstStyle/>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F8EC68"/>
                    </a:solidFill>
                  </a:tcPr>
                </a:tc>
                <a:tc>
                  <a:txBody>
                    <a:bodyPr/>
                    <a:lstStyle/>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F8EC68"/>
                    </a:solidFill>
                  </a:tcPr>
                </a:tc>
                <a:extLst>
                  <a:ext uri="{0D108BD9-81ED-4DB2-BD59-A6C34878D82A}">
                    <a16:rowId xmlns:a16="http://schemas.microsoft.com/office/drawing/2014/main" xmlns="" val="218604631"/>
                  </a:ext>
                </a:extLst>
              </a:tr>
              <a:tr h="544303">
                <a:tc>
                  <a:txBody>
                    <a:bodyPr/>
                    <a:lstStyle/>
                    <a:p>
                      <a:pP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Tomb 3 (Cave style)</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D4C959"/>
                    </a:solidFill>
                  </a:tcPr>
                </a:tc>
                <a:tc>
                  <a:txBody>
                    <a:bodyPr/>
                    <a:lstStyle/>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1 Possible base ring</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F8EC68"/>
                    </a:solidFill>
                  </a:tcPr>
                </a:tc>
                <a:tc>
                  <a:txBody>
                    <a:bodyPr/>
                    <a:lstStyle/>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1 Possibly base ring</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F8EC68"/>
                    </a:solidFill>
                  </a:tcPr>
                </a:tc>
                <a:tc>
                  <a:txBody>
                    <a:bodyPr/>
                    <a:lstStyle/>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1 Possibly</a:t>
                      </a:r>
                    </a:p>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bowl</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F8EC68"/>
                    </a:solidFill>
                  </a:tcPr>
                </a:tc>
                <a:tc>
                  <a:txBody>
                    <a:bodyPr/>
                    <a:lstStyle/>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F8EC68"/>
                    </a:solidFill>
                  </a:tcPr>
                </a:tc>
                <a:tc>
                  <a:txBody>
                    <a:bodyPr/>
                    <a:lstStyle/>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F8EC68"/>
                    </a:solidFill>
                  </a:tcPr>
                </a:tc>
                <a:extLst>
                  <a:ext uri="{0D108BD9-81ED-4DB2-BD59-A6C34878D82A}">
                    <a16:rowId xmlns:a16="http://schemas.microsoft.com/office/drawing/2014/main" xmlns="" val="4040559657"/>
                  </a:ext>
                </a:extLst>
              </a:tr>
              <a:tr h="851440">
                <a:tc>
                  <a:txBody>
                    <a:bodyPr/>
                    <a:lstStyle/>
                    <a:p>
                      <a:pP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Tomb 4 (Beehive style)</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D4C959"/>
                    </a:solidFill>
                  </a:tcPr>
                </a:tc>
                <a:tc>
                  <a:txBody>
                    <a:bodyPr/>
                    <a:lstStyle/>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1 krater</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F8EC68"/>
                    </a:solidFill>
                  </a:tcPr>
                </a:tc>
                <a:tc>
                  <a:txBody>
                    <a:bodyPr/>
                    <a:lstStyle/>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3bowl</a:t>
                      </a:r>
                    </a:p>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4 base rings</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F8EC68"/>
                    </a:solidFill>
                  </a:tcPr>
                </a:tc>
                <a:tc>
                  <a:txBody>
                    <a:bodyPr/>
                    <a:lstStyle/>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2 cups</a:t>
                      </a:r>
                    </a:p>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2 kraters</a:t>
                      </a:r>
                    </a:p>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1 jug with a lip</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F8EC68"/>
                    </a:solidFill>
                  </a:tcPr>
                </a:tc>
                <a:tc>
                  <a:txBody>
                    <a:bodyPr/>
                    <a:lstStyle/>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F8EC68"/>
                    </a:solidFill>
                  </a:tcPr>
                </a:tc>
                <a:tc>
                  <a:txBody>
                    <a:bodyPr/>
                    <a:lstStyle/>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3 kraters</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F8EC68"/>
                    </a:solidFill>
                  </a:tcPr>
                </a:tc>
                <a:extLst>
                  <a:ext uri="{0D108BD9-81ED-4DB2-BD59-A6C34878D82A}">
                    <a16:rowId xmlns:a16="http://schemas.microsoft.com/office/drawing/2014/main" xmlns="" val="3921876954"/>
                  </a:ext>
                </a:extLst>
              </a:tr>
              <a:tr h="1506962">
                <a:tc>
                  <a:txBody>
                    <a:bodyPr/>
                    <a:lstStyle/>
                    <a:p>
                      <a:pP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Tomb 5 style (Dromos style)</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D4C959"/>
                    </a:solidFill>
                  </a:tcPr>
                </a:tc>
                <a:tc>
                  <a:txBody>
                    <a:bodyPr/>
                    <a:lstStyle/>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1 possibly slab of polished red ware (possibly from Libya or Cyprus)?</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F8EC68"/>
                    </a:solidFill>
                  </a:tcPr>
                </a:tc>
                <a:tc>
                  <a:txBody>
                    <a:bodyPr/>
                    <a:lstStyle/>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F8EC68"/>
                    </a:solidFill>
                  </a:tcPr>
                </a:tc>
                <a:tc>
                  <a:txBody>
                    <a:bodyPr/>
                    <a:lstStyle/>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1 Possibly ring-vase</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F8EC68"/>
                    </a:solidFill>
                  </a:tcPr>
                </a:tc>
                <a:tc>
                  <a:txBody>
                    <a:bodyPr/>
                    <a:lstStyle/>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F8EC68"/>
                    </a:solidFill>
                  </a:tcPr>
                </a:tc>
                <a:tc>
                  <a:txBody>
                    <a:bodyPr/>
                    <a:lstStyle/>
                    <a:p>
                      <a:pPr algn="ct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51992" marR="51992" marT="0" marB="0">
                    <a:solidFill>
                      <a:srgbClr val="F8EC68"/>
                    </a:solidFill>
                  </a:tcPr>
                </a:tc>
                <a:extLst>
                  <a:ext uri="{0D108BD9-81ED-4DB2-BD59-A6C34878D82A}">
                    <a16:rowId xmlns:a16="http://schemas.microsoft.com/office/drawing/2014/main" xmlns="" val="2113842275"/>
                  </a:ext>
                </a:extLst>
              </a:tr>
            </a:tbl>
          </a:graphicData>
        </a:graphic>
      </p:graphicFrame>
      <p:graphicFrame>
        <p:nvGraphicFramePr>
          <p:cNvPr id="15" name="Table 14">
            <a:extLst>
              <a:ext uri="{FF2B5EF4-FFF2-40B4-BE49-F238E27FC236}">
                <a16:creationId xmlns:a16="http://schemas.microsoft.com/office/drawing/2014/main" xmlns="" id="{618249BF-85C5-462F-A8E2-77301342B9BE}"/>
              </a:ext>
            </a:extLst>
          </p:cNvPr>
          <p:cNvGraphicFramePr>
            <a:graphicFrameLocks noGrp="1"/>
          </p:cNvGraphicFramePr>
          <p:nvPr>
            <p:extLst>
              <p:ext uri="{D42A27DB-BD31-4B8C-83A1-F6EECF244321}">
                <p14:modId xmlns:p14="http://schemas.microsoft.com/office/powerpoint/2010/main" val="3976411840"/>
              </p:ext>
            </p:extLst>
          </p:nvPr>
        </p:nvGraphicFramePr>
        <p:xfrm>
          <a:off x="13771075" y="10505577"/>
          <a:ext cx="4943890" cy="6165199"/>
        </p:xfrm>
        <a:graphic>
          <a:graphicData uri="http://schemas.openxmlformats.org/drawingml/2006/table">
            <a:tbl>
              <a:tblPr firstRow="1" firstCol="1" bandRow="1">
                <a:effectLst>
                  <a:outerShdw blurRad="50800" dist="38100" dir="2700000" algn="tl" rotWithShape="0">
                    <a:prstClr val="black">
                      <a:alpha val="40000"/>
                    </a:prstClr>
                  </a:outerShdw>
                </a:effectLst>
                <a:tableStyleId>{5C22544A-7EE6-4342-B048-85BDC9FD1C3A}</a:tableStyleId>
              </a:tblPr>
              <a:tblGrid>
                <a:gridCol w="823804">
                  <a:extLst>
                    <a:ext uri="{9D8B030D-6E8A-4147-A177-3AD203B41FA5}">
                      <a16:colId xmlns:a16="http://schemas.microsoft.com/office/drawing/2014/main" xmlns="" val="1764297325"/>
                    </a:ext>
                  </a:extLst>
                </a:gridCol>
                <a:gridCol w="823804">
                  <a:extLst>
                    <a:ext uri="{9D8B030D-6E8A-4147-A177-3AD203B41FA5}">
                      <a16:colId xmlns:a16="http://schemas.microsoft.com/office/drawing/2014/main" xmlns="" val="1067065050"/>
                    </a:ext>
                  </a:extLst>
                </a:gridCol>
                <a:gridCol w="823804">
                  <a:extLst>
                    <a:ext uri="{9D8B030D-6E8A-4147-A177-3AD203B41FA5}">
                      <a16:colId xmlns:a16="http://schemas.microsoft.com/office/drawing/2014/main" xmlns="" val="3711134959"/>
                    </a:ext>
                  </a:extLst>
                </a:gridCol>
                <a:gridCol w="823804">
                  <a:extLst>
                    <a:ext uri="{9D8B030D-6E8A-4147-A177-3AD203B41FA5}">
                      <a16:colId xmlns:a16="http://schemas.microsoft.com/office/drawing/2014/main" xmlns="" val="2685735573"/>
                    </a:ext>
                  </a:extLst>
                </a:gridCol>
                <a:gridCol w="824337">
                  <a:extLst>
                    <a:ext uri="{9D8B030D-6E8A-4147-A177-3AD203B41FA5}">
                      <a16:colId xmlns:a16="http://schemas.microsoft.com/office/drawing/2014/main" xmlns="" val="1079848101"/>
                    </a:ext>
                  </a:extLst>
                </a:gridCol>
                <a:gridCol w="824337">
                  <a:extLst>
                    <a:ext uri="{9D8B030D-6E8A-4147-A177-3AD203B41FA5}">
                      <a16:colId xmlns:a16="http://schemas.microsoft.com/office/drawing/2014/main" xmlns="" val="2885573330"/>
                    </a:ext>
                  </a:extLst>
                </a:gridCol>
              </a:tblGrid>
              <a:tr h="717909">
                <a:tc>
                  <a:txBody>
                    <a:bodyPr/>
                    <a:lstStyle/>
                    <a:p>
                      <a:pPr>
                        <a:lnSpc>
                          <a:spcPct val="150000"/>
                        </a:lnSpc>
                        <a:spcAft>
                          <a:spcPts val="0"/>
                        </a:spcAft>
                      </a:pPr>
                      <a:r>
                        <a:rPr lang="en-GB" sz="800" dirty="0">
                          <a:effectLst/>
                          <a:latin typeface="Arial" panose="020B0604020202020204" pitchFamily="34" charset="0"/>
                          <a:cs typeface="Arial" panose="020B0604020202020204" pitchFamily="34" charset="0"/>
                        </a:rPr>
                        <a:t> </a:t>
                      </a:r>
                      <a:endParaRPr lang="en-GB" sz="800" dirty="0">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D4C959"/>
                    </a:solidFill>
                  </a:tcPr>
                </a:tc>
                <a:tc>
                  <a:txBody>
                    <a:bodyPr/>
                    <a:lstStyle/>
                    <a:p>
                      <a:pP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Red Ware/black slip</a:t>
                      </a:r>
                    </a:p>
                    <a:p>
                      <a:pP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(LAB)</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D4C959"/>
                    </a:solidFill>
                  </a:tcPr>
                </a:tc>
                <a:tc>
                  <a:txBody>
                    <a:bodyPr/>
                    <a:lstStyle/>
                    <a:p>
                      <a:pP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White painted Ware</a:t>
                      </a:r>
                    </a:p>
                    <a:p>
                      <a:pP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(LAB)</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D4C959"/>
                    </a:solidFill>
                  </a:tcPr>
                </a:tc>
                <a:tc>
                  <a:txBody>
                    <a:bodyPr/>
                    <a:lstStyle/>
                    <a:p>
                      <a:pP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Plain White Ware (LAB)</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D4C959"/>
                    </a:solidFill>
                  </a:tcPr>
                </a:tc>
                <a:tc>
                  <a:txBody>
                    <a:bodyPr/>
                    <a:lstStyle/>
                    <a:p>
                      <a:pP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Plain White Ware</a:t>
                      </a:r>
                    </a:p>
                    <a:p>
                      <a:pP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(LAB)	</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D4C959"/>
                    </a:solidFill>
                  </a:tcPr>
                </a:tc>
                <a:tc>
                  <a:txBody>
                    <a:bodyPr/>
                    <a:lstStyle/>
                    <a:p>
                      <a:pP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Bichrome</a:t>
                      </a:r>
                    </a:p>
                    <a:p>
                      <a:pP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(LAB)</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D4C959"/>
                    </a:solidFill>
                  </a:tcPr>
                </a:tc>
                <a:extLst>
                  <a:ext uri="{0D108BD9-81ED-4DB2-BD59-A6C34878D82A}">
                    <a16:rowId xmlns:a16="http://schemas.microsoft.com/office/drawing/2014/main" xmlns="" val="2219195807"/>
                  </a:ext>
                </a:extLst>
              </a:tr>
              <a:tr h="1018746">
                <a:tc>
                  <a:txBody>
                    <a:bodyPr/>
                    <a:lstStyle/>
                    <a:p>
                      <a:pP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Tombs Cypriot 42,43,47,47a</a:t>
                      </a:r>
                    </a:p>
                    <a:p>
                      <a:pP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Communicate</a:t>
                      </a:r>
                    </a:p>
                    <a:p>
                      <a:pP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To each other</a:t>
                      </a:r>
                    </a:p>
                    <a:p>
                      <a:pPr>
                        <a:lnSpc>
                          <a:spcPct val="150000"/>
                        </a:lnSpc>
                        <a:spcAft>
                          <a:spcPts val="0"/>
                        </a:spcAft>
                      </a:pPr>
                      <a:r>
                        <a:rPr lang="en-GB" sz="800" dirty="0">
                          <a:solidFill>
                            <a:schemeClr val="tx1">
                              <a:lumMod val="95000"/>
                              <a:lumOff val="5000"/>
                            </a:schemeClr>
                          </a:solidFill>
                          <a:effectLst/>
                          <a:latin typeface="Arial" panose="020B0604020202020204" pitchFamily="34" charset="0"/>
                          <a:cs typeface="Arial" panose="020B0604020202020204" pitchFamily="34" charset="0"/>
                        </a:rPr>
                        <a:t> </a:t>
                      </a:r>
                      <a:endParaRPr lang="en-GB" sz="80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D4C959"/>
                    </a:solidFill>
                  </a:tcPr>
                </a:tc>
                <a:tc>
                  <a:txBody>
                    <a:bodyPr/>
                    <a:lstStyle/>
                    <a:p>
                      <a:pPr algn="ct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2 amphoras</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F8EC68"/>
                    </a:solidFill>
                  </a:tcPr>
                </a:tc>
                <a:tc>
                  <a:txBody>
                    <a:bodyPr/>
                    <a:lstStyle/>
                    <a:p>
                      <a:pPr algn="ct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F8EC68"/>
                    </a:solidFill>
                  </a:tcPr>
                </a:tc>
                <a:tc>
                  <a:txBody>
                    <a:bodyPr/>
                    <a:lstStyle/>
                    <a:p>
                      <a:pPr algn="ct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F8EC68"/>
                    </a:solidFill>
                  </a:tcPr>
                </a:tc>
                <a:tc>
                  <a:txBody>
                    <a:bodyPr/>
                    <a:lstStyle/>
                    <a:p>
                      <a:pPr algn="ct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1 lamp</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F8EC68"/>
                    </a:solidFill>
                  </a:tcPr>
                </a:tc>
                <a:tc>
                  <a:txBody>
                    <a:bodyPr/>
                    <a:lstStyle/>
                    <a:p>
                      <a:pPr algn="ct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F8EC68"/>
                    </a:solidFill>
                  </a:tcPr>
                </a:tc>
                <a:extLst>
                  <a:ext uri="{0D108BD9-81ED-4DB2-BD59-A6C34878D82A}">
                    <a16:rowId xmlns:a16="http://schemas.microsoft.com/office/drawing/2014/main" xmlns="" val="543867208"/>
                  </a:ext>
                </a:extLst>
              </a:tr>
              <a:tr h="845384">
                <a:tc>
                  <a:txBody>
                    <a:bodyPr/>
                    <a:lstStyle/>
                    <a:p>
                      <a:pP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Tomb 44(Long barrel-roofed chamber Mycenaean</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D4C959"/>
                    </a:solidFill>
                  </a:tcPr>
                </a:tc>
                <a:tc>
                  <a:txBody>
                    <a:bodyPr/>
                    <a:lstStyle/>
                    <a:p>
                      <a:pPr algn="ct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F8EC68"/>
                    </a:solidFill>
                  </a:tcPr>
                </a:tc>
                <a:tc>
                  <a:txBody>
                    <a:bodyPr/>
                    <a:lstStyle/>
                    <a:p>
                      <a:pPr algn="ct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F8EC68"/>
                    </a:solidFill>
                  </a:tcPr>
                </a:tc>
                <a:tc>
                  <a:txBody>
                    <a:bodyPr/>
                    <a:lstStyle/>
                    <a:p>
                      <a:pPr algn="ct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F8EC68"/>
                    </a:solidFill>
                  </a:tcPr>
                </a:tc>
                <a:tc>
                  <a:txBody>
                    <a:bodyPr/>
                    <a:lstStyle/>
                    <a:p>
                      <a:pPr algn="ct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1 lamp handle-plate</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F8EC68"/>
                    </a:solidFill>
                  </a:tcPr>
                </a:tc>
                <a:tc>
                  <a:txBody>
                    <a:bodyPr/>
                    <a:lstStyle/>
                    <a:p>
                      <a:pPr algn="ct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F8EC68"/>
                    </a:solidFill>
                  </a:tcPr>
                </a:tc>
                <a:extLst>
                  <a:ext uri="{0D108BD9-81ED-4DB2-BD59-A6C34878D82A}">
                    <a16:rowId xmlns:a16="http://schemas.microsoft.com/office/drawing/2014/main" xmlns="" val="3472138078"/>
                  </a:ext>
                </a:extLst>
              </a:tr>
              <a:tr h="538432">
                <a:tc>
                  <a:txBody>
                    <a:bodyPr/>
                    <a:lstStyle/>
                    <a:p>
                      <a:pP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Tomb 53 (small tomb style) Cypriot</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D4C959"/>
                    </a:solidFill>
                  </a:tcPr>
                </a:tc>
                <a:tc>
                  <a:txBody>
                    <a:bodyPr/>
                    <a:lstStyle/>
                    <a:p>
                      <a:pPr algn="ct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1 plate or saucer with black line</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F8EC68"/>
                    </a:solidFill>
                  </a:tcPr>
                </a:tc>
                <a:tc>
                  <a:txBody>
                    <a:bodyPr/>
                    <a:lstStyle/>
                    <a:p>
                      <a:pPr algn="ct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F8EC68"/>
                    </a:solidFill>
                  </a:tcPr>
                </a:tc>
                <a:tc>
                  <a:txBody>
                    <a:bodyPr/>
                    <a:lstStyle/>
                    <a:p>
                      <a:pPr algn="ct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1 jug with handle geom.design</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F8EC68"/>
                    </a:solidFill>
                  </a:tcPr>
                </a:tc>
                <a:tc>
                  <a:txBody>
                    <a:bodyPr/>
                    <a:lstStyle/>
                    <a:p>
                      <a:pPr algn="ct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F8EC68"/>
                    </a:solidFill>
                  </a:tcPr>
                </a:tc>
                <a:tc>
                  <a:txBody>
                    <a:bodyPr/>
                    <a:lstStyle/>
                    <a:p>
                      <a:pPr algn="ct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F8EC68"/>
                    </a:solidFill>
                  </a:tcPr>
                </a:tc>
                <a:extLst>
                  <a:ext uri="{0D108BD9-81ED-4DB2-BD59-A6C34878D82A}">
                    <a16:rowId xmlns:a16="http://schemas.microsoft.com/office/drawing/2014/main" xmlns="" val="1389599531"/>
                  </a:ext>
                </a:extLst>
              </a:tr>
              <a:tr h="717909">
                <a:tc>
                  <a:txBody>
                    <a:bodyPr/>
                    <a:lstStyle/>
                    <a:p>
                      <a:pP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Tomb 60 (beehive   style) Mycenaean</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D4C959"/>
                    </a:solidFill>
                  </a:tcPr>
                </a:tc>
                <a:tc>
                  <a:txBody>
                    <a:bodyPr/>
                    <a:lstStyle/>
                    <a:p>
                      <a:pPr algn="ct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2 jugs flat-rimmed</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F8EC68"/>
                    </a:solidFill>
                  </a:tcPr>
                </a:tc>
                <a:tc>
                  <a:txBody>
                    <a:bodyPr/>
                    <a:lstStyle/>
                    <a:p>
                      <a:pPr algn="ct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2 amphora type 1</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F8EC68"/>
                    </a:solidFill>
                  </a:tcPr>
                </a:tc>
                <a:tc>
                  <a:txBody>
                    <a:bodyPr/>
                    <a:lstStyle/>
                    <a:p>
                      <a:pPr algn="ct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2 amphora type 2</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F8EC68"/>
                    </a:solidFill>
                  </a:tcPr>
                </a:tc>
                <a:tc>
                  <a:txBody>
                    <a:bodyPr/>
                    <a:lstStyle/>
                    <a:p>
                      <a:pPr algn="ct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1 Bottle</a:t>
                      </a:r>
                    </a:p>
                    <a:p>
                      <a:pPr algn="ct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2 lamps</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F8EC68"/>
                    </a:solidFill>
                  </a:tcPr>
                </a:tc>
                <a:tc>
                  <a:txBody>
                    <a:bodyPr/>
                    <a:lstStyle/>
                    <a:p>
                      <a:pPr algn="ct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F8EC68"/>
                    </a:solidFill>
                  </a:tcPr>
                </a:tc>
                <a:extLst>
                  <a:ext uri="{0D108BD9-81ED-4DB2-BD59-A6C34878D82A}">
                    <a16:rowId xmlns:a16="http://schemas.microsoft.com/office/drawing/2014/main" xmlns="" val="3294451684"/>
                  </a:ext>
                </a:extLst>
              </a:tr>
              <a:tr h="1192109">
                <a:tc>
                  <a:txBody>
                    <a:bodyPr/>
                    <a:lstStyle/>
                    <a:p>
                      <a:pP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Tomb 56 Mycenaean/Phoenician separated with door-jambs of masonry </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D4C959"/>
                    </a:solidFill>
                  </a:tcPr>
                </a:tc>
                <a:tc>
                  <a:txBody>
                    <a:bodyPr/>
                    <a:lstStyle/>
                    <a:p>
                      <a:pPr algn="ct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2 jugs</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F8EC68"/>
                    </a:solidFill>
                  </a:tcPr>
                </a:tc>
                <a:tc>
                  <a:txBody>
                    <a:bodyPr/>
                    <a:lstStyle/>
                    <a:p>
                      <a:pPr algn="ct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F8EC68"/>
                    </a:solidFill>
                  </a:tcPr>
                </a:tc>
                <a:tc>
                  <a:txBody>
                    <a:bodyPr/>
                    <a:lstStyle/>
                    <a:p>
                      <a:pPr algn="ct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3 amphoras</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F8EC68"/>
                    </a:solidFill>
                  </a:tcPr>
                </a:tc>
                <a:tc>
                  <a:txBody>
                    <a:bodyPr/>
                    <a:lstStyle/>
                    <a:p>
                      <a:pPr algn="ct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2 lamps</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F8EC68"/>
                    </a:solidFill>
                  </a:tcPr>
                </a:tc>
                <a:tc>
                  <a:txBody>
                    <a:bodyPr/>
                    <a:lstStyle/>
                    <a:p>
                      <a:pPr algn="ct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F8EC68"/>
                    </a:solidFill>
                  </a:tcPr>
                </a:tc>
                <a:extLst>
                  <a:ext uri="{0D108BD9-81ED-4DB2-BD59-A6C34878D82A}">
                    <a16:rowId xmlns:a16="http://schemas.microsoft.com/office/drawing/2014/main" xmlns="" val="1112487945"/>
                  </a:ext>
                </a:extLst>
              </a:tr>
              <a:tr h="1076863">
                <a:tc>
                  <a:txBody>
                    <a:bodyPr/>
                    <a:lstStyle/>
                    <a:p>
                      <a:pP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 Graeco-Phoenician Sanctuary (Votive Terracotta Style)</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D4C959"/>
                    </a:solidFill>
                  </a:tcPr>
                </a:tc>
                <a:tc>
                  <a:txBody>
                    <a:bodyPr/>
                    <a:lstStyle/>
                    <a:p>
                      <a:pPr algn="ct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F8EC68"/>
                    </a:solidFill>
                  </a:tcPr>
                </a:tc>
                <a:tc>
                  <a:txBody>
                    <a:bodyPr/>
                    <a:lstStyle/>
                    <a:p>
                      <a:pPr algn="ct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F8EC68"/>
                    </a:solidFill>
                  </a:tcPr>
                </a:tc>
                <a:tc>
                  <a:txBody>
                    <a:bodyPr/>
                    <a:lstStyle/>
                    <a:p>
                      <a:pPr algn="ct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F8EC68"/>
                    </a:solidFill>
                  </a:tcPr>
                </a:tc>
                <a:tc>
                  <a:txBody>
                    <a:bodyPr/>
                    <a:lstStyle/>
                    <a:p>
                      <a:pP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19 figurine funnel-bodied</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F8EC68"/>
                    </a:solidFill>
                  </a:tcPr>
                </a:tc>
                <a:tc>
                  <a:txBody>
                    <a:bodyPr/>
                    <a:lstStyle/>
                    <a:p>
                      <a:pPr algn="ctr">
                        <a:lnSpc>
                          <a:spcPct val="150000"/>
                        </a:lnSpc>
                        <a:spcAft>
                          <a:spcPts val="0"/>
                        </a:spcAft>
                      </a:pPr>
                      <a:r>
                        <a:rPr lang="en-GB" sz="800" b="1" dirty="0">
                          <a:solidFill>
                            <a:schemeClr val="tx1">
                              <a:lumMod val="95000"/>
                              <a:lumOff val="5000"/>
                            </a:schemeClr>
                          </a:solidFill>
                          <a:effectLst/>
                          <a:latin typeface="Arial" panose="020B0604020202020204" pitchFamily="34" charset="0"/>
                          <a:cs typeface="Arial" panose="020B0604020202020204" pitchFamily="34" charset="0"/>
                        </a:rPr>
                        <a:t>NA</a:t>
                      </a:r>
                      <a:endParaRPr lang="en-GB" sz="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47909" marR="47909" marT="0" marB="0">
                    <a:solidFill>
                      <a:srgbClr val="F8EC68"/>
                    </a:solidFill>
                  </a:tcPr>
                </a:tc>
                <a:extLst>
                  <a:ext uri="{0D108BD9-81ED-4DB2-BD59-A6C34878D82A}">
                    <a16:rowId xmlns:a16="http://schemas.microsoft.com/office/drawing/2014/main" xmlns="" val="1229410695"/>
                  </a:ext>
                </a:extLst>
              </a:tr>
            </a:tbl>
          </a:graphicData>
        </a:graphic>
      </p:graphicFrame>
      <p:pic>
        <p:nvPicPr>
          <p:cNvPr id="16" name="Picture 2" descr="1200px-Zypern">
            <a:extLst>
              <a:ext uri="{FF2B5EF4-FFF2-40B4-BE49-F238E27FC236}">
                <a16:creationId xmlns:a16="http://schemas.microsoft.com/office/drawing/2014/main" xmlns="" id="{D2EA5FDE-FCD6-4DA4-9CEE-662F88F8F4B5}"/>
              </a:ext>
            </a:extLst>
          </p:cNvPr>
          <p:cNvPicPr>
            <a:picLocks noChangeAspect="1" noChangeArrowheads="1"/>
          </p:cNvPicPr>
          <p:nvPr/>
        </p:nvPicPr>
        <p:blipFill>
          <a:blip r:embed="rId5">
            <a:duotone>
              <a:prstClr val="black"/>
              <a:schemeClr val="accent4">
                <a:tint val="45000"/>
                <a:satMod val="400000"/>
              </a:schemeClr>
            </a:duotone>
            <a:extLst>
              <a:ext uri="{BEBA8EAE-BF5A-486C-A8C5-ECC9F3942E4B}">
                <a14:imgProps xmlns:a14="http://schemas.microsoft.com/office/drawing/2010/main">
                  <a14:imgLayer r:embed="rId6">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9450217" y="3218753"/>
            <a:ext cx="9049215" cy="6149182"/>
          </a:xfrm>
          <a:prstGeom prst="rect">
            <a:avLst/>
          </a:prstGeom>
          <a:noFill/>
          <a:ln w="12700" algn="ctr">
            <a:solidFill>
              <a:srgbClr val="D4C959"/>
            </a:solidFill>
            <a:round/>
            <a:headEnd/>
            <a:tailEnd/>
          </a:ln>
          <a:effectLst>
            <a:innerShdw blurRad="63500" dist="50800" dir="2700000">
              <a:prstClr val="black">
                <a:alpha val="50000"/>
              </a:prstClr>
            </a:innerShdw>
          </a:effectLst>
          <a:extLst>
            <a:ext uri="{909E8E84-426E-40DD-AFC4-6F175D3DCCD1}">
              <a14:hiddenFill xmlns:a14="http://schemas.microsoft.com/office/drawing/2010/main">
                <a:solidFill>
                  <a:srgbClr val="990000"/>
                </a:solidFill>
              </a14:hiddenFill>
            </a:ext>
          </a:extLst>
        </p:spPr>
      </p:pic>
      <p:sp>
        <p:nvSpPr>
          <p:cNvPr id="17" name="TextBox 16">
            <a:extLst>
              <a:ext uri="{FF2B5EF4-FFF2-40B4-BE49-F238E27FC236}">
                <a16:creationId xmlns:a16="http://schemas.microsoft.com/office/drawing/2014/main" xmlns="" id="{B2DABFEE-BCC1-4E5D-AE77-DD725AC145D8}"/>
              </a:ext>
            </a:extLst>
          </p:cNvPr>
          <p:cNvSpPr txBox="1"/>
          <p:nvPr/>
        </p:nvSpPr>
        <p:spPr>
          <a:xfrm>
            <a:off x="9197413" y="15346740"/>
            <a:ext cx="4366179" cy="923330"/>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Table 1. Ceramics styles in Kalopsida Burial through Late Bronze Age and Iron Age </a:t>
            </a:r>
            <a:endParaRPr lang="en-GB" dirty="0">
              <a:latin typeface="Arial" panose="020B0604020202020204" pitchFamily="34" charset="0"/>
              <a:cs typeface="Arial" panose="020B0604020202020204" pitchFamily="34" charset="0"/>
            </a:endParaRPr>
          </a:p>
        </p:txBody>
      </p:sp>
      <p:cxnSp>
        <p:nvCxnSpPr>
          <p:cNvPr id="18" name="Straight Connector 17">
            <a:extLst>
              <a:ext uri="{FF2B5EF4-FFF2-40B4-BE49-F238E27FC236}">
                <a16:creationId xmlns:a16="http://schemas.microsoft.com/office/drawing/2014/main" xmlns="" id="{AA5EFC2B-8DB4-4886-8DC1-2DE5F579382C}"/>
              </a:ext>
            </a:extLst>
          </p:cNvPr>
          <p:cNvCxnSpPr>
            <a:cxnSpLocks/>
            <a:endCxn id="3" idx="6"/>
          </p:cNvCxnSpPr>
          <p:nvPr/>
        </p:nvCxnSpPr>
        <p:spPr>
          <a:xfrm>
            <a:off x="14611350" y="7200969"/>
            <a:ext cx="1310893" cy="213575"/>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xmlns="" id="{599F3381-872C-4772-B0F8-43F3ABE5EE9C}"/>
              </a:ext>
            </a:extLst>
          </p:cNvPr>
          <p:cNvCxnSpPr>
            <a:cxnSpLocks/>
          </p:cNvCxnSpPr>
          <p:nvPr/>
        </p:nvCxnSpPr>
        <p:spPr>
          <a:xfrm>
            <a:off x="14993797" y="7263851"/>
            <a:ext cx="0" cy="0"/>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xmlns="" id="{A4A827D8-F088-41F8-A3C6-D985C170D6BD}"/>
              </a:ext>
            </a:extLst>
          </p:cNvPr>
          <p:cNvCxnSpPr>
            <a:cxnSpLocks/>
            <a:endCxn id="20" idx="6"/>
          </p:cNvCxnSpPr>
          <p:nvPr/>
        </p:nvCxnSpPr>
        <p:spPr>
          <a:xfrm flipV="1">
            <a:off x="15106650" y="6439856"/>
            <a:ext cx="787423" cy="9807"/>
          </a:xfrm>
          <a:prstGeom prst="line">
            <a:avLst/>
          </a:prstGeom>
          <a:ln w="12700">
            <a:solidFill>
              <a:schemeClr val="tx1"/>
            </a:solidFill>
            <a:prstDash val="sysDash"/>
          </a:ln>
          <a:effectLst>
            <a:innerShdw blurRad="63500" dist="50800" dir="2700000">
              <a:prstClr val="black">
                <a:alpha val="50000"/>
              </a:prstClr>
            </a:innerShdw>
          </a:effectLst>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xmlns="" id="{97AC6312-D3B1-4307-ABC4-97097D86756C}"/>
              </a:ext>
            </a:extLst>
          </p:cNvPr>
          <p:cNvSpPr txBox="1"/>
          <p:nvPr/>
        </p:nvSpPr>
        <p:spPr>
          <a:xfrm>
            <a:off x="15976787" y="6214301"/>
            <a:ext cx="1733399"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Kalopsida</a:t>
            </a:r>
          </a:p>
        </p:txBody>
      </p:sp>
      <p:sp>
        <p:nvSpPr>
          <p:cNvPr id="30" name="TextBox 29">
            <a:extLst>
              <a:ext uri="{FF2B5EF4-FFF2-40B4-BE49-F238E27FC236}">
                <a16:creationId xmlns:a16="http://schemas.microsoft.com/office/drawing/2014/main" xmlns="" id="{0173B1AE-0A13-4F63-9856-EE152E9560B6}"/>
              </a:ext>
            </a:extLst>
          </p:cNvPr>
          <p:cNvSpPr txBox="1"/>
          <p:nvPr/>
        </p:nvSpPr>
        <p:spPr>
          <a:xfrm>
            <a:off x="15977687" y="7200969"/>
            <a:ext cx="1106700"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Larnaka</a:t>
            </a:r>
          </a:p>
        </p:txBody>
      </p:sp>
      <p:sp>
        <p:nvSpPr>
          <p:cNvPr id="24" name="Rectangle 23">
            <a:extLst>
              <a:ext uri="{FF2B5EF4-FFF2-40B4-BE49-F238E27FC236}">
                <a16:creationId xmlns:a16="http://schemas.microsoft.com/office/drawing/2014/main" xmlns="" id="{C2658257-EB4D-43B6-95A9-785CB0027705}"/>
              </a:ext>
            </a:extLst>
          </p:cNvPr>
          <p:cNvSpPr/>
          <p:nvPr/>
        </p:nvSpPr>
        <p:spPr>
          <a:xfrm>
            <a:off x="-21349" y="21240518"/>
            <a:ext cx="26715162" cy="45719"/>
          </a:xfrm>
          <a:prstGeom prst="rect">
            <a:avLst/>
          </a:prstGeom>
          <a:ln>
            <a:solidFill>
              <a:srgbClr val="D4C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extLst>
              <a:ext uri="{FF2B5EF4-FFF2-40B4-BE49-F238E27FC236}">
                <a16:creationId xmlns:a16="http://schemas.microsoft.com/office/drawing/2014/main" xmlns="" id="{195D3DDA-5E34-4753-80E5-AF39BD490E5F}"/>
              </a:ext>
            </a:extLst>
          </p:cNvPr>
          <p:cNvSpPr/>
          <p:nvPr/>
        </p:nvSpPr>
        <p:spPr>
          <a:xfrm>
            <a:off x="-37388" y="19349925"/>
            <a:ext cx="26631432" cy="45719"/>
          </a:xfrm>
          <a:prstGeom prst="rect">
            <a:avLst/>
          </a:prstGeom>
          <a:ln>
            <a:solidFill>
              <a:srgbClr val="D4C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a:extLst>
              <a:ext uri="{FF2B5EF4-FFF2-40B4-BE49-F238E27FC236}">
                <a16:creationId xmlns:a16="http://schemas.microsoft.com/office/drawing/2014/main" xmlns="" id="{E0D14286-8B15-4AB8-8575-2677B7D5B096}"/>
              </a:ext>
            </a:extLst>
          </p:cNvPr>
          <p:cNvSpPr/>
          <p:nvPr/>
        </p:nvSpPr>
        <p:spPr>
          <a:xfrm>
            <a:off x="8331" y="2328394"/>
            <a:ext cx="26677151" cy="48273"/>
          </a:xfrm>
          <a:prstGeom prst="rect">
            <a:avLst/>
          </a:prstGeom>
          <a:ln>
            <a:solidFill>
              <a:srgbClr val="D4C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a:extLst>
              <a:ext uri="{FF2B5EF4-FFF2-40B4-BE49-F238E27FC236}">
                <a16:creationId xmlns:a16="http://schemas.microsoft.com/office/drawing/2014/main" xmlns="" id="{73BDEC52-1A88-4EBB-9552-42FFAE4EEEE9}"/>
              </a:ext>
            </a:extLst>
          </p:cNvPr>
          <p:cNvSpPr/>
          <p:nvPr/>
        </p:nvSpPr>
        <p:spPr>
          <a:xfrm>
            <a:off x="26674947" y="-10563"/>
            <a:ext cx="45719" cy="21250075"/>
          </a:xfrm>
          <a:prstGeom prst="rect">
            <a:avLst/>
          </a:prstGeom>
          <a:ln>
            <a:solidFill>
              <a:srgbClr val="D4C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a:extLst>
              <a:ext uri="{FF2B5EF4-FFF2-40B4-BE49-F238E27FC236}">
                <a16:creationId xmlns:a16="http://schemas.microsoft.com/office/drawing/2014/main" xmlns="" id="{0B3C6DE0-8982-4A99-805E-CBEB4950CA8A}"/>
              </a:ext>
            </a:extLst>
          </p:cNvPr>
          <p:cNvSpPr/>
          <p:nvPr/>
        </p:nvSpPr>
        <p:spPr>
          <a:xfrm>
            <a:off x="-37388" y="0"/>
            <a:ext cx="45719" cy="21275675"/>
          </a:xfrm>
          <a:prstGeom prst="rect">
            <a:avLst/>
          </a:prstGeom>
          <a:ln>
            <a:solidFill>
              <a:srgbClr val="D4C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a:extLst>
              <a:ext uri="{FF2B5EF4-FFF2-40B4-BE49-F238E27FC236}">
                <a16:creationId xmlns:a16="http://schemas.microsoft.com/office/drawing/2014/main" xmlns="" id="{7CEF609E-6456-4999-9AC4-798CF5444D95}"/>
              </a:ext>
            </a:extLst>
          </p:cNvPr>
          <p:cNvSpPr/>
          <p:nvPr/>
        </p:nvSpPr>
        <p:spPr>
          <a:xfrm flipV="1">
            <a:off x="-37388" y="-10563"/>
            <a:ext cx="26677151" cy="59478"/>
          </a:xfrm>
          <a:prstGeom prst="rect">
            <a:avLst/>
          </a:prstGeom>
          <a:ln>
            <a:solidFill>
              <a:srgbClr val="D4C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Flowchart: Connector 2">
            <a:extLst>
              <a:ext uri="{FF2B5EF4-FFF2-40B4-BE49-F238E27FC236}">
                <a16:creationId xmlns:a16="http://schemas.microsoft.com/office/drawing/2014/main" xmlns="" id="{B94FC774-43E3-4F92-B863-7D4DB88BC82E}"/>
              </a:ext>
            </a:extLst>
          </p:cNvPr>
          <p:cNvSpPr/>
          <p:nvPr/>
        </p:nvSpPr>
        <p:spPr>
          <a:xfrm>
            <a:off x="15785086" y="7360104"/>
            <a:ext cx="137157" cy="108880"/>
          </a:xfrm>
          <a:prstGeom prst="flowChartConnector">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lowchart: Connector 19">
            <a:extLst>
              <a:ext uri="{FF2B5EF4-FFF2-40B4-BE49-F238E27FC236}">
                <a16:creationId xmlns:a16="http://schemas.microsoft.com/office/drawing/2014/main" xmlns="" id="{05E975A1-9BE4-4EC9-B47F-73ED16DEA27C}"/>
              </a:ext>
            </a:extLst>
          </p:cNvPr>
          <p:cNvSpPr/>
          <p:nvPr/>
        </p:nvSpPr>
        <p:spPr>
          <a:xfrm flipH="1">
            <a:off x="15894073" y="6372895"/>
            <a:ext cx="167227" cy="133921"/>
          </a:xfrm>
          <a:prstGeom prst="flowChartConnector">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8826487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206</TotalTime>
  <Words>799</Words>
  <Application>Microsoft Office PowerPoint</Application>
  <PresentationFormat>Custom</PresentationFormat>
  <Paragraphs>122</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Flavia Stevens (1604815)</dc:creator>
  <cp:lastModifiedBy>Administrator</cp:lastModifiedBy>
  <cp:revision>29</cp:revision>
  <dcterms:created xsi:type="dcterms:W3CDTF">2018-11-21T15:38:30Z</dcterms:created>
  <dcterms:modified xsi:type="dcterms:W3CDTF">2018-11-22T10:57:15Z</dcterms:modified>
</cp:coreProperties>
</file>