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3" r:id="rId7"/>
    <p:sldId id="262" r:id="rId8"/>
    <p:sldId id="264" r:id="rId9"/>
    <p:sldId id="265"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3/13/2019</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3/13/2019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3/13/2019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3/13/2019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3/13/2019</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en-GB" sz="4900" b="1" dirty="0">
                <a:latin typeface="Arial" panose="020B0604020202020204" pitchFamily="34" charset="0"/>
                <a:cs typeface="Arial" panose="020B0604020202020204" pitchFamily="34" charset="0"/>
              </a:rPr>
              <a:t>A Comparison Study on Flexible and Rigid Pavements</a:t>
            </a:r>
            <a:r>
              <a:rPr lang="en-GB" dirty="0"/>
              <a:t/>
            </a:r>
            <a:br>
              <a:rPr lang="en-GB" dirty="0"/>
            </a:br>
            <a:endParaRPr lang="en-GB" dirty="0"/>
          </a:p>
        </p:txBody>
      </p:sp>
      <p:sp>
        <p:nvSpPr>
          <p:cNvPr id="3" name="Subtitle 2"/>
          <p:cNvSpPr>
            <a:spLocks noGrp="1"/>
          </p:cNvSpPr>
          <p:nvPr>
            <p:ph type="subTitle" idx="1"/>
          </p:nvPr>
        </p:nvSpPr>
        <p:spPr/>
        <p:txBody>
          <a:bodyPr/>
          <a:lstStyle/>
          <a:p>
            <a:r>
              <a:rPr lang="en-GB" dirty="0" smtClean="0"/>
              <a:t>By Jacob </a:t>
            </a:r>
            <a:r>
              <a:rPr lang="en-GB" dirty="0" err="1" smtClean="0"/>
              <a:t>Passmore</a:t>
            </a:r>
            <a:endParaRPr lang="en-GB" dirty="0"/>
          </a:p>
        </p:txBody>
      </p:sp>
    </p:spTree>
    <p:extLst>
      <p:ext uri="{BB962C8B-B14F-4D97-AF65-F5344CB8AC3E}">
        <p14:creationId xmlns:p14="http://schemas.microsoft.com/office/powerpoint/2010/main" val="1750828834"/>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140368"/>
            <a:ext cx="10018713" cy="1752599"/>
          </a:xfrm>
        </p:spPr>
        <p:txBody>
          <a:bodyPr/>
          <a:lstStyle/>
          <a:p>
            <a:r>
              <a:rPr lang="en-GB" dirty="0" smtClean="0"/>
              <a:t>Flexible Pavement Design</a:t>
            </a:r>
            <a:endParaRPr lang="en-GB" dirty="0"/>
          </a:p>
        </p:txBody>
      </p:sp>
      <p:sp>
        <p:nvSpPr>
          <p:cNvPr id="3" name="Content Placeholder 2"/>
          <p:cNvSpPr>
            <a:spLocks noGrp="1"/>
          </p:cNvSpPr>
          <p:nvPr>
            <p:ph idx="1"/>
          </p:nvPr>
        </p:nvSpPr>
        <p:spPr>
          <a:xfrm>
            <a:off x="1484309" y="1427746"/>
            <a:ext cx="10018713" cy="3124201"/>
          </a:xfrm>
        </p:spPr>
        <p:txBody>
          <a:bodyPr/>
          <a:lstStyle/>
          <a:p>
            <a:pPr marL="0" indent="0">
              <a:buNone/>
            </a:pPr>
            <a:endParaRPr lang="en-GB" dirty="0" smtClean="0"/>
          </a:p>
          <a:p>
            <a:pPr marL="0" indent="0">
              <a:buNone/>
            </a:pPr>
            <a:r>
              <a:rPr lang="en-GB" dirty="0" smtClean="0"/>
              <a:t>This type of pavement design is made with asphalt for the surface finish, the main purpose of the pavements surface is to distribute loads to the lower layer which transfers the stress through contact points of the granular structure.</a:t>
            </a:r>
          </a:p>
          <a:p>
            <a:pPr marL="0" indent="0">
              <a:buNone/>
            </a:pPr>
            <a:r>
              <a:rPr lang="en-GB" dirty="0" smtClean="0"/>
              <a:t>Distribution of the loads depend on the characteristics of the component layers.</a:t>
            </a:r>
          </a:p>
        </p:txBody>
      </p:sp>
      <p:pic>
        <p:nvPicPr>
          <p:cNvPr id="1026" name="Picture 2" descr="Image result for flexible pavement desig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0540" y="4067175"/>
            <a:ext cx="4286250" cy="2790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3905745"/>
      </p:ext>
    </p:extLst>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Layers in Flexible Pavements </a:t>
            </a:r>
            <a:endParaRPr lang="en-GB" dirty="0"/>
          </a:p>
        </p:txBody>
      </p:sp>
      <p:sp>
        <p:nvSpPr>
          <p:cNvPr id="3" name="Content Placeholder 2"/>
          <p:cNvSpPr>
            <a:spLocks noGrp="1"/>
          </p:cNvSpPr>
          <p:nvPr>
            <p:ph idx="1"/>
          </p:nvPr>
        </p:nvSpPr>
        <p:spPr/>
        <p:txBody>
          <a:bodyPr/>
          <a:lstStyle/>
          <a:p>
            <a:r>
              <a:rPr lang="en-GB" dirty="0" smtClean="0"/>
              <a:t>Capping layer – Used to strengthen resistance of the subgrade (if the subgrade is strong enough then there is no need for this)</a:t>
            </a:r>
          </a:p>
          <a:p>
            <a:r>
              <a:rPr lang="en-GB" dirty="0" smtClean="0"/>
              <a:t>Sub Bade – Protection for the capping layer or sub grade from any damage from the plant used on site and weather – this must be compacted in sub layers and no more than 250mm </a:t>
            </a:r>
          </a:p>
          <a:p>
            <a:r>
              <a:rPr lang="en-GB" dirty="0" smtClean="0"/>
              <a:t>Road Base – Main layer for load distribution and has to be well compacted, thickness depends on the load of distribution</a:t>
            </a:r>
            <a:endParaRPr lang="en-GB" dirty="0"/>
          </a:p>
        </p:txBody>
      </p:sp>
    </p:spTree>
    <p:extLst>
      <p:ext uri="{BB962C8B-B14F-4D97-AF65-F5344CB8AC3E}">
        <p14:creationId xmlns:p14="http://schemas.microsoft.com/office/powerpoint/2010/main" val="2185065971"/>
      </p:ext>
    </p:extLst>
  </p:cSld>
  <p:clrMapOvr>
    <a:masterClrMapping/>
  </p:clrMapOvr>
  <p:transition spd="slow">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8074"/>
            <a:ext cx="10018713" cy="1752599"/>
          </a:xfrm>
        </p:spPr>
        <p:txBody>
          <a:bodyPr/>
          <a:lstStyle/>
          <a:p>
            <a:r>
              <a:rPr lang="en-GB" dirty="0" smtClean="0"/>
              <a:t>Pros and Cons on Flexible Pavements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76343518"/>
              </p:ext>
            </p:extLst>
          </p:nvPr>
        </p:nvGraphicFramePr>
        <p:xfrm>
          <a:off x="1969793" y="1780673"/>
          <a:ext cx="9047748" cy="4313748"/>
        </p:xfrm>
        <a:graphic>
          <a:graphicData uri="http://schemas.openxmlformats.org/drawingml/2006/table">
            <a:tbl>
              <a:tblPr firstRow="1" firstCol="1" bandRow="1">
                <a:tableStyleId>{5C22544A-7EE6-4342-B048-85BDC9FD1C3A}</a:tableStyleId>
              </a:tblPr>
              <a:tblGrid>
                <a:gridCol w="4523874">
                  <a:extLst>
                    <a:ext uri="{9D8B030D-6E8A-4147-A177-3AD203B41FA5}">
                      <a16:colId xmlns:a16="http://schemas.microsoft.com/office/drawing/2014/main" val="3445854295"/>
                    </a:ext>
                  </a:extLst>
                </a:gridCol>
                <a:gridCol w="4523874">
                  <a:extLst>
                    <a:ext uri="{9D8B030D-6E8A-4147-A177-3AD203B41FA5}">
                      <a16:colId xmlns:a16="http://schemas.microsoft.com/office/drawing/2014/main" val="2928728261"/>
                    </a:ext>
                  </a:extLst>
                </a:gridCol>
              </a:tblGrid>
              <a:tr h="38959">
                <a:tc>
                  <a:txBody>
                    <a:bodyPr/>
                    <a:lstStyle/>
                    <a:p>
                      <a:pPr algn="ctr">
                        <a:lnSpc>
                          <a:spcPct val="107000"/>
                        </a:lnSpc>
                        <a:spcAft>
                          <a:spcPts val="0"/>
                        </a:spcAft>
                      </a:pPr>
                      <a:r>
                        <a:rPr lang="en-GB" sz="2000" dirty="0">
                          <a:effectLst/>
                        </a:rPr>
                        <a:t>Advantages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2000">
                          <a:effectLst/>
                        </a:rPr>
                        <a:t>Disadvantages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52335224"/>
                  </a:ext>
                </a:extLst>
              </a:tr>
              <a:tr h="664602">
                <a:tc>
                  <a:txBody>
                    <a:bodyPr/>
                    <a:lstStyle/>
                    <a:p>
                      <a:pPr algn="l">
                        <a:lnSpc>
                          <a:spcPct val="107000"/>
                        </a:lnSpc>
                        <a:spcAft>
                          <a:spcPts val="0"/>
                        </a:spcAft>
                      </a:pPr>
                      <a:r>
                        <a:rPr lang="en-GB" sz="2000">
                          <a:effectLst/>
                        </a:rPr>
                        <a:t>Low completion costs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0"/>
                        </a:spcAft>
                      </a:pPr>
                      <a:r>
                        <a:rPr lang="en-GB" sz="2000">
                          <a:effectLst/>
                        </a:rPr>
                        <a:t>Maintenance costs are high</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50090061"/>
                  </a:ext>
                </a:extLst>
              </a:tr>
              <a:tr h="664602">
                <a:tc>
                  <a:txBody>
                    <a:bodyPr/>
                    <a:lstStyle/>
                    <a:p>
                      <a:pPr algn="l">
                        <a:lnSpc>
                          <a:spcPct val="107000"/>
                        </a:lnSpc>
                        <a:spcAft>
                          <a:spcPts val="0"/>
                        </a:spcAft>
                      </a:pPr>
                      <a:r>
                        <a:rPr lang="en-GB" sz="2000">
                          <a:effectLst/>
                        </a:rPr>
                        <a:t>There are no thermal stresses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0"/>
                        </a:spcAft>
                      </a:pPr>
                      <a:r>
                        <a:rPr lang="en-GB" sz="2000">
                          <a:effectLst/>
                        </a:rPr>
                        <a:t>Low life span (10 years)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59899263"/>
                  </a:ext>
                </a:extLst>
              </a:tr>
              <a:tr h="664602">
                <a:tc>
                  <a:txBody>
                    <a:bodyPr/>
                    <a:lstStyle/>
                    <a:p>
                      <a:pPr algn="l">
                        <a:lnSpc>
                          <a:spcPct val="107000"/>
                        </a:lnSpc>
                        <a:spcAft>
                          <a:spcPts val="0"/>
                        </a:spcAft>
                      </a:pPr>
                      <a:r>
                        <a:rPr lang="en-GB" sz="2000">
                          <a:effectLst/>
                        </a:rPr>
                        <a:t>^ Why there’s no expansion joints needed</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0"/>
                        </a:spcAft>
                      </a:pPr>
                      <a:r>
                        <a:rPr lang="en-GB" sz="2000">
                          <a:effectLst/>
                        </a:rPr>
                        <a:t>Damaged by oils and some chemicals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63992958"/>
                  </a:ext>
                </a:extLst>
              </a:tr>
              <a:tr h="664602">
                <a:tc>
                  <a:txBody>
                    <a:bodyPr/>
                    <a:lstStyle/>
                    <a:p>
                      <a:pPr algn="l">
                        <a:lnSpc>
                          <a:spcPct val="107000"/>
                        </a:lnSpc>
                        <a:spcAft>
                          <a:spcPts val="0"/>
                        </a:spcAft>
                      </a:pPr>
                      <a:r>
                        <a:rPr lang="en-GB" sz="2000">
                          <a:effectLst/>
                        </a:rPr>
                        <a:t>Resistance to the formation of ice glaze</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0"/>
                        </a:spcAft>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58975563"/>
                  </a:ext>
                </a:extLst>
              </a:tr>
              <a:tr h="664602">
                <a:tc>
                  <a:txBody>
                    <a:bodyPr/>
                    <a:lstStyle/>
                    <a:p>
                      <a:pPr algn="l">
                        <a:lnSpc>
                          <a:spcPct val="107000"/>
                        </a:lnSpc>
                        <a:spcAft>
                          <a:spcPts val="0"/>
                        </a:spcAft>
                      </a:pPr>
                      <a:r>
                        <a:rPr lang="en-GB" sz="2000">
                          <a:effectLst/>
                        </a:rPr>
                        <a:t>Easy to be opened and patched</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0"/>
                        </a:spcAft>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83077784"/>
                  </a:ext>
                </a:extLst>
              </a:tr>
              <a:tr h="664602">
                <a:tc>
                  <a:txBody>
                    <a:bodyPr/>
                    <a:lstStyle/>
                    <a:p>
                      <a:pPr algn="l">
                        <a:lnSpc>
                          <a:spcPct val="107000"/>
                        </a:lnSpc>
                        <a:spcAft>
                          <a:spcPts val="0"/>
                        </a:spcAft>
                      </a:pPr>
                      <a:r>
                        <a:rPr lang="en-GB" sz="2000">
                          <a:effectLst/>
                        </a:rPr>
                        <a:t>Can be used within 24 hours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0"/>
                        </a:spcAft>
                      </a:pPr>
                      <a:r>
                        <a:rPr lang="en-GB" sz="2000" dirty="0">
                          <a:effectLst/>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68252482"/>
                  </a:ext>
                </a:extLst>
              </a:tr>
            </a:tbl>
          </a:graphicData>
        </a:graphic>
      </p:graphicFrame>
    </p:spTree>
    <p:extLst>
      <p:ext uri="{BB962C8B-B14F-4D97-AF65-F5344CB8AC3E}">
        <p14:creationId xmlns:p14="http://schemas.microsoft.com/office/powerpoint/2010/main" val="1719410123"/>
      </p:ext>
    </p:extLst>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Rigid Pavement Design</a:t>
            </a:r>
            <a:endParaRPr lang="en-GB" dirty="0"/>
          </a:p>
        </p:txBody>
      </p:sp>
      <p:sp>
        <p:nvSpPr>
          <p:cNvPr id="3" name="Content Placeholder 2"/>
          <p:cNvSpPr>
            <a:spLocks noGrp="1"/>
          </p:cNvSpPr>
          <p:nvPr>
            <p:ph idx="1"/>
          </p:nvPr>
        </p:nvSpPr>
        <p:spPr/>
        <p:txBody>
          <a:bodyPr/>
          <a:lstStyle/>
          <a:p>
            <a:r>
              <a:rPr lang="en-GB" dirty="0" smtClean="0"/>
              <a:t>Mostly made by concrete slabs – thickness changes depending on loads that need supported </a:t>
            </a:r>
          </a:p>
          <a:p>
            <a:r>
              <a:rPr lang="en-GB" dirty="0" smtClean="0"/>
              <a:t>Characteristics of rigidity</a:t>
            </a:r>
          </a:p>
          <a:p>
            <a:r>
              <a:rPr lang="en-GB" dirty="0" smtClean="0"/>
              <a:t>Can distribute loads over a wide area of subgrade soil</a:t>
            </a:r>
            <a:r>
              <a:rPr lang="en-GB" dirty="0"/>
              <a:t> </a:t>
            </a:r>
            <a:r>
              <a:rPr lang="en-GB" dirty="0" smtClean="0"/>
              <a:t>– lower layers needs to support smaller stress</a:t>
            </a:r>
          </a:p>
          <a:p>
            <a:r>
              <a:rPr lang="en-GB" dirty="0" smtClean="0"/>
              <a:t>Stress transmitted is reduced as these pavements are not developed in so many layers</a:t>
            </a:r>
          </a:p>
        </p:txBody>
      </p:sp>
    </p:spTree>
    <p:extLst>
      <p:ext uri="{BB962C8B-B14F-4D97-AF65-F5344CB8AC3E}">
        <p14:creationId xmlns:p14="http://schemas.microsoft.com/office/powerpoint/2010/main" val="2392498183"/>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5122" name="Picture 2" descr="Image result for flexible pavement grap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453052"/>
      </p:ext>
    </p:extLst>
  </p:cSld>
  <p:clrMapOvr>
    <a:masterClrMapping/>
  </p:clrMapOvr>
  <p:transition spd="slow">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Pros and Cons Of Rigid Pavements </a:t>
            </a:r>
          </a:p>
        </p:txBody>
      </p:sp>
      <p:graphicFrame>
        <p:nvGraphicFramePr>
          <p:cNvPr id="4" name="Table 3"/>
          <p:cNvGraphicFramePr>
            <a:graphicFrameLocks noGrp="1"/>
          </p:cNvGraphicFramePr>
          <p:nvPr>
            <p:extLst>
              <p:ext uri="{D42A27DB-BD31-4B8C-83A1-F6EECF244321}">
                <p14:modId xmlns:p14="http://schemas.microsoft.com/office/powerpoint/2010/main" val="1203934140"/>
              </p:ext>
            </p:extLst>
          </p:nvPr>
        </p:nvGraphicFramePr>
        <p:xfrm>
          <a:off x="1909011" y="2550694"/>
          <a:ext cx="9785684" cy="3691383"/>
        </p:xfrm>
        <a:graphic>
          <a:graphicData uri="http://schemas.openxmlformats.org/drawingml/2006/table">
            <a:tbl>
              <a:tblPr firstRow="1" firstCol="1" bandRow="1">
                <a:tableStyleId>{5C22544A-7EE6-4342-B048-85BDC9FD1C3A}</a:tableStyleId>
              </a:tblPr>
              <a:tblGrid>
                <a:gridCol w="4892842">
                  <a:extLst>
                    <a:ext uri="{9D8B030D-6E8A-4147-A177-3AD203B41FA5}">
                      <a16:colId xmlns:a16="http://schemas.microsoft.com/office/drawing/2014/main" val="1095015128"/>
                    </a:ext>
                  </a:extLst>
                </a:gridCol>
                <a:gridCol w="4892842">
                  <a:extLst>
                    <a:ext uri="{9D8B030D-6E8A-4147-A177-3AD203B41FA5}">
                      <a16:colId xmlns:a16="http://schemas.microsoft.com/office/drawing/2014/main" val="2816594928"/>
                    </a:ext>
                  </a:extLst>
                </a:gridCol>
              </a:tblGrid>
              <a:tr h="611298">
                <a:tc>
                  <a:txBody>
                    <a:bodyPr/>
                    <a:lstStyle/>
                    <a:p>
                      <a:pPr algn="ctr">
                        <a:lnSpc>
                          <a:spcPct val="107000"/>
                        </a:lnSpc>
                        <a:spcAft>
                          <a:spcPts val="0"/>
                        </a:spcAft>
                      </a:pPr>
                      <a:r>
                        <a:rPr lang="en-GB" sz="2000">
                          <a:effectLst/>
                        </a:rPr>
                        <a:t>Advantages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2000">
                          <a:effectLst/>
                        </a:rPr>
                        <a:t>Disadvantages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53019773"/>
                  </a:ext>
                </a:extLst>
              </a:tr>
              <a:tr h="611298">
                <a:tc>
                  <a:txBody>
                    <a:bodyPr/>
                    <a:lstStyle/>
                    <a:p>
                      <a:pPr>
                        <a:lnSpc>
                          <a:spcPct val="107000"/>
                        </a:lnSpc>
                        <a:spcAft>
                          <a:spcPts val="0"/>
                        </a:spcAft>
                      </a:pPr>
                      <a:r>
                        <a:rPr lang="en-GB" sz="2000">
                          <a:effectLst/>
                        </a:rPr>
                        <a:t>Low repairing costs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Completion costs are high</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27560262"/>
                  </a:ext>
                </a:extLst>
              </a:tr>
              <a:tr h="611298">
                <a:tc>
                  <a:txBody>
                    <a:bodyPr/>
                    <a:lstStyle/>
                    <a:p>
                      <a:pPr>
                        <a:lnSpc>
                          <a:spcPct val="107000"/>
                        </a:lnSpc>
                        <a:spcAft>
                          <a:spcPts val="0"/>
                        </a:spcAft>
                      </a:pPr>
                      <a:r>
                        <a:rPr lang="en-GB" sz="2000">
                          <a:effectLst/>
                        </a:rPr>
                        <a:t>Long term life span (50 years)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Vulnerable to thermal stress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32471166"/>
                  </a:ext>
                </a:extLst>
              </a:tr>
              <a:tr h="611298">
                <a:tc>
                  <a:txBody>
                    <a:bodyPr/>
                    <a:lstStyle/>
                    <a:p>
                      <a:pPr>
                        <a:lnSpc>
                          <a:spcPct val="107000"/>
                        </a:lnSpc>
                        <a:spcAft>
                          <a:spcPts val="0"/>
                        </a:spcAft>
                      </a:pPr>
                      <a:r>
                        <a:rPr lang="en-GB" sz="2000">
                          <a:effectLst/>
                        </a:rPr>
                        <a:t>Surface can be laid on sub grade</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dirty="0">
                          <a:effectLst/>
                        </a:rPr>
                        <a:t>^ Why expansion joints are needed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82532570"/>
                  </a:ext>
                </a:extLst>
              </a:tr>
              <a:tr h="634893">
                <a:tc>
                  <a:txBody>
                    <a:bodyPr/>
                    <a:lstStyle/>
                    <a:p>
                      <a:pPr>
                        <a:lnSpc>
                          <a:spcPct val="107000"/>
                        </a:lnSpc>
                        <a:spcAft>
                          <a:spcPts val="0"/>
                        </a:spcAft>
                      </a:pPr>
                      <a:r>
                        <a:rPr lang="en-GB" sz="2000">
                          <a:effectLst/>
                        </a:rPr>
                        <a:t>Doesn’t get damaged from oils and greases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Rough riding quality</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31094341"/>
                  </a:ext>
                </a:extLst>
              </a:tr>
              <a:tr h="611298">
                <a:tc>
                  <a:txBody>
                    <a:bodyPr/>
                    <a:lstStyle/>
                    <a:p>
                      <a:pPr>
                        <a:lnSpc>
                          <a:spcPct val="107000"/>
                        </a:lnSpc>
                        <a:spcAft>
                          <a:spcPts val="0"/>
                        </a:spcAft>
                      </a:pPr>
                      <a:r>
                        <a:rPr lang="en-GB" sz="2000">
                          <a:effectLst/>
                        </a:rPr>
                        <a:t>Strong edges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dirty="0">
                          <a:effectLst/>
                        </a:rPr>
                        <a:t>Cannot be used until 14 days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12946600"/>
                  </a:ext>
                </a:extLst>
              </a:tr>
            </a:tbl>
          </a:graphicData>
        </a:graphic>
      </p:graphicFrame>
    </p:spTree>
    <p:extLst>
      <p:ext uri="{BB962C8B-B14F-4D97-AF65-F5344CB8AC3E}">
        <p14:creationId xmlns:p14="http://schemas.microsoft.com/office/powerpoint/2010/main" val="3331863370"/>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Characteristics between Flexible and Rigid Pavements </a:t>
            </a:r>
            <a:endParaRPr lang="en-GB" dirty="0"/>
          </a:p>
        </p:txBody>
      </p:sp>
      <p:sp>
        <p:nvSpPr>
          <p:cNvPr id="3" name="Content Placeholder 2"/>
          <p:cNvSpPr>
            <a:spLocks noGrp="1"/>
          </p:cNvSpPr>
          <p:nvPr>
            <p:ph idx="1"/>
          </p:nvPr>
        </p:nvSpPr>
        <p:spPr/>
        <p:txBody>
          <a:bodyPr/>
          <a:lstStyle/>
          <a:p>
            <a:r>
              <a:rPr lang="en-GB" dirty="0" smtClean="0"/>
              <a:t>Deformation in the subgrade – deformation in flexible pavement subgrade transfers to the upper layer but rigid pavements do not transfer to the subsequent layers</a:t>
            </a:r>
          </a:p>
          <a:p>
            <a:r>
              <a:rPr lang="en-GB" dirty="0" smtClean="0"/>
              <a:t>Design – Flexible pavements are based on loading distribution, having low flexural strength and the load is transferee by grain to grain contact but rigid are based on high flexural strength but with no grain to grain load </a:t>
            </a:r>
            <a:r>
              <a:rPr lang="en-GB" dirty="0" err="1" smtClean="0"/>
              <a:t>trasfer</a:t>
            </a:r>
            <a:endParaRPr lang="en-GB" dirty="0"/>
          </a:p>
        </p:txBody>
      </p:sp>
    </p:spTree>
    <p:extLst>
      <p:ext uri="{BB962C8B-B14F-4D97-AF65-F5344CB8AC3E}">
        <p14:creationId xmlns:p14="http://schemas.microsoft.com/office/powerpoint/2010/main" val="4096446632"/>
      </p:ext>
    </p:extLst>
  </p:cSld>
  <p:clrMapOvr>
    <a:masterClrMapping/>
  </p:clrMapOvr>
  <p:transition spd="slow">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idx="1"/>
          </p:nvPr>
        </p:nvSpPr>
        <p:spPr/>
        <p:txBody>
          <a:bodyPr/>
          <a:lstStyle/>
          <a:p>
            <a:r>
              <a:rPr lang="en-GB" dirty="0"/>
              <a:t>To conclude flexible pavements differ to rigid pavements in terms of the load distribution and layers under the surface layer play a more important role in flexible pavements. It is also very important to analyse the pavement design and construction as you need to consider the terrain it’s going to be placed, weather conditions, traffic loads and operating conditions. </a:t>
            </a:r>
          </a:p>
        </p:txBody>
      </p:sp>
    </p:spTree>
    <p:extLst>
      <p:ext uri="{BB962C8B-B14F-4D97-AF65-F5344CB8AC3E}">
        <p14:creationId xmlns:p14="http://schemas.microsoft.com/office/powerpoint/2010/main" val="4082969089"/>
      </p:ext>
    </p:extLst>
  </p:cSld>
  <p:clrMapOvr>
    <a:masterClrMapping/>
  </p:clrMapOvr>
  <p:transition spd="slow">
    <p:cove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Template>
  <TotalTime>127</TotalTime>
  <Words>458</Words>
  <Application>Microsoft Office PowerPoint</Application>
  <PresentationFormat>Widescreen</PresentationFormat>
  <Paragraphs>48</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Corbel</vt:lpstr>
      <vt:lpstr>Times New Roman</vt:lpstr>
      <vt:lpstr>Parallax</vt:lpstr>
      <vt:lpstr>A Comparison Study on Flexible and Rigid Pavements </vt:lpstr>
      <vt:lpstr>Flexible Pavement Design</vt:lpstr>
      <vt:lpstr>Layers in Flexible Pavements </vt:lpstr>
      <vt:lpstr>Pros and Cons on Flexible Pavements</vt:lpstr>
      <vt:lpstr>Rigid Pavement Design</vt:lpstr>
      <vt:lpstr>PowerPoint Presentation</vt:lpstr>
      <vt:lpstr>Pros and Cons Of Rigid Pavements </vt:lpstr>
      <vt:lpstr>Characteristics between Flexible and Rigid Pavements </vt:lpstr>
      <vt:lpstr>Conclusion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Comparison Study on Flexible and Rigid Pavements</dc:title>
  <dc:creator>UWTSD</dc:creator>
  <cp:lastModifiedBy>UWTSD</cp:lastModifiedBy>
  <cp:revision>7</cp:revision>
  <dcterms:created xsi:type="dcterms:W3CDTF">2019-03-13T17:38:41Z</dcterms:created>
  <dcterms:modified xsi:type="dcterms:W3CDTF">2019-03-13T19:46:23Z</dcterms:modified>
</cp:coreProperties>
</file>