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87" r:id="rId5"/>
    <p:sldMasterId id="2147483699" r:id="rId6"/>
  </p:sldMasterIdLst>
  <p:notesMasterIdLst>
    <p:notesMasterId r:id="rId50"/>
  </p:notesMasterIdLst>
  <p:sldIdLst>
    <p:sldId id="256" r:id="rId7"/>
    <p:sldId id="257" r:id="rId8"/>
    <p:sldId id="359" r:id="rId9"/>
    <p:sldId id="260" r:id="rId10"/>
    <p:sldId id="258" r:id="rId11"/>
    <p:sldId id="369" r:id="rId12"/>
    <p:sldId id="259" r:id="rId13"/>
    <p:sldId id="261" r:id="rId14"/>
    <p:sldId id="262" r:id="rId15"/>
    <p:sldId id="263" r:id="rId16"/>
    <p:sldId id="264" r:id="rId17"/>
    <p:sldId id="301" r:id="rId18"/>
    <p:sldId id="302" r:id="rId19"/>
    <p:sldId id="303" r:id="rId20"/>
    <p:sldId id="304" r:id="rId21"/>
    <p:sldId id="305" r:id="rId22"/>
    <p:sldId id="306" r:id="rId23"/>
    <p:sldId id="308" r:id="rId24"/>
    <p:sldId id="309" r:id="rId25"/>
    <p:sldId id="310" r:id="rId26"/>
    <p:sldId id="370" r:id="rId27"/>
    <p:sldId id="307" r:id="rId28"/>
    <p:sldId id="311" r:id="rId29"/>
    <p:sldId id="312" r:id="rId30"/>
    <p:sldId id="371" r:id="rId31"/>
    <p:sldId id="313" r:id="rId32"/>
    <p:sldId id="366" r:id="rId33"/>
    <p:sldId id="372" r:id="rId34"/>
    <p:sldId id="316" r:id="rId35"/>
    <p:sldId id="315" r:id="rId36"/>
    <p:sldId id="317" r:id="rId37"/>
    <p:sldId id="318" r:id="rId38"/>
    <p:sldId id="319" r:id="rId39"/>
    <p:sldId id="346" r:id="rId40"/>
    <p:sldId id="320" r:id="rId41"/>
    <p:sldId id="347" r:id="rId42"/>
    <p:sldId id="362" r:id="rId43"/>
    <p:sldId id="348" r:id="rId44"/>
    <p:sldId id="368" r:id="rId45"/>
    <p:sldId id="364" r:id="rId46"/>
    <p:sldId id="365" r:id="rId47"/>
    <p:sldId id="349" r:id="rId48"/>
    <p:sldId id="373" r:id="rId49"/>
  </p:sldIdLst>
  <p:sldSz cx="12192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A295D7-9B45-423B-9024-1B76657E9D51}" v="342" dt="2025-10-13T21:16:34.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6" d="100"/>
          <a:sy n="66" d="100"/>
        </p:scale>
        <p:origin x="42" y="4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tags" Target="tags/tag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645B6F-4FA2-4A70-BA34-05B346ACDDC9}" type="doc">
      <dgm:prSet loTypeId="urn:microsoft.com/office/officeart/2005/8/layout/vList2" loCatId="list" qsTypeId="urn:microsoft.com/office/officeart/2005/8/quickstyle/simple1#1" qsCatId="simple" csTypeId="urn:microsoft.com/office/officeart/2005/8/colors/colorful2#1" csCatId="colorful" phldr="1"/>
      <dgm:spPr/>
      <dgm:t>
        <a:bodyPr/>
        <a:lstStyle/>
        <a:p>
          <a:endParaRPr lang="en-US"/>
        </a:p>
      </dgm:t>
    </dgm:pt>
    <dgm:pt modelId="{1FD7A1B5-722D-4C39-8241-87CAF5D1FF7B}">
      <dgm:prSet/>
      <dgm:spPr/>
      <dgm:t>
        <a:bodyPr/>
        <a:lstStyle/>
        <a:p>
          <a:r>
            <a:rPr lang="en-GB"/>
            <a:t>Explore ‘cop culture’</a:t>
          </a:r>
          <a:endParaRPr lang="en-US"/>
        </a:p>
      </dgm:t>
    </dgm:pt>
    <dgm:pt modelId="{23B5EF9E-47F0-4F36-B67B-A0E3F4F8EA7A}" type="parTrans" cxnId="{6BF383A9-4C3B-409F-91AC-AF8B86128C3E}">
      <dgm:prSet/>
      <dgm:spPr/>
      <dgm:t>
        <a:bodyPr/>
        <a:lstStyle/>
        <a:p>
          <a:endParaRPr lang="en-US"/>
        </a:p>
      </dgm:t>
    </dgm:pt>
    <dgm:pt modelId="{0316B524-9046-45C2-A3BB-F0C7A9E6F603}" type="sibTrans" cxnId="{6BF383A9-4C3B-409F-91AC-AF8B86128C3E}">
      <dgm:prSet/>
      <dgm:spPr/>
      <dgm:t>
        <a:bodyPr/>
        <a:lstStyle/>
        <a:p>
          <a:endParaRPr lang="en-US"/>
        </a:p>
      </dgm:t>
    </dgm:pt>
    <dgm:pt modelId="{300A816B-AA6D-4EA4-9F48-B3ABD13C9D1D}">
      <dgm:prSet/>
      <dgm:spPr/>
      <dgm:t>
        <a:bodyPr/>
        <a:lstStyle/>
        <a:p>
          <a:r>
            <a:rPr lang="en-GB"/>
            <a:t>Misogyny</a:t>
          </a:r>
          <a:endParaRPr lang="en-US"/>
        </a:p>
      </dgm:t>
    </dgm:pt>
    <dgm:pt modelId="{2BC99EF4-24C1-4C6A-BBEB-6CDF66A3A4E8}" type="parTrans" cxnId="{39ECE9D7-D8C6-4C67-94F5-88D93BCAD8A2}">
      <dgm:prSet/>
      <dgm:spPr/>
      <dgm:t>
        <a:bodyPr/>
        <a:lstStyle/>
        <a:p>
          <a:endParaRPr lang="en-US"/>
        </a:p>
      </dgm:t>
    </dgm:pt>
    <dgm:pt modelId="{52D72EC3-9575-4740-B0AE-C8B206C6DAD3}" type="sibTrans" cxnId="{39ECE9D7-D8C6-4C67-94F5-88D93BCAD8A2}">
      <dgm:prSet/>
      <dgm:spPr/>
      <dgm:t>
        <a:bodyPr/>
        <a:lstStyle/>
        <a:p>
          <a:endParaRPr lang="en-US"/>
        </a:p>
      </dgm:t>
    </dgm:pt>
    <dgm:pt modelId="{5F1813CD-A309-435A-9092-459144317C12}" type="pres">
      <dgm:prSet presAssocID="{C7645B6F-4FA2-4A70-BA34-05B346ACDDC9}" presName="linear" presStyleCnt="0">
        <dgm:presLayoutVars>
          <dgm:animLvl val="lvl"/>
          <dgm:resizeHandles val="exact"/>
        </dgm:presLayoutVars>
      </dgm:prSet>
      <dgm:spPr/>
    </dgm:pt>
    <dgm:pt modelId="{27C66387-C96E-44F9-AD05-F90A4CAC38A9}" type="pres">
      <dgm:prSet presAssocID="{1FD7A1B5-722D-4C39-8241-87CAF5D1FF7B}" presName="parentText" presStyleLbl="node1" presStyleIdx="0" presStyleCnt="2">
        <dgm:presLayoutVars>
          <dgm:chMax val="0"/>
          <dgm:bulletEnabled val="1"/>
        </dgm:presLayoutVars>
      </dgm:prSet>
      <dgm:spPr/>
    </dgm:pt>
    <dgm:pt modelId="{84162B65-C69E-4B29-B13D-BD0BC16D715E}" type="pres">
      <dgm:prSet presAssocID="{0316B524-9046-45C2-A3BB-F0C7A9E6F603}" presName="spacer" presStyleCnt="0"/>
      <dgm:spPr/>
    </dgm:pt>
    <dgm:pt modelId="{D0A60C51-B5ED-42E9-AC5F-C80A74F2390C}" type="pres">
      <dgm:prSet presAssocID="{300A816B-AA6D-4EA4-9F48-B3ABD13C9D1D}" presName="parentText" presStyleLbl="node1" presStyleIdx="1" presStyleCnt="2">
        <dgm:presLayoutVars>
          <dgm:chMax val="0"/>
          <dgm:bulletEnabled val="1"/>
        </dgm:presLayoutVars>
      </dgm:prSet>
      <dgm:spPr/>
    </dgm:pt>
  </dgm:ptLst>
  <dgm:cxnLst>
    <dgm:cxn modelId="{05ECF40E-7FE9-4A4B-ADED-CC1C8F4544CB}" type="presOf" srcId="{300A816B-AA6D-4EA4-9F48-B3ABD13C9D1D}" destId="{D0A60C51-B5ED-42E9-AC5F-C80A74F2390C}" srcOrd="0" destOrd="0" presId="urn:microsoft.com/office/officeart/2005/8/layout/vList2"/>
    <dgm:cxn modelId="{2B337A45-A352-4557-8F77-82923CB4BEF8}" type="presOf" srcId="{C7645B6F-4FA2-4A70-BA34-05B346ACDDC9}" destId="{5F1813CD-A309-435A-9092-459144317C12}" srcOrd="0" destOrd="0" presId="urn:microsoft.com/office/officeart/2005/8/layout/vList2"/>
    <dgm:cxn modelId="{5F5614A7-59F4-4A16-9F23-D3843D674962}" type="presOf" srcId="{1FD7A1B5-722D-4C39-8241-87CAF5D1FF7B}" destId="{27C66387-C96E-44F9-AD05-F90A4CAC38A9}" srcOrd="0" destOrd="0" presId="urn:microsoft.com/office/officeart/2005/8/layout/vList2"/>
    <dgm:cxn modelId="{6BF383A9-4C3B-409F-91AC-AF8B86128C3E}" srcId="{C7645B6F-4FA2-4A70-BA34-05B346ACDDC9}" destId="{1FD7A1B5-722D-4C39-8241-87CAF5D1FF7B}" srcOrd="0" destOrd="0" parTransId="{23B5EF9E-47F0-4F36-B67B-A0E3F4F8EA7A}" sibTransId="{0316B524-9046-45C2-A3BB-F0C7A9E6F603}"/>
    <dgm:cxn modelId="{39ECE9D7-D8C6-4C67-94F5-88D93BCAD8A2}" srcId="{C7645B6F-4FA2-4A70-BA34-05B346ACDDC9}" destId="{300A816B-AA6D-4EA4-9F48-B3ABD13C9D1D}" srcOrd="1" destOrd="0" parTransId="{2BC99EF4-24C1-4C6A-BBEB-6CDF66A3A4E8}" sibTransId="{52D72EC3-9575-4740-B0AE-C8B206C6DAD3}"/>
    <dgm:cxn modelId="{7BBCC452-8A6F-49E9-8927-60ABF283EC65}" type="presParOf" srcId="{5F1813CD-A309-435A-9092-459144317C12}" destId="{27C66387-C96E-44F9-AD05-F90A4CAC38A9}" srcOrd="0" destOrd="0" presId="urn:microsoft.com/office/officeart/2005/8/layout/vList2"/>
    <dgm:cxn modelId="{386228C2-CA4E-4F31-B8AE-E2156D2A7500}" type="presParOf" srcId="{5F1813CD-A309-435A-9092-459144317C12}" destId="{84162B65-C69E-4B29-B13D-BD0BC16D715E}" srcOrd="1" destOrd="0" presId="urn:microsoft.com/office/officeart/2005/8/layout/vList2"/>
    <dgm:cxn modelId="{84DEA8CA-FC5E-44F2-ACF4-952C32727563}" type="presParOf" srcId="{5F1813CD-A309-435A-9092-459144317C12}" destId="{D0A60C51-B5ED-42E9-AC5F-C80A74F2390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A4778-C14B-4615-B5B3-C1739FF2BC85}" type="doc">
      <dgm:prSet loTypeId="urn:microsoft.com/office/officeart/2005/8/layout/vList2" loCatId="list" qsTypeId="urn:microsoft.com/office/officeart/2005/8/quickstyle/simple1#2" qsCatId="simple" csTypeId="urn:microsoft.com/office/officeart/2005/8/colors/colorful2#2" csCatId="colorful" phldr="1"/>
      <dgm:spPr/>
      <dgm:t>
        <a:bodyPr/>
        <a:lstStyle/>
        <a:p>
          <a:endParaRPr lang="en-US"/>
        </a:p>
      </dgm:t>
    </dgm:pt>
    <dgm:pt modelId="{297CF10D-9334-4094-81BA-318BD63C8479}">
      <dgm:prSet/>
      <dgm:spPr>
        <a:solidFill>
          <a:schemeClr val="accent1">
            <a:lumMod val="75000"/>
          </a:schemeClr>
        </a:solidFill>
      </dgm:spPr>
      <dgm:t>
        <a:bodyPr/>
        <a:lstStyle/>
        <a:p>
          <a:r>
            <a:rPr lang="en-GB" dirty="0"/>
            <a:t>It is a set of informal (unwritten) rules that shape the shared belief systems and attitudes held by police officers</a:t>
          </a:r>
          <a:endParaRPr lang="en-US" dirty="0"/>
        </a:p>
      </dgm:t>
    </dgm:pt>
    <dgm:pt modelId="{A0E16F7F-86F4-4D73-BED4-A2CF3001D95F}" type="parTrans" cxnId="{51A418D6-0270-44F2-BE2B-DD21633CAE16}">
      <dgm:prSet/>
      <dgm:spPr/>
      <dgm:t>
        <a:bodyPr/>
        <a:lstStyle/>
        <a:p>
          <a:endParaRPr lang="en-US"/>
        </a:p>
      </dgm:t>
    </dgm:pt>
    <dgm:pt modelId="{68C42B94-62F9-4FCF-8544-90931BD32D4B}" type="sibTrans" cxnId="{51A418D6-0270-44F2-BE2B-DD21633CAE16}">
      <dgm:prSet/>
      <dgm:spPr/>
      <dgm:t>
        <a:bodyPr/>
        <a:lstStyle/>
        <a:p>
          <a:endParaRPr lang="en-US"/>
        </a:p>
      </dgm:t>
    </dgm:pt>
    <dgm:pt modelId="{DC3C1583-3A44-4B3F-BAAE-043D0F62ACF4}">
      <dgm:prSet/>
      <dgm:spPr/>
      <dgm:t>
        <a:bodyPr/>
        <a:lstStyle/>
        <a:p>
          <a:r>
            <a:rPr lang="en-GB"/>
            <a:t>They often stem from the pressures of the job</a:t>
          </a:r>
          <a:endParaRPr lang="en-US"/>
        </a:p>
      </dgm:t>
    </dgm:pt>
    <dgm:pt modelId="{CAAC6178-517A-496A-B390-C20A949375D3}" type="parTrans" cxnId="{6E562454-C940-4F91-A31B-3836F0560D95}">
      <dgm:prSet/>
      <dgm:spPr/>
      <dgm:t>
        <a:bodyPr/>
        <a:lstStyle/>
        <a:p>
          <a:endParaRPr lang="en-US"/>
        </a:p>
      </dgm:t>
    </dgm:pt>
    <dgm:pt modelId="{E0F38AB9-B22B-4A84-9AE3-92E67A357970}" type="sibTrans" cxnId="{6E562454-C940-4F91-A31B-3836F0560D95}">
      <dgm:prSet/>
      <dgm:spPr/>
      <dgm:t>
        <a:bodyPr/>
        <a:lstStyle/>
        <a:p>
          <a:endParaRPr lang="en-US"/>
        </a:p>
      </dgm:t>
    </dgm:pt>
    <dgm:pt modelId="{A8569359-BF6B-4511-AA2D-881584F73AB9}" type="pres">
      <dgm:prSet presAssocID="{9A9A4778-C14B-4615-B5B3-C1739FF2BC85}" presName="linear" presStyleCnt="0">
        <dgm:presLayoutVars>
          <dgm:animLvl val="lvl"/>
          <dgm:resizeHandles val="exact"/>
        </dgm:presLayoutVars>
      </dgm:prSet>
      <dgm:spPr/>
    </dgm:pt>
    <dgm:pt modelId="{5CC33CFA-6930-45C7-B55B-A05D49CB1D74}" type="pres">
      <dgm:prSet presAssocID="{297CF10D-9334-4094-81BA-318BD63C8479}" presName="parentText" presStyleLbl="node1" presStyleIdx="0" presStyleCnt="2">
        <dgm:presLayoutVars>
          <dgm:chMax val="0"/>
          <dgm:bulletEnabled val="1"/>
        </dgm:presLayoutVars>
      </dgm:prSet>
      <dgm:spPr/>
    </dgm:pt>
    <dgm:pt modelId="{84863EA1-003F-498B-9D56-20B4CA9481F3}" type="pres">
      <dgm:prSet presAssocID="{68C42B94-62F9-4FCF-8544-90931BD32D4B}" presName="spacer" presStyleCnt="0"/>
      <dgm:spPr/>
    </dgm:pt>
    <dgm:pt modelId="{7B2C9C37-79F0-4FCB-8BC7-996A6CC1A4BD}" type="pres">
      <dgm:prSet presAssocID="{DC3C1583-3A44-4B3F-BAAE-043D0F62ACF4}" presName="parentText" presStyleLbl="node1" presStyleIdx="1" presStyleCnt="2">
        <dgm:presLayoutVars>
          <dgm:chMax val="0"/>
          <dgm:bulletEnabled val="1"/>
        </dgm:presLayoutVars>
      </dgm:prSet>
      <dgm:spPr/>
    </dgm:pt>
  </dgm:ptLst>
  <dgm:cxnLst>
    <dgm:cxn modelId="{3DF9992D-77D4-4288-8AF8-F8133FFE5785}" type="presOf" srcId="{9A9A4778-C14B-4615-B5B3-C1739FF2BC85}" destId="{A8569359-BF6B-4511-AA2D-881584F73AB9}" srcOrd="0" destOrd="0" presId="urn:microsoft.com/office/officeart/2005/8/layout/vList2"/>
    <dgm:cxn modelId="{AD297C38-CFE5-400E-9A1D-45827E13FD45}" type="presOf" srcId="{DC3C1583-3A44-4B3F-BAAE-043D0F62ACF4}" destId="{7B2C9C37-79F0-4FCB-8BC7-996A6CC1A4BD}" srcOrd="0" destOrd="0" presId="urn:microsoft.com/office/officeart/2005/8/layout/vList2"/>
    <dgm:cxn modelId="{6E562454-C940-4F91-A31B-3836F0560D95}" srcId="{9A9A4778-C14B-4615-B5B3-C1739FF2BC85}" destId="{DC3C1583-3A44-4B3F-BAAE-043D0F62ACF4}" srcOrd="1" destOrd="0" parTransId="{CAAC6178-517A-496A-B390-C20A949375D3}" sibTransId="{E0F38AB9-B22B-4A84-9AE3-92E67A357970}"/>
    <dgm:cxn modelId="{8571CD88-DC44-4A3A-81ED-89B64B6FD4ED}" type="presOf" srcId="{297CF10D-9334-4094-81BA-318BD63C8479}" destId="{5CC33CFA-6930-45C7-B55B-A05D49CB1D74}" srcOrd="0" destOrd="0" presId="urn:microsoft.com/office/officeart/2005/8/layout/vList2"/>
    <dgm:cxn modelId="{51A418D6-0270-44F2-BE2B-DD21633CAE16}" srcId="{9A9A4778-C14B-4615-B5B3-C1739FF2BC85}" destId="{297CF10D-9334-4094-81BA-318BD63C8479}" srcOrd="0" destOrd="0" parTransId="{A0E16F7F-86F4-4D73-BED4-A2CF3001D95F}" sibTransId="{68C42B94-62F9-4FCF-8544-90931BD32D4B}"/>
    <dgm:cxn modelId="{DE468FE9-491C-4975-9A74-858999EB4023}" type="presParOf" srcId="{A8569359-BF6B-4511-AA2D-881584F73AB9}" destId="{5CC33CFA-6930-45C7-B55B-A05D49CB1D74}" srcOrd="0" destOrd="0" presId="urn:microsoft.com/office/officeart/2005/8/layout/vList2"/>
    <dgm:cxn modelId="{10AD5110-1A72-40F0-BA20-0BD6E5FC9F68}" type="presParOf" srcId="{A8569359-BF6B-4511-AA2D-881584F73AB9}" destId="{84863EA1-003F-498B-9D56-20B4CA9481F3}" srcOrd="1" destOrd="0" presId="urn:microsoft.com/office/officeart/2005/8/layout/vList2"/>
    <dgm:cxn modelId="{CBB42320-F2EE-4704-9F1B-F0E8EDBFA922}" type="presParOf" srcId="{A8569359-BF6B-4511-AA2D-881584F73AB9}" destId="{7B2C9C37-79F0-4FCB-8BC7-996A6CC1A4B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A5821B-339B-4DDF-AD91-EA9348374E9E}" type="doc">
      <dgm:prSet loTypeId="urn:microsoft.com/office/officeart/2005/8/layout/vList2" loCatId="list" qsTypeId="urn:microsoft.com/office/officeart/2005/8/quickstyle/simple1#3" qsCatId="simple" csTypeId="urn:microsoft.com/office/officeart/2005/8/colors/colorful5#1" csCatId="colorful"/>
      <dgm:spPr/>
      <dgm:t>
        <a:bodyPr/>
        <a:lstStyle/>
        <a:p>
          <a:endParaRPr lang="en-US"/>
        </a:p>
      </dgm:t>
    </dgm:pt>
    <dgm:pt modelId="{8704BE8C-1F9D-484E-8E20-AA40BB8759B4}">
      <dgm:prSet/>
      <dgm:spPr/>
      <dgm:t>
        <a:bodyPr/>
        <a:lstStyle/>
        <a:p>
          <a:r>
            <a:rPr lang="en-GB" dirty="0"/>
            <a:t>Group loyalty and comradery - A strong sense of brotherhood and a sense of belonging that can provide a crucial support system in a high-stress profession</a:t>
          </a:r>
          <a:endParaRPr lang="en-US" dirty="0"/>
        </a:p>
      </dgm:t>
    </dgm:pt>
    <dgm:pt modelId="{2A609758-6D61-4886-8F99-F4E469E272A4}" type="parTrans" cxnId="{357B34ED-37BD-4F8E-BC3C-E192A824EC0E}">
      <dgm:prSet/>
      <dgm:spPr/>
      <dgm:t>
        <a:bodyPr/>
        <a:lstStyle/>
        <a:p>
          <a:endParaRPr lang="en-US"/>
        </a:p>
      </dgm:t>
    </dgm:pt>
    <dgm:pt modelId="{8D2CBA39-BBD0-4598-B3B4-EFC3685BB576}" type="sibTrans" cxnId="{357B34ED-37BD-4F8E-BC3C-E192A824EC0E}">
      <dgm:prSet/>
      <dgm:spPr/>
      <dgm:t>
        <a:bodyPr/>
        <a:lstStyle/>
        <a:p>
          <a:endParaRPr lang="en-US"/>
        </a:p>
      </dgm:t>
    </dgm:pt>
    <dgm:pt modelId="{5A8B97C9-3B85-460A-8CD8-1997224E2FDE}">
      <dgm:prSet/>
      <dgm:spPr/>
      <dgm:t>
        <a:bodyPr/>
        <a:lstStyle/>
        <a:p>
          <a:r>
            <a:rPr lang="en-GB"/>
            <a:t>Solidarity and teamwork – Officer can look out for each other in high-risk situations, ensuring they can rely on colleagues to protect them and work together effectively</a:t>
          </a:r>
          <a:endParaRPr lang="en-US"/>
        </a:p>
      </dgm:t>
    </dgm:pt>
    <dgm:pt modelId="{FB612E8D-0133-4B7C-951E-12A3608DD06F}" type="parTrans" cxnId="{F22923E1-EADA-453E-B90D-AB7FE200BE10}">
      <dgm:prSet/>
      <dgm:spPr/>
      <dgm:t>
        <a:bodyPr/>
        <a:lstStyle/>
        <a:p>
          <a:endParaRPr lang="en-US"/>
        </a:p>
      </dgm:t>
    </dgm:pt>
    <dgm:pt modelId="{6549FFA3-8017-4184-90A1-B9CA20148D07}" type="sibTrans" cxnId="{F22923E1-EADA-453E-B90D-AB7FE200BE10}">
      <dgm:prSet/>
      <dgm:spPr/>
      <dgm:t>
        <a:bodyPr/>
        <a:lstStyle/>
        <a:p>
          <a:endParaRPr lang="en-US"/>
        </a:p>
      </dgm:t>
    </dgm:pt>
    <dgm:pt modelId="{FA5F3662-6DFA-4B5F-839A-5220A9601E6F}">
      <dgm:prSet/>
      <dgm:spPr/>
      <dgm:t>
        <a:bodyPr/>
        <a:lstStyle/>
        <a:p>
          <a:r>
            <a:rPr lang="en-GB" dirty="0"/>
            <a:t>A sense of purpose - Officers often feel a strong sense of purpose in protecting others and upholding the law, which can be a source of pride and motivation</a:t>
          </a:r>
          <a:endParaRPr lang="en-US" dirty="0"/>
        </a:p>
      </dgm:t>
    </dgm:pt>
    <dgm:pt modelId="{A95209F0-1C0A-49A9-8264-3E57AC9E54E2}" type="parTrans" cxnId="{3534B28D-F2EF-4190-B27C-E62A010DFBC1}">
      <dgm:prSet/>
      <dgm:spPr/>
      <dgm:t>
        <a:bodyPr/>
        <a:lstStyle/>
        <a:p>
          <a:endParaRPr lang="en-US"/>
        </a:p>
      </dgm:t>
    </dgm:pt>
    <dgm:pt modelId="{C140508C-04D6-415D-AEF9-3D3829A9A7AE}" type="sibTrans" cxnId="{3534B28D-F2EF-4190-B27C-E62A010DFBC1}">
      <dgm:prSet/>
      <dgm:spPr/>
      <dgm:t>
        <a:bodyPr/>
        <a:lstStyle/>
        <a:p>
          <a:endParaRPr lang="en-US"/>
        </a:p>
      </dgm:t>
    </dgm:pt>
    <dgm:pt modelId="{A0F681DA-0225-4EED-9E21-C884129A6BE3}">
      <dgm:prSet/>
      <dgm:spPr/>
      <dgm:t>
        <a:bodyPr/>
        <a:lstStyle/>
        <a:p>
          <a:r>
            <a:rPr lang="en-GB" dirty="0"/>
            <a:t>Mentorship or coaching - Experienced officers mentoring newer ones, passing on skills and values to help them navigate the job and develop their professional identity</a:t>
          </a:r>
          <a:endParaRPr lang="en-US" dirty="0"/>
        </a:p>
      </dgm:t>
    </dgm:pt>
    <dgm:pt modelId="{DE13E263-CBAB-4D56-8ACC-EE21E3D956CF}" type="parTrans" cxnId="{03EBBBAC-8489-4A32-ADBE-F19280D63C1E}">
      <dgm:prSet/>
      <dgm:spPr/>
      <dgm:t>
        <a:bodyPr/>
        <a:lstStyle/>
        <a:p>
          <a:endParaRPr lang="en-US"/>
        </a:p>
      </dgm:t>
    </dgm:pt>
    <dgm:pt modelId="{B24925D8-3B6C-450A-B7DE-41F4C730216E}" type="sibTrans" cxnId="{03EBBBAC-8489-4A32-ADBE-F19280D63C1E}">
      <dgm:prSet/>
      <dgm:spPr/>
      <dgm:t>
        <a:bodyPr/>
        <a:lstStyle/>
        <a:p>
          <a:endParaRPr lang="en-US"/>
        </a:p>
      </dgm:t>
    </dgm:pt>
    <dgm:pt modelId="{BFA98303-B950-4659-B2D4-9BC5409F685A}" type="pres">
      <dgm:prSet presAssocID="{23A5821B-339B-4DDF-AD91-EA9348374E9E}" presName="linear" presStyleCnt="0">
        <dgm:presLayoutVars>
          <dgm:animLvl val="lvl"/>
          <dgm:resizeHandles val="exact"/>
        </dgm:presLayoutVars>
      </dgm:prSet>
      <dgm:spPr/>
    </dgm:pt>
    <dgm:pt modelId="{174FB9AC-3C8F-4064-80BD-4676CC82B202}" type="pres">
      <dgm:prSet presAssocID="{8704BE8C-1F9D-484E-8E20-AA40BB8759B4}" presName="parentText" presStyleLbl="node1" presStyleIdx="0" presStyleCnt="4">
        <dgm:presLayoutVars>
          <dgm:chMax val="0"/>
          <dgm:bulletEnabled val="1"/>
        </dgm:presLayoutVars>
      </dgm:prSet>
      <dgm:spPr/>
    </dgm:pt>
    <dgm:pt modelId="{56FB1631-C9BC-49E8-9F1C-00A8038DDCE4}" type="pres">
      <dgm:prSet presAssocID="{8D2CBA39-BBD0-4598-B3B4-EFC3685BB576}" presName="spacer" presStyleCnt="0"/>
      <dgm:spPr/>
    </dgm:pt>
    <dgm:pt modelId="{20640BB2-E498-422D-8380-AB6CB19ED671}" type="pres">
      <dgm:prSet presAssocID="{5A8B97C9-3B85-460A-8CD8-1997224E2FDE}" presName="parentText" presStyleLbl="node1" presStyleIdx="1" presStyleCnt="4">
        <dgm:presLayoutVars>
          <dgm:chMax val="0"/>
          <dgm:bulletEnabled val="1"/>
        </dgm:presLayoutVars>
      </dgm:prSet>
      <dgm:spPr/>
    </dgm:pt>
    <dgm:pt modelId="{07DFCAF7-B6E5-472C-BDCE-C4F718FA71FF}" type="pres">
      <dgm:prSet presAssocID="{6549FFA3-8017-4184-90A1-B9CA20148D07}" presName="spacer" presStyleCnt="0"/>
      <dgm:spPr/>
    </dgm:pt>
    <dgm:pt modelId="{E8BA6472-B3F2-489B-B7FB-A95FCB30D549}" type="pres">
      <dgm:prSet presAssocID="{FA5F3662-6DFA-4B5F-839A-5220A9601E6F}" presName="parentText" presStyleLbl="node1" presStyleIdx="2" presStyleCnt="4">
        <dgm:presLayoutVars>
          <dgm:chMax val="0"/>
          <dgm:bulletEnabled val="1"/>
        </dgm:presLayoutVars>
      </dgm:prSet>
      <dgm:spPr/>
    </dgm:pt>
    <dgm:pt modelId="{4E6011A0-B08E-4D92-A25B-2B45C7CAE261}" type="pres">
      <dgm:prSet presAssocID="{C140508C-04D6-415D-AEF9-3D3829A9A7AE}" presName="spacer" presStyleCnt="0"/>
      <dgm:spPr/>
    </dgm:pt>
    <dgm:pt modelId="{E1F4641C-A6AB-4CBE-B267-835930D3E18A}" type="pres">
      <dgm:prSet presAssocID="{A0F681DA-0225-4EED-9E21-C884129A6BE3}" presName="parentText" presStyleLbl="node1" presStyleIdx="3" presStyleCnt="4">
        <dgm:presLayoutVars>
          <dgm:chMax val="0"/>
          <dgm:bulletEnabled val="1"/>
        </dgm:presLayoutVars>
      </dgm:prSet>
      <dgm:spPr/>
    </dgm:pt>
  </dgm:ptLst>
  <dgm:cxnLst>
    <dgm:cxn modelId="{50EF713B-203A-459B-8CFE-84D2615E99FB}" type="presOf" srcId="{A0F681DA-0225-4EED-9E21-C884129A6BE3}" destId="{E1F4641C-A6AB-4CBE-B267-835930D3E18A}" srcOrd="0" destOrd="0" presId="urn:microsoft.com/office/officeart/2005/8/layout/vList2"/>
    <dgm:cxn modelId="{3534B28D-F2EF-4190-B27C-E62A010DFBC1}" srcId="{23A5821B-339B-4DDF-AD91-EA9348374E9E}" destId="{FA5F3662-6DFA-4B5F-839A-5220A9601E6F}" srcOrd="2" destOrd="0" parTransId="{A95209F0-1C0A-49A9-8264-3E57AC9E54E2}" sibTransId="{C140508C-04D6-415D-AEF9-3D3829A9A7AE}"/>
    <dgm:cxn modelId="{F439B8AC-F3AC-4770-A7E7-9FF8F1EC6166}" type="presOf" srcId="{FA5F3662-6DFA-4B5F-839A-5220A9601E6F}" destId="{E8BA6472-B3F2-489B-B7FB-A95FCB30D549}" srcOrd="0" destOrd="0" presId="urn:microsoft.com/office/officeart/2005/8/layout/vList2"/>
    <dgm:cxn modelId="{03EBBBAC-8489-4A32-ADBE-F19280D63C1E}" srcId="{23A5821B-339B-4DDF-AD91-EA9348374E9E}" destId="{A0F681DA-0225-4EED-9E21-C884129A6BE3}" srcOrd="3" destOrd="0" parTransId="{DE13E263-CBAB-4D56-8ACC-EE21E3D956CF}" sibTransId="{B24925D8-3B6C-450A-B7DE-41F4C730216E}"/>
    <dgm:cxn modelId="{D06156CE-7383-4299-847B-C8CC7BB6943D}" type="presOf" srcId="{5A8B97C9-3B85-460A-8CD8-1997224E2FDE}" destId="{20640BB2-E498-422D-8380-AB6CB19ED671}" srcOrd="0" destOrd="0" presId="urn:microsoft.com/office/officeart/2005/8/layout/vList2"/>
    <dgm:cxn modelId="{86B808D2-C209-40F6-846A-461863B30CE2}" type="presOf" srcId="{23A5821B-339B-4DDF-AD91-EA9348374E9E}" destId="{BFA98303-B950-4659-B2D4-9BC5409F685A}" srcOrd="0" destOrd="0" presId="urn:microsoft.com/office/officeart/2005/8/layout/vList2"/>
    <dgm:cxn modelId="{BF193BD8-4393-4DE2-9B1D-BF8D6B522F43}" type="presOf" srcId="{8704BE8C-1F9D-484E-8E20-AA40BB8759B4}" destId="{174FB9AC-3C8F-4064-80BD-4676CC82B202}" srcOrd="0" destOrd="0" presId="urn:microsoft.com/office/officeart/2005/8/layout/vList2"/>
    <dgm:cxn modelId="{F22923E1-EADA-453E-B90D-AB7FE200BE10}" srcId="{23A5821B-339B-4DDF-AD91-EA9348374E9E}" destId="{5A8B97C9-3B85-460A-8CD8-1997224E2FDE}" srcOrd="1" destOrd="0" parTransId="{FB612E8D-0133-4B7C-951E-12A3608DD06F}" sibTransId="{6549FFA3-8017-4184-90A1-B9CA20148D07}"/>
    <dgm:cxn modelId="{357B34ED-37BD-4F8E-BC3C-E192A824EC0E}" srcId="{23A5821B-339B-4DDF-AD91-EA9348374E9E}" destId="{8704BE8C-1F9D-484E-8E20-AA40BB8759B4}" srcOrd="0" destOrd="0" parTransId="{2A609758-6D61-4886-8F99-F4E469E272A4}" sibTransId="{8D2CBA39-BBD0-4598-B3B4-EFC3685BB576}"/>
    <dgm:cxn modelId="{20EEC41F-08F1-46ED-9CBB-B0090454B956}" type="presParOf" srcId="{BFA98303-B950-4659-B2D4-9BC5409F685A}" destId="{174FB9AC-3C8F-4064-80BD-4676CC82B202}" srcOrd="0" destOrd="0" presId="urn:microsoft.com/office/officeart/2005/8/layout/vList2"/>
    <dgm:cxn modelId="{759BEEEC-11FD-49B3-81DC-1B533EAD6D84}" type="presParOf" srcId="{BFA98303-B950-4659-B2D4-9BC5409F685A}" destId="{56FB1631-C9BC-49E8-9F1C-00A8038DDCE4}" srcOrd="1" destOrd="0" presId="urn:microsoft.com/office/officeart/2005/8/layout/vList2"/>
    <dgm:cxn modelId="{C1024782-5A82-476C-A97E-08B388F6C89F}" type="presParOf" srcId="{BFA98303-B950-4659-B2D4-9BC5409F685A}" destId="{20640BB2-E498-422D-8380-AB6CB19ED671}" srcOrd="2" destOrd="0" presId="urn:microsoft.com/office/officeart/2005/8/layout/vList2"/>
    <dgm:cxn modelId="{AEF0CC8C-5340-4F60-80D0-681726E1E46F}" type="presParOf" srcId="{BFA98303-B950-4659-B2D4-9BC5409F685A}" destId="{07DFCAF7-B6E5-472C-BDCE-C4F718FA71FF}" srcOrd="3" destOrd="0" presId="urn:microsoft.com/office/officeart/2005/8/layout/vList2"/>
    <dgm:cxn modelId="{37A84714-E47E-4FD6-B4C0-16EFF6EDDFC3}" type="presParOf" srcId="{BFA98303-B950-4659-B2D4-9BC5409F685A}" destId="{E8BA6472-B3F2-489B-B7FB-A95FCB30D549}" srcOrd="4" destOrd="0" presId="urn:microsoft.com/office/officeart/2005/8/layout/vList2"/>
    <dgm:cxn modelId="{D16D6628-397B-4A6A-9F06-90BB05F30F5C}" type="presParOf" srcId="{BFA98303-B950-4659-B2D4-9BC5409F685A}" destId="{4E6011A0-B08E-4D92-A25B-2B45C7CAE261}" srcOrd="5" destOrd="0" presId="urn:microsoft.com/office/officeart/2005/8/layout/vList2"/>
    <dgm:cxn modelId="{7B3541B5-89C6-41DA-9B26-1E8B8DCFEA5C}" type="presParOf" srcId="{BFA98303-B950-4659-B2D4-9BC5409F685A}" destId="{E1F4641C-A6AB-4CBE-B267-835930D3E1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26638F-8B22-49A6-AC39-5CA74BCACC70}" type="doc">
      <dgm:prSet loTypeId="urn:microsoft.com/office/officeart/2008/layout/LinedList" loCatId="list" qsTypeId="urn:microsoft.com/office/officeart/2005/8/quickstyle/simple1#4" qsCatId="simple" csTypeId="urn:microsoft.com/office/officeart/2005/8/colors/colorful5#2" csCatId="colorful" phldr="1"/>
      <dgm:spPr/>
      <dgm:t>
        <a:bodyPr/>
        <a:lstStyle/>
        <a:p>
          <a:endParaRPr lang="en-US"/>
        </a:p>
      </dgm:t>
    </dgm:pt>
    <dgm:pt modelId="{BBFDD93B-B84A-433E-AD72-19AEA47124A9}">
      <dgm:prSet/>
      <dgm:spPr/>
      <dgm:t>
        <a:bodyPr/>
        <a:lstStyle/>
        <a:p>
          <a:r>
            <a:rPr lang="en-GB" b="0" i="0" dirty="0">
              <a:latin typeface="Aptos" panose="020B0004020202020204" pitchFamily="34" charset="0"/>
            </a:rPr>
            <a:t>Canteen culture can develop as a way for officers in high-pressure roles to cope with the stress and demands of their work. It provides an internal framework for dealing with complex situations and a way to express frustrations or negative experiences that might not be appropriate in official channels such as. through the use of dark humour.</a:t>
          </a:r>
        </a:p>
      </dgm:t>
    </dgm:pt>
    <dgm:pt modelId="{FFF1FB73-EF93-4AE4-A691-0ED2FD97C95F}" type="parTrans" cxnId="{AD21FF8B-0928-48D6-925B-DB613B1E62EE}">
      <dgm:prSet/>
      <dgm:spPr/>
      <dgm:t>
        <a:bodyPr/>
        <a:lstStyle/>
        <a:p>
          <a:endParaRPr lang="en-US"/>
        </a:p>
      </dgm:t>
    </dgm:pt>
    <dgm:pt modelId="{7A147344-22B9-4246-AFB6-A517EC48B56B}" type="sibTrans" cxnId="{AD21FF8B-0928-48D6-925B-DB613B1E62EE}">
      <dgm:prSet/>
      <dgm:spPr/>
      <dgm:t>
        <a:bodyPr/>
        <a:lstStyle/>
        <a:p>
          <a:endParaRPr lang="en-US"/>
        </a:p>
      </dgm:t>
    </dgm:pt>
    <dgm:pt modelId="{093BE6AD-18C0-47A5-AE88-009AFE88AF0B}">
      <dgm:prSet/>
      <dgm:spPr/>
      <dgm:t>
        <a:bodyPr/>
        <a:lstStyle/>
        <a:p>
          <a:endParaRPr lang="en-GB" dirty="0">
            <a:latin typeface="Aptos" panose="020B0004020202020204" pitchFamily="34" charset="0"/>
          </a:endParaRPr>
        </a:p>
        <a:p>
          <a:r>
            <a:rPr lang="en-GB" dirty="0">
              <a:latin typeface="Aptos" panose="020B0004020202020204" pitchFamily="34" charset="0"/>
            </a:rPr>
            <a:t>Through constant interactions, bonds are created, and a set of informal norms and values emerge. Over time these interactions become the norm that can lead to behaviours escalating without resistance due to the ‘blue wall of silence’</a:t>
          </a:r>
          <a:endParaRPr lang="en-US" dirty="0">
            <a:latin typeface="Aptos" panose="020B0004020202020204" pitchFamily="34" charset="0"/>
          </a:endParaRPr>
        </a:p>
      </dgm:t>
    </dgm:pt>
    <dgm:pt modelId="{B58B38B2-B480-459B-BE51-83E58B9FB5FD}" type="parTrans" cxnId="{558347D2-D200-413D-8DED-BB6E79B929F5}">
      <dgm:prSet/>
      <dgm:spPr/>
      <dgm:t>
        <a:bodyPr/>
        <a:lstStyle/>
        <a:p>
          <a:endParaRPr lang="en-US"/>
        </a:p>
      </dgm:t>
    </dgm:pt>
    <dgm:pt modelId="{461184A1-EAE3-42B2-84C4-7B72D3829F91}" type="sibTrans" cxnId="{558347D2-D200-413D-8DED-BB6E79B929F5}">
      <dgm:prSet/>
      <dgm:spPr/>
      <dgm:t>
        <a:bodyPr/>
        <a:lstStyle/>
        <a:p>
          <a:endParaRPr lang="en-US"/>
        </a:p>
      </dgm:t>
    </dgm:pt>
    <dgm:pt modelId="{433DE095-F7F2-40AC-A9AC-5D243F83126E}" type="pres">
      <dgm:prSet presAssocID="{D226638F-8B22-49A6-AC39-5CA74BCACC70}" presName="vert0" presStyleCnt="0">
        <dgm:presLayoutVars>
          <dgm:dir/>
          <dgm:animOne val="branch"/>
          <dgm:animLvl val="lvl"/>
        </dgm:presLayoutVars>
      </dgm:prSet>
      <dgm:spPr/>
    </dgm:pt>
    <dgm:pt modelId="{1989C2F0-807D-4F00-A60F-35AA18B2FFF7}" type="pres">
      <dgm:prSet presAssocID="{BBFDD93B-B84A-433E-AD72-19AEA47124A9}" presName="thickLine" presStyleLbl="alignNode1" presStyleIdx="0" presStyleCnt="2"/>
      <dgm:spPr/>
    </dgm:pt>
    <dgm:pt modelId="{9C30A2EE-B43A-456F-B810-A7518187C101}" type="pres">
      <dgm:prSet presAssocID="{BBFDD93B-B84A-433E-AD72-19AEA47124A9}" presName="horz1" presStyleCnt="0"/>
      <dgm:spPr/>
    </dgm:pt>
    <dgm:pt modelId="{8B710B81-6CC4-45CC-B611-62CFC94DA394}" type="pres">
      <dgm:prSet presAssocID="{BBFDD93B-B84A-433E-AD72-19AEA47124A9}" presName="tx1" presStyleLbl="revTx" presStyleIdx="0" presStyleCnt="2"/>
      <dgm:spPr/>
    </dgm:pt>
    <dgm:pt modelId="{0ACE9FB1-9F44-43FC-B0C2-215AE17B6B43}" type="pres">
      <dgm:prSet presAssocID="{BBFDD93B-B84A-433E-AD72-19AEA47124A9}" presName="vert1" presStyleCnt="0"/>
      <dgm:spPr/>
    </dgm:pt>
    <dgm:pt modelId="{D2C8F196-FCEB-4685-B727-A067A94151D0}" type="pres">
      <dgm:prSet presAssocID="{093BE6AD-18C0-47A5-AE88-009AFE88AF0B}" presName="thickLine" presStyleLbl="alignNode1" presStyleIdx="1" presStyleCnt="2"/>
      <dgm:spPr/>
    </dgm:pt>
    <dgm:pt modelId="{D9ABA99A-BBF5-40D2-9AA0-D05A6F985637}" type="pres">
      <dgm:prSet presAssocID="{093BE6AD-18C0-47A5-AE88-009AFE88AF0B}" presName="horz1" presStyleCnt="0"/>
      <dgm:spPr/>
    </dgm:pt>
    <dgm:pt modelId="{8D2BCB9C-651A-4D6D-93DA-66AF323A99AB}" type="pres">
      <dgm:prSet presAssocID="{093BE6AD-18C0-47A5-AE88-009AFE88AF0B}" presName="tx1" presStyleLbl="revTx" presStyleIdx="1" presStyleCnt="2"/>
      <dgm:spPr/>
    </dgm:pt>
    <dgm:pt modelId="{AD6D5EE1-BEBD-4297-8F7E-9AABCC5480C7}" type="pres">
      <dgm:prSet presAssocID="{093BE6AD-18C0-47A5-AE88-009AFE88AF0B}" presName="vert1" presStyleCnt="0"/>
      <dgm:spPr/>
    </dgm:pt>
  </dgm:ptLst>
  <dgm:cxnLst>
    <dgm:cxn modelId="{8766D218-698F-46F2-A6D5-448609F58458}" type="presOf" srcId="{093BE6AD-18C0-47A5-AE88-009AFE88AF0B}" destId="{8D2BCB9C-651A-4D6D-93DA-66AF323A99AB}" srcOrd="0" destOrd="0" presId="urn:microsoft.com/office/officeart/2008/layout/LinedList"/>
    <dgm:cxn modelId="{2DA11A28-D6E0-435F-96CE-8C5898831A71}" type="presOf" srcId="{BBFDD93B-B84A-433E-AD72-19AEA47124A9}" destId="{8B710B81-6CC4-45CC-B611-62CFC94DA394}" srcOrd="0" destOrd="0" presId="urn:microsoft.com/office/officeart/2008/layout/LinedList"/>
    <dgm:cxn modelId="{FB156169-816C-4B4D-820C-6D294C7ADC54}" type="presOf" srcId="{D226638F-8B22-49A6-AC39-5CA74BCACC70}" destId="{433DE095-F7F2-40AC-A9AC-5D243F83126E}" srcOrd="0" destOrd="0" presId="urn:microsoft.com/office/officeart/2008/layout/LinedList"/>
    <dgm:cxn modelId="{AD21FF8B-0928-48D6-925B-DB613B1E62EE}" srcId="{D226638F-8B22-49A6-AC39-5CA74BCACC70}" destId="{BBFDD93B-B84A-433E-AD72-19AEA47124A9}" srcOrd="0" destOrd="0" parTransId="{FFF1FB73-EF93-4AE4-A691-0ED2FD97C95F}" sibTransId="{7A147344-22B9-4246-AFB6-A517EC48B56B}"/>
    <dgm:cxn modelId="{558347D2-D200-413D-8DED-BB6E79B929F5}" srcId="{D226638F-8B22-49A6-AC39-5CA74BCACC70}" destId="{093BE6AD-18C0-47A5-AE88-009AFE88AF0B}" srcOrd="1" destOrd="0" parTransId="{B58B38B2-B480-459B-BE51-83E58B9FB5FD}" sibTransId="{461184A1-EAE3-42B2-84C4-7B72D3829F91}"/>
    <dgm:cxn modelId="{DF28FB37-4BA6-4BE4-8B51-DDB3EA0CF538}" type="presParOf" srcId="{433DE095-F7F2-40AC-A9AC-5D243F83126E}" destId="{1989C2F0-807D-4F00-A60F-35AA18B2FFF7}" srcOrd="0" destOrd="0" presId="urn:microsoft.com/office/officeart/2008/layout/LinedList"/>
    <dgm:cxn modelId="{7762C215-13FA-42FD-902D-EFEB80E2A577}" type="presParOf" srcId="{433DE095-F7F2-40AC-A9AC-5D243F83126E}" destId="{9C30A2EE-B43A-456F-B810-A7518187C101}" srcOrd="1" destOrd="0" presId="urn:microsoft.com/office/officeart/2008/layout/LinedList"/>
    <dgm:cxn modelId="{56CE3BFC-E36C-4E7B-8D12-ACD0B4E3B260}" type="presParOf" srcId="{9C30A2EE-B43A-456F-B810-A7518187C101}" destId="{8B710B81-6CC4-45CC-B611-62CFC94DA394}" srcOrd="0" destOrd="0" presId="urn:microsoft.com/office/officeart/2008/layout/LinedList"/>
    <dgm:cxn modelId="{7EDF4D33-58A9-4502-8057-C7FD709BE97C}" type="presParOf" srcId="{9C30A2EE-B43A-456F-B810-A7518187C101}" destId="{0ACE9FB1-9F44-43FC-B0C2-215AE17B6B43}" srcOrd="1" destOrd="0" presId="urn:microsoft.com/office/officeart/2008/layout/LinedList"/>
    <dgm:cxn modelId="{ECCCB636-17AC-4A54-B5AB-3D7D7BB63904}" type="presParOf" srcId="{433DE095-F7F2-40AC-A9AC-5D243F83126E}" destId="{D2C8F196-FCEB-4685-B727-A067A94151D0}" srcOrd="2" destOrd="0" presId="urn:microsoft.com/office/officeart/2008/layout/LinedList"/>
    <dgm:cxn modelId="{2095EBC0-2DB4-4D3F-817F-2EAC0AE8ECF8}" type="presParOf" srcId="{433DE095-F7F2-40AC-A9AC-5D243F83126E}" destId="{D9ABA99A-BBF5-40D2-9AA0-D05A6F985637}" srcOrd="3" destOrd="0" presId="urn:microsoft.com/office/officeart/2008/layout/LinedList"/>
    <dgm:cxn modelId="{A7F4FCA4-8D49-4B9D-B0E3-1477C7FF6DBA}" type="presParOf" srcId="{D9ABA99A-BBF5-40D2-9AA0-D05A6F985637}" destId="{8D2BCB9C-651A-4D6D-93DA-66AF323A99AB}" srcOrd="0" destOrd="0" presId="urn:microsoft.com/office/officeart/2008/layout/LinedList"/>
    <dgm:cxn modelId="{B71632B9-CBC7-45C4-A0C8-47AAC980DBDE}" type="presParOf" srcId="{D9ABA99A-BBF5-40D2-9AA0-D05A6F985637}" destId="{AD6D5EE1-BEBD-4297-8F7E-9AABCC5480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1" qsCatId="simple" csTypeId="urn:microsoft.com/office/officeart/2005/8/colors/colorful2#3" csCatId="colorful" phldr="1"/>
      <dgm:spPr/>
      <dgm:t>
        <a:bodyPr/>
        <a:lstStyle/>
        <a:p>
          <a:endParaRPr lang="en-US"/>
        </a:p>
      </dgm:t>
    </dgm:pt>
    <dgm:pt modelId="{41558BF4-277A-417D-941E-BF1D31D668DD}">
      <dgm:prSet/>
      <dgm:spPr>
        <a:xfrm>
          <a:off x="364041" y="2086"/>
          <a:ext cx="5096578" cy="61992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Building public trust and confidence</a:t>
          </a:r>
          <a:endParaRPr lang="en-US">
            <a:solidFill>
              <a:sysClr val="window" lastClr="FFFFFF"/>
            </a:solidFill>
            <a:latin typeface="Aptos" panose="02110004020202020204"/>
            <a:ea typeface="+mn-ea"/>
            <a:cs typeface="+mn-cs"/>
          </a:endParaRPr>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a:xfrm>
          <a:off x="364041" y="1616146"/>
          <a:ext cx="5096578" cy="61992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Through fairness – </a:t>
          </a:r>
          <a:endParaRPr lang="en-US">
            <a:solidFill>
              <a:sysClr val="window" lastClr="FFFFFF"/>
            </a:solidFill>
            <a:latin typeface="Aptos" panose="02110004020202020204"/>
            <a:ea typeface="+mn-ea"/>
            <a:cs typeface="+mn-cs"/>
          </a:endParaRPr>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a:xfrm>
          <a:off x="0" y="1926106"/>
          <a:ext cx="7280827" cy="1190700"/>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a:solidFill>
              <a:sysClr val="windowText" lastClr="000000">
                <a:hueOff val="0"/>
                <a:satOff val="0"/>
                <a:lumOff val="0"/>
                <a:alphaOff val="0"/>
              </a:sysClr>
            </a:solidFill>
            <a:latin typeface="Aptos" panose="02110004020202020204"/>
            <a:ea typeface="+mn-ea"/>
            <a:cs typeface="+mn-cs"/>
          </a:endParaRPr>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a:xfrm>
          <a:off x="364041" y="3230206"/>
          <a:ext cx="5096578" cy="61992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Accountability and ethical standards-</a:t>
          </a:r>
          <a:endParaRPr lang="en-US">
            <a:solidFill>
              <a:sysClr val="window" lastClr="FFFFFF"/>
            </a:solidFill>
            <a:latin typeface="Aptos" panose="02110004020202020204"/>
            <a:ea typeface="+mn-ea"/>
            <a:cs typeface="+mn-cs"/>
          </a:endParaRPr>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a:xfrm>
          <a:off x="0" y="3540166"/>
          <a:ext cx="7280827" cy="1190700"/>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a:solidFill>
              <a:sysClr val="windowText" lastClr="000000">
                <a:hueOff val="0"/>
                <a:satOff val="0"/>
                <a:lumOff val="0"/>
                <a:alphaOff val="0"/>
              </a:sysClr>
            </a:solidFill>
            <a:latin typeface="Aptos" panose="02110004020202020204"/>
            <a:ea typeface="+mn-ea"/>
            <a:cs typeface="+mn-cs"/>
          </a:endParaRPr>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a:xfrm>
          <a:off x="364041" y="4844266"/>
          <a:ext cx="5096578" cy="61992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Respect and empathy</a:t>
          </a:r>
          <a:endParaRPr lang="en-US">
            <a:solidFill>
              <a:sysClr val="window" lastClr="FFFFFF"/>
            </a:solidFill>
            <a:latin typeface="Aptos" panose="02110004020202020204"/>
            <a:ea typeface="+mn-ea"/>
            <a:cs typeface="+mn-cs"/>
          </a:endParaRPr>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a:xfrm>
          <a:off x="0" y="5154226"/>
          <a:ext cx="7280827" cy="1190700"/>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a:solidFill>
              <a:sysClr val="windowText" lastClr="000000">
                <a:hueOff val="0"/>
                <a:satOff val="0"/>
                <a:lumOff val="0"/>
                <a:alphaOff val="0"/>
              </a:sysClr>
            </a:solidFill>
            <a:latin typeface="Aptos" panose="02110004020202020204"/>
            <a:ea typeface="+mn-ea"/>
            <a:cs typeface="+mn-cs"/>
          </a:endParaRPr>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a:xfrm>
          <a:off x="0" y="312046"/>
          <a:ext cx="7280827" cy="1190700"/>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5" qsCatId="simple" csTypeId="urn:microsoft.com/office/officeart/2005/8/colors/colorful1#1"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6" qsCatId="simple" csTypeId="urn:microsoft.com/office/officeart/2005/8/colors/colorful1#2"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907957-F6B3-4E9E-9A68-B3FD3A6E6403}" type="doc">
      <dgm:prSet loTypeId="urn:microsoft.com/office/officeart/2005/8/layout/vList2" loCatId="list" qsTypeId="urn:microsoft.com/office/officeart/2005/8/quickstyle/simple1#7" qsCatId="simple" csTypeId="urn:microsoft.com/office/officeart/2005/8/colors/colorful5#3" csCatId="colorful"/>
      <dgm:spPr/>
      <dgm:t>
        <a:bodyPr/>
        <a:lstStyle/>
        <a:p>
          <a:endParaRPr lang="en-US"/>
        </a:p>
      </dgm:t>
    </dgm:pt>
    <dgm:pt modelId="{3D553503-5561-4C44-9B15-BC43FD443F15}">
      <dgm:prSet/>
      <dgm:spPr/>
      <dgm:t>
        <a:bodyPr/>
        <a:lstStyle/>
        <a:p>
          <a:r>
            <a:rPr lang="en-GB" dirty="0"/>
            <a:t>On Carrick’s first court appearance his name was made public as he was the defendant in the case</a:t>
          </a:r>
          <a:endParaRPr lang="en-US" dirty="0"/>
        </a:p>
      </dgm:t>
    </dgm:pt>
    <dgm:pt modelId="{6D37F4F0-1DEA-4C4B-AF5F-09D1173C7F31}" type="parTrans" cxnId="{26DBE869-8F98-432E-BEE1-A074D8EEFF8F}">
      <dgm:prSet/>
      <dgm:spPr/>
      <dgm:t>
        <a:bodyPr/>
        <a:lstStyle/>
        <a:p>
          <a:endParaRPr lang="en-US"/>
        </a:p>
      </dgm:t>
    </dgm:pt>
    <dgm:pt modelId="{B9F5121B-1EAD-4A7A-9FCC-60411C92FDD9}" type="sibTrans" cxnId="{26DBE869-8F98-432E-BEE1-A074D8EEFF8F}">
      <dgm:prSet/>
      <dgm:spPr/>
      <dgm:t>
        <a:bodyPr/>
        <a:lstStyle/>
        <a:p>
          <a:endParaRPr lang="en-US"/>
        </a:p>
      </dgm:t>
    </dgm:pt>
    <dgm:pt modelId="{A1C06353-6039-4DBC-8340-C59A6ADEE19E}">
      <dgm:prSet/>
      <dgm:spPr/>
      <dgm:t>
        <a:bodyPr/>
        <a:lstStyle/>
        <a:p>
          <a:r>
            <a:rPr lang="en-GB"/>
            <a:t>Finally seeing Carrick face justice, many other victims came forward about their attacks </a:t>
          </a:r>
          <a:endParaRPr lang="en-US"/>
        </a:p>
      </dgm:t>
    </dgm:pt>
    <dgm:pt modelId="{03A98E47-1C52-4AF2-866B-983A95A4218A}" type="parTrans" cxnId="{073ACE82-749C-49D0-A5B1-67FFAAFECC9F}">
      <dgm:prSet/>
      <dgm:spPr/>
      <dgm:t>
        <a:bodyPr/>
        <a:lstStyle/>
        <a:p>
          <a:endParaRPr lang="en-US"/>
        </a:p>
      </dgm:t>
    </dgm:pt>
    <dgm:pt modelId="{27C88428-7790-447F-822A-458706FEC3D3}" type="sibTrans" cxnId="{073ACE82-749C-49D0-A5B1-67FFAAFECC9F}">
      <dgm:prSet/>
      <dgm:spPr/>
      <dgm:t>
        <a:bodyPr/>
        <a:lstStyle/>
        <a:p>
          <a:endParaRPr lang="en-US"/>
        </a:p>
      </dgm:t>
    </dgm:pt>
    <dgm:pt modelId="{E3F2F04E-A1C5-4F30-9935-71ED91A9278C}">
      <dgm:prSet/>
      <dgm:spPr/>
      <dgm:t>
        <a:bodyPr/>
        <a:lstStyle/>
        <a:p>
          <a:r>
            <a:rPr lang="en-GB" dirty="0"/>
            <a:t>Previous to this case, Carrick had come to the attention of the Met and 3 other forces 9 times </a:t>
          </a:r>
          <a:endParaRPr lang="en-US" dirty="0"/>
        </a:p>
      </dgm:t>
    </dgm:pt>
    <dgm:pt modelId="{BABD3471-C6EE-43EE-9FFF-ACF7CAEDEA70}" type="parTrans" cxnId="{EA30C989-D77D-4130-A3DD-D04F43D809E4}">
      <dgm:prSet/>
      <dgm:spPr/>
      <dgm:t>
        <a:bodyPr/>
        <a:lstStyle/>
        <a:p>
          <a:endParaRPr lang="en-US"/>
        </a:p>
      </dgm:t>
    </dgm:pt>
    <dgm:pt modelId="{177EAC68-51DB-4D2B-9FF0-79E7920B12B8}" type="sibTrans" cxnId="{EA30C989-D77D-4130-A3DD-D04F43D809E4}">
      <dgm:prSet/>
      <dgm:spPr/>
      <dgm:t>
        <a:bodyPr/>
        <a:lstStyle/>
        <a:p>
          <a:endParaRPr lang="en-US"/>
        </a:p>
      </dgm:t>
    </dgm:pt>
    <dgm:pt modelId="{DCAA468F-60E3-41E9-9585-68B6A114E730}">
      <dgm:prSet/>
      <dgm:spPr/>
      <dgm:t>
        <a:bodyPr/>
        <a:lstStyle/>
        <a:p>
          <a:r>
            <a:rPr lang="en-GB"/>
            <a:t>In 2002, Carrick, new in his role, was investigated by his own force, after being accused of assaulting and harassing an ex-partner (NFA) </a:t>
          </a:r>
          <a:endParaRPr lang="en-US"/>
        </a:p>
      </dgm:t>
    </dgm:pt>
    <dgm:pt modelId="{53C5A186-9E42-46C0-9C38-3C1094EC7E35}" type="parTrans" cxnId="{94E03F22-E897-4483-B576-D75C321E4E77}">
      <dgm:prSet/>
      <dgm:spPr/>
      <dgm:t>
        <a:bodyPr/>
        <a:lstStyle/>
        <a:p>
          <a:endParaRPr lang="en-US"/>
        </a:p>
      </dgm:t>
    </dgm:pt>
    <dgm:pt modelId="{97D1C77A-EBE5-42EC-B4E2-C50345631016}" type="sibTrans" cxnId="{94E03F22-E897-4483-B576-D75C321E4E77}">
      <dgm:prSet/>
      <dgm:spPr/>
      <dgm:t>
        <a:bodyPr/>
        <a:lstStyle/>
        <a:p>
          <a:endParaRPr lang="en-US"/>
        </a:p>
      </dgm:t>
    </dgm:pt>
    <dgm:pt modelId="{64D52462-5FF4-45D3-AF17-6E8A1F7BF167}" type="pres">
      <dgm:prSet presAssocID="{95907957-F6B3-4E9E-9A68-B3FD3A6E6403}" presName="linear" presStyleCnt="0">
        <dgm:presLayoutVars>
          <dgm:animLvl val="lvl"/>
          <dgm:resizeHandles val="exact"/>
        </dgm:presLayoutVars>
      </dgm:prSet>
      <dgm:spPr/>
    </dgm:pt>
    <dgm:pt modelId="{955DF209-2FF9-4A50-8D71-DBB447E61731}" type="pres">
      <dgm:prSet presAssocID="{3D553503-5561-4C44-9B15-BC43FD443F15}" presName="parentText" presStyleLbl="node1" presStyleIdx="0" presStyleCnt="4">
        <dgm:presLayoutVars>
          <dgm:chMax val="0"/>
          <dgm:bulletEnabled val="1"/>
        </dgm:presLayoutVars>
      </dgm:prSet>
      <dgm:spPr/>
    </dgm:pt>
    <dgm:pt modelId="{FFE0A5D9-CB33-45EE-ACD1-2C4DB3AE8BB9}" type="pres">
      <dgm:prSet presAssocID="{B9F5121B-1EAD-4A7A-9FCC-60411C92FDD9}" presName="spacer" presStyleCnt="0"/>
      <dgm:spPr/>
    </dgm:pt>
    <dgm:pt modelId="{50AD2B70-51C7-480B-B378-2C590DE1C2E3}" type="pres">
      <dgm:prSet presAssocID="{A1C06353-6039-4DBC-8340-C59A6ADEE19E}" presName="parentText" presStyleLbl="node1" presStyleIdx="1" presStyleCnt="4">
        <dgm:presLayoutVars>
          <dgm:chMax val="0"/>
          <dgm:bulletEnabled val="1"/>
        </dgm:presLayoutVars>
      </dgm:prSet>
      <dgm:spPr/>
    </dgm:pt>
    <dgm:pt modelId="{C1E0AE71-37B7-422F-B665-1583EB49DA18}" type="pres">
      <dgm:prSet presAssocID="{27C88428-7790-447F-822A-458706FEC3D3}" presName="spacer" presStyleCnt="0"/>
      <dgm:spPr/>
    </dgm:pt>
    <dgm:pt modelId="{FFF798CB-C1F3-476B-AAC3-045C8011AA5A}" type="pres">
      <dgm:prSet presAssocID="{E3F2F04E-A1C5-4F30-9935-71ED91A9278C}" presName="parentText" presStyleLbl="node1" presStyleIdx="2" presStyleCnt="4">
        <dgm:presLayoutVars>
          <dgm:chMax val="0"/>
          <dgm:bulletEnabled val="1"/>
        </dgm:presLayoutVars>
      </dgm:prSet>
      <dgm:spPr/>
    </dgm:pt>
    <dgm:pt modelId="{6541F211-6C2A-4E7D-8951-0705571CAAFF}" type="pres">
      <dgm:prSet presAssocID="{177EAC68-51DB-4D2B-9FF0-79E7920B12B8}" presName="spacer" presStyleCnt="0"/>
      <dgm:spPr/>
    </dgm:pt>
    <dgm:pt modelId="{68F36042-641B-4454-93EE-5CA8A58B9E88}" type="pres">
      <dgm:prSet presAssocID="{DCAA468F-60E3-41E9-9585-68B6A114E730}" presName="parentText" presStyleLbl="node1" presStyleIdx="3" presStyleCnt="4">
        <dgm:presLayoutVars>
          <dgm:chMax val="0"/>
          <dgm:bulletEnabled val="1"/>
        </dgm:presLayoutVars>
      </dgm:prSet>
      <dgm:spPr/>
    </dgm:pt>
  </dgm:ptLst>
  <dgm:cxnLst>
    <dgm:cxn modelId="{ACA7040D-B1D1-46C7-80C6-DDA6DB94BDF9}" type="presOf" srcId="{DCAA468F-60E3-41E9-9585-68B6A114E730}" destId="{68F36042-641B-4454-93EE-5CA8A58B9E88}" srcOrd="0" destOrd="0" presId="urn:microsoft.com/office/officeart/2005/8/layout/vList2"/>
    <dgm:cxn modelId="{5697BA0D-6D09-40D6-B541-5EAC8C44EFEF}" type="presOf" srcId="{E3F2F04E-A1C5-4F30-9935-71ED91A9278C}" destId="{FFF798CB-C1F3-476B-AAC3-045C8011AA5A}" srcOrd="0" destOrd="0" presId="urn:microsoft.com/office/officeart/2005/8/layout/vList2"/>
    <dgm:cxn modelId="{94E03F22-E897-4483-B576-D75C321E4E77}" srcId="{95907957-F6B3-4E9E-9A68-B3FD3A6E6403}" destId="{DCAA468F-60E3-41E9-9585-68B6A114E730}" srcOrd="3" destOrd="0" parTransId="{53C5A186-9E42-46C0-9C38-3C1094EC7E35}" sibTransId="{97D1C77A-EBE5-42EC-B4E2-C50345631016}"/>
    <dgm:cxn modelId="{26DBE869-8F98-432E-BEE1-A074D8EEFF8F}" srcId="{95907957-F6B3-4E9E-9A68-B3FD3A6E6403}" destId="{3D553503-5561-4C44-9B15-BC43FD443F15}" srcOrd="0" destOrd="0" parTransId="{6D37F4F0-1DEA-4C4B-AF5F-09D1173C7F31}" sibTransId="{B9F5121B-1EAD-4A7A-9FCC-60411C92FDD9}"/>
    <dgm:cxn modelId="{0F08856F-FC69-4026-9BD4-804CB7B5909A}" type="presOf" srcId="{3D553503-5561-4C44-9B15-BC43FD443F15}" destId="{955DF209-2FF9-4A50-8D71-DBB447E61731}" srcOrd="0" destOrd="0" presId="urn:microsoft.com/office/officeart/2005/8/layout/vList2"/>
    <dgm:cxn modelId="{073ACE82-749C-49D0-A5B1-67FFAAFECC9F}" srcId="{95907957-F6B3-4E9E-9A68-B3FD3A6E6403}" destId="{A1C06353-6039-4DBC-8340-C59A6ADEE19E}" srcOrd="1" destOrd="0" parTransId="{03A98E47-1C52-4AF2-866B-983A95A4218A}" sibTransId="{27C88428-7790-447F-822A-458706FEC3D3}"/>
    <dgm:cxn modelId="{EA30C989-D77D-4130-A3DD-D04F43D809E4}" srcId="{95907957-F6B3-4E9E-9A68-B3FD3A6E6403}" destId="{E3F2F04E-A1C5-4F30-9935-71ED91A9278C}" srcOrd="2" destOrd="0" parTransId="{BABD3471-C6EE-43EE-9FFF-ACF7CAEDEA70}" sibTransId="{177EAC68-51DB-4D2B-9FF0-79E7920B12B8}"/>
    <dgm:cxn modelId="{69556890-4355-4141-9EFC-70DC52F0EB5D}" type="presOf" srcId="{95907957-F6B3-4E9E-9A68-B3FD3A6E6403}" destId="{64D52462-5FF4-45D3-AF17-6E8A1F7BF167}" srcOrd="0" destOrd="0" presId="urn:microsoft.com/office/officeart/2005/8/layout/vList2"/>
    <dgm:cxn modelId="{493214D9-7ECF-4707-BBD4-A97DCD9C3289}" type="presOf" srcId="{A1C06353-6039-4DBC-8340-C59A6ADEE19E}" destId="{50AD2B70-51C7-480B-B378-2C590DE1C2E3}" srcOrd="0" destOrd="0" presId="urn:microsoft.com/office/officeart/2005/8/layout/vList2"/>
    <dgm:cxn modelId="{FE861D30-D8D9-47B6-B2B0-8131DC4044C1}" type="presParOf" srcId="{64D52462-5FF4-45D3-AF17-6E8A1F7BF167}" destId="{955DF209-2FF9-4A50-8D71-DBB447E61731}" srcOrd="0" destOrd="0" presId="urn:microsoft.com/office/officeart/2005/8/layout/vList2"/>
    <dgm:cxn modelId="{05894908-AF69-4A62-BCA3-DCA4A5CEAD13}" type="presParOf" srcId="{64D52462-5FF4-45D3-AF17-6E8A1F7BF167}" destId="{FFE0A5D9-CB33-45EE-ACD1-2C4DB3AE8BB9}" srcOrd="1" destOrd="0" presId="urn:microsoft.com/office/officeart/2005/8/layout/vList2"/>
    <dgm:cxn modelId="{7D33CD29-4F1D-48B5-97F7-9006C1B6D906}" type="presParOf" srcId="{64D52462-5FF4-45D3-AF17-6E8A1F7BF167}" destId="{50AD2B70-51C7-480B-B378-2C590DE1C2E3}" srcOrd="2" destOrd="0" presId="urn:microsoft.com/office/officeart/2005/8/layout/vList2"/>
    <dgm:cxn modelId="{D645304D-4F6E-41BD-9240-244B034955C8}" type="presParOf" srcId="{64D52462-5FF4-45D3-AF17-6E8A1F7BF167}" destId="{C1E0AE71-37B7-422F-B665-1583EB49DA18}" srcOrd="3" destOrd="0" presId="urn:microsoft.com/office/officeart/2005/8/layout/vList2"/>
    <dgm:cxn modelId="{366128F0-B393-4D9B-9828-75D494822174}" type="presParOf" srcId="{64D52462-5FF4-45D3-AF17-6E8A1F7BF167}" destId="{FFF798CB-C1F3-476B-AAC3-045C8011AA5A}" srcOrd="4" destOrd="0" presId="urn:microsoft.com/office/officeart/2005/8/layout/vList2"/>
    <dgm:cxn modelId="{A2B92E69-F48C-4681-A2C5-CABFC3618770}" type="presParOf" srcId="{64D52462-5FF4-45D3-AF17-6E8A1F7BF167}" destId="{6541F211-6C2A-4E7D-8951-0705571CAAFF}" srcOrd="5" destOrd="0" presId="urn:microsoft.com/office/officeart/2005/8/layout/vList2"/>
    <dgm:cxn modelId="{6DFAE9E1-7022-441D-AAA4-EAB2752BD1DD}" type="presParOf" srcId="{64D52462-5FF4-45D3-AF17-6E8A1F7BF167}" destId="{68F36042-641B-4454-93EE-5CA8A58B9E8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825730-E51F-4F87-A124-181DEA1BB318}" type="doc">
      <dgm:prSet loTypeId="urn:microsoft.com/office/officeart/2005/8/layout/vList2" loCatId="list" qsTypeId="urn:microsoft.com/office/officeart/2005/8/quickstyle/simple1#8" qsCatId="simple" csTypeId="urn:microsoft.com/office/officeart/2005/8/colors/colorful5#4" csCatId="colorful"/>
      <dgm:spPr/>
      <dgm:t>
        <a:bodyPr/>
        <a:lstStyle/>
        <a:p>
          <a:endParaRPr lang="en-US"/>
        </a:p>
      </dgm:t>
    </dgm:pt>
    <dgm:pt modelId="{7E46A259-4C39-49DF-B40F-5B296210BB76}">
      <dgm:prSet/>
      <dgm:spPr/>
      <dgm:t>
        <a:bodyPr/>
        <a:lstStyle/>
        <a:p>
          <a:r>
            <a:rPr lang="en-GB" b="0" i="0" baseline="0" dirty="0"/>
            <a:t>Carrick's career saw several more reports of assault, harassment and domestic abuse, but none led to a criminal prosecution</a:t>
          </a:r>
          <a:endParaRPr lang="en-US" dirty="0"/>
        </a:p>
      </dgm:t>
    </dgm:pt>
    <dgm:pt modelId="{73B8196B-91DB-46DD-9EDF-B9BA0208ABAF}" type="parTrans" cxnId="{2ECCC66B-D1FD-40DE-8BB0-D93A8B3E3721}">
      <dgm:prSet/>
      <dgm:spPr/>
      <dgm:t>
        <a:bodyPr/>
        <a:lstStyle/>
        <a:p>
          <a:endParaRPr lang="en-US"/>
        </a:p>
      </dgm:t>
    </dgm:pt>
    <dgm:pt modelId="{6B1D250F-A04C-4E35-B90C-7D5095143189}" type="sibTrans" cxnId="{2ECCC66B-D1FD-40DE-8BB0-D93A8B3E3721}">
      <dgm:prSet/>
      <dgm:spPr/>
      <dgm:t>
        <a:bodyPr/>
        <a:lstStyle/>
        <a:p>
          <a:endParaRPr lang="en-US"/>
        </a:p>
      </dgm:t>
    </dgm:pt>
    <dgm:pt modelId="{7E283A68-529E-4930-94B3-67976052D482}">
      <dgm:prSet/>
      <dgm:spPr/>
      <dgm:t>
        <a:bodyPr/>
        <a:lstStyle/>
        <a:p>
          <a:r>
            <a:rPr lang="en-GB" b="0" i="0" baseline="0"/>
            <a:t>An allegation was made in 2009, when Carrick became a member of the armed teams guarding the Houses of Parliament, government offices and diplomatic missions.</a:t>
          </a:r>
          <a:endParaRPr lang="en-US"/>
        </a:p>
      </dgm:t>
    </dgm:pt>
    <dgm:pt modelId="{2ABE381F-771E-4953-B57E-23FE21D789A2}" type="parTrans" cxnId="{2A9C2845-650A-47D3-A4F8-8D6DE64A3EC7}">
      <dgm:prSet/>
      <dgm:spPr/>
      <dgm:t>
        <a:bodyPr/>
        <a:lstStyle/>
        <a:p>
          <a:endParaRPr lang="en-US"/>
        </a:p>
      </dgm:t>
    </dgm:pt>
    <dgm:pt modelId="{71882B7C-709A-4FF5-90BD-815B164CD986}" type="sibTrans" cxnId="{2A9C2845-650A-47D3-A4F8-8D6DE64A3EC7}">
      <dgm:prSet/>
      <dgm:spPr/>
      <dgm:t>
        <a:bodyPr/>
        <a:lstStyle/>
        <a:p>
          <a:endParaRPr lang="en-US"/>
        </a:p>
      </dgm:t>
    </dgm:pt>
    <dgm:pt modelId="{FF50B60C-57A4-4DC4-BFE0-5439D5C55D1E}" type="pres">
      <dgm:prSet presAssocID="{9B825730-E51F-4F87-A124-181DEA1BB318}" presName="linear" presStyleCnt="0">
        <dgm:presLayoutVars>
          <dgm:animLvl val="lvl"/>
          <dgm:resizeHandles val="exact"/>
        </dgm:presLayoutVars>
      </dgm:prSet>
      <dgm:spPr/>
    </dgm:pt>
    <dgm:pt modelId="{71CC7EE2-9A77-4C9E-A47D-6888245968F5}" type="pres">
      <dgm:prSet presAssocID="{7E46A259-4C39-49DF-B40F-5B296210BB76}" presName="parentText" presStyleLbl="node1" presStyleIdx="0" presStyleCnt="2">
        <dgm:presLayoutVars>
          <dgm:chMax val="0"/>
          <dgm:bulletEnabled val="1"/>
        </dgm:presLayoutVars>
      </dgm:prSet>
      <dgm:spPr/>
    </dgm:pt>
    <dgm:pt modelId="{47BCA676-F4F9-4E96-A47F-803A95E853EB}" type="pres">
      <dgm:prSet presAssocID="{6B1D250F-A04C-4E35-B90C-7D5095143189}" presName="spacer" presStyleCnt="0"/>
      <dgm:spPr/>
    </dgm:pt>
    <dgm:pt modelId="{DEAF33A5-2717-4308-A61A-CC254845F9C8}" type="pres">
      <dgm:prSet presAssocID="{7E283A68-529E-4930-94B3-67976052D482}" presName="parentText" presStyleLbl="node1" presStyleIdx="1" presStyleCnt="2">
        <dgm:presLayoutVars>
          <dgm:chMax val="0"/>
          <dgm:bulletEnabled val="1"/>
        </dgm:presLayoutVars>
      </dgm:prSet>
      <dgm:spPr/>
    </dgm:pt>
  </dgm:ptLst>
  <dgm:cxnLst>
    <dgm:cxn modelId="{2A9C2845-650A-47D3-A4F8-8D6DE64A3EC7}" srcId="{9B825730-E51F-4F87-A124-181DEA1BB318}" destId="{7E283A68-529E-4930-94B3-67976052D482}" srcOrd="1" destOrd="0" parTransId="{2ABE381F-771E-4953-B57E-23FE21D789A2}" sibTransId="{71882B7C-709A-4FF5-90BD-815B164CD986}"/>
    <dgm:cxn modelId="{2ECCC66B-D1FD-40DE-8BB0-D93A8B3E3721}" srcId="{9B825730-E51F-4F87-A124-181DEA1BB318}" destId="{7E46A259-4C39-49DF-B40F-5B296210BB76}" srcOrd="0" destOrd="0" parTransId="{73B8196B-91DB-46DD-9EDF-B9BA0208ABAF}" sibTransId="{6B1D250F-A04C-4E35-B90C-7D5095143189}"/>
    <dgm:cxn modelId="{10F8B253-238C-4D21-8433-038F94E82EBA}" type="presOf" srcId="{9B825730-E51F-4F87-A124-181DEA1BB318}" destId="{FF50B60C-57A4-4DC4-BFE0-5439D5C55D1E}" srcOrd="0" destOrd="0" presId="urn:microsoft.com/office/officeart/2005/8/layout/vList2"/>
    <dgm:cxn modelId="{93BFE387-25E5-4DD2-BC28-B52EF0F194CF}" type="presOf" srcId="{7E46A259-4C39-49DF-B40F-5B296210BB76}" destId="{71CC7EE2-9A77-4C9E-A47D-6888245968F5}" srcOrd="0" destOrd="0" presId="urn:microsoft.com/office/officeart/2005/8/layout/vList2"/>
    <dgm:cxn modelId="{51BCABA6-1A66-4FEE-86C0-3A375469F377}" type="presOf" srcId="{7E283A68-529E-4930-94B3-67976052D482}" destId="{DEAF33A5-2717-4308-A61A-CC254845F9C8}" srcOrd="0" destOrd="0" presId="urn:microsoft.com/office/officeart/2005/8/layout/vList2"/>
    <dgm:cxn modelId="{74BC2246-A224-4FD2-83DD-3BBA1663E4B0}" type="presParOf" srcId="{FF50B60C-57A4-4DC4-BFE0-5439D5C55D1E}" destId="{71CC7EE2-9A77-4C9E-A47D-6888245968F5}" srcOrd="0" destOrd="0" presId="urn:microsoft.com/office/officeart/2005/8/layout/vList2"/>
    <dgm:cxn modelId="{FD08FAB9-AE0C-4879-A1F2-080A1677EE84}" type="presParOf" srcId="{FF50B60C-57A4-4DC4-BFE0-5439D5C55D1E}" destId="{47BCA676-F4F9-4E96-A47F-803A95E853EB}" srcOrd="1" destOrd="0" presId="urn:microsoft.com/office/officeart/2005/8/layout/vList2"/>
    <dgm:cxn modelId="{59F0AAF3-31B2-48ED-867D-B1E68F3163F8}" type="presParOf" srcId="{FF50B60C-57A4-4DC4-BFE0-5439D5C55D1E}" destId="{DEAF33A5-2717-4308-A61A-CC254845F9C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06E6D2-9E23-4474-AFC5-DBB56CB8FA1B}" type="doc">
      <dgm:prSet loTypeId="urn:microsoft.com/office/officeart/2005/8/layout/vList2" loCatId="list" qsTypeId="urn:microsoft.com/office/officeart/2005/8/quickstyle/simple1#9" qsCatId="simple" csTypeId="urn:microsoft.com/office/officeart/2005/8/colors/colorful1#3" csCatId="colorful"/>
      <dgm:spPr/>
      <dgm:t>
        <a:bodyPr/>
        <a:lstStyle/>
        <a:p>
          <a:endParaRPr lang="en-GB"/>
        </a:p>
      </dgm:t>
    </dgm:pt>
    <dgm:pt modelId="{C7D234B2-17B3-46A5-853C-5FFF3B7E0432}">
      <dgm:prSet/>
      <dgm:spPr/>
      <dgm:t>
        <a:bodyPr/>
        <a:lstStyle/>
        <a:p>
          <a:r>
            <a:rPr lang="en-GB" dirty="0"/>
            <a:t>Despite being on the radar of 3 forces, in 2017, he sailed through his police re-vetting</a:t>
          </a:r>
        </a:p>
      </dgm:t>
    </dgm:pt>
    <dgm:pt modelId="{CEEFB790-2CFA-4811-B9FF-B20EAA0B27D8}" type="parTrans" cxnId="{116E1C4F-5BC1-4C83-92FD-4D596D2B7BDD}">
      <dgm:prSet/>
      <dgm:spPr/>
      <dgm:t>
        <a:bodyPr/>
        <a:lstStyle/>
        <a:p>
          <a:endParaRPr lang="en-GB"/>
        </a:p>
      </dgm:t>
    </dgm:pt>
    <dgm:pt modelId="{7E2876F1-BF5D-4B46-A5DB-31A6D65D94F5}" type="sibTrans" cxnId="{116E1C4F-5BC1-4C83-92FD-4D596D2B7BDD}">
      <dgm:prSet/>
      <dgm:spPr/>
      <dgm:t>
        <a:bodyPr/>
        <a:lstStyle/>
        <a:p>
          <a:endParaRPr lang="en-GB"/>
        </a:p>
      </dgm:t>
    </dgm:pt>
    <dgm:pt modelId="{8241456D-DA73-44CF-99FD-3FD9E8B761E9}">
      <dgm:prSet/>
      <dgm:spPr/>
      <dgm:t>
        <a:bodyPr/>
        <a:lstStyle/>
        <a:p>
          <a:r>
            <a:rPr lang="en-GB"/>
            <a:t>In 2019 he was accused of grabbing a woman by the neck. Again, there were no criminal charges</a:t>
          </a:r>
        </a:p>
      </dgm:t>
    </dgm:pt>
    <dgm:pt modelId="{614F0947-0E5B-41DF-8601-56FB00CCC6A7}" type="parTrans" cxnId="{94654550-EB6E-4557-B3F0-C93EB93D250F}">
      <dgm:prSet/>
      <dgm:spPr/>
      <dgm:t>
        <a:bodyPr/>
        <a:lstStyle/>
        <a:p>
          <a:endParaRPr lang="en-GB"/>
        </a:p>
      </dgm:t>
    </dgm:pt>
    <dgm:pt modelId="{E41A7F8D-4C65-4E51-B2D9-300282B0CB8F}" type="sibTrans" cxnId="{94654550-EB6E-4557-B3F0-C93EB93D250F}">
      <dgm:prSet/>
      <dgm:spPr/>
      <dgm:t>
        <a:bodyPr/>
        <a:lstStyle/>
        <a:p>
          <a:endParaRPr lang="en-GB"/>
        </a:p>
      </dgm:t>
    </dgm:pt>
    <dgm:pt modelId="{4BDF044E-10B0-47B5-A210-5A3503C401CD}">
      <dgm:prSet/>
      <dgm:spPr/>
      <dgm:t>
        <a:bodyPr/>
        <a:lstStyle/>
        <a:p>
          <a:r>
            <a:rPr lang="en-GB"/>
            <a:t>In the summer of 2021, Carrick was accused of rape and arrested by Hertfordshire Constabulary, but the Met allowed him to continue working - on restricted duties</a:t>
          </a:r>
        </a:p>
      </dgm:t>
    </dgm:pt>
    <dgm:pt modelId="{93F717F0-EFEF-4C54-BC52-F3AACA648632}" type="parTrans" cxnId="{07AA22D8-EE51-4E8E-BCAA-54D84EF323B9}">
      <dgm:prSet/>
      <dgm:spPr/>
      <dgm:t>
        <a:bodyPr/>
        <a:lstStyle/>
        <a:p>
          <a:endParaRPr lang="en-GB"/>
        </a:p>
      </dgm:t>
    </dgm:pt>
    <dgm:pt modelId="{041A74D8-B425-40AE-9BA6-B71BB8941A2E}" type="sibTrans" cxnId="{07AA22D8-EE51-4E8E-BCAA-54D84EF323B9}">
      <dgm:prSet/>
      <dgm:spPr/>
      <dgm:t>
        <a:bodyPr/>
        <a:lstStyle/>
        <a:p>
          <a:endParaRPr lang="en-GB"/>
        </a:p>
      </dgm:t>
    </dgm:pt>
    <dgm:pt modelId="{E90952AA-698D-4172-9F2C-3110B6B5A243}">
      <dgm:prSet/>
      <dgm:spPr/>
      <dgm:t>
        <a:bodyPr/>
        <a:lstStyle/>
        <a:p>
          <a:r>
            <a:rPr lang="en-GB"/>
            <a:t>The rape case did not proceed, after the woman withdrew her complaint</a:t>
          </a:r>
        </a:p>
      </dgm:t>
    </dgm:pt>
    <dgm:pt modelId="{C927BFCA-8671-45A9-8567-2301723B564A}" type="parTrans" cxnId="{2F5CCD8D-141D-48FA-88C0-F6CA0B85F98C}">
      <dgm:prSet/>
      <dgm:spPr/>
      <dgm:t>
        <a:bodyPr/>
        <a:lstStyle/>
        <a:p>
          <a:endParaRPr lang="en-GB"/>
        </a:p>
      </dgm:t>
    </dgm:pt>
    <dgm:pt modelId="{1FF6538B-C759-4D20-BE70-88F2B244C276}" type="sibTrans" cxnId="{2F5CCD8D-141D-48FA-88C0-F6CA0B85F98C}">
      <dgm:prSet/>
      <dgm:spPr/>
      <dgm:t>
        <a:bodyPr/>
        <a:lstStyle/>
        <a:p>
          <a:endParaRPr lang="en-GB"/>
        </a:p>
      </dgm:t>
    </dgm:pt>
    <dgm:pt modelId="{19344F20-8E1C-481E-8862-13B20C107075}">
      <dgm:prSet/>
      <dgm:spPr/>
      <dgm:t>
        <a:bodyPr/>
        <a:lstStyle/>
        <a:p>
          <a:r>
            <a:rPr lang="en-GB"/>
            <a:t>When Carrick was preparing to return to frontline duties, he was arrested again, on another rape allegation. He was charged, named publicly and his 17 years of offending finally exposed </a:t>
          </a:r>
        </a:p>
      </dgm:t>
    </dgm:pt>
    <dgm:pt modelId="{7D568E44-D9E1-43CF-BCF7-E2F686410666}" type="parTrans" cxnId="{A9B1BE1B-8A6D-4FD1-96AD-81FC14222CD4}">
      <dgm:prSet/>
      <dgm:spPr/>
      <dgm:t>
        <a:bodyPr/>
        <a:lstStyle/>
        <a:p>
          <a:endParaRPr lang="en-GB"/>
        </a:p>
      </dgm:t>
    </dgm:pt>
    <dgm:pt modelId="{A0BAF9D1-51F4-4634-99FB-40E3D50DAD0C}" type="sibTrans" cxnId="{A9B1BE1B-8A6D-4FD1-96AD-81FC14222CD4}">
      <dgm:prSet/>
      <dgm:spPr/>
      <dgm:t>
        <a:bodyPr/>
        <a:lstStyle/>
        <a:p>
          <a:endParaRPr lang="en-GB"/>
        </a:p>
      </dgm:t>
    </dgm:pt>
    <dgm:pt modelId="{3DE75D0C-2334-46CF-86B3-13FCA6FD33B4}" type="pres">
      <dgm:prSet presAssocID="{7406E6D2-9E23-4474-AFC5-DBB56CB8FA1B}" presName="linear" presStyleCnt="0">
        <dgm:presLayoutVars>
          <dgm:animLvl val="lvl"/>
          <dgm:resizeHandles val="exact"/>
        </dgm:presLayoutVars>
      </dgm:prSet>
      <dgm:spPr/>
    </dgm:pt>
    <dgm:pt modelId="{1C001313-6844-4447-A28E-D0E7E74937F6}" type="pres">
      <dgm:prSet presAssocID="{C7D234B2-17B3-46A5-853C-5FFF3B7E0432}" presName="parentText" presStyleLbl="node1" presStyleIdx="0" presStyleCnt="5">
        <dgm:presLayoutVars>
          <dgm:chMax val="0"/>
          <dgm:bulletEnabled val="1"/>
        </dgm:presLayoutVars>
      </dgm:prSet>
      <dgm:spPr/>
    </dgm:pt>
    <dgm:pt modelId="{37591D1B-D873-4A7D-9E84-8FE7F5AD6A21}" type="pres">
      <dgm:prSet presAssocID="{7E2876F1-BF5D-4B46-A5DB-31A6D65D94F5}" presName="spacer" presStyleCnt="0"/>
      <dgm:spPr/>
    </dgm:pt>
    <dgm:pt modelId="{557BCEB7-996B-4169-A625-0126246F7658}" type="pres">
      <dgm:prSet presAssocID="{8241456D-DA73-44CF-99FD-3FD9E8B761E9}" presName="parentText" presStyleLbl="node1" presStyleIdx="1" presStyleCnt="5">
        <dgm:presLayoutVars>
          <dgm:chMax val="0"/>
          <dgm:bulletEnabled val="1"/>
        </dgm:presLayoutVars>
      </dgm:prSet>
      <dgm:spPr/>
    </dgm:pt>
    <dgm:pt modelId="{4F8BDABD-094C-4CA6-B4D4-B9AAB2611E24}" type="pres">
      <dgm:prSet presAssocID="{E41A7F8D-4C65-4E51-B2D9-300282B0CB8F}" presName="spacer" presStyleCnt="0"/>
      <dgm:spPr/>
    </dgm:pt>
    <dgm:pt modelId="{05DB6A9D-3EFE-419A-B0BE-67687264FF8D}" type="pres">
      <dgm:prSet presAssocID="{4BDF044E-10B0-47B5-A210-5A3503C401CD}" presName="parentText" presStyleLbl="node1" presStyleIdx="2" presStyleCnt="5">
        <dgm:presLayoutVars>
          <dgm:chMax val="0"/>
          <dgm:bulletEnabled val="1"/>
        </dgm:presLayoutVars>
      </dgm:prSet>
      <dgm:spPr/>
    </dgm:pt>
    <dgm:pt modelId="{245EEA01-0EAE-4E9B-8E0B-BE098C135C6D}" type="pres">
      <dgm:prSet presAssocID="{041A74D8-B425-40AE-9BA6-B71BB8941A2E}" presName="spacer" presStyleCnt="0"/>
      <dgm:spPr/>
    </dgm:pt>
    <dgm:pt modelId="{EDD48793-6BF9-4ED9-8343-C99EC94BEA77}" type="pres">
      <dgm:prSet presAssocID="{E90952AA-698D-4172-9F2C-3110B6B5A243}" presName="parentText" presStyleLbl="node1" presStyleIdx="3" presStyleCnt="5">
        <dgm:presLayoutVars>
          <dgm:chMax val="0"/>
          <dgm:bulletEnabled val="1"/>
        </dgm:presLayoutVars>
      </dgm:prSet>
      <dgm:spPr/>
    </dgm:pt>
    <dgm:pt modelId="{1FBEA8C3-167F-4A7B-A6B7-0532FA9B104D}" type="pres">
      <dgm:prSet presAssocID="{1FF6538B-C759-4D20-BE70-88F2B244C276}" presName="spacer" presStyleCnt="0"/>
      <dgm:spPr/>
    </dgm:pt>
    <dgm:pt modelId="{093B78BE-97C6-450C-BCF3-D40E37628515}" type="pres">
      <dgm:prSet presAssocID="{19344F20-8E1C-481E-8862-13B20C107075}" presName="parentText" presStyleLbl="node1" presStyleIdx="4" presStyleCnt="5">
        <dgm:presLayoutVars>
          <dgm:chMax val="0"/>
          <dgm:bulletEnabled val="1"/>
        </dgm:presLayoutVars>
      </dgm:prSet>
      <dgm:spPr/>
    </dgm:pt>
  </dgm:ptLst>
  <dgm:cxnLst>
    <dgm:cxn modelId="{DB9D360D-B37E-426B-8146-C6A7C714A7F1}" type="presOf" srcId="{19344F20-8E1C-481E-8862-13B20C107075}" destId="{093B78BE-97C6-450C-BCF3-D40E37628515}" srcOrd="0" destOrd="0" presId="urn:microsoft.com/office/officeart/2005/8/layout/vList2"/>
    <dgm:cxn modelId="{A9B1BE1B-8A6D-4FD1-96AD-81FC14222CD4}" srcId="{7406E6D2-9E23-4474-AFC5-DBB56CB8FA1B}" destId="{19344F20-8E1C-481E-8862-13B20C107075}" srcOrd="4" destOrd="0" parTransId="{7D568E44-D9E1-43CF-BCF7-E2F686410666}" sibTransId="{A0BAF9D1-51F4-4634-99FB-40E3D50DAD0C}"/>
    <dgm:cxn modelId="{7BFD8129-DE00-4556-8277-AAA5DBD330FD}" type="presOf" srcId="{4BDF044E-10B0-47B5-A210-5A3503C401CD}" destId="{05DB6A9D-3EFE-419A-B0BE-67687264FF8D}" srcOrd="0" destOrd="0" presId="urn:microsoft.com/office/officeart/2005/8/layout/vList2"/>
    <dgm:cxn modelId="{13595333-5891-4609-A019-5D71281251AC}" type="presOf" srcId="{7406E6D2-9E23-4474-AFC5-DBB56CB8FA1B}" destId="{3DE75D0C-2334-46CF-86B3-13FCA6FD33B4}" srcOrd="0" destOrd="0" presId="urn:microsoft.com/office/officeart/2005/8/layout/vList2"/>
    <dgm:cxn modelId="{A99E895F-E8FF-45CF-BF8A-79373A7BFC26}" type="presOf" srcId="{C7D234B2-17B3-46A5-853C-5FFF3B7E0432}" destId="{1C001313-6844-4447-A28E-D0E7E74937F6}" srcOrd="0" destOrd="0" presId="urn:microsoft.com/office/officeart/2005/8/layout/vList2"/>
    <dgm:cxn modelId="{116E1C4F-5BC1-4C83-92FD-4D596D2B7BDD}" srcId="{7406E6D2-9E23-4474-AFC5-DBB56CB8FA1B}" destId="{C7D234B2-17B3-46A5-853C-5FFF3B7E0432}" srcOrd="0" destOrd="0" parTransId="{CEEFB790-2CFA-4811-B9FF-B20EAA0B27D8}" sibTransId="{7E2876F1-BF5D-4B46-A5DB-31A6D65D94F5}"/>
    <dgm:cxn modelId="{94654550-EB6E-4557-B3F0-C93EB93D250F}" srcId="{7406E6D2-9E23-4474-AFC5-DBB56CB8FA1B}" destId="{8241456D-DA73-44CF-99FD-3FD9E8B761E9}" srcOrd="1" destOrd="0" parTransId="{614F0947-0E5B-41DF-8601-56FB00CCC6A7}" sibTransId="{E41A7F8D-4C65-4E51-B2D9-300282B0CB8F}"/>
    <dgm:cxn modelId="{2F5CCD8D-141D-48FA-88C0-F6CA0B85F98C}" srcId="{7406E6D2-9E23-4474-AFC5-DBB56CB8FA1B}" destId="{E90952AA-698D-4172-9F2C-3110B6B5A243}" srcOrd="3" destOrd="0" parTransId="{C927BFCA-8671-45A9-8567-2301723B564A}" sibTransId="{1FF6538B-C759-4D20-BE70-88F2B244C276}"/>
    <dgm:cxn modelId="{E8B474B0-F28B-4767-AB25-029DDDE3B0C8}" type="presOf" srcId="{8241456D-DA73-44CF-99FD-3FD9E8B761E9}" destId="{557BCEB7-996B-4169-A625-0126246F7658}" srcOrd="0" destOrd="0" presId="urn:microsoft.com/office/officeart/2005/8/layout/vList2"/>
    <dgm:cxn modelId="{07AA22D8-EE51-4E8E-BCAA-54D84EF323B9}" srcId="{7406E6D2-9E23-4474-AFC5-DBB56CB8FA1B}" destId="{4BDF044E-10B0-47B5-A210-5A3503C401CD}" srcOrd="2" destOrd="0" parTransId="{93F717F0-EFEF-4C54-BC52-F3AACA648632}" sibTransId="{041A74D8-B425-40AE-9BA6-B71BB8941A2E}"/>
    <dgm:cxn modelId="{8E69E3F2-E43A-41BE-80D3-956805C4007B}" type="presOf" srcId="{E90952AA-698D-4172-9F2C-3110B6B5A243}" destId="{EDD48793-6BF9-4ED9-8343-C99EC94BEA77}" srcOrd="0" destOrd="0" presId="urn:microsoft.com/office/officeart/2005/8/layout/vList2"/>
    <dgm:cxn modelId="{959841F8-9E1C-4D1E-9E4C-425E26374A2E}" type="presParOf" srcId="{3DE75D0C-2334-46CF-86B3-13FCA6FD33B4}" destId="{1C001313-6844-4447-A28E-D0E7E74937F6}" srcOrd="0" destOrd="0" presId="urn:microsoft.com/office/officeart/2005/8/layout/vList2"/>
    <dgm:cxn modelId="{5945D014-79B9-4C02-861C-2D2F746F9808}" type="presParOf" srcId="{3DE75D0C-2334-46CF-86B3-13FCA6FD33B4}" destId="{37591D1B-D873-4A7D-9E84-8FE7F5AD6A21}" srcOrd="1" destOrd="0" presId="urn:microsoft.com/office/officeart/2005/8/layout/vList2"/>
    <dgm:cxn modelId="{F4376DB4-7032-4607-B30D-8DE21BEB737E}" type="presParOf" srcId="{3DE75D0C-2334-46CF-86B3-13FCA6FD33B4}" destId="{557BCEB7-996B-4169-A625-0126246F7658}" srcOrd="2" destOrd="0" presId="urn:microsoft.com/office/officeart/2005/8/layout/vList2"/>
    <dgm:cxn modelId="{EF8ACC0B-B0D5-40EE-A497-876459BBA6D2}" type="presParOf" srcId="{3DE75D0C-2334-46CF-86B3-13FCA6FD33B4}" destId="{4F8BDABD-094C-4CA6-B4D4-B9AAB2611E24}" srcOrd="3" destOrd="0" presId="urn:microsoft.com/office/officeart/2005/8/layout/vList2"/>
    <dgm:cxn modelId="{6269A438-CCC6-4AB9-B54A-6778B1FE64B0}" type="presParOf" srcId="{3DE75D0C-2334-46CF-86B3-13FCA6FD33B4}" destId="{05DB6A9D-3EFE-419A-B0BE-67687264FF8D}" srcOrd="4" destOrd="0" presId="urn:microsoft.com/office/officeart/2005/8/layout/vList2"/>
    <dgm:cxn modelId="{06A8F1F4-857B-4703-8706-A4DAFA29256B}" type="presParOf" srcId="{3DE75D0C-2334-46CF-86B3-13FCA6FD33B4}" destId="{245EEA01-0EAE-4E9B-8E0B-BE098C135C6D}" srcOrd="5" destOrd="0" presId="urn:microsoft.com/office/officeart/2005/8/layout/vList2"/>
    <dgm:cxn modelId="{8D690989-9352-4D18-8748-F74402BB2A0F}" type="presParOf" srcId="{3DE75D0C-2334-46CF-86B3-13FCA6FD33B4}" destId="{EDD48793-6BF9-4ED9-8343-C99EC94BEA77}" srcOrd="6" destOrd="0" presId="urn:microsoft.com/office/officeart/2005/8/layout/vList2"/>
    <dgm:cxn modelId="{2A4C446D-43B1-47C1-9575-50F2701E2E81}" type="presParOf" srcId="{3DE75D0C-2334-46CF-86B3-13FCA6FD33B4}" destId="{1FBEA8C3-167F-4A7B-A6B7-0532FA9B104D}" srcOrd="7" destOrd="0" presId="urn:microsoft.com/office/officeart/2005/8/layout/vList2"/>
    <dgm:cxn modelId="{5AE9F09F-B225-45B0-B10B-54AABA691007}" type="presParOf" srcId="{3DE75D0C-2334-46CF-86B3-13FCA6FD33B4}" destId="{093B78BE-97C6-450C-BCF3-D40E3762851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2" qsCatId="simple" csTypeId="urn:microsoft.com/office/officeart/2005/8/colors/colorful2#4" csCatId="colorful" phldr="1"/>
      <dgm:spPr/>
      <dgm:t>
        <a:bodyPr/>
        <a:lstStyle/>
        <a:p>
          <a:endParaRPr lang="en-US"/>
        </a:p>
      </dgm:t>
    </dgm:pt>
    <dgm:pt modelId="{41558BF4-277A-417D-941E-BF1D31D668DD}">
      <dgm:prSet/>
      <dgm:spPr>
        <a:xfrm>
          <a:off x="364041" y="2086"/>
          <a:ext cx="5096578" cy="61992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Building public trust and confidence</a:t>
          </a:r>
          <a:endParaRPr lang="en-US">
            <a:solidFill>
              <a:sysClr val="window" lastClr="FFFFFF"/>
            </a:solidFill>
            <a:latin typeface="Aptos" panose="02110004020202020204"/>
            <a:ea typeface="+mn-ea"/>
            <a:cs typeface="+mn-cs"/>
          </a:endParaRPr>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a:xfrm>
          <a:off x="364041" y="1616146"/>
          <a:ext cx="5096578" cy="61992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Through fairness – </a:t>
          </a:r>
          <a:endParaRPr lang="en-US">
            <a:solidFill>
              <a:sysClr val="window" lastClr="FFFFFF"/>
            </a:solidFill>
            <a:latin typeface="Aptos" panose="02110004020202020204"/>
            <a:ea typeface="+mn-ea"/>
            <a:cs typeface="+mn-cs"/>
          </a:endParaRPr>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a:xfrm>
          <a:off x="0" y="1926106"/>
          <a:ext cx="7280827" cy="1190700"/>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a:solidFill>
              <a:sysClr val="windowText" lastClr="000000">
                <a:hueOff val="0"/>
                <a:satOff val="0"/>
                <a:lumOff val="0"/>
                <a:alphaOff val="0"/>
              </a:sysClr>
            </a:solidFill>
            <a:latin typeface="Aptos" panose="02110004020202020204"/>
            <a:ea typeface="+mn-ea"/>
            <a:cs typeface="+mn-cs"/>
          </a:endParaRPr>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a:xfrm>
          <a:off x="364041" y="3230206"/>
          <a:ext cx="5096578" cy="61992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gm:spPr>
      <dgm:t>
        <a:bodyPr/>
        <a:lstStyle/>
        <a:p>
          <a:pPr>
            <a:buNone/>
          </a:pPr>
          <a:r>
            <a:rPr lang="en-GB" dirty="0">
              <a:solidFill>
                <a:sysClr val="window" lastClr="FFFFFF"/>
              </a:solidFill>
              <a:latin typeface="Aptos" panose="02110004020202020204"/>
              <a:ea typeface="+mn-ea"/>
              <a:cs typeface="+mn-cs"/>
            </a:rPr>
            <a:t>Accountability and ethical standards-</a:t>
          </a:r>
          <a:endParaRPr lang="en-US" dirty="0">
            <a:solidFill>
              <a:sysClr val="window" lastClr="FFFFFF"/>
            </a:solidFill>
            <a:latin typeface="Aptos" panose="02110004020202020204"/>
            <a:ea typeface="+mn-ea"/>
            <a:cs typeface="+mn-cs"/>
          </a:endParaRPr>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a:xfrm>
          <a:off x="0" y="3540166"/>
          <a:ext cx="7280827" cy="1190700"/>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a:solidFill>
              <a:sysClr val="windowText" lastClr="000000">
                <a:hueOff val="0"/>
                <a:satOff val="0"/>
                <a:lumOff val="0"/>
                <a:alphaOff val="0"/>
              </a:sysClr>
            </a:solidFill>
            <a:latin typeface="Aptos" panose="02110004020202020204"/>
            <a:ea typeface="+mn-ea"/>
            <a:cs typeface="+mn-cs"/>
          </a:endParaRPr>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a:xfrm>
          <a:off x="364041" y="4844266"/>
          <a:ext cx="5096578" cy="61992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gm:spPr>
      <dgm:t>
        <a:bodyPr/>
        <a:lstStyle/>
        <a:p>
          <a:pPr>
            <a:buNone/>
          </a:pPr>
          <a:r>
            <a:rPr lang="en-GB">
              <a:solidFill>
                <a:sysClr val="window" lastClr="FFFFFF"/>
              </a:solidFill>
              <a:latin typeface="Aptos" panose="02110004020202020204"/>
              <a:ea typeface="+mn-ea"/>
              <a:cs typeface="+mn-cs"/>
            </a:rPr>
            <a:t>Respect and empathy</a:t>
          </a:r>
          <a:endParaRPr lang="en-US">
            <a:solidFill>
              <a:sysClr val="window" lastClr="FFFFFF"/>
            </a:solidFill>
            <a:latin typeface="Aptos" panose="02110004020202020204"/>
            <a:ea typeface="+mn-ea"/>
            <a:cs typeface="+mn-cs"/>
          </a:endParaRPr>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a:xfrm>
          <a:off x="0" y="5154226"/>
          <a:ext cx="7280827" cy="1190700"/>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a:solidFill>
              <a:sysClr val="windowText" lastClr="000000">
                <a:hueOff val="0"/>
                <a:satOff val="0"/>
                <a:lumOff val="0"/>
                <a:alphaOff val="0"/>
              </a:sysClr>
            </a:solidFill>
            <a:latin typeface="Aptos" panose="02110004020202020204"/>
            <a:ea typeface="+mn-ea"/>
            <a:cs typeface="+mn-cs"/>
          </a:endParaRPr>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a:xfrm>
          <a:off x="0" y="312046"/>
          <a:ext cx="7280827" cy="1190700"/>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10" qsCatId="simple" csTypeId="urn:microsoft.com/office/officeart/2005/8/colors/colorful1#4" csCatId="colorful" phldr="1"/>
      <dgm:spPr/>
      <dgm:t>
        <a:bodyPr/>
        <a:lstStyle/>
        <a:p>
          <a:endParaRPr lang="en-GB"/>
        </a:p>
      </dgm:t>
    </dgm:pt>
    <dgm:pt modelId="{ADB5C825-6F59-471D-B4FE-AF07442A367C}">
      <dgm:prSet/>
      <dgm: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Using minimal force-</a:t>
          </a:r>
          <a:endParaRPr lang="en-GB">
            <a:solidFill>
              <a:sysClr val="window" lastClr="FFFFFF"/>
            </a:solidFill>
            <a:latin typeface="Aptos" panose="02110004020202020204"/>
            <a:ea typeface="+mn-ea"/>
            <a:cs typeface="+mn-cs"/>
          </a:endParaRPr>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Aptos" panose="02110004020202020204"/>
              <a:ea typeface="+mn-ea"/>
              <a:cs typeface="+mn-cs"/>
            </a:rPr>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gm:spPr>
      <dgm:t>
        <a:bodyPr/>
        <a:lstStyle/>
        <a:p>
          <a:pPr>
            <a:buChar char="•"/>
          </a:pPr>
          <a:r>
            <a:rPr lang="en-GB">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Public engagement Community policing </a:t>
          </a:r>
          <a:endParaRPr lang="en-GB">
            <a:solidFill>
              <a:sysClr val="window" lastClr="FFFFFF"/>
            </a:solidFill>
            <a:latin typeface="Aptos" panose="02110004020202020204"/>
            <a:ea typeface="+mn-ea"/>
            <a:cs typeface="+mn-cs"/>
          </a:endParaRPr>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representative of society – </a:t>
          </a:r>
          <a:endParaRPr lang="en-GB">
            <a:solidFill>
              <a:sysClr val="window" lastClr="FFFFFF"/>
            </a:solidFill>
            <a:latin typeface="Aptos" panose="02110004020202020204"/>
            <a:ea typeface="+mn-ea"/>
            <a:cs typeface="+mn-cs"/>
          </a:endParaRPr>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gm:spPr>
      <dgm:t>
        <a:bodyPr/>
        <a:lstStyle/>
        <a:p>
          <a:pPr>
            <a:buChar char="•"/>
          </a:pPr>
          <a:r>
            <a:rPr lang="en-GB" b="0" i="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a:solidFill>
              <a:sysClr val="windowText" lastClr="000000">
                <a:hueOff val="0"/>
                <a:satOff val="0"/>
                <a:lumOff val="0"/>
                <a:alphaOff val="0"/>
              </a:sysClr>
            </a:solidFill>
            <a:latin typeface="Aptos" panose="02110004020202020204"/>
            <a:ea typeface="+mn-ea"/>
            <a:cs typeface="+mn-cs"/>
          </a:endParaRPr>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t>
        <a:bodyPr/>
        <a:lstStyle/>
        <a:p>
          <a:pPr>
            <a:buNone/>
          </a:pPr>
          <a:r>
            <a:rPr lang="en-GB" b="0" i="0" baseline="0">
              <a:solidFill>
                <a:sysClr val="window" lastClr="FFFFFF"/>
              </a:solidFill>
              <a:latin typeface="Aptos" panose="02110004020202020204"/>
              <a:ea typeface="+mn-ea"/>
              <a:cs typeface="+mn-cs"/>
            </a:rPr>
            <a:t>Being effective and competent at what they do</a:t>
          </a:r>
          <a:endParaRPr lang="en-GB">
            <a:solidFill>
              <a:sysClr val="window" lastClr="FFFFFF"/>
            </a:solidFill>
            <a:latin typeface="Aptos" panose="02110004020202020204"/>
            <a:ea typeface="+mn-ea"/>
            <a:cs typeface="+mn-cs"/>
          </a:endParaRPr>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FB98D1D-23C9-4CC9-B873-0B6EBBF74153}" type="doc">
      <dgm:prSet loTypeId="urn:microsoft.com/office/officeart/2005/8/layout/vList2" loCatId="list" qsTypeId="urn:microsoft.com/office/officeart/2005/8/quickstyle/simple1#11" qsCatId="simple" csTypeId="urn:microsoft.com/office/officeart/2005/8/colors/colorful5#5" csCatId="colorful" phldr="1"/>
      <dgm:spPr/>
      <dgm:t>
        <a:bodyPr/>
        <a:lstStyle/>
        <a:p>
          <a:endParaRPr lang="en-US"/>
        </a:p>
      </dgm:t>
    </dgm:pt>
    <dgm:pt modelId="{E1A1DFFC-C710-42B3-9F72-1F639953C228}">
      <dgm:prSet/>
      <dgm:spPr/>
      <dgm:t>
        <a:bodyPr/>
        <a:lstStyle/>
        <a:p>
          <a:r>
            <a:rPr lang="en-GB" dirty="0"/>
            <a:t>What are your thoughts?</a:t>
          </a:r>
          <a:endParaRPr lang="en-US" dirty="0"/>
        </a:p>
      </dgm:t>
    </dgm:pt>
    <dgm:pt modelId="{96971B90-5F1C-4DDE-BA51-794D42F006FF}" type="parTrans" cxnId="{850C83AD-7FA7-4340-A79B-301A4B17BAE3}">
      <dgm:prSet/>
      <dgm:spPr/>
      <dgm:t>
        <a:bodyPr/>
        <a:lstStyle/>
        <a:p>
          <a:endParaRPr lang="en-US"/>
        </a:p>
      </dgm:t>
    </dgm:pt>
    <dgm:pt modelId="{A3C4A77B-B941-4659-8934-17A872EE7653}" type="sibTrans" cxnId="{850C83AD-7FA7-4340-A79B-301A4B17BAE3}">
      <dgm:prSet/>
      <dgm:spPr/>
      <dgm:t>
        <a:bodyPr/>
        <a:lstStyle/>
        <a:p>
          <a:endParaRPr lang="en-US"/>
        </a:p>
      </dgm:t>
    </dgm:pt>
    <dgm:pt modelId="{83666764-2330-4444-9643-4A0B2B44A7A8}">
      <dgm:prSet/>
      <dgm:spPr/>
      <dgm:t>
        <a:bodyPr/>
        <a:lstStyle/>
        <a:p>
          <a:r>
            <a:rPr lang="en-GB" dirty="0"/>
            <a:t>How can cases like these influence policing by consent?</a:t>
          </a:r>
          <a:endParaRPr lang="en-US" dirty="0"/>
        </a:p>
      </dgm:t>
    </dgm:pt>
    <dgm:pt modelId="{388FB003-2328-45F8-947F-FEC1F8ADF80F}" type="parTrans" cxnId="{67D4EAEC-E1E5-4665-B5DE-F4E6177D85FE}">
      <dgm:prSet/>
      <dgm:spPr/>
      <dgm:t>
        <a:bodyPr/>
        <a:lstStyle/>
        <a:p>
          <a:endParaRPr lang="en-US"/>
        </a:p>
      </dgm:t>
    </dgm:pt>
    <dgm:pt modelId="{B90117FB-FE8B-4C3C-A22C-E5CAF7122109}" type="sibTrans" cxnId="{67D4EAEC-E1E5-4665-B5DE-F4E6177D85FE}">
      <dgm:prSet/>
      <dgm:spPr/>
      <dgm:t>
        <a:bodyPr/>
        <a:lstStyle/>
        <a:p>
          <a:endParaRPr lang="en-US"/>
        </a:p>
      </dgm:t>
    </dgm:pt>
    <dgm:pt modelId="{FC883FDE-A09C-496D-B2C9-48704C1CB74A}">
      <dgm:prSet/>
      <dgm:spPr/>
      <dgm:t>
        <a:bodyPr/>
        <a:lstStyle/>
        <a:p>
          <a:r>
            <a:rPr lang="en-US" dirty="0"/>
            <a:t>What was the media’s role in this case?</a:t>
          </a:r>
        </a:p>
      </dgm:t>
    </dgm:pt>
    <dgm:pt modelId="{C11FCF47-D033-4939-988D-D23F994D80B4}" type="parTrans" cxnId="{A7A9FC1A-EA65-4C61-8F0D-2D5748D72429}">
      <dgm:prSet/>
      <dgm:spPr/>
      <dgm:t>
        <a:bodyPr/>
        <a:lstStyle/>
        <a:p>
          <a:endParaRPr lang="en-GB"/>
        </a:p>
      </dgm:t>
    </dgm:pt>
    <dgm:pt modelId="{E848DC25-35C2-4204-A92A-9ADFBC2CD57B}" type="sibTrans" cxnId="{A7A9FC1A-EA65-4C61-8F0D-2D5748D72429}">
      <dgm:prSet/>
      <dgm:spPr/>
      <dgm:t>
        <a:bodyPr/>
        <a:lstStyle/>
        <a:p>
          <a:endParaRPr lang="en-GB"/>
        </a:p>
      </dgm:t>
    </dgm:pt>
    <dgm:pt modelId="{34C8B9A8-FD2B-48A4-A575-72663F4BC859}" type="pres">
      <dgm:prSet presAssocID="{5FB98D1D-23C9-4CC9-B873-0B6EBBF74153}" presName="linear" presStyleCnt="0">
        <dgm:presLayoutVars>
          <dgm:animLvl val="lvl"/>
          <dgm:resizeHandles val="exact"/>
        </dgm:presLayoutVars>
      </dgm:prSet>
      <dgm:spPr/>
    </dgm:pt>
    <dgm:pt modelId="{3B961F4D-519C-48C7-92B3-080327AFE377}" type="pres">
      <dgm:prSet presAssocID="{E1A1DFFC-C710-42B3-9F72-1F639953C228}" presName="parentText" presStyleLbl="node1" presStyleIdx="0" presStyleCnt="3">
        <dgm:presLayoutVars>
          <dgm:chMax val="0"/>
          <dgm:bulletEnabled val="1"/>
        </dgm:presLayoutVars>
      </dgm:prSet>
      <dgm:spPr/>
    </dgm:pt>
    <dgm:pt modelId="{8C318D8C-45F7-42A1-8435-42CA8B0744A4}" type="pres">
      <dgm:prSet presAssocID="{A3C4A77B-B941-4659-8934-17A872EE7653}" presName="spacer" presStyleCnt="0"/>
      <dgm:spPr/>
    </dgm:pt>
    <dgm:pt modelId="{DC71D315-7591-4BCE-967E-A982CA514BC6}" type="pres">
      <dgm:prSet presAssocID="{83666764-2330-4444-9643-4A0B2B44A7A8}" presName="parentText" presStyleLbl="node1" presStyleIdx="1" presStyleCnt="3">
        <dgm:presLayoutVars>
          <dgm:chMax val="0"/>
          <dgm:bulletEnabled val="1"/>
        </dgm:presLayoutVars>
      </dgm:prSet>
      <dgm:spPr/>
    </dgm:pt>
    <dgm:pt modelId="{17DBE026-1CD6-452D-9F2E-7D797B127E96}" type="pres">
      <dgm:prSet presAssocID="{B90117FB-FE8B-4C3C-A22C-E5CAF7122109}" presName="spacer" presStyleCnt="0"/>
      <dgm:spPr/>
    </dgm:pt>
    <dgm:pt modelId="{ECF87271-11AA-4A89-B582-67660AD56104}" type="pres">
      <dgm:prSet presAssocID="{FC883FDE-A09C-496D-B2C9-48704C1CB74A}" presName="parentText" presStyleLbl="node1" presStyleIdx="2" presStyleCnt="3">
        <dgm:presLayoutVars>
          <dgm:chMax val="0"/>
          <dgm:bulletEnabled val="1"/>
        </dgm:presLayoutVars>
      </dgm:prSet>
      <dgm:spPr/>
    </dgm:pt>
  </dgm:ptLst>
  <dgm:cxnLst>
    <dgm:cxn modelId="{A7A9FC1A-EA65-4C61-8F0D-2D5748D72429}" srcId="{5FB98D1D-23C9-4CC9-B873-0B6EBBF74153}" destId="{FC883FDE-A09C-496D-B2C9-48704C1CB74A}" srcOrd="2" destOrd="0" parTransId="{C11FCF47-D033-4939-988D-D23F994D80B4}" sibTransId="{E848DC25-35C2-4204-A92A-9ADFBC2CD57B}"/>
    <dgm:cxn modelId="{850C83AD-7FA7-4340-A79B-301A4B17BAE3}" srcId="{5FB98D1D-23C9-4CC9-B873-0B6EBBF74153}" destId="{E1A1DFFC-C710-42B3-9F72-1F639953C228}" srcOrd="0" destOrd="0" parTransId="{96971B90-5F1C-4DDE-BA51-794D42F006FF}" sibTransId="{A3C4A77B-B941-4659-8934-17A872EE7653}"/>
    <dgm:cxn modelId="{306139AF-3745-48B9-BAE2-68B527381CB7}" type="presOf" srcId="{FC883FDE-A09C-496D-B2C9-48704C1CB74A}" destId="{ECF87271-11AA-4A89-B582-67660AD56104}" srcOrd="0" destOrd="0" presId="urn:microsoft.com/office/officeart/2005/8/layout/vList2"/>
    <dgm:cxn modelId="{8A324AC7-F4C9-41A6-B85B-29DEBF34DCED}" type="presOf" srcId="{5FB98D1D-23C9-4CC9-B873-0B6EBBF74153}" destId="{34C8B9A8-FD2B-48A4-A575-72663F4BC859}" srcOrd="0" destOrd="0" presId="urn:microsoft.com/office/officeart/2005/8/layout/vList2"/>
    <dgm:cxn modelId="{9C90BDE6-8966-4207-9F77-49B79F824BB5}" type="presOf" srcId="{83666764-2330-4444-9643-4A0B2B44A7A8}" destId="{DC71D315-7591-4BCE-967E-A982CA514BC6}" srcOrd="0" destOrd="0" presId="urn:microsoft.com/office/officeart/2005/8/layout/vList2"/>
    <dgm:cxn modelId="{67D4EAEC-E1E5-4665-B5DE-F4E6177D85FE}" srcId="{5FB98D1D-23C9-4CC9-B873-0B6EBBF74153}" destId="{83666764-2330-4444-9643-4A0B2B44A7A8}" srcOrd="1" destOrd="0" parTransId="{388FB003-2328-45F8-947F-FEC1F8ADF80F}" sibTransId="{B90117FB-FE8B-4C3C-A22C-E5CAF7122109}"/>
    <dgm:cxn modelId="{6A8DF6F4-93CF-49E7-BEA2-6131C1EB8F7D}" type="presOf" srcId="{E1A1DFFC-C710-42B3-9F72-1F639953C228}" destId="{3B961F4D-519C-48C7-92B3-080327AFE377}" srcOrd="0" destOrd="0" presId="urn:microsoft.com/office/officeart/2005/8/layout/vList2"/>
    <dgm:cxn modelId="{78CF1F46-7231-4CE0-9DCC-AF95765A15C8}" type="presParOf" srcId="{34C8B9A8-FD2B-48A4-A575-72663F4BC859}" destId="{3B961F4D-519C-48C7-92B3-080327AFE377}" srcOrd="0" destOrd="0" presId="urn:microsoft.com/office/officeart/2005/8/layout/vList2"/>
    <dgm:cxn modelId="{8B4D8570-9F1E-4A1D-98FD-8D4B3EB0A8BC}" type="presParOf" srcId="{34C8B9A8-FD2B-48A4-A575-72663F4BC859}" destId="{8C318D8C-45F7-42A1-8435-42CA8B0744A4}" srcOrd="1" destOrd="0" presId="urn:microsoft.com/office/officeart/2005/8/layout/vList2"/>
    <dgm:cxn modelId="{8476306F-72CA-400C-AE05-C16D9EEFB61B}" type="presParOf" srcId="{34C8B9A8-FD2B-48A4-A575-72663F4BC859}" destId="{DC71D315-7591-4BCE-967E-A982CA514BC6}" srcOrd="2" destOrd="0" presId="urn:microsoft.com/office/officeart/2005/8/layout/vList2"/>
    <dgm:cxn modelId="{101C15F5-5749-454A-AF88-7D8DD5E907E9}" type="presParOf" srcId="{34C8B9A8-FD2B-48A4-A575-72663F4BC859}" destId="{17DBE026-1CD6-452D-9F2E-7D797B127E96}" srcOrd="3" destOrd="0" presId="urn:microsoft.com/office/officeart/2005/8/layout/vList2"/>
    <dgm:cxn modelId="{109DB6B7-CA99-4E66-A1A5-64F9004A14D9}" type="presParOf" srcId="{34C8B9A8-FD2B-48A4-A575-72663F4BC859}" destId="{ECF87271-11AA-4A89-B582-67660AD561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66387-C96E-44F9-AD05-F90A4CAC38A9}">
      <dsp:nvSpPr>
        <dsp:cNvPr id="0" name=""/>
        <dsp:cNvSpPr/>
      </dsp:nvSpPr>
      <dsp:spPr>
        <a:xfrm>
          <a:off x="0" y="214018"/>
          <a:ext cx="6949440"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Explore ‘cop culture’</a:t>
          </a:r>
          <a:endParaRPr lang="en-US" sz="6500" kern="1200"/>
        </a:p>
      </dsp:txBody>
      <dsp:txXfrm>
        <a:off x="126223" y="340241"/>
        <a:ext cx="6696994" cy="2333254"/>
      </dsp:txXfrm>
    </dsp:sp>
    <dsp:sp modelId="{D0A60C51-B5ED-42E9-AC5F-C80A74F2390C}">
      <dsp:nvSpPr>
        <dsp:cNvPr id="0" name=""/>
        <dsp:cNvSpPr/>
      </dsp:nvSpPr>
      <dsp:spPr>
        <a:xfrm>
          <a:off x="0" y="2986918"/>
          <a:ext cx="6949440" cy="258570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Misogyny</a:t>
          </a:r>
          <a:endParaRPr lang="en-US" sz="6500" kern="1200"/>
        </a:p>
      </dsp:txBody>
      <dsp:txXfrm>
        <a:off x="126223" y="3113141"/>
        <a:ext cx="6696994"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33CFA-6930-45C7-B55B-A05D49CB1D74}">
      <dsp:nvSpPr>
        <dsp:cNvPr id="0" name=""/>
        <dsp:cNvSpPr/>
      </dsp:nvSpPr>
      <dsp:spPr>
        <a:xfrm>
          <a:off x="0" y="417778"/>
          <a:ext cx="6949440" cy="2426579"/>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It is a set of informal (unwritten) rules that shape the shared belief systems and attitudes held by police officers</a:t>
          </a:r>
          <a:endParaRPr lang="en-US" sz="3400" kern="1200" dirty="0"/>
        </a:p>
      </dsp:txBody>
      <dsp:txXfrm>
        <a:off x="118456" y="536234"/>
        <a:ext cx="6712528" cy="2189667"/>
      </dsp:txXfrm>
    </dsp:sp>
    <dsp:sp modelId="{7B2C9C37-79F0-4FCB-8BC7-996A6CC1A4BD}">
      <dsp:nvSpPr>
        <dsp:cNvPr id="0" name=""/>
        <dsp:cNvSpPr/>
      </dsp:nvSpPr>
      <dsp:spPr>
        <a:xfrm>
          <a:off x="0" y="2942278"/>
          <a:ext cx="6949440" cy="242657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They often stem from the pressures of the job</a:t>
          </a:r>
          <a:endParaRPr lang="en-US" sz="3400" kern="1200"/>
        </a:p>
      </dsp:txBody>
      <dsp:txXfrm>
        <a:off x="118456" y="3060734"/>
        <a:ext cx="6712528" cy="2189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FB9AC-3C8F-4064-80BD-4676CC82B202}">
      <dsp:nvSpPr>
        <dsp:cNvPr id="0" name=""/>
        <dsp:cNvSpPr/>
      </dsp:nvSpPr>
      <dsp:spPr>
        <a:xfrm>
          <a:off x="0" y="132715"/>
          <a:ext cx="7615003" cy="15500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Group loyalty and comradery - A strong sense of brotherhood and a sense of belonging that can provide a crucial support system in a high-stress profession</a:t>
          </a:r>
          <a:endParaRPr lang="en-US" sz="2200" kern="1200" dirty="0"/>
        </a:p>
      </dsp:txBody>
      <dsp:txXfrm>
        <a:off x="75666" y="208381"/>
        <a:ext cx="7463671" cy="1398698"/>
      </dsp:txXfrm>
    </dsp:sp>
    <dsp:sp modelId="{20640BB2-E498-422D-8380-AB6CB19ED671}">
      <dsp:nvSpPr>
        <dsp:cNvPr id="0" name=""/>
        <dsp:cNvSpPr/>
      </dsp:nvSpPr>
      <dsp:spPr>
        <a:xfrm>
          <a:off x="0" y="1746105"/>
          <a:ext cx="7615003" cy="155003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Solidarity and teamwork – Officer can look out for each other in high-risk situations, ensuring they can rely on colleagues to protect them and work together effectively</a:t>
          </a:r>
          <a:endParaRPr lang="en-US" sz="2200" kern="1200"/>
        </a:p>
      </dsp:txBody>
      <dsp:txXfrm>
        <a:off x="75666" y="1821771"/>
        <a:ext cx="7463671" cy="1398698"/>
      </dsp:txXfrm>
    </dsp:sp>
    <dsp:sp modelId="{E8BA6472-B3F2-489B-B7FB-A95FCB30D549}">
      <dsp:nvSpPr>
        <dsp:cNvPr id="0" name=""/>
        <dsp:cNvSpPr/>
      </dsp:nvSpPr>
      <dsp:spPr>
        <a:xfrm>
          <a:off x="0" y="3359496"/>
          <a:ext cx="7615003" cy="155003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 sense of purpose - Officers often feel a strong sense of purpose in protecting others and upholding the law, which can be a source of pride and motivation</a:t>
          </a:r>
          <a:endParaRPr lang="en-US" sz="2200" kern="1200" dirty="0"/>
        </a:p>
      </dsp:txBody>
      <dsp:txXfrm>
        <a:off x="75666" y="3435162"/>
        <a:ext cx="7463671" cy="1398698"/>
      </dsp:txXfrm>
    </dsp:sp>
    <dsp:sp modelId="{E1F4641C-A6AB-4CBE-B267-835930D3E18A}">
      <dsp:nvSpPr>
        <dsp:cNvPr id="0" name=""/>
        <dsp:cNvSpPr/>
      </dsp:nvSpPr>
      <dsp:spPr>
        <a:xfrm>
          <a:off x="0" y="4972887"/>
          <a:ext cx="7615003" cy="155003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Mentorship or coaching - Experienced officers mentoring newer ones, passing on skills and values to help them navigate the job and develop their professional identity</a:t>
          </a:r>
          <a:endParaRPr lang="en-US" sz="2200" kern="1200" dirty="0"/>
        </a:p>
      </dsp:txBody>
      <dsp:txXfrm>
        <a:off x="75666" y="5048553"/>
        <a:ext cx="7463671" cy="13986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9C2F0-807D-4F00-A60F-35AA18B2FFF7}">
      <dsp:nvSpPr>
        <dsp:cNvPr id="0" name=""/>
        <dsp:cNvSpPr/>
      </dsp:nvSpPr>
      <dsp:spPr>
        <a:xfrm>
          <a:off x="0" y="0"/>
          <a:ext cx="554677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10B81-6CC4-45CC-B611-62CFC94DA394}">
      <dsp:nvSpPr>
        <dsp:cNvPr id="0" name=""/>
        <dsp:cNvSpPr/>
      </dsp:nvSpPr>
      <dsp:spPr>
        <a:xfrm>
          <a:off x="0" y="0"/>
          <a:ext cx="5546770" cy="2938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latin typeface="Aptos" panose="020B0004020202020204" pitchFamily="34" charset="0"/>
            </a:rPr>
            <a:t>Canteen culture can develop as a way for officers in high-pressure roles to cope with the stress and demands of their work. It provides an internal framework for dealing with complex situations and a way to express frustrations or negative experiences that might not be appropriate in official channels such as. through the use of dark humour.</a:t>
          </a:r>
        </a:p>
      </dsp:txBody>
      <dsp:txXfrm>
        <a:off x="0" y="0"/>
        <a:ext cx="5546770" cy="2938072"/>
      </dsp:txXfrm>
    </dsp:sp>
    <dsp:sp modelId="{D2C8F196-FCEB-4685-B727-A067A94151D0}">
      <dsp:nvSpPr>
        <dsp:cNvPr id="0" name=""/>
        <dsp:cNvSpPr/>
      </dsp:nvSpPr>
      <dsp:spPr>
        <a:xfrm>
          <a:off x="0" y="2938072"/>
          <a:ext cx="5546770" cy="0"/>
        </a:xfrm>
        <a:prstGeom prst="line">
          <a:avLst/>
        </a:prstGeom>
        <a:solidFill>
          <a:schemeClr val="accent5">
            <a:hueOff val="9114327"/>
            <a:satOff val="-4104"/>
            <a:lumOff val="-5097"/>
            <a:alphaOff val="0"/>
          </a:schemeClr>
        </a:solidFill>
        <a:ln w="12700" cap="flat" cmpd="sng" algn="ctr">
          <a:solidFill>
            <a:schemeClr val="accent5">
              <a:hueOff val="9114327"/>
              <a:satOff val="-4104"/>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2BCB9C-651A-4D6D-93DA-66AF323A99AB}">
      <dsp:nvSpPr>
        <dsp:cNvPr id="0" name=""/>
        <dsp:cNvSpPr/>
      </dsp:nvSpPr>
      <dsp:spPr>
        <a:xfrm>
          <a:off x="0" y="2938072"/>
          <a:ext cx="5546770" cy="2938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GB" sz="2200" kern="1200" dirty="0">
            <a:latin typeface="Aptos" panose="020B0004020202020204" pitchFamily="34" charset="0"/>
          </a:endParaRPr>
        </a:p>
        <a:p>
          <a:pPr marL="0" lvl="0" indent="0" algn="l" defTabSz="977900">
            <a:lnSpc>
              <a:spcPct val="90000"/>
            </a:lnSpc>
            <a:spcBef>
              <a:spcPct val="0"/>
            </a:spcBef>
            <a:spcAft>
              <a:spcPct val="35000"/>
            </a:spcAft>
            <a:buNone/>
          </a:pPr>
          <a:r>
            <a:rPr lang="en-GB" sz="2200" kern="1200" dirty="0">
              <a:latin typeface="Aptos" panose="020B0004020202020204" pitchFamily="34" charset="0"/>
            </a:rPr>
            <a:t>Through constant interactions, bonds are created, and a set of informal norms and values emerge. Over time these interactions become the norm that can lead to behaviours escalating without resistance due to the ‘blue wall of silence’</a:t>
          </a:r>
          <a:endParaRPr lang="en-US" sz="2200" kern="1200" dirty="0">
            <a:latin typeface="Aptos" panose="020B0004020202020204" pitchFamily="34" charset="0"/>
          </a:endParaRPr>
        </a:p>
      </dsp:txBody>
      <dsp:txXfrm>
        <a:off x="0" y="2938072"/>
        <a:ext cx="5546770" cy="2938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41199"/>
          <a:ext cx="10515600" cy="722925"/>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To do their role they must have the support of the public</a:t>
          </a:r>
        </a:p>
      </dsp:txBody>
      <dsp:txXfrm>
        <a:off x="0" y="341199"/>
        <a:ext cx="10515600" cy="722925"/>
      </dsp:txXfrm>
    </dsp:sp>
    <dsp:sp modelId="{E3B6ABDA-B8DF-4CED-8EA4-46C48C036386}">
      <dsp:nvSpPr>
        <dsp:cNvPr id="0" name=""/>
        <dsp:cNvSpPr/>
      </dsp:nvSpPr>
      <dsp:spPr>
        <a:xfrm>
          <a:off x="525780" y="90279"/>
          <a:ext cx="7360920" cy="50184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Building public trust and confidence</a:t>
          </a:r>
          <a:endParaRPr lang="en-US" sz="1700" kern="1200">
            <a:solidFill>
              <a:sysClr val="window" lastClr="FFFFFF"/>
            </a:solidFill>
            <a:latin typeface="Aptos" panose="02110004020202020204"/>
            <a:ea typeface="+mn-ea"/>
            <a:cs typeface="+mn-cs"/>
          </a:endParaRPr>
        </a:p>
      </dsp:txBody>
      <dsp:txXfrm>
        <a:off x="550278" y="114777"/>
        <a:ext cx="7311924" cy="452844"/>
      </dsp:txXfrm>
    </dsp:sp>
    <dsp:sp modelId="{AB55B1F9-F694-48E8-8CCE-D1CFB21DA47B}">
      <dsp:nvSpPr>
        <dsp:cNvPr id="0" name=""/>
        <dsp:cNvSpPr/>
      </dsp:nvSpPr>
      <dsp:spPr>
        <a:xfrm>
          <a:off x="0" y="1406844"/>
          <a:ext cx="10515600" cy="722925"/>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1406844"/>
        <a:ext cx="10515600" cy="722925"/>
      </dsp:txXfrm>
    </dsp:sp>
    <dsp:sp modelId="{C3BACD7A-E894-48FA-9B69-1A937CC6A83D}">
      <dsp:nvSpPr>
        <dsp:cNvPr id="0" name=""/>
        <dsp:cNvSpPr/>
      </dsp:nvSpPr>
      <dsp:spPr>
        <a:xfrm>
          <a:off x="525780" y="1155924"/>
          <a:ext cx="7360920" cy="50184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Through fairness – </a:t>
          </a:r>
          <a:endParaRPr lang="en-US" sz="1700" kern="1200">
            <a:solidFill>
              <a:sysClr val="window" lastClr="FFFFFF"/>
            </a:solidFill>
            <a:latin typeface="Aptos" panose="02110004020202020204"/>
            <a:ea typeface="+mn-ea"/>
            <a:cs typeface="+mn-cs"/>
          </a:endParaRPr>
        </a:p>
      </dsp:txBody>
      <dsp:txXfrm>
        <a:off x="550278" y="1180422"/>
        <a:ext cx="7311924" cy="452844"/>
      </dsp:txXfrm>
    </dsp:sp>
    <dsp:sp modelId="{97FD9825-E40E-4968-871A-C4C8E84CB131}">
      <dsp:nvSpPr>
        <dsp:cNvPr id="0" name=""/>
        <dsp:cNvSpPr/>
      </dsp:nvSpPr>
      <dsp:spPr>
        <a:xfrm>
          <a:off x="0" y="2472489"/>
          <a:ext cx="10515600" cy="722925"/>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2472489"/>
        <a:ext cx="10515600" cy="722925"/>
      </dsp:txXfrm>
    </dsp:sp>
    <dsp:sp modelId="{DFD2BAE0-3BE9-477B-9095-6AB0E1EC2FA1}">
      <dsp:nvSpPr>
        <dsp:cNvPr id="0" name=""/>
        <dsp:cNvSpPr/>
      </dsp:nvSpPr>
      <dsp:spPr>
        <a:xfrm>
          <a:off x="525780" y="2221569"/>
          <a:ext cx="7360920" cy="50184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Accountability and ethical standards-</a:t>
          </a:r>
          <a:endParaRPr lang="en-US" sz="1700" kern="1200">
            <a:solidFill>
              <a:sysClr val="window" lastClr="FFFFFF"/>
            </a:solidFill>
            <a:latin typeface="Aptos" panose="02110004020202020204"/>
            <a:ea typeface="+mn-ea"/>
            <a:cs typeface="+mn-cs"/>
          </a:endParaRPr>
        </a:p>
      </dsp:txBody>
      <dsp:txXfrm>
        <a:off x="550278" y="2246067"/>
        <a:ext cx="7311924" cy="452844"/>
      </dsp:txXfrm>
    </dsp:sp>
    <dsp:sp modelId="{EE744749-0434-4DB5-A26A-ED5328DD333E}">
      <dsp:nvSpPr>
        <dsp:cNvPr id="0" name=""/>
        <dsp:cNvSpPr/>
      </dsp:nvSpPr>
      <dsp:spPr>
        <a:xfrm>
          <a:off x="0" y="3538134"/>
          <a:ext cx="10515600" cy="722925"/>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sz="1700" kern="1200">
            <a:solidFill>
              <a:sysClr val="windowText" lastClr="000000">
                <a:hueOff val="0"/>
                <a:satOff val="0"/>
                <a:lumOff val="0"/>
                <a:alphaOff val="0"/>
              </a:sysClr>
            </a:solidFill>
            <a:latin typeface="Aptos" panose="02110004020202020204"/>
            <a:ea typeface="+mn-ea"/>
            <a:cs typeface="+mn-cs"/>
          </a:endParaRPr>
        </a:p>
      </dsp:txBody>
      <dsp:txXfrm>
        <a:off x="0" y="3538134"/>
        <a:ext cx="10515600" cy="722925"/>
      </dsp:txXfrm>
    </dsp:sp>
    <dsp:sp modelId="{A62F2444-B935-4DE2-B534-A0AFEB8C4904}">
      <dsp:nvSpPr>
        <dsp:cNvPr id="0" name=""/>
        <dsp:cNvSpPr/>
      </dsp:nvSpPr>
      <dsp:spPr>
        <a:xfrm>
          <a:off x="525780" y="3287214"/>
          <a:ext cx="7360920" cy="50184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solidFill>
                <a:sysClr val="window" lastClr="FFFFFF"/>
              </a:solidFill>
              <a:latin typeface="Aptos" panose="02110004020202020204"/>
              <a:ea typeface="+mn-ea"/>
              <a:cs typeface="+mn-cs"/>
            </a:rPr>
            <a:t>Respect and empathy</a:t>
          </a:r>
          <a:endParaRPr lang="en-US" sz="1700" kern="1200">
            <a:solidFill>
              <a:sysClr val="window" lastClr="FFFFFF"/>
            </a:solidFill>
            <a:latin typeface="Aptos" panose="02110004020202020204"/>
            <a:ea typeface="+mn-ea"/>
            <a:cs typeface="+mn-cs"/>
          </a:endParaRPr>
        </a:p>
      </dsp:txBody>
      <dsp:txXfrm>
        <a:off x="550278" y="3311712"/>
        <a:ext cx="7311924" cy="452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DF209-2FF9-4A50-8D71-DBB447E61731}">
      <dsp:nvSpPr>
        <dsp:cNvPr id="0" name=""/>
        <dsp:cNvSpPr/>
      </dsp:nvSpPr>
      <dsp:spPr>
        <a:xfrm>
          <a:off x="0" y="56548"/>
          <a:ext cx="7559504" cy="14847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On Carrick’s first court appearance his name was made public as he was the defendant in the case</a:t>
          </a:r>
          <a:endParaRPr lang="en-US" sz="2700" kern="1200" dirty="0"/>
        </a:p>
      </dsp:txBody>
      <dsp:txXfrm>
        <a:off x="72479" y="129027"/>
        <a:ext cx="7414546" cy="1339772"/>
      </dsp:txXfrm>
    </dsp:sp>
    <dsp:sp modelId="{50AD2B70-51C7-480B-B378-2C590DE1C2E3}">
      <dsp:nvSpPr>
        <dsp:cNvPr id="0" name=""/>
        <dsp:cNvSpPr/>
      </dsp:nvSpPr>
      <dsp:spPr>
        <a:xfrm>
          <a:off x="0" y="1619038"/>
          <a:ext cx="7559504" cy="148473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Finally seeing Carrick face justice, many other victims came forward about their attacks </a:t>
          </a:r>
          <a:endParaRPr lang="en-US" sz="2700" kern="1200"/>
        </a:p>
      </dsp:txBody>
      <dsp:txXfrm>
        <a:off x="72479" y="1691517"/>
        <a:ext cx="7414546" cy="1339772"/>
      </dsp:txXfrm>
    </dsp:sp>
    <dsp:sp modelId="{FFF798CB-C1F3-476B-AAC3-045C8011AA5A}">
      <dsp:nvSpPr>
        <dsp:cNvPr id="0" name=""/>
        <dsp:cNvSpPr/>
      </dsp:nvSpPr>
      <dsp:spPr>
        <a:xfrm>
          <a:off x="0" y="3181528"/>
          <a:ext cx="7559504" cy="148473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Previous to this case, Carrick had come to the attention of the Met and 3 other forces 9 times </a:t>
          </a:r>
          <a:endParaRPr lang="en-US" sz="2700" kern="1200" dirty="0"/>
        </a:p>
      </dsp:txBody>
      <dsp:txXfrm>
        <a:off x="72479" y="3254007"/>
        <a:ext cx="7414546" cy="1339772"/>
      </dsp:txXfrm>
    </dsp:sp>
    <dsp:sp modelId="{68F36042-641B-4454-93EE-5CA8A58B9E88}">
      <dsp:nvSpPr>
        <dsp:cNvPr id="0" name=""/>
        <dsp:cNvSpPr/>
      </dsp:nvSpPr>
      <dsp:spPr>
        <a:xfrm>
          <a:off x="0" y="4744018"/>
          <a:ext cx="7559504" cy="14847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 2002, Carrick, new in his role, was investigated by his own force, after being accused of assaulting and harassing an ex-partner (NFA) </a:t>
          </a:r>
          <a:endParaRPr lang="en-US" sz="2700" kern="1200"/>
        </a:p>
      </dsp:txBody>
      <dsp:txXfrm>
        <a:off x="72479" y="4816497"/>
        <a:ext cx="7414546" cy="13397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C7EE2-9A77-4C9E-A47D-6888245968F5}">
      <dsp:nvSpPr>
        <dsp:cNvPr id="0" name=""/>
        <dsp:cNvSpPr/>
      </dsp:nvSpPr>
      <dsp:spPr>
        <a:xfrm>
          <a:off x="0" y="47871"/>
          <a:ext cx="7559504" cy="304437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baseline="0" dirty="0"/>
            <a:t>Carrick's career saw several more reports of assault, harassment and domestic abuse, but none led to a criminal prosecution</a:t>
          </a:r>
          <a:endParaRPr lang="en-US" sz="3500" kern="1200" dirty="0"/>
        </a:p>
      </dsp:txBody>
      <dsp:txXfrm>
        <a:off x="148614" y="196485"/>
        <a:ext cx="7262276" cy="2747148"/>
      </dsp:txXfrm>
    </dsp:sp>
    <dsp:sp modelId="{DEAF33A5-2717-4308-A61A-CC254845F9C8}">
      <dsp:nvSpPr>
        <dsp:cNvPr id="0" name=""/>
        <dsp:cNvSpPr/>
      </dsp:nvSpPr>
      <dsp:spPr>
        <a:xfrm>
          <a:off x="0" y="3193048"/>
          <a:ext cx="7559504" cy="304437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baseline="0"/>
            <a:t>An allegation was made in 2009, when Carrick became a member of the armed teams guarding the Houses of Parliament, government offices and diplomatic missions.</a:t>
          </a:r>
          <a:endParaRPr lang="en-US" sz="3500" kern="1200"/>
        </a:p>
      </dsp:txBody>
      <dsp:txXfrm>
        <a:off x="148614" y="3341662"/>
        <a:ext cx="7262276" cy="27471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01313-6844-4447-A28E-D0E7E74937F6}">
      <dsp:nvSpPr>
        <dsp:cNvPr id="0" name=""/>
        <dsp:cNvSpPr/>
      </dsp:nvSpPr>
      <dsp:spPr>
        <a:xfrm>
          <a:off x="0" y="30264"/>
          <a:ext cx="11216029" cy="123521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Despite being on the radar of 3 forces, in 2017, he sailed through his police re-vetting</a:t>
          </a:r>
        </a:p>
      </dsp:txBody>
      <dsp:txXfrm>
        <a:off x="60298" y="90562"/>
        <a:ext cx="11095433" cy="1114622"/>
      </dsp:txXfrm>
    </dsp:sp>
    <dsp:sp modelId="{557BCEB7-996B-4169-A625-0126246F7658}">
      <dsp:nvSpPr>
        <dsp:cNvPr id="0" name=""/>
        <dsp:cNvSpPr/>
      </dsp:nvSpPr>
      <dsp:spPr>
        <a:xfrm>
          <a:off x="0" y="1328842"/>
          <a:ext cx="11216029" cy="123521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2019 he was accused of grabbing a woman by the neck. Again, there were no criminal charges</a:t>
          </a:r>
        </a:p>
      </dsp:txBody>
      <dsp:txXfrm>
        <a:off x="60298" y="1389140"/>
        <a:ext cx="11095433" cy="1114622"/>
      </dsp:txXfrm>
    </dsp:sp>
    <dsp:sp modelId="{05DB6A9D-3EFE-419A-B0BE-67687264FF8D}">
      <dsp:nvSpPr>
        <dsp:cNvPr id="0" name=""/>
        <dsp:cNvSpPr/>
      </dsp:nvSpPr>
      <dsp:spPr>
        <a:xfrm>
          <a:off x="0" y="2627420"/>
          <a:ext cx="11216029" cy="123521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the summer of 2021, Carrick was accused of rape and arrested by Hertfordshire Constabulary, but the Met allowed him to continue working - on restricted duties</a:t>
          </a:r>
        </a:p>
      </dsp:txBody>
      <dsp:txXfrm>
        <a:off x="60298" y="2687718"/>
        <a:ext cx="11095433" cy="1114622"/>
      </dsp:txXfrm>
    </dsp:sp>
    <dsp:sp modelId="{EDD48793-6BF9-4ED9-8343-C99EC94BEA77}">
      <dsp:nvSpPr>
        <dsp:cNvPr id="0" name=""/>
        <dsp:cNvSpPr/>
      </dsp:nvSpPr>
      <dsp:spPr>
        <a:xfrm>
          <a:off x="0" y="3925999"/>
          <a:ext cx="11216029" cy="123521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rape case did not proceed, after the woman withdrew her complaint</a:t>
          </a:r>
        </a:p>
      </dsp:txBody>
      <dsp:txXfrm>
        <a:off x="60298" y="3986297"/>
        <a:ext cx="11095433" cy="1114622"/>
      </dsp:txXfrm>
    </dsp:sp>
    <dsp:sp modelId="{093B78BE-97C6-450C-BCF3-D40E37628515}">
      <dsp:nvSpPr>
        <dsp:cNvPr id="0" name=""/>
        <dsp:cNvSpPr/>
      </dsp:nvSpPr>
      <dsp:spPr>
        <a:xfrm>
          <a:off x="0" y="5224577"/>
          <a:ext cx="11216029" cy="123521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Carrick was preparing to return to frontline duties, he was arrested again, on another rape allegation. He was charged, named publicly and his 17 years of offending finally exposed </a:t>
          </a:r>
        </a:p>
      </dsp:txBody>
      <dsp:txXfrm>
        <a:off x="60298" y="5284875"/>
        <a:ext cx="11095433" cy="11146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50803"/>
          <a:ext cx="11297265" cy="807975"/>
        </a:xfrm>
        <a:prstGeom prst="rect">
          <a:avLst/>
        </a:prstGeom>
        <a:solidFill>
          <a:sysClr val="window" lastClr="FFFFFF">
            <a:alpha val="90000"/>
            <a:hueOff val="0"/>
            <a:satOff val="0"/>
            <a:lumOff val="0"/>
            <a:alphaOff val="0"/>
          </a:sysClr>
        </a:solidFill>
        <a:ln w="12700" cap="flat" cmpd="sng" algn="ctr">
          <a:solidFill>
            <a:srgbClr val="E97132">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To do their role they must have the support of the public</a:t>
          </a:r>
        </a:p>
      </dsp:txBody>
      <dsp:txXfrm>
        <a:off x="0" y="350803"/>
        <a:ext cx="11297265" cy="807975"/>
      </dsp:txXfrm>
    </dsp:sp>
    <dsp:sp modelId="{E3B6ABDA-B8DF-4CED-8EA4-46C48C036386}">
      <dsp:nvSpPr>
        <dsp:cNvPr id="0" name=""/>
        <dsp:cNvSpPr/>
      </dsp:nvSpPr>
      <dsp:spPr>
        <a:xfrm>
          <a:off x="564863" y="70363"/>
          <a:ext cx="7908085" cy="560880"/>
        </a:xfrm>
        <a:prstGeom prst="roundRect">
          <a:avLst/>
        </a:prstGeom>
        <a:gradFill rotWithShape="0">
          <a:gsLst>
            <a:gs pos="0">
              <a:srgbClr val="E97132">
                <a:hueOff val="0"/>
                <a:satOff val="0"/>
                <a:lumOff val="0"/>
                <a:alphaOff val="0"/>
                <a:satMod val="103000"/>
                <a:lumMod val="102000"/>
                <a:tint val="94000"/>
              </a:srgbClr>
            </a:gs>
            <a:gs pos="50000">
              <a:srgbClr val="E97132">
                <a:hueOff val="0"/>
                <a:satOff val="0"/>
                <a:lumOff val="0"/>
                <a:alphaOff val="0"/>
                <a:satMod val="110000"/>
                <a:lumMod val="100000"/>
                <a:shade val="100000"/>
              </a:srgbClr>
            </a:gs>
            <a:gs pos="100000">
              <a:srgbClr val="E97132">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Building public trust and confidence</a:t>
          </a:r>
          <a:endParaRPr lang="en-US" sz="1900" kern="1200">
            <a:solidFill>
              <a:sysClr val="window" lastClr="FFFFFF"/>
            </a:solidFill>
            <a:latin typeface="Aptos" panose="02110004020202020204"/>
            <a:ea typeface="+mn-ea"/>
            <a:cs typeface="+mn-cs"/>
          </a:endParaRPr>
        </a:p>
      </dsp:txBody>
      <dsp:txXfrm>
        <a:off x="592243" y="97743"/>
        <a:ext cx="7853325" cy="506120"/>
      </dsp:txXfrm>
    </dsp:sp>
    <dsp:sp modelId="{AB55B1F9-F694-48E8-8CCE-D1CFB21DA47B}">
      <dsp:nvSpPr>
        <dsp:cNvPr id="0" name=""/>
        <dsp:cNvSpPr/>
      </dsp:nvSpPr>
      <dsp:spPr>
        <a:xfrm>
          <a:off x="0" y="1541818"/>
          <a:ext cx="11297265" cy="807975"/>
        </a:xfrm>
        <a:prstGeom prst="rect">
          <a:avLst/>
        </a:prstGeom>
        <a:solidFill>
          <a:sysClr val="window" lastClr="FFFFFF">
            <a:alpha val="90000"/>
            <a:hueOff val="0"/>
            <a:satOff val="0"/>
            <a:lumOff val="0"/>
            <a:alphaOff val="0"/>
          </a:sysClr>
        </a:solidFill>
        <a:ln w="12700" cap="flat" cmpd="sng" algn="ctr">
          <a:solidFill>
            <a:srgbClr val="E97132">
              <a:hueOff val="2147871"/>
              <a:satOff val="-6164"/>
              <a:lumOff val="-987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Fair and impartial law enforcement which is crucial to legitimacy</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1541818"/>
        <a:ext cx="11297265" cy="807975"/>
      </dsp:txXfrm>
    </dsp:sp>
    <dsp:sp modelId="{C3BACD7A-E894-48FA-9B69-1A937CC6A83D}">
      <dsp:nvSpPr>
        <dsp:cNvPr id="0" name=""/>
        <dsp:cNvSpPr/>
      </dsp:nvSpPr>
      <dsp:spPr>
        <a:xfrm>
          <a:off x="564863" y="1261378"/>
          <a:ext cx="7908085" cy="560880"/>
        </a:xfrm>
        <a:prstGeom prst="roundRect">
          <a:avLst/>
        </a:prstGeom>
        <a:gradFill rotWithShape="0">
          <a:gsLst>
            <a:gs pos="0">
              <a:srgbClr val="E97132">
                <a:hueOff val="2147871"/>
                <a:satOff val="-6164"/>
                <a:lumOff val="-9870"/>
                <a:alphaOff val="0"/>
                <a:satMod val="103000"/>
                <a:lumMod val="102000"/>
                <a:tint val="94000"/>
              </a:srgbClr>
            </a:gs>
            <a:gs pos="50000">
              <a:srgbClr val="E97132">
                <a:hueOff val="2147871"/>
                <a:satOff val="-6164"/>
                <a:lumOff val="-9870"/>
                <a:alphaOff val="0"/>
                <a:satMod val="110000"/>
                <a:lumMod val="100000"/>
                <a:shade val="100000"/>
              </a:srgbClr>
            </a:gs>
            <a:gs pos="100000">
              <a:srgbClr val="E97132">
                <a:hueOff val="2147871"/>
                <a:satOff val="-6164"/>
                <a:lumOff val="-987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Through fairness – </a:t>
          </a:r>
          <a:endParaRPr lang="en-US" sz="1900" kern="1200">
            <a:solidFill>
              <a:sysClr val="window" lastClr="FFFFFF"/>
            </a:solidFill>
            <a:latin typeface="Aptos" panose="02110004020202020204"/>
            <a:ea typeface="+mn-ea"/>
            <a:cs typeface="+mn-cs"/>
          </a:endParaRPr>
        </a:p>
      </dsp:txBody>
      <dsp:txXfrm>
        <a:off x="592243" y="1288758"/>
        <a:ext cx="7853325" cy="506120"/>
      </dsp:txXfrm>
    </dsp:sp>
    <dsp:sp modelId="{97FD9825-E40E-4968-871A-C4C8E84CB131}">
      <dsp:nvSpPr>
        <dsp:cNvPr id="0" name=""/>
        <dsp:cNvSpPr/>
      </dsp:nvSpPr>
      <dsp:spPr>
        <a:xfrm>
          <a:off x="0" y="2732833"/>
          <a:ext cx="11297265" cy="807975"/>
        </a:xfrm>
        <a:prstGeom prst="rect">
          <a:avLst/>
        </a:prstGeom>
        <a:solidFill>
          <a:sysClr val="window" lastClr="FFFFFF">
            <a:alpha val="90000"/>
            <a:hueOff val="0"/>
            <a:satOff val="0"/>
            <a:lumOff val="0"/>
            <a:alphaOff val="0"/>
          </a:sysClr>
        </a:solidFill>
        <a:ln w="12700" cap="flat" cmpd="sng" algn="ctr">
          <a:solidFill>
            <a:srgbClr val="E97132">
              <a:hueOff val="4295743"/>
              <a:satOff val="-12329"/>
              <a:lumOff val="-1973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Acting honestly, avoid misconduct, investigate misconduct</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2732833"/>
        <a:ext cx="11297265" cy="807975"/>
      </dsp:txXfrm>
    </dsp:sp>
    <dsp:sp modelId="{DFD2BAE0-3BE9-477B-9095-6AB0E1EC2FA1}">
      <dsp:nvSpPr>
        <dsp:cNvPr id="0" name=""/>
        <dsp:cNvSpPr/>
      </dsp:nvSpPr>
      <dsp:spPr>
        <a:xfrm>
          <a:off x="564863" y="2452393"/>
          <a:ext cx="7908085" cy="560880"/>
        </a:xfrm>
        <a:prstGeom prst="roundRect">
          <a:avLst/>
        </a:prstGeom>
        <a:gradFill rotWithShape="0">
          <a:gsLst>
            <a:gs pos="0">
              <a:srgbClr val="E97132">
                <a:hueOff val="4295743"/>
                <a:satOff val="-12329"/>
                <a:lumOff val="-19739"/>
                <a:alphaOff val="0"/>
                <a:satMod val="103000"/>
                <a:lumMod val="102000"/>
                <a:tint val="94000"/>
              </a:srgbClr>
            </a:gs>
            <a:gs pos="50000">
              <a:srgbClr val="E97132">
                <a:hueOff val="4295743"/>
                <a:satOff val="-12329"/>
                <a:lumOff val="-19739"/>
                <a:alphaOff val="0"/>
                <a:satMod val="110000"/>
                <a:lumMod val="100000"/>
                <a:shade val="100000"/>
              </a:srgbClr>
            </a:gs>
            <a:gs pos="100000">
              <a:srgbClr val="E97132">
                <a:hueOff val="4295743"/>
                <a:satOff val="-12329"/>
                <a:lumOff val="-1973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dirty="0">
              <a:solidFill>
                <a:sysClr val="window" lastClr="FFFFFF"/>
              </a:solidFill>
              <a:latin typeface="Aptos" panose="02110004020202020204"/>
              <a:ea typeface="+mn-ea"/>
              <a:cs typeface="+mn-cs"/>
            </a:rPr>
            <a:t>Accountability and ethical standards-</a:t>
          </a:r>
          <a:endParaRPr lang="en-US" sz="1900" kern="1200" dirty="0">
            <a:solidFill>
              <a:sysClr val="window" lastClr="FFFFFF"/>
            </a:solidFill>
            <a:latin typeface="Aptos" panose="02110004020202020204"/>
            <a:ea typeface="+mn-ea"/>
            <a:cs typeface="+mn-cs"/>
          </a:endParaRPr>
        </a:p>
      </dsp:txBody>
      <dsp:txXfrm>
        <a:off x="592243" y="2479773"/>
        <a:ext cx="7853325" cy="506120"/>
      </dsp:txXfrm>
    </dsp:sp>
    <dsp:sp modelId="{EE744749-0434-4DB5-A26A-ED5328DD333E}">
      <dsp:nvSpPr>
        <dsp:cNvPr id="0" name=""/>
        <dsp:cNvSpPr/>
      </dsp:nvSpPr>
      <dsp:spPr>
        <a:xfrm>
          <a:off x="0" y="3923848"/>
          <a:ext cx="11297265" cy="807975"/>
        </a:xfrm>
        <a:prstGeom prst="rect">
          <a:avLst/>
        </a:prstGeom>
        <a:solidFill>
          <a:sysClr val="window" lastClr="FFFFFF">
            <a:alpha val="90000"/>
            <a:hueOff val="0"/>
            <a:satOff val="0"/>
            <a:lumOff val="0"/>
            <a:alphaOff val="0"/>
          </a:sysClr>
        </a:solidFill>
        <a:ln w="12700" cap="flat" cmpd="sng" algn="ctr">
          <a:solidFill>
            <a:srgbClr val="E97132">
              <a:hueOff val="6443614"/>
              <a:satOff val="-18493"/>
              <a:lumOff val="-29609"/>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793" tIns="395732" rIns="876793"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solidFill>
                <a:sysClr val="windowText" lastClr="000000">
                  <a:hueOff val="0"/>
                  <a:satOff val="0"/>
                  <a:lumOff val="0"/>
                  <a:alphaOff val="0"/>
                </a:sysClr>
              </a:solidFill>
              <a:latin typeface="Aptos" panose="02110004020202020204"/>
              <a:ea typeface="+mn-ea"/>
              <a:cs typeface="+mn-cs"/>
            </a:rPr>
            <a:t>Understanding individual needs, demonstrate empathy and listen to different perspectives</a:t>
          </a:r>
          <a:endParaRPr lang="en-US" sz="1900" kern="1200">
            <a:solidFill>
              <a:sysClr val="windowText" lastClr="000000">
                <a:hueOff val="0"/>
                <a:satOff val="0"/>
                <a:lumOff val="0"/>
                <a:alphaOff val="0"/>
              </a:sysClr>
            </a:solidFill>
            <a:latin typeface="Aptos" panose="02110004020202020204"/>
            <a:ea typeface="+mn-ea"/>
            <a:cs typeface="+mn-cs"/>
          </a:endParaRPr>
        </a:p>
      </dsp:txBody>
      <dsp:txXfrm>
        <a:off x="0" y="3923848"/>
        <a:ext cx="11297265" cy="807975"/>
      </dsp:txXfrm>
    </dsp:sp>
    <dsp:sp modelId="{A62F2444-B935-4DE2-B534-A0AFEB8C4904}">
      <dsp:nvSpPr>
        <dsp:cNvPr id="0" name=""/>
        <dsp:cNvSpPr/>
      </dsp:nvSpPr>
      <dsp:spPr>
        <a:xfrm>
          <a:off x="564863" y="3643408"/>
          <a:ext cx="7908085" cy="560880"/>
        </a:xfrm>
        <a:prstGeom prst="roundRect">
          <a:avLst/>
        </a:prstGeom>
        <a:gradFill rotWithShape="0">
          <a:gsLst>
            <a:gs pos="0">
              <a:srgbClr val="E97132">
                <a:hueOff val="6443614"/>
                <a:satOff val="-18493"/>
                <a:lumOff val="-29609"/>
                <a:alphaOff val="0"/>
                <a:satMod val="103000"/>
                <a:lumMod val="102000"/>
                <a:tint val="94000"/>
              </a:srgbClr>
            </a:gs>
            <a:gs pos="50000">
              <a:srgbClr val="E97132">
                <a:hueOff val="6443614"/>
                <a:satOff val="-18493"/>
                <a:lumOff val="-29609"/>
                <a:alphaOff val="0"/>
                <a:satMod val="110000"/>
                <a:lumMod val="100000"/>
                <a:shade val="100000"/>
              </a:srgbClr>
            </a:gs>
            <a:gs pos="100000">
              <a:srgbClr val="E97132">
                <a:hueOff val="6443614"/>
                <a:satOff val="-18493"/>
                <a:lumOff val="-29609"/>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8907" tIns="0" rIns="298907" bIns="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Aptos" panose="02110004020202020204"/>
              <a:ea typeface="+mn-ea"/>
              <a:cs typeface="+mn-cs"/>
            </a:rPr>
            <a:t>Respect and empathy</a:t>
          </a:r>
          <a:endParaRPr lang="en-US" sz="1900" kern="1200">
            <a:solidFill>
              <a:sysClr val="window" lastClr="FFFFFF"/>
            </a:solidFill>
            <a:latin typeface="Aptos" panose="02110004020202020204"/>
            <a:ea typeface="+mn-ea"/>
            <a:cs typeface="+mn-cs"/>
          </a:endParaRPr>
        </a:p>
      </dsp:txBody>
      <dsp:txXfrm>
        <a:off x="592243" y="3670788"/>
        <a:ext cx="7853325" cy="50612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ysClr val="window" lastClr="FFFFFF">
            <a:alpha val="90000"/>
            <a:hueOff val="0"/>
            <a:satOff val="0"/>
            <a:lumOff val="0"/>
            <a:alphaOff val="0"/>
          </a:sysClr>
        </a:solidFill>
        <a:ln w="19050" cap="flat" cmpd="sng" algn="ctr">
          <a:solidFill>
            <a:srgbClr val="E9713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rgbClr val="E97132">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Using minimal force-</a:t>
          </a:r>
          <a:endParaRPr lang="en-GB" sz="2200" kern="1200">
            <a:solidFill>
              <a:sysClr val="window" lastClr="FFFFFF"/>
            </a:solidFill>
            <a:latin typeface="Aptos" panose="02110004020202020204"/>
            <a:ea typeface="+mn-ea"/>
            <a:cs typeface="+mn-cs"/>
          </a:endParaRPr>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ysClr val="window" lastClr="FFFFFF">
            <a:alpha val="90000"/>
            <a:hueOff val="0"/>
            <a:satOff val="0"/>
            <a:lumOff val="0"/>
            <a:alphaOff val="0"/>
          </a:sysClr>
        </a:solidFill>
        <a:ln w="19050" cap="flat" cmpd="sng" algn="ctr">
          <a:solidFill>
            <a:srgbClr val="196B2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a:solidFill>
                <a:sysClr val="windowText" lastClr="000000">
                  <a:hueOff val="0"/>
                  <a:satOff val="0"/>
                  <a:lumOff val="0"/>
                  <a:alphaOff val="0"/>
                </a:sysClr>
              </a:solidFill>
              <a:latin typeface="Aptos" panose="02110004020202020204"/>
              <a:ea typeface="+mn-ea"/>
              <a:cs typeface="+mn-cs"/>
            </a:rPr>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solidFill>
                <a:sysClr val="window" lastClr="FFFFFF"/>
              </a:solidFill>
              <a:latin typeface="Aptos" panose="02110004020202020204"/>
              <a:ea typeface="+mn-ea"/>
              <a:cs typeface="+mn-cs"/>
            </a:rPr>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ysClr val="window" lastClr="FFFFFF">
            <a:alpha val="90000"/>
            <a:hueOff val="0"/>
            <a:satOff val="0"/>
            <a:lumOff val="0"/>
            <a:alphaOff val="0"/>
          </a:sysClr>
        </a:solidFill>
        <a:ln w="19050" cap="flat" cmpd="sng" algn="ctr">
          <a:solidFill>
            <a:srgbClr val="0F9E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rgbClr val="0F9ED5">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Public engagement Community policing </a:t>
          </a:r>
          <a:endParaRPr lang="en-GB" sz="2200" kern="1200">
            <a:solidFill>
              <a:sysClr val="window" lastClr="FFFFFF"/>
            </a:solidFill>
            <a:latin typeface="Aptos" panose="02110004020202020204"/>
            <a:ea typeface="+mn-ea"/>
            <a:cs typeface="+mn-cs"/>
          </a:endParaRPr>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ysClr val="window" lastClr="FFFFFF">
            <a:alpha val="90000"/>
            <a:hueOff val="0"/>
            <a:satOff val="0"/>
            <a:lumOff val="0"/>
            <a:alphaOff val="0"/>
          </a:sysClr>
        </a:solidFill>
        <a:ln w="19050" cap="flat" cmpd="sng" algn="ctr">
          <a:solidFill>
            <a:srgbClr val="A02B93">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a:solidFill>
                <a:sysClr val="windowText" lastClr="000000">
                  <a:hueOff val="0"/>
                  <a:satOff val="0"/>
                  <a:lumOff val="0"/>
                  <a:alphaOff val="0"/>
                </a:sysClr>
              </a:solidFill>
              <a:latin typeface="Aptos" panose="02110004020202020204"/>
              <a:ea typeface="+mn-ea"/>
              <a:cs typeface="+mn-cs"/>
            </a:rPr>
            <a:t>using knowledge of communities to inform their actions</a:t>
          </a:r>
          <a:endParaRPr lang="en-GB" sz="2200" kern="1200">
            <a:solidFill>
              <a:sysClr val="windowText" lastClr="000000">
                <a:hueOff val="0"/>
                <a:satOff val="0"/>
                <a:lumOff val="0"/>
                <a:alphaOff val="0"/>
              </a:sysClr>
            </a:solidFill>
            <a:latin typeface="Aptos" panose="02110004020202020204"/>
            <a:ea typeface="+mn-ea"/>
            <a:cs typeface="+mn-cs"/>
          </a:endParaRPr>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rgbClr val="A02B93">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representative of society – </a:t>
          </a:r>
          <a:endParaRPr lang="en-GB" sz="2200" kern="1200">
            <a:solidFill>
              <a:sysClr val="window" lastClr="FFFFFF"/>
            </a:solidFill>
            <a:latin typeface="Aptos" panose="02110004020202020204"/>
            <a:ea typeface="+mn-ea"/>
            <a:cs typeface="+mn-cs"/>
          </a:endParaRPr>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ysClr val="window" lastClr="FFFFFF">
            <a:alpha val="90000"/>
            <a:hueOff val="0"/>
            <a:satOff val="0"/>
            <a:lumOff val="0"/>
            <a:alphaOff val="0"/>
          </a:sysClr>
        </a:solidFill>
        <a:ln w="19050" cap="flat" cmpd="sng" algn="ctr">
          <a:solidFill>
            <a:srgbClr val="4EA72E">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rgbClr val="4EA72E">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a:solidFill>
                <a:sysClr val="window" lastClr="FFFFFF"/>
              </a:solidFill>
              <a:latin typeface="Aptos" panose="02110004020202020204"/>
              <a:ea typeface="+mn-ea"/>
              <a:cs typeface="+mn-cs"/>
            </a:rPr>
            <a:t>Being effective and competent at what they do</a:t>
          </a:r>
          <a:endParaRPr lang="en-GB" sz="2200" kern="1200">
            <a:solidFill>
              <a:sysClr val="window" lastClr="FFFFFF"/>
            </a:solidFill>
            <a:latin typeface="Aptos" panose="02110004020202020204"/>
            <a:ea typeface="+mn-ea"/>
            <a:cs typeface="+mn-cs"/>
          </a:endParaRPr>
        </a:p>
      </dsp:txBody>
      <dsp:txXfrm>
        <a:off x="604248" y="5288390"/>
        <a:ext cx="7952236" cy="5860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61F4D-519C-48C7-92B3-080327AFE377}">
      <dsp:nvSpPr>
        <dsp:cNvPr id="0" name=""/>
        <dsp:cNvSpPr/>
      </dsp:nvSpPr>
      <dsp:spPr>
        <a:xfrm>
          <a:off x="0" y="80257"/>
          <a:ext cx="4828172" cy="17690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What are your thoughts?</a:t>
          </a:r>
          <a:endParaRPr lang="en-US" sz="3200" kern="1200" dirty="0"/>
        </a:p>
      </dsp:txBody>
      <dsp:txXfrm>
        <a:off x="86357" y="166614"/>
        <a:ext cx="4655458" cy="1596326"/>
      </dsp:txXfrm>
    </dsp:sp>
    <dsp:sp modelId="{DC71D315-7591-4BCE-967E-A982CA514BC6}">
      <dsp:nvSpPr>
        <dsp:cNvPr id="0" name=""/>
        <dsp:cNvSpPr/>
      </dsp:nvSpPr>
      <dsp:spPr>
        <a:xfrm>
          <a:off x="0" y="1941457"/>
          <a:ext cx="4828172" cy="176904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How can cases like these influence policing by consent?</a:t>
          </a:r>
          <a:endParaRPr lang="en-US" sz="3200" kern="1200" dirty="0"/>
        </a:p>
      </dsp:txBody>
      <dsp:txXfrm>
        <a:off x="86357" y="2027814"/>
        <a:ext cx="4655458" cy="1596326"/>
      </dsp:txXfrm>
    </dsp:sp>
    <dsp:sp modelId="{ECF87271-11AA-4A89-B582-67660AD56104}">
      <dsp:nvSpPr>
        <dsp:cNvPr id="0" name=""/>
        <dsp:cNvSpPr/>
      </dsp:nvSpPr>
      <dsp:spPr>
        <a:xfrm>
          <a:off x="0" y="3802657"/>
          <a:ext cx="4828172" cy="17690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What was the media’s role in this case?</a:t>
          </a:r>
        </a:p>
      </dsp:txBody>
      <dsp:txXfrm>
        <a:off x="86357" y="3889014"/>
        <a:ext cx="4655458" cy="15963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B3DEC-2BEF-47DF-93B6-20FD7B51EEBB}"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8CFDAE-B81E-4F13-8BD6-C6DFDE24E865}" type="slidenum">
              <a:rPr lang="en-GB" smtClean="0"/>
              <a:t>‹#›</a:t>
            </a:fld>
            <a:endParaRPr lang="en-GB"/>
          </a:p>
        </p:txBody>
      </p:sp>
    </p:spTree>
    <p:extLst>
      <p:ext uri="{BB962C8B-B14F-4D97-AF65-F5344CB8AC3E}">
        <p14:creationId xmlns:p14="http://schemas.microsoft.com/office/powerpoint/2010/main" val="3151789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CFDAE-B81E-4F13-8BD6-C6DFDE24E865}" type="slidenum">
              <a:rPr lang="en-GB" smtClean="0"/>
              <a:t>12</a:t>
            </a:fld>
            <a:endParaRPr lang="en-GB"/>
          </a:p>
        </p:txBody>
      </p:sp>
    </p:spTree>
    <p:extLst>
      <p:ext uri="{BB962C8B-B14F-4D97-AF65-F5344CB8AC3E}">
        <p14:creationId xmlns:p14="http://schemas.microsoft.com/office/powerpoint/2010/main" val="4209626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013F8-E94B-9D13-7FAF-6D9337A10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6EF5F-9EA3-3CD9-C8DC-C048BBA4FA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9C3FB5-D517-849A-3646-5C916B3873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21EFD7-8F4E-C9E6-AC73-26A960463D7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CFDAE-B81E-4F13-8BD6-C6DFDE24E86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65048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CFDAE-B81E-4F13-8BD6-C6DFDE24E865}" type="slidenum">
              <a:rPr lang="en-GB" smtClean="0"/>
              <a:t>30</a:t>
            </a:fld>
            <a:endParaRPr lang="en-GB"/>
          </a:p>
        </p:txBody>
      </p:sp>
    </p:spTree>
    <p:extLst>
      <p:ext uri="{BB962C8B-B14F-4D97-AF65-F5344CB8AC3E}">
        <p14:creationId xmlns:p14="http://schemas.microsoft.com/office/powerpoint/2010/main" val="383803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6B9FEA-68D5-4257-AECF-F925A9C4F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96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1131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204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087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971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84865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8559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593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75499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93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4233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469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1BFE-5996-2D63-6BC7-6A0124AE2F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14C56A-4961-9B62-7878-B4711D1A40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301553-F2A6-C7EE-F8D9-E11A5531A699}"/>
              </a:ext>
            </a:extLst>
          </p:cNvPr>
          <p:cNvSpPr>
            <a:spLocks noGrp="1"/>
          </p:cNvSpPr>
          <p:nvPr>
            <p:ph type="dt" sz="half" idx="10"/>
          </p:nvPr>
        </p:nvSpPr>
        <p:spPr/>
        <p:txBody>
          <a:bodyPr/>
          <a:lstStyle/>
          <a:p>
            <a:fld id="{D1D1EADE-8E88-4C7C-8AC5-FB148DE4940E}" type="datetime1">
              <a:rPr lang="en-US" smtClean="0"/>
              <a:t>10/1/2026</a:t>
            </a:fld>
            <a:endParaRPr lang="en-US"/>
          </a:p>
        </p:txBody>
      </p:sp>
      <p:sp>
        <p:nvSpPr>
          <p:cNvPr id="5" name="Footer Placeholder 4">
            <a:extLst>
              <a:ext uri="{FF2B5EF4-FFF2-40B4-BE49-F238E27FC236}">
                <a16:creationId xmlns:a16="http://schemas.microsoft.com/office/drawing/2014/main" id="{2B482929-C7F9-CF85-B54B-852D1B014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2A3824-3431-8495-B0A8-EACA9D1716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3632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94D2-4DC5-7FF5-1259-DE4B9F1DF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20173-2A07-319E-319F-E1A05403F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E0126-96FC-A5FA-2C86-74E94CBCB156}"/>
              </a:ext>
            </a:extLst>
          </p:cNvPr>
          <p:cNvSpPr>
            <a:spLocks noGrp="1"/>
          </p:cNvSpPr>
          <p:nvPr>
            <p:ph type="dt" sz="half" idx="10"/>
          </p:nvPr>
        </p:nvSpPr>
        <p:spPr/>
        <p:txBody>
          <a:bodyPr/>
          <a:lstStyle/>
          <a:p>
            <a:fld id="{157B6794-849E-4626-908B-D15793550EFB}" type="datetime1">
              <a:rPr lang="en-US" smtClean="0"/>
              <a:t>10/1/2026</a:t>
            </a:fld>
            <a:endParaRPr lang="en-US"/>
          </a:p>
        </p:txBody>
      </p:sp>
      <p:sp>
        <p:nvSpPr>
          <p:cNvPr id="5" name="Footer Placeholder 4">
            <a:extLst>
              <a:ext uri="{FF2B5EF4-FFF2-40B4-BE49-F238E27FC236}">
                <a16:creationId xmlns:a16="http://schemas.microsoft.com/office/drawing/2014/main" id="{800B7D92-8407-88F9-AD91-49C4223DB9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8D431-17C7-61E7-DB7F-4A458C7EB8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9569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C41A-4B9A-C3D1-8AC7-CE74A4E89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7EF2EB-10E5-2C54-A5F8-82146E4E90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760F8-57B2-FFB5-49B2-D3F09AF65FDC}"/>
              </a:ext>
            </a:extLst>
          </p:cNvPr>
          <p:cNvSpPr>
            <a:spLocks noGrp="1"/>
          </p:cNvSpPr>
          <p:nvPr>
            <p:ph type="dt" sz="half" idx="10"/>
          </p:nvPr>
        </p:nvSpPr>
        <p:spPr/>
        <p:txBody>
          <a:bodyPr/>
          <a:lstStyle/>
          <a:p>
            <a:fld id="{63DB64E7-5594-42A3-ADBF-E95A7ACEAD64}" type="datetime1">
              <a:rPr lang="en-US" smtClean="0"/>
              <a:t>10/1/2026</a:t>
            </a:fld>
            <a:endParaRPr lang="en-US"/>
          </a:p>
        </p:txBody>
      </p:sp>
      <p:sp>
        <p:nvSpPr>
          <p:cNvPr id="5" name="Footer Placeholder 4">
            <a:extLst>
              <a:ext uri="{FF2B5EF4-FFF2-40B4-BE49-F238E27FC236}">
                <a16:creationId xmlns:a16="http://schemas.microsoft.com/office/drawing/2014/main" id="{7634F87B-1E04-F8D8-9697-24D4A8EB62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C08F98-D939-0341-EB31-B9ECDBDB351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78765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5577-1D1C-B631-8BFE-9A351D5F05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9FB86-74EB-F29A-7862-9935C185D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DB8141-92E8-B663-F2CA-0CD6C43BEF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A95CF-D1C4-1513-42C6-F2C2BF4F239A}"/>
              </a:ext>
            </a:extLst>
          </p:cNvPr>
          <p:cNvSpPr>
            <a:spLocks noGrp="1"/>
          </p:cNvSpPr>
          <p:nvPr>
            <p:ph type="dt" sz="half" idx="10"/>
          </p:nvPr>
        </p:nvSpPr>
        <p:spPr/>
        <p:txBody>
          <a:bodyPr/>
          <a:lstStyle/>
          <a:p>
            <a:fld id="{18462B0B-D248-4FFB-8695-AD7FA4B1284A}" type="datetime1">
              <a:rPr lang="en-US" smtClean="0"/>
              <a:t>10/1/2026</a:t>
            </a:fld>
            <a:endParaRPr lang="en-US"/>
          </a:p>
        </p:txBody>
      </p:sp>
      <p:sp>
        <p:nvSpPr>
          <p:cNvPr id="6" name="Footer Placeholder 5">
            <a:extLst>
              <a:ext uri="{FF2B5EF4-FFF2-40B4-BE49-F238E27FC236}">
                <a16:creationId xmlns:a16="http://schemas.microsoft.com/office/drawing/2014/main" id="{D5590FDE-95E2-258F-28BB-ABDAE91A86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2BE2B2-BBD4-9D9E-913B-78043DAB2C8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4911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87F1E-02CB-F4FA-BCC0-A841F3A57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37A22-1FD4-1561-FD8E-BFC179C8E8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9977B-635F-57A8-D9EA-E3D3D975B6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2350A7-D88B-92D9-B876-C347214177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A81ED5-CF77-3350-C226-4F6A9A240E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3F037-5212-0C25-62D3-94E3B55318F9}"/>
              </a:ext>
            </a:extLst>
          </p:cNvPr>
          <p:cNvSpPr>
            <a:spLocks noGrp="1"/>
          </p:cNvSpPr>
          <p:nvPr>
            <p:ph type="dt" sz="half" idx="10"/>
          </p:nvPr>
        </p:nvSpPr>
        <p:spPr/>
        <p:txBody>
          <a:bodyPr/>
          <a:lstStyle/>
          <a:p>
            <a:fld id="{D0378EFB-9159-4510-B73F-4F0409ADE937}" type="datetime1">
              <a:rPr lang="en-US" smtClean="0"/>
              <a:t>10/1/2026</a:t>
            </a:fld>
            <a:endParaRPr lang="en-US"/>
          </a:p>
        </p:txBody>
      </p:sp>
      <p:sp>
        <p:nvSpPr>
          <p:cNvPr id="8" name="Footer Placeholder 7">
            <a:extLst>
              <a:ext uri="{FF2B5EF4-FFF2-40B4-BE49-F238E27FC236}">
                <a16:creationId xmlns:a16="http://schemas.microsoft.com/office/drawing/2014/main" id="{6F1490DD-6DDD-60AA-EA25-31933E70FD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F433A6-24F4-76ED-858B-A14BF65E29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936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726A-003E-4F70-29E5-23ECD7041E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A76545-702A-D7AD-A886-C586DA1A62BD}"/>
              </a:ext>
            </a:extLst>
          </p:cNvPr>
          <p:cNvSpPr>
            <a:spLocks noGrp="1"/>
          </p:cNvSpPr>
          <p:nvPr>
            <p:ph type="dt" sz="half" idx="10"/>
          </p:nvPr>
        </p:nvSpPr>
        <p:spPr/>
        <p:txBody>
          <a:bodyPr/>
          <a:lstStyle/>
          <a:p>
            <a:fld id="{89BC9412-2452-4BED-A324-9D8C115361AD}" type="datetime1">
              <a:rPr lang="en-US" smtClean="0"/>
              <a:t>10/1/2026</a:t>
            </a:fld>
            <a:endParaRPr lang="en-US"/>
          </a:p>
        </p:txBody>
      </p:sp>
      <p:sp>
        <p:nvSpPr>
          <p:cNvPr id="4" name="Footer Placeholder 3">
            <a:extLst>
              <a:ext uri="{FF2B5EF4-FFF2-40B4-BE49-F238E27FC236}">
                <a16:creationId xmlns:a16="http://schemas.microsoft.com/office/drawing/2014/main" id="{70AC73FE-59D2-CB60-A5B5-6B424562F7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84BB14-3AC9-F03C-07ED-5A1B8E9A622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44511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ADBDB7-9F48-9743-B6A8-F5EB61C3EE42}"/>
              </a:ext>
            </a:extLst>
          </p:cNvPr>
          <p:cNvSpPr>
            <a:spLocks noGrp="1"/>
          </p:cNvSpPr>
          <p:nvPr>
            <p:ph type="dt" sz="half" idx="10"/>
          </p:nvPr>
        </p:nvSpPr>
        <p:spPr/>
        <p:txBody>
          <a:bodyPr/>
          <a:lstStyle/>
          <a:p>
            <a:fld id="{F5318F62-D251-40E8-A23C-F4CFE9FEAB41}" type="datetime1">
              <a:rPr lang="en-US" smtClean="0"/>
              <a:t>10/1/2026</a:t>
            </a:fld>
            <a:endParaRPr lang="en-US"/>
          </a:p>
        </p:txBody>
      </p:sp>
      <p:sp>
        <p:nvSpPr>
          <p:cNvPr id="3" name="Footer Placeholder 2">
            <a:extLst>
              <a:ext uri="{FF2B5EF4-FFF2-40B4-BE49-F238E27FC236}">
                <a16:creationId xmlns:a16="http://schemas.microsoft.com/office/drawing/2014/main" id="{230937AF-9D9B-8B74-7BEE-2BE43D0988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53268E-0E16-07F6-5D0A-7B78D76ED0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0736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DF4B-7E9D-A33B-AE5C-12B79722B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C6075D-2276-09A9-62B5-D09AE0F092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33C0B-1D14-1DEF-5EBA-681D4B62A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C006D-4C57-1B7C-8E91-7943B1912E5F}"/>
              </a:ext>
            </a:extLst>
          </p:cNvPr>
          <p:cNvSpPr>
            <a:spLocks noGrp="1"/>
          </p:cNvSpPr>
          <p:nvPr>
            <p:ph type="dt" sz="half" idx="10"/>
          </p:nvPr>
        </p:nvSpPr>
        <p:spPr/>
        <p:txBody>
          <a:bodyPr/>
          <a:lstStyle/>
          <a:p>
            <a:fld id="{44F76144-149E-4874-93A5-554A0357CF82}" type="datetime1">
              <a:rPr lang="en-US" smtClean="0"/>
              <a:t>10/1/2026</a:t>
            </a:fld>
            <a:endParaRPr lang="en-US"/>
          </a:p>
        </p:txBody>
      </p:sp>
      <p:sp>
        <p:nvSpPr>
          <p:cNvPr id="6" name="Footer Placeholder 5">
            <a:extLst>
              <a:ext uri="{FF2B5EF4-FFF2-40B4-BE49-F238E27FC236}">
                <a16:creationId xmlns:a16="http://schemas.microsoft.com/office/drawing/2014/main" id="{0B40AF74-46E9-A449-61B7-67E19A3D3B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F5F239-B989-8E3D-9AA9-AC9265500CA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1074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1197-7E65-41D5-6DD5-4C17128AF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C96E0D-950D-B226-9E08-C426A5D1EA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B6A23A-AD4D-1B08-1FF4-B8637BBD45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36240-9A88-E880-DD21-41207931EDB6}"/>
              </a:ext>
            </a:extLst>
          </p:cNvPr>
          <p:cNvSpPr>
            <a:spLocks noGrp="1"/>
          </p:cNvSpPr>
          <p:nvPr>
            <p:ph type="dt" sz="half" idx="10"/>
          </p:nvPr>
        </p:nvSpPr>
        <p:spPr/>
        <p:txBody>
          <a:bodyPr/>
          <a:lstStyle/>
          <a:p>
            <a:fld id="{50BA65D8-0540-4835-AE5C-25D29DBA01BE}" type="datetime1">
              <a:rPr lang="en-US" smtClean="0"/>
              <a:t>10/1/2026</a:t>
            </a:fld>
            <a:endParaRPr lang="en-US"/>
          </a:p>
        </p:txBody>
      </p:sp>
      <p:sp>
        <p:nvSpPr>
          <p:cNvPr id="6" name="Footer Placeholder 5">
            <a:extLst>
              <a:ext uri="{FF2B5EF4-FFF2-40B4-BE49-F238E27FC236}">
                <a16:creationId xmlns:a16="http://schemas.microsoft.com/office/drawing/2014/main" id="{040618A5-364F-A743-D052-3013C19000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D6C7BA-465D-30E8-88DD-36E9CA85156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2997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C13E-D14F-78B2-B747-DFB0AA4D8A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1FA527-C26A-D8E1-AA15-855E326E3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82A0C-5902-D211-0DB8-44915B7C7EDF}"/>
              </a:ext>
            </a:extLst>
          </p:cNvPr>
          <p:cNvSpPr>
            <a:spLocks noGrp="1"/>
          </p:cNvSpPr>
          <p:nvPr>
            <p:ph type="dt" sz="half" idx="10"/>
          </p:nvPr>
        </p:nvSpPr>
        <p:spPr/>
        <p:txBody>
          <a:bodyPr/>
          <a:lstStyle/>
          <a:p>
            <a:fld id="{EC3C8B9C-477D-492A-96AD-1FC2CC997A73}" type="datetime1">
              <a:rPr lang="en-US" smtClean="0"/>
              <a:t>10/1/2026</a:t>
            </a:fld>
            <a:endParaRPr lang="en-US"/>
          </a:p>
        </p:txBody>
      </p:sp>
      <p:sp>
        <p:nvSpPr>
          <p:cNvPr id="5" name="Footer Placeholder 4">
            <a:extLst>
              <a:ext uri="{FF2B5EF4-FFF2-40B4-BE49-F238E27FC236}">
                <a16:creationId xmlns:a16="http://schemas.microsoft.com/office/drawing/2014/main" id="{6116E5A3-8ED3-86B8-111F-6F6C0B30C6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CC007B-F763-EA13-9D07-FA5CB593F95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4448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ECBFA-3FB9-42A3-044B-852354366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FE617-6477-B44F-BFE7-FADF81F45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93511-B3CA-E71D-4341-E5CD434D4533}"/>
              </a:ext>
            </a:extLst>
          </p:cNvPr>
          <p:cNvSpPr>
            <a:spLocks noGrp="1"/>
          </p:cNvSpPr>
          <p:nvPr>
            <p:ph type="dt" sz="half" idx="10"/>
          </p:nvPr>
        </p:nvSpPr>
        <p:spPr/>
        <p:txBody>
          <a:bodyPr/>
          <a:lstStyle/>
          <a:p>
            <a:fld id="{42D3AED5-E26D-4E29-B1B3-7847B6779594}" type="datetime1">
              <a:rPr lang="en-US" smtClean="0"/>
              <a:t>10/1/2026</a:t>
            </a:fld>
            <a:endParaRPr lang="en-US"/>
          </a:p>
        </p:txBody>
      </p:sp>
      <p:sp>
        <p:nvSpPr>
          <p:cNvPr id="5" name="Footer Placeholder 4">
            <a:extLst>
              <a:ext uri="{FF2B5EF4-FFF2-40B4-BE49-F238E27FC236}">
                <a16:creationId xmlns:a16="http://schemas.microsoft.com/office/drawing/2014/main" id="{D74A95B1-A9A4-40B3-C5B4-5A8A5E5F1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8CFD01-F8CD-7C15-B7ED-12579FAD8B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95131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40465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98408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03653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854686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67324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22341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266261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7222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40359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499570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4926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6201739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B9799-389A-762A-27A7-40FC252A1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5B612-E6A5-0011-2535-BCD6A57939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1753B1-257E-3EEC-48F9-4997EB9F0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10/1/2026</a:t>
            </a:fld>
            <a:endParaRPr lang="en-US"/>
          </a:p>
        </p:txBody>
      </p:sp>
      <p:sp>
        <p:nvSpPr>
          <p:cNvPr id="5" name="Footer Placeholder 4">
            <a:extLst>
              <a:ext uri="{FF2B5EF4-FFF2-40B4-BE49-F238E27FC236}">
                <a16:creationId xmlns:a16="http://schemas.microsoft.com/office/drawing/2014/main" id="{92D1A6F4-E00A-A0B8-33D8-8FE53B5B1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18CF57-7C0C-4270-5549-BC40222E2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37752837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67208621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8.xml"/><Relationship Id="rId1" Type="http://schemas.openxmlformats.org/officeDocument/2006/relationships/video" Target="https://www.youtube.com/embed/6zzIvLACEg8?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616F3F1C-6AC6-1F76-24BF-A632759C8827}"/>
              </a:ext>
            </a:extLst>
          </p:cNvPr>
          <p:cNvPicPr>
            <a:picLocks noChangeAspect="1"/>
          </p:cNvPicPr>
          <p:nvPr/>
        </p:nvPicPr>
        <p:blipFill>
          <a:blip r:embed="rId2"/>
          <a:srcRect b="12451"/>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D5350BF-BE1C-894A-67ED-EAD99BBF7476}"/>
              </a:ext>
            </a:extLst>
          </p:cNvPr>
          <p:cNvSpPr>
            <a:spLocks noGrp="1"/>
          </p:cNvSpPr>
          <p:nvPr>
            <p:ph type="ctrTitle"/>
          </p:nvPr>
        </p:nvSpPr>
        <p:spPr>
          <a:xfrm>
            <a:off x="320039" y="255830"/>
            <a:ext cx="8138160" cy="1061981"/>
          </a:xfrm>
        </p:spPr>
        <p:txBody>
          <a:bodyPr anchor="t">
            <a:normAutofit/>
          </a:bodyPr>
          <a:lstStyle/>
          <a:p>
            <a:pPr algn="l"/>
            <a:r>
              <a:rPr lang="en-GB" sz="4400"/>
              <a:t>Police, Policing and Society</a:t>
            </a:r>
          </a:p>
        </p:txBody>
      </p:sp>
      <p:sp>
        <p:nvSpPr>
          <p:cNvPr id="3" name="Subtitle 2">
            <a:extLst>
              <a:ext uri="{FF2B5EF4-FFF2-40B4-BE49-F238E27FC236}">
                <a16:creationId xmlns:a16="http://schemas.microsoft.com/office/drawing/2014/main" id="{8C56A6C9-3D43-BAB3-DCC1-4795CF1A0B31}"/>
              </a:ext>
            </a:extLst>
          </p:cNvPr>
          <p:cNvSpPr>
            <a:spLocks noGrp="1"/>
          </p:cNvSpPr>
          <p:nvPr>
            <p:ph type="subTitle" idx="1"/>
          </p:nvPr>
        </p:nvSpPr>
        <p:spPr>
          <a:xfrm>
            <a:off x="8458199" y="255831"/>
            <a:ext cx="3538728" cy="960120"/>
          </a:xfrm>
        </p:spPr>
        <p:txBody>
          <a:bodyPr anchor="t">
            <a:normAutofit/>
          </a:bodyPr>
          <a:lstStyle/>
          <a:p>
            <a:pPr algn="r"/>
            <a:r>
              <a:rPr lang="en-GB" sz="4000" dirty="0"/>
              <a:t>Week 3</a:t>
            </a:r>
          </a:p>
        </p:txBody>
      </p:sp>
    </p:spTree>
    <p:extLst>
      <p:ext uri="{BB962C8B-B14F-4D97-AF65-F5344CB8AC3E}">
        <p14:creationId xmlns:p14="http://schemas.microsoft.com/office/powerpoint/2010/main" val="1516761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36EB4-44DE-71A0-5017-70C735B93352}"/>
              </a:ext>
            </a:extLst>
          </p:cNvPr>
          <p:cNvSpPr>
            <a:spLocks noGrp="1"/>
          </p:cNvSpPr>
          <p:nvPr>
            <p:ph type="title"/>
          </p:nvPr>
        </p:nvSpPr>
        <p:spPr>
          <a:xfrm>
            <a:off x="612649" y="1873769"/>
            <a:ext cx="3494314" cy="4461507"/>
          </a:xfrm>
        </p:spPr>
        <p:txBody>
          <a:bodyPr anchor="t">
            <a:normAutofit/>
          </a:bodyPr>
          <a:lstStyle/>
          <a:p>
            <a:r>
              <a:rPr lang="en-GB" dirty="0"/>
              <a:t>Today’s Session</a:t>
            </a:r>
          </a:p>
        </p:txBody>
      </p:sp>
      <p:graphicFrame>
        <p:nvGraphicFramePr>
          <p:cNvPr id="5" name="Content Placeholder 2">
            <a:extLst>
              <a:ext uri="{FF2B5EF4-FFF2-40B4-BE49-F238E27FC236}">
                <a16:creationId xmlns:a16="http://schemas.microsoft.com/office/drawing/2014/main" id="{8E544BFD-0B03-B853-6F9E-DE34DD9B9941}"/>
              </a:ext>
            </a:extLst>
          </p:cNvPr>
          <p:cNvGraphicFramePr>
            <a:graphicFrameLocks noGrp="1"/>
          </p:cNvGraphicFramePr>
          <p:nvPr>
            <p:ph idx="1"/>
            <p:extLst>
              <p:ext uri="{D42A27DB-BD31-4B8C-83A1-F6EECF244321}">
                <p14:modId xmlns:p14="http://schemas.microsoft.com/office/powerpoint/2010/main" val="242579809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083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7C66387-C96E-44F9-AD05-F90A4CAC38A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0A60C51-B5ED-42E9-AC5F-C80A74F239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4" name="Title 3">
            <a:extLst>
              <a:ext uri="{FF2B5EF4-FFF2-40B4-BE49-F238E27FC236}">
                <a16:creationId xmlns:a16="http://schemas.microsoft.com/office/drawing/2014/main" id="{53042E7A-2275-3EEC-8FAF-C4F0633B8FE5}"/>
              </a:ext>
            </a:extLst>
          </p:cNvPr>
          <p:cNvSpPr>
            <a:spLocks noGrp="1"/>
          </p:cNvSpPr>
          <p:nvPr>
            <p:ph type="title"/>
          </p:nvPr>
        </p:nvSpPr>
        <p:spPr>
          <a:xfrm>
            <a:off x="6364609" y="1166762"/>
            <a:ext cx="4805996" cy="1297115"/>
          </a:xfrm>
        </p:spPr>
        <p:txBody>
          <a:bodyPr vert="horz" lIns="91440" tIns="45720" rIns="91440" bIns="45720" rtlCol="0" anchor="t">
            <a:normAutofit fontScale="90000"/>
          </a:bodyPr>
          <a:lstStyle/>
          <a:p>
            <a:r>
              <a:rPr lang="en-US" sz="5300" kern="1200" dirty="0">
                <a:solidFill>
                  <a:schemeClr val="tx2"/>
                </a:solidFill>
                <a:latin typeface="+mj-lt"/>
                <a:ea typeface="+mj-ea"/>
                <a:cs typeface="+mj-cs"/>
              </a:rPr>
              <a:t>Trigger warning</a:t>
            </a: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r>
              <a:rPr lang="en-US" sz="4000" dirty="0">
                <a:solidFill>
                  <a:schemeClr val="tx2"/>
                </a:solidFill>
              </a:rPr>
              <a:t>Some of the content could be triggering. If you need to leave, please do so. </a:t>
            </a:r>
            <a:endParaRPr lang="en-US" sz="4000" kern="1200" dirty="0">
              <a:solidFill>
                <a:schemeClr val="tx2"/>
              </a:solidFill>
              <a:latin typeface="+mj-lt"/>
              <a:ea typeface="+mj-ea"/>
              <a:cs typeface="+mj-cs"/>
            </a:endParaRPr>
          </a:p>
        </p:txBody>
      </p:sp>
      <p:pic>
        <p:nvPicPr>
          <p:cNvPr id="8" name="Graphic 7" descr="High Voltage">
            <a:extLst>
              <a:ext uri="{FF2B5EF4-FFF2-40B4-BE49-F238E27FC236}">
                <a16:creationId xmlns:a16="http://schemas.microsoft.com/office/drawing/2014/main" id="{891B59BB-2E73-B826-69F4-F4B8C315CA0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Tree>
    <p:extLst>
      <p:ext uri="{BB962C8B-B14F-4D97-AF65-F5344CB8AC3E}">
        <p14:creationId xmlns:p14="http://schemas.microsoft.com/office/powerpoint/2010/main" val="214982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D9FD8-A860-1A4F-144A-3E4CFCFD1CA4}"/>
              </a:ext>
            </a:extLst>
          </p:cNvPr>
          <p:cNvSpPr>
            <a:spLocks noGrp="1"/>
          </p:cNvSpPr>
          <p:nvPr>
            <p:ph type="title"/>
          </p:nvPr>
        </p:nvSpPr>
        <p:spPr>
          <a:xfrm>
            <a:off x="978522" y="849085"/>
            <a:ext cx="3602356" cy="5179925"/>
          </a:xfrm>
        </p:spPr>
        <p:txBody>
          <a:bodyPr anchor="ctr">
            <a:normAutofit/>
          </a:bodyPr>
          <a:lstStyle/>
          <a:p>
            <a:r>
              <a:rPr lang="en-GB" dirty="0"/>
              <a:t>What is organisational culture?</a:t>
            </a:r>
            <a:endParaRPr lang="en-GB"/>
          </a:p>
        </p:txBody>
      </p:sp>
      <p:sp>
        <p:nvSpPr>
          <p:cNvPr id="3" name="Content Placeholder 2">
            <a:extLst>
              <a:ext uri="{FF2B5EF4-FFF2-40B4-BE49-F238E27FC236}">
                <a16:creationId xmlns:a16="http://schemas.microsoft.com/office/drawing/2014/main" id="{4EE9AFAA-7F26-E749-9603-2DA2A4266560}"/>
              </a:ext>
            </a:extLst>
          </p:cNvPr>
          <p:cNvSpPr>
            <a:spLocks noGrp="1"/>
          </p:cNvSpPr>
          <p:nvPr>
            <p:ph idx="1"/>
          </p:nvPr>
        </p:nvSpPr>
        <p:spPr>
          <a:xfrm>
            <a:off x="5006715" y="849085"/>
            <a:ext cx="6625447" cy="5179925"/>
          </a:xfrm>
        </p:spPr>
        <p:txBody>
          <a:bodyPr anchor="ctr">
            <a:normAutofit/>
          </a:bodyPr>
          <a:lstStyle/>
          <a:p>
            <a:pPr marL="0" indent="0">
              <a:buNone/>
            </a:pPr>
            <a:r>
              <a:rPr lang="en-GB" sz="3200" b="0" i="1" dirty="0">
                <a:effectLst/>
                <a:latin typeface="Aptos" panose="020B0004020202020204" pitchFamily="34" charset="0"/>
              </a:rPr>
              <a:t>It is defined as the deeper level of assumptions and beliefs that are shared by members of an organisation, that operates and projects unconsciously an organisation's view of itself and environment.</a:t>
            </a:r>
            <a:endParaRPr lang="en-GB" sz="3200" i="1" dirty="0">
              <a:latin typeface="Aptos" panose="020B0004020202020204" pitchFamily="34" charset="0"/>
            </a:endParaRPr>
          </a:p>
        </p:txBody>
      </p:sp>
    </p:spTree>
    <p:extLst>
      <p:ext uri="{BB962C8B-B14F-4D97-AF65-F5344CB8AC3E}">
        <p14:creationId xmlns:p14="http://schemas.microsoft.com/office/powerpoint/2010/main" val="1370050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E93EC-428D-EEB3-23FB-3A0CABCC58EB}"/>
              </a:ext>
            </a:extLst>
          </p:cNvPr>
          <p:cNvSpPr>
            <a:spLocks noGrp="1"/>
          </p:cNvSpPr>
          <p:nvPr>
            <p:ph type="title"/>
          </p:nvPr>
        </p:nvSpPr>
        <p:spPr>
          <a:xfrm>
            <a:off x="389744" y="1903751"/>
            <a:ext cx="4218502" cy="4431526"/>
          </a:xfrm>
        </p:spPr>
        <p:txBody>
          <a:bodyPr anchor="t">
            <a:normAutofit/>
          </a:bodyPr>
          <a:lstStyle/>
          <a:p>
            <a:r>
              <a:rPr lang="en-GB" dirty="0"/>
              <a:t>What is ‘cop culture’?</a:t>
            </a:r>
          </a:p>
        </p:txBody>
      </p:sp>
      <p:graphicFrame>
        <p:nvGraphicFramePr>
          <p:cNvPr id="5" name="Content Placeholder 2">
            <a:extLst>
              <a:ext uri="{FF2B5EF4-FFF2-40B4-BE49-F238E27FC236}">
                <a16:creationId xmlns:a16="http://schemas.microsoft.com/office/drawing/2014/main" id="{9EA339A6-D50F-89F7-AE74-BE9A788CAC8C}"/>
              </a:ext>
            </a:extLst>
          </p:cNvPr>
          <p:cNvGraphicFramePr>
            <a:graphicFrameLocks noGrp="1"/>
          </p:cNvGraphicFramePr>
          <p:nvPr>
            <p:ph idx="1"/>
            <p:extLst>
              <p:ext uri="{D42A27DB-BD31-4B8C-83A1-F6EECF244321}">
                <p14:modId xmlns:p14="http://schemas.microsoft.com/office/powerpoint/2010/main" val="148964939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448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A9E84-A79F-9705-F5B4-41276FAF2112}"/>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978D59AD-A012-4B16-7C66-F3DEDFA94CE9}"/>
              </a:ext>
            </a:extLst>
          </p:cNvPr>
          <p:cNvSpPr>
            <a:spLocks noGrp="1"/>
          </p:cNvSpPr>
          <p:nvPr>
            <p:ph idx="1"/>
          </p:nvPr>
        </p:nvSpPr>
        <p:spPr/>
        <p:txBody>
          <a:bodyPr>
            <a:normAutofit/>
          </a:bodyPr>
          <a:lstStyle/>
          <a:p>
            <a:r>
              <a:rPr lang="en-GB" sz="4000" dirty="0"/>
              <a:t>Can you think of positive and negative examples of organisational culture (or ‘cop’ culture). </a:t>
            </a:r>
          </a:p>
        </p:txBody>
      </p:sp>
    </p:spTree>
    <p:extLst>
      <p:ext uri="{BB962C8B-B14F-4D97-AF65-F5344CB8AC3E}">
        <p14:creationId xmlns:p14="http://schemas.microsoft.com/office/powerpoint/2010/main" val="2234263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98639-72BB-7CAB-C1E0-8C2769B77C3C}"/>
              </a:ext>
            </a:extLst>
          </p:cNvPr>
          <p:cNvSpPr>
            <a:spLocks noGrp="1"/>
          </p:cNvSpPr>
          <p:nvPr>
            <p:ph type="title"/>
          </p:nvPr>
        </p:nvSpPr>
        <p:spPr>
          <a:xfrm>
            <a:off x="612649" y="548639"/>
            <a:ext cx="3494314" cy="5786638"/>
          </a:xfrm>
        </p:spPr>
        <p:txBody>
          <a:bodyPr anchor="t">
            <a:normAutofit/>
          </a:bodyPr>
          <a:lstStyle/>
          <a:p>
            <a:r>
              <a:rPr lang="en-GB" dirty="0"/>
              <a:t>What are some positive examples of organisational culture?</a:t>
            </a:r>
            <a:endParaRPr lang="en-GB"/>
          </a:p>
        </p:txBody>
      </p:sp>
      <p:graphicFrame>
        <p:nvGraphicFramePr>
          <p:cNvPr id="5" name="Content Placeholder 2">
            <a:extLst>
              <a:ext uri="{FF2B5EF4-FFF2-40B4-BE49-F238E27FC236}">
                <a16:creationId xmlns:a16="http://schemas.microsoft.com/office/drawing/2014/main" id="{D8143B1C-9594-9FE4-5B90-CF5A631A1241}"/>
              </a:ext>
            </a:extLst>
          </p:cNvPr>
          <p:cNvGraphicFramePr>
            <a:graphicFrameLocks noGrp="1"/>
          </p:cNvGraphicFramePr>
          <p:nvPr>
            <p:ph idx="1"/>
            <p:extLst>
              <p:ext uri="{D42A27DB-BD31-4B8C-83A1-F6EECF244321}">
                <p14:modId xmlns:p14="http://schemas.microsoft.com/office/powerpoint/2010/main" val="1848621948"/>
              </p:ext>
            </p:extLst>
          </p:nvPr>
        </p:nvGraphicFramePr>
        <p:xfrm>
          <a:off x="4317167" y="0"/>
          <a:ext cx="7615003" cy="6655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989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74FB9AC-3C8F-4064-80BD-4676CC82B20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20640BB2-E498-422D-8380-AB6CB19ED67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8BA6472-B3F2-489B-B7FB-A95FCB30D54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1F4641C-A6AB-4CBE-B267-835930D3E18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96DF-8C8D-E5BD-8116-ED19AD1B02AD}"/>
              </a:ext>
            </a:extLst>
          </p:cNvPr>
          <p:cNvSpPr>
            <a:spLocks noGrp="1"/>
          </p:cNvSpPr>
          <p:nvPr>
            <p:ph type="title"/>
          </p:nvPr>
        </p:nvSpPr>
        <p:spPr>
          <a:xfrm>
            <a:off x="316503" y="583273"/>
            <a:ext cx="11850916" cy="1132258"/>
          </a:xfrm>
        </p:spPr>
        <p:txBody>
          <a:bodyPr/>
          <a:lstStyle/>
          <a:p>
            <a:r>
              <a:rPr lang="en-GB" dirty="0"/>
              <a:t>What happens when the OC become a ‘cop culture’?</a:t>
            </a:r>
          </a:p>
        </p:txBody>
      </p:sp>
      <p:sp>
        <p:nvSpPr>
          <p:cNvPr id="3" name="Content Placeholder 2">
            <a:extLst>
              <a:ext uri="{FF2B5EF4-FFF2-40B4-BE49-F238E27FC236}">
                <a16:creationId xmlns:a16="http://schemas.microsoft.com/office/drawing/2014/main" id="{0C766707-842C-AF94-CA17-94D9E0A74230}"/>
              </a:ext>
            </a:extLst>
          </p:cNvPr>
          <p:cNvSpPr>
            <a:spLocks noGrp="1"/>
          </p:cNvSpPr>
          <p:nvPr>
            <p:ph idx="1"/>
          </p:nvPr>
        </p:nvSpPr>
        <p:spPr>
          <a:xfrm>
            <a:off x="316503" y="1412478"/>
            <a:ext cx="11606979" cy="4862249"/>
          </a:xfrm>
        </p:spPr>
        <p:txBody>
          <a:bodyPr>
            <a:noAutofit/>
          </a:bodyPr>
          <a:lstStyle/>
          <a:p>
            <a:r>
              <a:rPr lang="en-GB" b="1" i="0" dirty="0">
                <a:solidFill>
                  <a:srgbClr val="0A0A0A"/>
                </a:solidFill>
                <a:effectLst/>
                <a:latin typeface="Aptos" panose="020B0004020202020204" pitchFamily="34" charset="0"/>
              </a:rPr>
              <a:t>The ‘blue wall of silence’-</a:t>
            </a:r>
            <a:r>
              <a:rPr lang="en-GB" b="0" i="0" dirty="0">
                <a:solidFill>
                  <a:srgbClr val="0A0A0A"/>
                </a:solidFill>
                <a:effectLst/>
                <a:latin typeface="Aptos" panose="020B0004020202020204" pitchFamily="34" charset="0"/>
              </a:rPr>
              <a:t> This is the most well-known example, the code of silence among officers. It discourages the reporting </a:t>
            </a:r>
            <a:r>
              <a:rPr lang="en-GB" dirty="0">
                <a:solidFill>
                  <a:srgbClr val="0A0A0A"/>
                </a:solidFill>
                <a:latin typeface="Aptos" panose="020B0004020202020204" pitchFamily="34" charset="0"/>
              </a:rPr>
              <a:t>of </a:t>
            </a:r>
            <a:r>
              <a:rPr lang="en-GB" b="0" i="0" dirty="0">
                <a:solidFill>
                  <a:srgbClr val="0A0A0A"/>
                </a:solidFill>
                <a:effectLst/>
                <a:latin typeface="Aptos" panose="020B0004020202020204" pitchFamily="34" charset="0"/>
              </a:rPr>
              <a:t>fellow officer's misconduct, such as corruption, racism, or excessive force. Officers who break the code risk ostracisation, threats, and harassment from their colleagues</a:t>
            </a:r>
          </a:p>
          <a:p>
            <a:endParaRPr lang="en-GB" b="1" dirty="0">
              <a:latin typeface="Aptos" panose="020B0004020202020204" pitchFamily="34" charset="0"/>
            </a:endParaRPr>
          </a:p>
          <a:p>
            <a:r>
              <a:rPr lang="en-GB" b="1" dirty="0">
                <a:latin typeface="Aptos" panose="020B0004020202020204" pitchFamily="34" charset="0"/>
              </a:rPr>
              <a:t>"Us versus them" mentality - </a:t>
            </a:r>
            <a:r>
              <a:rPr lang="en-GB" dirty="0">
                <a:latin typeface="Aptos" panose="020B0004020202020204" pitchFamily="34" charset="0"/>
              </a:rPr>
              <a:t> This is the perception that police are a distinct group, isolated from the public they serve. This can lead to distrust of civilians and a strong sense of in-group loyalty and protection</a:t>
            </a:r>
          </a:p>
          <a:p>
            <a:endParaRPr lang="en-GB" b="1" dirty="0">
              <a:latin typeface="Aptos" panose="020B0004020202020204" pitchFamily="34" charset="0"/>
            </a:endParaRPr>
          </a:p>
          <a:p>
            <a:r>
              <a:rPr lang="en-GB" b="1" dirty="0">
                <a:latin typeface="Aptos" panose="020B0004020202020204" pitchFamily="34" charset="0"/>
              </a:rPr>
              <a:t>Hypermasculinity/sexism/misogyny -</a:t>
            </a:r>
            <a:r>
              <a:rPr lang="en-GB" dirty="0">
                <a:latin typeface="Aptos" panose="020B0004020202020204" pitchFamily="34" charset="0"/>
              </a:rPr>
              <a:t> Police culture has historically been described as macho, with an emphasis on toughness, aggression, and physical strength. This can create a workplace environment where female, LGBTQ+, or minority officers may face difficulty fitting in and be pressured to conform to these norms</a:t>
            </a:r>
          </a:p>
        </p:txBody>
      </p:sp>
    </p:spTree>
    <p:extLst>
      <p:ext uri="{BB962C8B-B14F-4D97-AF65-F5344CB8AC3E}">
        <p14:creationId xmlns:p14="http://schemas.microsoft.com/office/powerpoint/2010/main" val="344677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A1E2-B730-72B2-E0D7-25E17F8AFE1D}"/>
              </a:ext>
            </a:extLst>
          </p:cNvPr>
          <p:cNvSpPr>
            <a:spLocks noGrp="1"/>
          </p:cNvSpPr>
          <p:nvPr>
            <p:ph type="title"/>
          </p:nvPr>
        </p:nvSpPr>
        <p:spPr>
          <a:xfrm>
            <a:off x="612648" y="548640"/>
            <a:ext cx="10653578" cy="115037"/>
          </a:xfrm>
        </p:spPr>
        <p:txBody>
          <a:bodyPr>
            <a:normAutofit fontScale="90000"/>
          </a:bodyPr>
          <a:lstStyle/>
          <a:p>
            <a:r>
              <a:rPr lang="en-GB" dirty="0"/>
              <a:t>Continued…</a:t>
            </a:r>
          </a:p>
        </p:txBody>
      </p:sp>
      <p:sp>
        <p:nvSpPr>
          <p:cNvPr id="3" name="Content Placeholder 2">
            <a:extLst>
              <a:ext uri="{FF2B5EF4-FFF2-40B4-BE49-F238E27FC236}">
                <a16:creationId xmlns:a16="http://schemas.microsoft.com/office/drawing/2014/main" id="{571F86F2-5942-80FC-4442-9C2F8EBBCB12}"/>
              </a:ext>
            </a:extLst>
          </p:cNvPr>
          <p:cNvSpPr>
            <a:spLocks noGrp="1"/>
          </p:cNvSpPr>
          <p:nvPr>
            <p:ph idx="1"/>
          </p:nvPr>
        </p:nvSpPr>
        <p:spPr>
          <a:xfrm>
            <a:off x="612647" y="1283110"/>
            <a:ext cx="10653579" cy="5026250"/>
          </a:xfrm>
        </p:spPr>
        <p:txBody>
          <a:bodyPr>
            <a:normAutofit/>
          </a:bodyPr>
          <a:lstStyle/>
          <a:p>
            <a:r>
              <a:rPr lang="en-GB" b="1" dirty="0">
                <a:latin typeface="Aptos" panose="020B0004020202020204" pitchFamily="34" charset="0"/>
              </a:rPr>
              <a:t>Suspicion and cynicism -</a:t>
            </a:r>
            <a:r>
              <a:rPr lang="en-GB" dirty="0">
                <a:latin typeface="Aptos" panose="020B0004020202020204" pitchFamily="34" charset="0"/>
              </a:rPr>
              <a:t> Constant exposure to crime, violence, and deceit can lead to  officers developing a cynical and suspicious view of the world and the public. This can negatively impact officers' mental health and create a jaded attitude toward the criminal justice system</a:t>
            </a:r>
          </a:p>
          <a:p>
            <a:endParaRPr lang="en-GB" b="1" dirty="0">
              <a:latin typeface="Aptos" panose="020B0004020202020204" pitchFamily="34" charset="0"/>
            </a:endParaRPr>
          </a:p>
          <a:p>
            <a:r>
              <a:rPr lang="en-GB" b="1" dirty="0">
                <a:latin typeface="Aptos" panose="020B0004020202020204" pitchFamily="34" charset="0"/>
              </a:rPr>
              <a:t>Exaggerated sense of mission - </a:t>
            </a:r>
            <a:r>
              <a:rPr lang="en-GB" dirty="0">
                <a:latin typeface="Aptos" panose="020B0004020202020204" pitchFamily="34" charset="0"/>
              </a:rPr>
              <a:t> Many officers hold a deep belief in the nobility of their profession, seeing themselves as a "thin blue line" protecting society from chaos. While it can inspire pride, this heroic self-image can also contribute to the "us versus them" mindset</a:t>
            </a:r>
          </a:p>
          <a:p>
            <a:endParaRPr lang="en-GB" b="1" dirty="0">
              <a:latin typeface="Aptos" panose="020B0004020202020204" pitchFamily="34" charset="0"/>
            </a:endParaRPr>
          </a:p>
          <a:p>
            <a:r>
              <a:rPr lang="en-GB" b="1" dirty="0">
                <a:latin typeface="Aptos" panose="020B0004020202020204" pitchFamily="34" charset="0"/>
              </a:rPr>
              <a:t>Development of a God Complex - </a:t>
            </a:r>
            <a:r>
              <a:rPr lang="en-GB" dirty="0">
                <a:latin typeface="Aptos" panose="020B0004020202020204" pitchFamily="34" charset="0"/>
              </a:rPr>
              <a:t>Term for a person who believes they are superior, infallible, and have inflated abilities and importance. This often leads to arrogance, an inability to accept criticism, a lack of empathy, and a tendency to be authoritarian or controlling</a:t>
            </a:r>
            <a:endParaRPr lang="en-GB" b="1" dirty="0">
              <a:latin typeface="Aptos" panose="020B0004020202020204" pitchFamily="34" charset="0"/>
            </a:endParaRPr>
          </a:p>
        </p:txBody>
      </p:sp>
    </p:spTree>
    <p:extLst>
      <p:ext uri="{BB962C8B-B14F-4D97-AF65-F5344CB8AC3E}">
        <p14:creationId xmlns:p14="http://schemas.microsoft.com/office/powerpoint/2010/main" val="19549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521D-82D8-F236-E28E-E48286B7347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B89C214F-508D-FE77-52EB-3EB1361CFE92}"/>
              </a:ext>
            </a:extLst>
          </p:cNvPr>
          <p:cNvSpPr>
            <a:spLocks noGrp="1"/>
          </p:cNvSpPr>
          <p:nvPr>
            <p:ph idx="1"/>
          </p:nvPr>
        </p:nvSpPr>
        <p:spPr/>
        <p:txBody>
          <a:bodyPr/>
          <a:lstStyle/>
          <a:p>
            <a:r>
              <a:rPr lang="en-GB" b="1" dirty="0">
                <a:latin typeface="Aptos" panose="020B0004020202020204" pitchFamily="34" charset="0"/>
              </a:rPr>
              <a:t>Resistance to change:</a:t>
            </a:r>
            <a:r>
              <a:rPr lang="en-GB" dirty="0">
                <a:latin typeface="Aptos" panose="020B0004020202020204" pitchFamily="34" charset="0"/>
              </a:rPr>
              <a:t> Deeply ingrained norms and traditions within police culture can lead to resistance against external oversight and reform efforts aimed at improving transparency and accountability. Officers may experience "change fatigue," becoming cynical about new initiatives</a:t>
            </a:r>
          </a:p>
          <a:p>
            <a:r>
              <a:rPr lang="en-GB" b="1" dirty="0">
                <a:latin typeface="Aptos" panose="020B0004020202020204" pitchFamily="34" charset="0"/>
              </a:rPr>
              <a:t>Canteen culture - </a:t>
            </a:r>
            <a:r>
              <a:rPr lang="en-GB" dirty="0">
                <a:latin typeface="Aptos" panose="020B0004020202020204" pitchFamily="34" charset="0"/>
              </a:rPr>
              <a:t>This term, coined by sociologist Maurice Punch, describes the informal norms and prejudicial attitudes that are informally shared among officers, often in break rooms or canteens. It highlights how officers' discretion is often guided by these informal social norms rather than official policy</a:t>
            </a:r>
          </a:p>
        </p:txBody>
      </p:sp>
    </p:spTree>
    <p:extLst>
      <p:ext uri="{BB962C8B-B14F-4D97-AF65-F5344CB8AC3E}">
        <p14:creationId xmlns:p14="http://schemas.microsoft.com/office/powerpoint/2010/main" val="150287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6307948-196D-C107-F1E8-FAC0BA171763}"/>
              </a:ext>
            </a:extLst>
          </p:cNvPr>
          <p:cNvSpPr>
            <a:spLocks noGrp="1"/>
          </p:cNvSpPr>
          <p:nvPr>
            <p:ph type="title"/>
          </p:nvPr>
        </p:nvSpPr>
        <p:spPr>
          <a:xfrm>
            <a:off x="612648" y="548640"/>
            <a:ext cx="4803224" cy="1298446"/>
          </a:xfrm>
        </p:spPr>
        <p:txBody>
          <a:bodyPr>
            <a:normAutofit/>
          </a:bodyPr>
          <a:lstStyle/>
          <a:p>
            <a:r>
              <a:rPr lang="en-GB" dirty="0"/>
              <a:t>How does it develop?</a:t>
            </a:r>
            <a:endParaRPr lang="en-GB"/>
          </a:p>
        </p:txBody>
      </p:sp>
      <p:pic>
        <p:nvPicPr>
          <p:cNvPr id="5122" name="Picture 2" descr="Police Canteen Cartoons and Comics - funny pictures from CartoonStock">
            <a:extLst>
              <a:ext uri="{FF2B5EF4-FFF2-40B4-BE49-F238E27FC236}">
                <a16:creationId xmlns:a16="http://schemas.microsoft.com/office/drawing/2014/main" id="{2AFB7225-AEE9-677B-AF8C-8C8284F39C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260" b="-2"/>
          <a:stretch>
            <a:fillRect/>
          </a:stretch>
        </p:blipFill>
        <p:spPr bwMode="auto">
          <a:xfrm>
            <a:off x="731521" y="2011679"/>
            <a:ext cx="4684352" cy="42976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565816A0-1202-CF58-F57C-D4C05F136403}"/>
              </a:ext>
            </a:extLst>
          </p:cNvPr>
          <p:cNvGraphicFramePr>
            <a:graphicFrameLocks noGrp="1"/>
          </p:cNvGraphicFramePr>
          <p:nvPr>
            <p:ph idx="1"/>
            <p:extLst>
              <p:ext uri="{D42A27DB-BD31-4B8C-83A1-F6EECF244321}">
                <p14:modId xmlns:p14="http://schemas.microsoft.com/office/powerpoint/2010/main" val="960585713"/>
              </p:ext>
            </p:extLst>
          </p:nvPr>
        </p:nvGraphicFramePr>
        <p:xfrm>
          <a:off x="6028520" y="779489"/>
          <a:ext cx="5546770" cy="5876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5969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159" name="Rectangle 615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152" name="Picture 8" descr="Guide to Case Studies">
            <a:extLst>
              <a:ext uri="{FF2B5EF4-FFF2-40B4-BE49-F238E27FC236}">
                <a16:creationId xmlns:a16="http://schemas.microsoft.com/office/drawing/2014/main" id="{281C1C0E-3FF2-8999-6727-CD97FB2CE0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230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2009C-AB3E-D586-D13D-90FB91BE76C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5400" dirty="0"/>
              <a:t>Bibaa Henry </a:t>
            </a:r>
            <a:br>
              <a:rPr lang="en-GB" sz="5400" dirty="0"/>
            </a:br>
            <a:r>
              <a:rPr lang="en-GB" sz="5400" dirty="0"/>
              <a:t>&amp; </a:t>
            </a:r>
            <a:br>
              <a:rPr lang="en-GB" sz="5400" dirty="0"/>
            </a:br>
            <a:r>
              <a:rPr lang="en-GB" sz="5400" dirty="0"/>
              <a:t>Nicole Smallman</a:t>
            </a:r>
            <a:endParaRPr lang="en-US" sz="5400" kern="1200" dirty="0">
              <a:solidFill>
                <a:schemeClr val="tx1"/>
              </a:solidFill>
              <a:latin typeface="+mj-lt"/>
              <a:ea typeface="+mj-ea"/>
              <a:cs typeface="+mj-cs"/>
            </a:endParaRP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baa and Nicole: The life after death of two sisters - BBC News">
            <a:extLst>
              <a:ext uri="{FF2B5EF4-FFF2-40B4-BE49-F238E27FC236}">
                <a16:creationId xmlns:a16="http://schemas.microsoft.com/office/drawing/2014/main" id="{E1674F3C-A2F9-A75E-CEAA-81161237FF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646675"/>
            <a:ext cx="7214616" cy="5537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19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61AAD8-C202-B654-FE5F-18FF103CA1B3}"/>
              </a:ext>
            </a:extLst>
          </p:cNvPr>
          <p:cNvSpPr txBox="1"/>
          <p:nvPr/>
        </p:nvSpPr>
        <p:spPr>
          <a:xfrm>
            <a:off x="227364" y="735485"/>
            <a:ext cx="7150308" cy="6122515"/>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en-US" sz="2800" dirty="0"/>
              <a:t>7</a:t>
            </a:r>
            <a:r>
              <a:rPr lang="en-US" sz="2800" baseline="30000" dirty="0"/>
              <a:t>th</a:t>
            </a:r>
            <a:r>
              <a:rPr lang="en-US" sz="2800" dirty="0"/>
              <a:t> of June 2020 Bibaa and Nicole were found brutally  murdered in a London park after celebrating their older sister’s birthday with others at the park</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After everyone but the sister’s left, they were murdered by a 19-year-old stranger to them</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Following their deaths 2 police officers, Jaffar and James, were tasked with guarding the area while the girls laid slayed</a:t>
            </a:r>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PCs Deniz Jaffer and Jamie Lewis left their post to take pictures of the sisters</a:t>
            </a:r>
          </a:p>
          <a:p>
            <a:pPr>
              <a:lnSpc>
                <a:spcPct val="90000"/>
              </a:lnSpc>
              <a:spcAft>
                <a:spcPts val="600"/>
              </a:spcAft>
            </a:pPr>
            <a:r>
              <a:rPr lang="en-US" sz="2800" dirty="0"/>
              <a:t> </a:t>
            </a:r>
          </a:p>
        </p:txBody>
      </p:sp>
      <p:sp>
        <p:nvSpPr>
          <p:cNvPr id="2066" name="Rectangle 20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2" name="Rectangle 20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2" name="Picture 4" descr="Two London officers get prison for ...">
            <a:extLst>
              <a:ext uri="{FF2B5EF4-FFF2-40B4-BE49-F238E27FC236}">
                <a16:creationId xmlns:a16="http://schemas.microsoft.com/office/drawing/2014/main" id="{B4B3022E-8A7D-B44A-2750-1B0493417A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5037" y="457633"/>
            <a:ext cx="4092521" cy="305365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ibaa and Nicole: The life after death ...">
            <a:extLst>
              <a:ext uri="{FF2B5EF4-FFF2-40B4-BE49-F238E27FC236}">
                <a16:creationId xmlns:a16="http://schemas.microsoft.com/office/drawing/2014/main" id="{06A59AE4-DDDF-925E-15F2-9DD1018FBC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5037" y="4054717"/>
            <a:ext cx="4068666" cy="2278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8827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Freeform: Shape 3089">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40C47E0-7BDD-8750-B174-EE5190EDC6A2}"/>
              </a:ext>
            </a:extLst>
          </p:cNvPr>
          <p:cNvSpPr txBox="1"/>
          <p:nvPr/>
        </p:nvSpPr>
        <p:spPr>
          <a:xfrm>
            <a:off x="149902" y="717012"/>
            <a:ext cx="6156968" cy="5623002"/>
          </a:xfrm>
          <a:prstGeom prst="rect">
            <a:avLst/>
          </a:prstGeom>
        </p:spPr>
        <p:txBody>
          <a:bodyPr vert="horz" lIns="91440" tIns="45720" rIns="91440" bIns="45720" rtlCol="0">
            <a:normAutofit/>
          </a:bodyPr>
          <a:lstStyle/>
          <a:p>
            <a:pPr marL="34290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Lewis &amp; Jaffer were part of a WhatsApp group named the A Team that included 41 Met police officers, he wrote: "Unfortunately I'm sat next to two dead birds full of stab wounds’’</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effectLst/>
              <a:uLnTx/>
              <a:uFillTx/>
            </a:endParaRP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Lewis took two images of the sisters</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endParaRPr lang="en-US" sz="2800" b="0" i="0" dirty="0">
              <a:effectLst/>
            </a:endParaRP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lang="en-US" sz="2800" b="0" i="0" dirty="0">
                <a:effectLst/>
              </a:rPr>
              <a:t>Lewis sent WhatsApp messages about the sisters to seven people who were not police officers</a:t>
            </a:r>
            <a:endParaRPr kumimoji="0" lang="en-US" sz="2800" b="0" i="0" u="none" strike="noStrike" cap="none" spc="0" normalizeH="0" baseline="0" noProof="0" dirty="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effectLst/>
              <a:uLnTx/>
              <a:uFillTx/>
            </a:endParaRPr>
          </a:p>
        </p:txBody>
      </p:sp>
      <p:pic>
        <p:nvPicPr>
          <p:cNvPr id="3074" name="Picture 2" descr="Ex-police officers jailed for taking ...">
            <a:extLst>
              <a:ext uri="{FF2B5EF4-FFF2-40B4-BE49-F238E27FC236}">
                <a16:creationId xmlns:a16="http://schemas.microsoft.com/office/drawing/2014/main" id="{6E871682-9770-8E59-ECFE-AABB3E404EE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8789" y="717012"/>
            <a:ext cx="4361292" cy="544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12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EB3F062-0FF2-4A3E-C383-F90EA27DBB97}"/>
              </a:ext>
            </a:extLst>
          </p:cNvPr>
          <p:cNvSpPr txBox="1"/>
          <p:nvPr/>
        </p:nvSpPr>
        <p:spPr>
          <a:xfrm>
            <a:off x="152400" y="472440"/>
            <a:ext cx="6339840" cy="6202680"/>
          </a:xfrm>
          <a:prstGeom prst="rect">
            <a:avLst/>
          </a:prstGeom>
        </p:spPr>
        <p:txBody>
          <a:bodyPr vert="horz" lIns="91440" tIns="45720" rIns="91440" bIns="45720" rtlCol="0">
            <a:normAutofit/>
          </a:bodyPr>
          <a:lstStyle/>
          <a:p>
            <a:pPr marL="285750" indent="-228600" fontAlgn="base">
              <a:lnSpc>
                <a:spcPct val="90000"/>
              </a:lnSpc>
              <a:spcAft>
                <a:spcPts val="600"/>
              </a:spcAft>
              <a:buFont typeface="Arial" panose="020B0604020202020204" pitchFamily="34" charset="0"/>
              <a:buChar char="•"/>
              <a:defRPr/>
            </a:pPr>
            <a:r>
              <a:rPr kumimoji="0" lang="en-US" sz="2400" b="0" i="0" u="none" strike="noStrike" cap="none" spc="0" normalizeH="0" baseline="0" noProof="0" dirty="0">
                <a:ln>
                  <a:noFill/>
                </a:ln>
                <a:effectLst/>
                <a:uLnTx/>
                <a:uFillTx/>
              </a:rPr>
              <a:t>Jaffer took four pictures of their bodies in situ and superimposed his face on to one of them to create a "selfie-style" image. </a:t>
            </a:r>
          </a:p>
          <a:p>
            <a:pPr marL="285750" indent="-228600" fontAlgn="base">
              <a:lnSpc>
                <a:spcPct val="90000"/>
              </a:lnSpc>
              <a:spcAft>
                <a:spcPts val="600"/>
              </a:spcAft>
              <a:buFont typeface="Arial" panose="020B0604020202020204" pitchFamily="34" charset="0"/>
              <a:buChar char="•"/>
              <a:defRPr/>
            </a:pPr>
            <a:r>
              <a:rPr lang="en-US" sz="2400" dirty="0"/>
              <a:t>He sent an inexperienced officer photographs of the sisters' bodies as they lay intertwined in the bushes.</a:t>
            </a:r>
          </a:p>
          <a:p>
            <a:pPr marL="285750" indent="-228600" fontAlgn="base">
              <a:lnSpc>
                <a:spcPct val="90000"/>
              </a:lnSpc>
              <a:spcAft>
                <a:spcPts val="600"/>
              </a:spcAft>
              <a:buFont typeface="Arial" panose="020B0604020202020204" pitchFamily="34" charset="0"/>
              <a:buChar char="•"/>
              <a:defRPr/>
            </a:pPr>
            <a:r>
              <a:rPr kumimoji="0" lang="en-US" sz="2400" b="0" i="0" u="none" strike="noStrike" cap="none" spc="0" normalizeH="0" baseline="0" noProof="0" dirty="0">
                <a:ln>
                  <a:noFill/>
                </a:ln>
                <a:effectLst/>
                <a:uLnTx/>
                <a:uFillTx/>
              </a:rPr>
              <a:t>He then showed images to two other officers, including a probationary officer he was supposed to be mentoring.</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Jaffer posted on the smaller WhatsApp group: "I have pictures of the two dead victims. Let me know who doesn't want to see.</a:t>
            </a:r>
          </a:p>
          <a:p>
            <a:pPr marL="285750" marR="0" lvl="0" indent="-228600" fontAlgn="base">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Jaffer also sent a photo of the bodies to a former colleague with the message: "This is what I have to deal with’’</a:t>
            </a:r>
          </a:p>
        </p:txBody>
      </p:sp>
      <p:pic>
        <p:nvPicPr>
          <p:cNvPr id="4098" name="Picture 2" descr="Met PC who shared photos of dead ...">
            <a:extLst>
              <a:ext uri="{FF2B5EF4-FFF2-40B4-BE49-F238E27FC236}">
                <a16:creationId xmlns:a16="http://schemas.microsoft.com/office/drawing/2014/main" id="{146F5C17-1CDD-9718-6B1F-6901023AE66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610" y="1665775"/>
            <a:ext cx="4737650" cy="3548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67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D9D3E-4515-58FA-E9E3-766EA13B2843}"/>
              </a:ext>
            </a:extLst>
          </p:cNvPr>
          <p:cNvSpPr>
            <a:spLocks noGrp="1"/>
          </p:cNvSpPr>
          <p:nvPr>
            <p:ph type="title"/>
          </p:nvPr>
        </p:nvSpPr>
        <p:spPr>
          <a:xfrm>
            <a:off x="841248" y="548640"/>
            <a:ext cx="3600860" cy="5431536"/>
          </a:xfrm>
        </p:spPr>
        <p:txBody>
          <a:bodyPr>
            <a:normAutofit/>
          </a:bodyPr>
          <a:lstStyle/>
          <a:p>
            <a:r>
              <a:rPr lang="en-GB" sz="5400" dirty="0"/>
              <a:t>Discovery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20A91-E6A6-4BE0-630B-8F821ACAEAC1}"/>
              </a:ext>
            </a:extLst>
          </p:cNvPr>
          <p:cNvSpPr>
            <a:spLocks noGrp="1"/>
          </p:cNvSpPr>
          <p:nvPr>
            <p:ph idx="1"/>
          </p:nvPr>
        </p:nvSpPr>
        <p:spPr>
          <a:xfrm>
            <a:off x="5126418" y="552091"/>
            <a:ext cx="6224335" cy="5431536"/>
          </a:xfrm>
        </p:spPr>
        <p:txBody>
          <a:bodyPr anchor="ctr">
            <a:normAutofit/>
          </a:bodyPr>
          <a:lstStyle/>
          <a:p>
            <a:r>
              <a:rPr lang="en-GB" b="0" i="0" dirty="0">
                <a:effectLst/>
                <a:latin typeface="Aptos" panose="020B0004020202020204" pitchFamily="34" charset="0"/>
              </a:rPr>
              <a:t>On 19 June 2020, an anonymous tip-off about Lewis was given to the police watchdog. Jaffer was arrested three days later</a:t>
            </a:r>
          </a:p>
          <a:p>
            <a:r>
              <a:rPr lang="en-GB" dirty="0">
                <a:latin typeface="Aptos" panose="020B0004020202020204" pitchFamily="34" charset="0"/>
              </a:rPr>
              <a:t>Both men were sacked from the police and were sentenced to 33 months for misconduct in a public office</a:t>
            </a:r>
          </a:p>
          <a:p>
            <a:r>
              <a:rPr lang="en-GB" dirty="0">
                <a:latin typeface="Aptos" panose="020B0004020202020204" pitchFamily="34" charset="0"/>
              </a:rPr>
              <a:t>In June 2022 on the 2 year anniversary, police reported that 3 officers who failed to report the incident were given written warnings</a:t>
            </a:r>
          </a:p>
        </p:txBody>
      </p:sp>
    </p:spTree>
    <p:extLst>
      <p:ext uri="{BB962C8B-B14F-4D97-AF65-F5344CB8AC3E}">
        <p14:creationId xmlns:p14="http://schemas.microsoft.com/office/powerpoint/2010/main" val="281466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5E57-DC33-5E33-0108-95F8A3925B29}"/>
              </a:ext>
            </a:extLst>
          </p:cNvPr>
          <p:cNvSpPr>
            <a:spLocks noGrp="1"/>
          </p:cNvSpPr>
          <p:nvPr>
            <p:ph type="title"/>
          </p:nvPr>
        </p:nvSpPr>
        <p:spPr/>
        <p:txBody>
          <a:bodyPr/>
          <a:lstStyle/>
          <a:p>
            <a:r>
              <a:rPr lang="en-GB" dirty="0"/>
              <a:t>Second element of this case</a:t>
            </a:r>
          </a:p>
        </p:txBody>
      </p:sp>
      <p:sp>
        <p:nvSpPr>
          <p:cNvPr id="3" name="Content Placeholder 2">
            <a:extLst>
              <a:ext uri="{FF2B5EF4-FFF2-40B4-BE49-F238E27FC236}">
                <a16:creationId xmlns:a16="http://schemas.microsoft.com/office/drawing/2014/main" id="{D6BCCD28-D330-B59E-28EA-82EBC7480BD7}"/>
              </a:ext>
            </a:extLst>
          </p:cNvPr>
          <p:cNvSpPr>
            <a:spLocks noGrp="1"/>
          </p:cNvSpPr>
          <p:nvPr>
            <p:ph idx="1"/>
          </p:nvPr>
        </p:nvSpPr>
        <p:spPr>
          <a:xfrm>
            <a:off x="299803" y="1825625"/>
            <a:ext cx="11542427" cy="4667250"/>
          </a:xfrm>
        </p:spPr>
        <p:txBody>
          <a:bodyPr/>
          <a:lstStyle/>
          <a:p>
            <a:r>
              <a:rPr lang="en-GB" dirty="0"/>
              <a:t>The sisters were reported missing to police between the 6</a:t>
            </a:r>
            <a:r>
              <a:rPr lang="en-GB" baseline="30000" dirty="0"/>
              <a:t>th</a:t>
            </a:r>
            <a:r>
              <a:rPr lang="en-GB" dirty="0"/>
              <a:t> and 7</a:t>
            </a:r>
            <a:r>
              <a:rPr lang="en-GB" baseline="30000" dirty="0"/>
              <a:t>th</a:t>
            </a:r>
            <a:r>
              <a:rPr lang="en-GB" dirty="0"/>
              <a:t> of June when they didn’t return from the birthday celebration on the 5th</a:t>
            </a:r>
          </a:p>
          <a:p>
            <a:r>
              <a:rPr lang="en-GB" dirty="0"/>
              <a:t> Worried family and friends made calls to the police stating it was out of character for them</a:t>
            </a:r>
          </a:p>
          <a:p>
            <a:r>
              <a:rPr lang="en-GB" dirty="0"/>
              <a:t>After 2 calls were made to report Nicola missing a missing persons investigation was opened at </a:t>
            </a:r>
            <a:r>
              <a:rPr lang="en-GB" dirty="0" err="1"/>
              <a:t>9pm</a:t>
            </a:r>
            <a:endParaRPr lang="en-GB" dirty="0"/>
          </a:p>
          <a:p>
            <a:r>
              <a:rPr lang="en-GB" dirty="0"/>
              <a:t>Another call was made to police at </a:t>
            </a:r>
            <a:r>
              <a:rPr lang="en-GB" dirty="0" err="1"/>
              <a:t>10:24pm</a:t>
            </a:r>
            <a:r>
              <a:rPr lang="en-GB" dirty="0"/>
              <a:t> reporting both sisters missing. Reassurance was given that resources would be deployed to find the sisters</a:t>
            </a:r>
          </a:p>
          <a:p>
            <a:endParaRPr lang="en-GB" dirty="0"/>
          </a:p>
          <a:p>
            <a:endParaRPr lang="en-GB" dirty="0"/>
          </a:p>
        </p:txBody>
      </p:sp>
    </p:spTree>
    <p:extLst>
      <p:ext uri="{BB962C8B-B14F-4D97-AF65-F5344CB8AC3E}">
        <p14:creationId xmlns:p14="http://schemas.microsoft.com/office/powerpoint/2010/main" val="673279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8536C9-DDC4-8C89-C6D0-9BFD386D776C}"/>
              </a:ext>
            </a:extLst>
          </p:cNvPr>
          <p:cNvSpPr>
            <a:spLocks noGrp="1"/>
          </p:cNvSpPr>
          <p:nvPr>
            <p:ph idx="4294967295"/>
          </p:nvPr>
        </p:nvSpPr>
        <p:spPr>
          <a:xfrm>
            <a:off x="634179" y="424528"/>
            <a:ext cx="11148089" cy="5751419"/>
          </a:xfrm>
        </p:spPr>
        <p:txBody>
          <a:bodyPr>
            <a:normAutofit/>
          </a:bodyPr>
          <a:lstStyle/>
          <a:p>
            <a:r>
              <a:rPr lang="en-GB" dirty="0"/>
              <a:t>A decision was made by a duty inspector to close the police logs which was influenced by information from a family member regarding </a:t>
            </a:r>
            <a:r>
              <a:rPr lang="en-GB" dirty="0" err="1"/>
              <a:t>Bibaa’s</a:t>
            </a:r>
            <a:r>
              <a:rPr lang="en-GB" dirty="0"/>
              <a:t> believed whereabouts, which was recorded on a police log by a civilian staff member working in the force control room. The information provided was not accurately recorded by the civilian staff member</a:t>
            </a:r>
          </a:p>
          <a:p>
            <a:pPr marL="0" indent="0">
              <a:buNone/>
            </a:pPr>
            <a:endParaRPr lang="en-GB" dirty="0"/>
          </a:p>
          <a:p>
            <a:r>
              <a:rPr lang="en-GB" dirty="0"/>
              <a:t>Following this decision, staff did not inform family that the police were no longer going to attend Nicola’s home to conduct a search</a:t>
            </a:r>
          </a:p>
          <a:p>
            <a:endParaRPr lang="en-GB" dirty="0"/>
          </a:p>
          <a:p>
            <a:r>
              <a:rPr lang="en-GB" dirty="0"/>
              <a:t>Due to this mishap, police resources were not deployed until mid morning on the 7</a:t>
            </a:r>
            <a:r>
              <a:rPr lang="en-GB" baseline="30000" dirty="0"/>
              <a:t>th</a:t>
            </a:r>
            <a:r>
              <a:rPr lang="en-GB" dirty="0"/>
              <a:t> of June when Nicola was officially logged as a missing person</a:t>
            </a:r>
          </a:p>
        </p:txBody>
      </p:sp>
    </p:spTree>
    <p:extLst>
      <p:ext uri="{BB962C8B-B14F-4D97-AF65-F5344CB8AC3E}">
        <p14:creationId xmlns:p14="http://schemas.microsoft.com/office/powerpoint/2010/main" val="329342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80B32-8748-7D67-CB27-A1C78D4D03FB}"/>
              </a:ext>
            </a:extLst>
          </p:cNvPr>
          <p:cNvSpPr>
            <a:spLocks noGrp="1"/>
          </p:cNvSpPr>
          <p:nvPr>
            <p:ph idx="4294967295"/>
          </p:nvPr>
        </p:nvSpPr>
        <p:spPr>
          <a:xfrm>
            <a:off x="479684" y="434715"/>
            <a:ext cx="11182663" cy="5742248"/>
          </a:xfrm>
        </p:spPr>
        <p:txBody>
          <a:bodyPr>
            <a:normAutofit/>
          </a:bodyPr>
          <a:lstStyle/>
          <a:p>
            <a:r>
              <a:rPr lang="en-GB" sz="3200" dirty="0"/>
              <a:t>Due to a lack of action by police, family members attended the area of their last known location as a search party</a:t>
            </a:r>
          </a:p>
          <a:p>
            <a:r>
              <a:rPr lang="en-GB" sz="3200" dirty="0"/>
              <a:t>Their bodies were found by their mother’s partner at </a:t>
            </a:r>
            <a:r>
              <a:rPr lang="en-GB" sz="3200" dirty="0" err="1"/>
              <a:t>1:20pm</a:t>
            </a:r>
            <a:r>
              <a:rPr lang="en-GB" sz="3200" dirty="0"/>
              <a:t> the on the 7</a:t>
            </a:r>
            <a:r>
              <a:rPr lang="en-GB" sz="3200" baseline="30000" dirty="0"/>
              <a:t>th</a:t>
            </a:r>
            <a:r>
              <a:rPr lang="en-GB" sz="3200" dirty="0"/>
              <a:t> of June.</a:t>
            </a:r>
          </a:p>
          <a:p>
            <a:r>
              <a:rPr lang="en-GB" sz="3200" dirty="0"/>
              <a:t>A complaint was received by the IOPC from the family which identified failings by the Met police. There were allegations made that the case was not investigated due to bias or stereotyping.</a:t>
            </a:r>
          </a:p>
          <a:p>
            <a:r>
              <a:rPr lang="en-GB" sz="3200" dirty="0"/>
              <a:t>The IOPC investigated this allegation but found no evidence to support the claims of bias and or stereotyping </a:t>
            </a:r>
          </a:p>
        </p:txBody>
      </p:sp>
    </p:spTree>
    <p:extLst>
      <p:ext uri="{BB962C8B-B14F-4D97-AF65-F5344CB8AC3E}">
        <p14:creationId xmlns:p14="http://schemas.microsoft.com/office/powerpoint/2010/main" val="242263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30B663-94B1-D609-AF15-34DE20ED2D64}"/>
              </a:ext>
            </a:extLst>
          </p:cNvPr>
          <p:cNvSpPr txBox="1"/>
          <p:nvPr/>
        </p:nvSpPr>
        <p:spPr>
          <a:xfrm>
            <a:off x="319761" y="415125"/>
            <a:ext cx="11292558" cy="769441"/>
          </a:xfrm>
          <a:prstGeom prst="rect">
            <a:avLst/>
          </a:prstGeom>
          <a:noFill/>
        </p:spPr>
        <p:txBody>
          <a:bodyPr wrap="square" rtlCol="0">
            <a:spAutoFit/>
          </a:bodyPr>
          <a:lstStyle/>
          <a:p>
            <a:r>
              <a:rPr lang="en-GB" sz="4400" b="1" dirty="0"/>
              <a:t>Class Task</a:t>
            </a:r>
          </a:p>
        </p:txBody>
      </p:sp>
      <p:sp>
        <p:nvSpPr>
          <p:cNvPr id="3" name="TextBox 2">
            <a:extLst>
              <a:ext uri="{FF2B5EF4-FFF2-40B4-BE49-F238E27FC236}">
                <a16:creationId xmlns:a16="http://schemas.microsoft.com/office/drawing/2014/main" id="{DCA5354E-863A-DB9F-A14A-9C0C0DFC7238}"/>
              </a:ext>
            </a:extLst>
          </p:cNvPr>
          <p:cNvSpPr txBox="1"/>
          <p:nvPr/>
        </p:nvSpPr>
        <p:spPr>
          <a:xfrm>
            <a:off x="454395" y="1363184"/>
            <a:ext cx="10585723" cy="1323439"/>
          </a:xfrm>
          <a:prstGeom prst="rect">
            <a:avLst/>
          </a:prstGeom>
          <a:noFill/>
        </p:spPr>
        <p:txBody>
          <a:bodyPr wrap="square" rtlCol="0">
            <a:spAutoFit/>
          </a:bodyPr>
          <a:lstStyle/>
          <a:p>
            <a:r>
              <a:rPr lang="en-GB" sz="4000" dirty="0"/>
              <a:t>In groups, discuss how this case might have an impact on policing by consent. </a:t>
            </a:r>
          </a:p>
        </p:txBody>
      </p:sp>
    </p:spTree>
    <p:extLst>
      <p:ext uri="{BB962C8B-B14F-4D97-AF65-F5344CB8AC3E}">
        <p14:creationId xmlns:p14="http://schemas.microsoft.com/office/powerpoint/2010/main" val="695983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AC358-D4D7-A675-5C48-EDCA7218626E}"/>
              </a:ext>
            </a:extLst>
          </p:cNvPr>
          <p:cNvSpPr>
            <a:spLocks noGrp="1"/>
          </p:cNvSpPr>
          <p:nvPr>
            <p:ph type="title"/>
          </p:nvPr>
        </p:nvSpPr>
        <p:spPr/>
        <p:txBody>
          <a:bodyPr/>
          <a:lstStyle/>
          <a:p>
            <a:r>
              <a:rPr lang="en-GB" dirty="0"/>
              <a:t>How might this case impact on policing by consent?</a:t>
            </a:r>
          </a:p>
        </p:txBody>
      </p:sp>
      <p:graphicFrame>
        <p:nvGraphicFramePr>
          <p:cNvPr id="4" name="Content Placeholder 2">
            <a:extLst>
              <a:ext uri="{FF2B5EF4-FFF2-40B4-BE49-F238E27FC236}">
                <a16:creationId xmlns:a16="http://schemas.microsoft.com/office/drawing/2014/main" id="{C2B89043-7B7D-C953-B6A1-7EBE98B8852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1930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C764A81-C3D6-A2B4-69A2-5A5F9E1B6EE0}"/>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16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E69FA-840E-D979-25E0-66AAB32BCEA5}"/>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0071040-A0E6-02E5-46F8-A8EE4E8C5587}"/>
              </a:ext>
            </a:extLst>
          </p:cNvPr>
          <p:cNvSpPr>
            <a:spLocks noGrp="1"/>
          </p:cNvSpPr>
          <p:nvPr>
            <p:ph type="title"/>
          </p:nvPr>
        </p:nvSpPr>
        <p:spPr>
          <a:xfrm>
            <a:off x="1524000" y="1122362"/>
            <a:ext cx="9144000" cy="1665808"/>
          </a:xfrm>
        </p:spPr>
        <p:txBody>
          <a:bodyPr vert="horz" lIns="91440" tIns="45720" rIns="91440" bIns="45720" rtlCol="0" anchor="b">
            <a:normAutofit/>
          </a:bodyPr>
          <a:lstStyle/>
          <a:p>
            <a:pPr algn="ctr"/>
            <a:r>
              <a:rPr lang="en-US" sz="6000" dirty="0">
                <a:solidFill>
                  <a:srgbClr val="FFFFFF"/>
                </a:solidFill>
              </a:rPr>
              <a:t>Misogyny in policing </a:t>
            </a:r>
          </a:p>
        </p:txBody>
      </p:sp>
    </p:spTree>
    <p:extLst>
      <p:ext uri="{BB962C8B-B14F-4D97-AF65-F5344CB8AC3E}">
        <p14:creationId xmlns:p14="http://schemas.microsoft.com/office/powerpoint/2010/main" val="130960571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0F2B-6AD2-B2EB-BB79-E38FCEAAEE4E}"/>
              </a:ext>
            </a:extLst>
          </p:cNvPr>
          <p:cNvSpPr>
            <a:spLocks noGrp="1"/>
          </p:cNvSpPr>
          <p:nvPr>
            <p:ph type="title"/>
          </p:nvPr>
        </p:nvSpPr>
        <p:spPr/>
        <p:txBody>
          <a:bodyPr/>
          <a:lstStyle/>
          <a:p>
            <a:r>
              <a:rPr lang="en-GB" dirty="0"/>
              <a:t>Class Task</a:t>
            </a:r>
          </a:p>
        </p:txBody>
      </p:sp>
      <p:sp>
        <p:nvSpPr>
          <p:cNvPr id="3" name="TextBox 2">
            <a:extLst>
              <a:ext uri="{FF2B5EF4-FFF2-40B4-BE49-F238E27FC236}">
                <a16:creationId xmlns:a16="http://schemas.microsoft.com/office/drawing/2014/main" id="{F6D92B92-BEC1-52ED-9019-605972693B1C}"/>
              </a:ext>
            </a:extLst>
          </p:cNvPr>
          <p:cNvSpPr txBox="1"/>
          <p:nvPr/>
        </p:nvSpPr>
        <p:spPr>
          <a:xfrm>
            <a:off x="925620" y="1643676"/>
            <a:ext cx="10075229" cy="1938992"/>
          </a:xfrm>
          <a:prstGeom prst="rect">
            <a:avLst/>
          </a:prstGeom>
          <a:noFill/>
        </p:spPr>
        <p:txBody>
          <a:bodyPr wrap="square" rtlCol="0">
            <a:spAutoFit/>
          </a:bodyPr>
          <a:lstStyle/>
          <a:p>
            <a:r>
              <a:rPr lang="en-GB" sz="4000" dirty="0"/>
              <a:t>In groups, discuss what types of behaviour you think of when you hear the word ‘misogyny’. </a:t>
            </a:r>
          </a:p>
        </p:txBody>
      </p:sp>
    </p:spTree>
    <p:extLst>
      <p:ext uri="{BB962C8B-B14F-4D97-AF65-F5344CB8AC3E}">
        <p14:creationId xmlns:p14="http://schemas.microsoft.com/office/powerpoint/2010/main" val="1983114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ADFA-AE36-2B18-72C7-9511342B8ADC}"/>
              </a:ext>
            </a:extLst>
          </p:cNvPr>
          <p:cNvSpPr>
            <a:spLocks noGrp="1"/>
          </p:cNvSpPr>
          <p:nvPr>
            <p:ph type="title"/>
          </p:nvPr>
        </p:nvSpPr>
        <p:spPr/>
        <p:txBody>
          <a:bodyPr/>
          <a:lstStyle/>
          <a:p>
            <a:pPr algn="ctr"/>
            <a:r>
              <a:rPr lang="en-GB" dirty="0"/>
              <a:t>What does misogyny mean?</a:t>
            </a:r>
          </a:p>
        </p:txBody>
      </p:sp>
      <p:sp>
        <p:nvSpPr>
          <p:cNvPr id="3" name="Content Placeholder 2">
            <a:extLst>
              <a:ext uri="{FF2B5EF4-FFF2-40B4-BE49-F238E27FC236}">
                <a16:creationId xmlns:a16="http://schemas.microsoft.com/office/drawing/2014/main" id="{0773336D-E669-390E-2812-25C3B48D4873}"/>
              </a:ext>
            </a:extLst>
          </p:cNvPr>
          <p:cNvSpPr>
            <a:spLocks noGrp="1"/>
          </p:cNvSpPr>
          <p:nvPr>
            <p:ph idx="1"/>
          </p:nvPr>
        </p:nvSpPr>
        <p:spPr>
          <a:xfrm>
            <a:off x="530942" y="1825625"/>
            <a:ext cx="11297264" cy="4351338"/>
          </a:xfrm>
        </p:spPr>
        <p:txBody>
          <a:bodyPr/>
          <a:lstStyle/>
          <a:p>
            <a:r>
              <a:rPr lang="en-GB" dirty="0"/>
              <a:t>Misogyny is the hatred of, contempt for or prejudice against women and girls </a:t>
            </a:r>
          </a:p>
          <a:p>
            <a:r>
              <a:rPr lang="en-GB" dirty="0"/>
              <a:t>It features traits such as</a:t>
            </a:r>
          </a:p>
          <a:p>
            <a:pPr>
              <a:buFontTx/>
              <a:buChar char="-"/>
            </a:pPr>
            <a:r>
              <a:rPr lang="en-GB" dirty="0"/>
              <a:t>Beliefs that men are better than women </a:t>
            </a:r>
          </a:p>
          <a:p>
            <a:pPr>
              <a:buFontTx/>
              <a:buChar char="-"/>
            </a:pPr>
            <a:r>
              <a:rPr lang="en-GB" dirty="0"/>
              <a:t>Treating women as objects</a:t>
            </a:r>
          </a:p>
          <a:p>
            <a:pPr>
              <a:buFontTx/>
              <a:buChar char="-"/>
            </a:pPr>
            <a:r>
              <a:rPr lang="en-GB" dirty="0"/>
              <a:t>Controlling women’s behaviour</a:t>
            </a:r>
          </a:p>
          <a:p>
            <a:r>
              <a:rPr lang="en-GB" dirty="0"/>
              <a:t>This can lead to discrimination, systemic inequality, verbal and or physical abuse and harassment  </a:t>
            </a:r>
          </a:p>
        </p:txBody>
      </p:sp>
    </p:spTree>
    <p:extLst>
      <p:ext uri="{BB962C8B-B14F-4D97-AF65-F5344CB8AC3E}">
        <p14:creationId xmlns:p14="http://schemas.microsoft.com/office/powerpoint/2010/main" val="645692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A3FB2-4C92-8111-41B1-5E1321AE02A9}"/>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CA842DC-F752-6100-4AA3-BF6B13F6EFC4}"/>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0998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Two victims of Met Police misogyny meet for first time">
            <a:hlinkClick r:id="" action="ppaction://media"/>
            <a:extLst>
              <a:ext uri="{FF2B5EF4-FFF2-40B4-BE49-F238E27FC236}">
                <a16:creationId xmlns:a16="http://schemas.microsoft.com/office/drawing/2014/main" id="{09CB2606-DD92-2862-56B3-2E3A52BCB37E}"/>
              </a:ext>
            </a:extLst>
          </p:cNvPr>
          <p:cNvPicPr>
            <a:picLocks noRot="1" noChangeAspect="1"/>
          </p:cNvPicPr>
          <p:nvPr>
            <a:videoFile r:link="rId1"/>
          </p:nvPr>
        </p:nvPicPr>
        <p:blipFill>
          <a:blip r:embed="rId3"/>
          <a:stretch>
            <a:fillRect/>
          </a:stretch>
        </p:blipFill>
        <p:spPr>
          <a:xfrm>
            <a:off x="885371" y="490605"/>
            <a:ext cx="10588172" cy="5982317"/>
          </a:xfrm>
          <a:prstGeom prst="rect">
            <a:avLst/>
          </a:prstGeom>
        </p:spPr>
      </p:pic>
    </p:spTree>
    <p:extLst>
      <p:ext uri="{BB962C8B-B14F-4D97-AF65-F5344CB8AC3E}">
        <p14:creationId xmlns:p14="http://schemas.microsoft.com/office/powerpoint/2010/main" val="204718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356610-8C49-70CC-BED3-35AAF9C01DBD}"/>
            </a:ext>
          </a:extLst>
        </p:cNvPr>
        <p:cNvGrpSpPr/>
        <p:nvPr/>
      </p:nvGrpSpPr>
      <p:grpSpPr>
        <a:xfrm>
          <a:off x="0" y="0"/>
          <a:ext cx="0" cy="0"/>
          <a:chOff x="0" y="0"/>
          <a:chExt cx="0" cy="0"/>
        </a:xfrm>
      </p:grpSpPr>
      <p:sp>
        <p:nvSpPr>
          <p:cNvPr id="6160" name="Rectangle 6159">
            <a:extLst>
              <a:ext uri="{FF2B5EF4-FFF2-40B4-BE49-F238E27FC236}">
                <a16:creationId xmlns:a16="http://schemas.microsoft.com/office/drawing/2014/main" id="{32E93C4E-AD23-A253-383A-F6F7435B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159" name="Rectangle 6158">
            <a:extLst>
              <a:ext uri="{FF2B5EF4-FFF2-40B4-BE49-F238E27FC236}">
                <a16:creationId xmlns:a16="http://schemas.microsoft.com/office/drawing/2014/main" id="{FAE11A73-204A-24DA-56B5-00A3204A7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6152" name="Picture 8" descr="Guide to Case Studies">
            <a:extLst>
              <a:ext uri="{FF2B5EF4-FFF2-40B4-BE49-F238E27FC236}">
                <a16:creationId xmlns:a16="http://schemas.microsoft.com/office/drawing/2014/main" id="{174FA3DF-5E17-7E36-C36E-D31CB8F568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540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2" name="Picture 4" descr="Ricky Jones">
            <a:extLst>
              <a:ext uri="{FF2B5EF4-FFF2-40B4-BE49-F238E27FC236}">
                <a16:creationId xmlns:a16="http://schemas.microsoft.com/office/drawing/2014/main" id="{3C11E88C-3A19-7F1A-702F-DF241879E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208"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82A0D-F0A4-98B5-98F0-C8C40FF95A00}"/>
              </a:ext>
            </a:extLst>
          </p:cNvPr>
          <p:cNvSpPr>
            <a:spLocks noGrp="1"/>
          </p:cNvSpPr>
          <p:nvPr>
            <p:ph type="title"/>
          </p:nvPr>
        </p:nvSpPr>
        <p:spPr>
          <a:xfrm>
            <a:off x="1771650" y="5254391"/>
            <a:ext cx="8867012" cy="774934"/>
          </a:xfrm>
          <a:noFill/>
        </p:spPr>
        <p:txBody>
          <a:bodyPr vert="horz" lIns="91440" tIns="45720" rIns="91440" bIns="45720" rtlCol="0">
            <a:normAutofit/>
          </a:bodyPr>
          <a:lstStyle/>
          <a:p>
            <a:pPr algn="ctr"/>
            <a:r>
              <a:rPr lang="en-US" sz="4000">
                <a:solidFill>
                  <a:srgbClr val="FFFFFF"/>
                </a:solidFill>
              </a:rPr>
              <a:t>The Ricky Jones case</a:t>
            </a:r>
          </a:p>
        </p:txBody>
      </p:sp>
    </p:spTree>
    <p:extLst>
      <p:ext uri="{BB962C8B-B14F-4D97-AF65-F5344CB8AC3E}">
        <p14:creationId xmlns:p14="http://schemas.microsoft.com/office/powerpoint/2010/main" val="136983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5B8DC-8494-325C-3A16-6EE1C0638814}"/>
              </a:ext>
            </a:extLst>
          </p:cNvPr>
          <p:cNvSpPr>
            <a:spLocks noGrp="1"/>
          </p:cNvSpPr>
          <p:nvPr>
            <p:ph idx="4294967295"/>
          </p:nvPr>
        </p:nvSpPr>
        <p:spPr>
          <a:xfrm>
            <a:off x="224852" y="619431"/>
            <a:ext cx="11512446" cy="5884608"/>
          </a:xfrm>
        </p:spPr>
        <p:txBody>
          <a:bodyPr>
            <a:normAutofit/>
          </a:bodyPr>
          <a:lstStyle/>
          <a:p>
            <a:r>
              <a:rPr lang="en-GB" dirty="0"/>
              <a:t>Ricky Jones was a retired police officer who in 2020 took own life near the Prince of Wales Bridge </a:t>
            </a:r>
          </a:p>
          <a:p>
            <a:r>
              <a:rPr lang="en-GB" dirty="0"/>
              <a:t>The day he took his own life, he was due to restart his role in the police</a:t>
            </a:r>
          </a:p>
          <a:p>
            <a:r>
              <a:rPr lang="en-GB" dirty="0"/>
              <a:t>During his inquest, his wife was portrayed as an abuser which sparked his daughter to check his phone for evidence to argue the case</a:t>
            </a:r>
          </a:p>
          <a:p>
            <a:r>
              <a:rPr lang="en-GB" dirty="0"/>
              <a:t>His daughter found messages on his phone between himself and other serving and retired police officers via Facebook and WhatsApp</a:t>
            </a:r>
          </a:p>
          <a:p>
            <a:pPr fontAlgn="base"/>
            <a:r>
              <a:rPr lang="en-GB" dirty="0"/>
              <a:t>Within these conversations Jones, Officers and ex officers openly talked about the sexual harassment of junior female colleagues</a:t>
            </a:r>
            <a:r>
              <a:rPr lang="en-US" dirty="0"/>
              <a:t>​</a:t>
            </a:r>
          </a:p>
          <a:p>
            <a:pPr fontAlgn="base"/>
            <a:r>
              <a:rPr lang="en-GB" dirty="0"/>
              <a:t>Racist, homophobic and misogynistic abuse​</a:t>
            </a:r>
          </a:p>
          <a:p>
            <a:pPr fontAlgn="base"/>
            <a:r>
              <a:rPr lang="en-GB" dirty="0"/>
              <a:t>It also uncovered the years of abuse Jones subjected his wife and children to over the span of their relationship</a:t>
            </a:r>
          </a:p>
          <a:p>
            <a:pPr marL="0" indent="0" fontAlgn="base">
              <a:buNone/>
            </a:pPr>
            <a:endParaRPr lang="en-GB" dirty="0"/>
          </a:p>
          <a:p>
            <a:endParaRPr lang="en-GB" dirty="0"/>
          </a:p>
          <a:p>
            <a:endParaRPr lang="en-GB" dirty="0"/>
          </a:p>
        </p:txBody>
      </p:sp>
    </p:spTree>
    <p:extLst>
      <p:ext uri="{BB962C8B-B14F-4D97-AF65-F5344CB8AC3E}">
        <p14:creationId xmlns:p14="http://schemas.microsoft.com/office/powerpoint/2010/main" val="24620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D43FB-EF7F-A07B-0EF6-FBB6D94E8E97}"/>
              </a:ext>
            </a:extLst>
          </p:cNvPr>
          <p:cNvSpPr>
            <a:spLocks noGrp="1"/>
          </p:cNvSpPr>
          <p:nvPr>
            <p:ph type="title"/>
          </p:nvPr>
        </p:nvSpPr>
        <p:spPr>
          <a:xfrm>
            <a:off x="841248" y="548640"/>
            <a:ext cx="3600860" cy="5431536"/>
          </a:xfrm>
        </p:spPr>
        <p:txBody>
          <a:bodyPr>
            <a:normAutofit/>
          </a:bodyPr>
          <a:lstStyle/>
          <a:p>
            <a:r>
              <a:rPr lang="en-GB" sz="5400"/>
              <a:t>Family abuse</a:t>
            </a:r>
            <a:br>
              <a:rPr lang="en-GB" sz="5400"/>
            </a:br>
            <a:endParaRPr lang="en-GB"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573012-D7EE-65E1-3B3B-2477D3BD7064}"/>
              </a:ext>
            </a:extLst>
          </p:cNvPr>
          <p:cNvSpPr>
            <a:spLocks noGrp="1"/>
          </p:cNvSpPr>
          <p:nvPr>
            <p:ph idx="1"/>
          </p:nvPr>
        </p:nvSpPr>
        <p:spPr>
          <a:xfrm>
            <a:off x="5126418" y="548640"/>
            <a:ext cx="6814147" cy="6166953"/>
          </a:xfrm>
        </p:spPr>
        <p:txBody>
          <a:bodyPr anchor="ctr">
            <a:normAutofit/>
          </a:bodyPr>
          <a:lstStyle/>
          <a:p>
            <a:r>
              <a:rPr lang="en-GB" sz="2400" b="0" i="0" u="none" strike="noStrike" dirty="0">
                <a:effectLst/>
                <a:latin typeface="Aptos" panose="020B0004020202020204" pitchFamily="34" charset="0"/>
              </a:rPr>
              <a:t>Jones subjected his family to years of abuse and control. </a:t>
            </a:r>
          </a:p>
          <a:p>
            <a:r>
              <a:rPr lang="en-GB" sz="2400" dirty="0">
                <a:latin typeface="Aptos" panose="020B0004020202020204" pitchFamily="34" charset="0"/>
              </a:rPr>
              <a:t>Jones would make his </a:t>
            </a:r>
            <a:r>
              <a:rPr lang="en-GB" sz="2400" b="0" i="0" u="none" strike="noStrike" dirty="0">
                <a:effectLst/>
                <a:latin typeface="Aptos" panose="020B0004020202020204" pitchFamily="34" charset="0"/>
              </a:rPr>
              <a:t>wife sleep on the sofa, would not let their daughter into certain rooms while he slept in the master bedroom</a:t>
            </a:r>
            <a:endParaRPr lang="en-GB" sz="2400" dirty="0">
              <a:latin typeface="Aptos" panose="020B0004020202020204" pitchFamily="34" charset="0"/>
            </a:endParaRPr>
          </a:p>
          <a:p>
            <a:r>
              <a:rPr lang="en-GB" sz="2400" b="0" i="0" u="none" strike="noStrike" dirty="0">
                <a:effectLst/>
                <a:latin typeface="Aptos" panose="020B0004020202020204" pitchFamily="34" charset="0"/>
              </a:rPr>
              <a:t>He controlled every aspect of life in the house</a:t>
            </a:r>
          </a:p>
          <a:p>
            <a:r>
              <a:rPr lang="en-GB" sz="2400" dirty="0">
                <a:latin typeface="Aptos" panose="020B0004020202020204" pitchFamily="34" charset="0"/>
              </a:rPr>
              <a:t>He would torture his wife by keeping her sleep deprived, waking her as and when he wanted to even thought she worked full time</a:t>
            </a:r>
          </a:p>
          <a:p>
            <a:r>
              <a:rPr lang="en-GB" sz="2400" b="0" i="0" u="none" strike="noStrike" dirty="0">
                <a:effectLst/>
                <a:latin typeface="Aptos" panose="020B0004020202020204" pitchFamily="34" charset="0"/>
              </a:rPr>
              <a:t>He made his wife give him money each month from her wages</a:t>
            </a:r>
          </a:p>
          <a:p>
            <a:r>
              <a:rPr lang="en-GB" sz="2400" dirty="0">
                <a:latin typeface="Aptos" panose="020B0004020202020204" pitchFamily="34" charset="0"/>
              </a:rPr>
              <a:t>He would use his position as an officer to warn the family not to report him as he had ‘sorted it’ with other officers</a:t>
            </a:r>
            <a:endParaRPr lang="en-GB" sz="2400" b="0" i="0" u="none" strike="noStrike" dirty="0">
              <a:effectLst/>
              <a:latin typeface="Aptos" panose="020B0004020202020204" pitchFamily="34" charset="0"/>
            </a:endParaRPr>
          </a:p>
          <a:p>
            <a:endParaRPr lang="en-GB" sz="2400" dirty="0"/>
          </a:p>
        </p:txBody>
      </p:sp>
    </p:spTree>
    <p:extLst>
      <p:ext uri="{BB962C8B-B14F-4D97-AF65-F5344CB8AC3E}">
        <p14:creationId xmlns:p14="http://schemas.microsoft.com/office/powerpoint/2010/main" val="38687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CF5-79C1-B7A0-7B5B-93857BF2A7EC}"/>
              </a:ext>
            </a:extLst>
          </p:cNvPr>
          <p:cNvSpPr>
            <a:spLocks noGrp="1"/>
          </p:cNvSpPr>
          <p:nvPr>
            <p:ph type="title"/>
          </p:nvPr>
        </p:nvSpPr>
        <p:spPr>
          <a:xfrm>
            <a:off x="838200" y="365125"/>
            <a:ext cx="10515600" cy="1325563"/>
          </a:xfrm>
        </p:spPr>
        <p:txBody>
          <a:bodyPr>
            <a:normAutofit/>
          </a:bodyPr>
          <a:lstStyle/>
          <a:p>
            <a:r>
              <a:rPr lang="en-GB" sz="5400" dirty="0"/>
              <a:t>Further investigations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C8DC45-D6E1-A354-AD17-5864C2A31632}"/>
              </a:ext>
            </a:extLst>
          </p:cNvPr>
          <p:cNvSpPr>
            <a:spLocks noGrp="1"/>
          </p:cNvSpPr>
          <p:nvPr>
            <p:ph idx="1"/>
          </p:nvPr>
        </p:nvSpPr>
        <p:spPr>
          <a:xfrm>
            <a:off x="499871" y="1929383"/>
            <a:ext cx="11267407" cy="4563491"/>
          </a:xfrm>
        </p:spPr>
        <p:txBody>
          <a:bodyPr>
            <a:normAutofit/>
          </a:bodyPr>
          <a:lstStyle/>
          <a:p>
            <a:r>
              <a:rPr lang="en-GB" dirty="0"/>
              <a:t>A</a:t>
            </a:r>
            <a:r>
              <a:rPr lang="en-GB" b="0" i="0" dirty="0">
                <a:effectLst/>
              </a:rPr>
              <a:t> lot of racist terminology, and pictures with annotations and jokes</a:t>
            </a:r>
          </a:p>
          <a:p>
            <a:r>
              <a:rPr lang="en-GB" dirty="0"/>
              <a:t>Conversations about officers having sex kits in the back of their cars</a:t>
            </a:r>
          </a:p>
          <a:p>
            <a:r>
              <a:rPr lang="en-GB" dirty="0"/>
              <a:t>Jokes between officers where they share articles about women being harassed and women being assaulted</a:t>
            </a:r>
          </a:p>
          <a:p>
            <a:r>
              <a:rPr lang="en-GB" b="0" i="0" dirty="0">
                <a:effectLst/>
              </a:rPr>
              <a:t>They would joke and say that they're pretty sure it's this officer or that officer that's done it, making fun of the incidences</a:t>
            </a:r>
          </a:p>
          <a:p>
            <a:r>
              <a:rPr lang="en-GB" dirty="0"/>
              <a:t>Officers who had committed Domestic abuse or misconduct bragged how Gwent police would offer them a way out either via retirement  or leaving to avoid the allegations</a:t>
            </a:r>
          </a:p>
        </p:txBody>
      </p:sp>
    </p:spTree>
    <p:extLst>
      <p:ext uri="{BB962C8B-B14F-4D97-AF65-F5344CB8AC3E}">
        <p14:creationId xmlns:p14="http://schemas.microsoft.com/office/powerpoint/2010/main" val="4152515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BDA490-285A-B854-A197-EC429580E9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32493658-5239-39DB-062B-10B821656A47}"/>
              </a:ext>
            </a:extLst>
          </p:cNvPr>
          <p:cNvSpPr>
            <a:spLocks noGrp="1"/>
          </p:cNvSpPr>
          <p:nvPr>
            <p:ph type="title"/>
          </p:nvPr>
        </p:nvSpPr>
        <p:spPr>
          <a:xfrm>
            <a:off x="838200" y="365125"/>
            <a:ext cx="10515600" cy="1325563"/>
          </a:xfrm>
        </p:spPr>
        <p:txBody>
          <a:bodyPr>
            <a:normAutofit/>
          </a:bodyPr>
          <a:lstStyle/>
          <a:p>
            <a:r>
              <a:rPr lang="en-GB" sz="5400"/>
              <a:t>The right officers on the job?</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3" name="Content Placeholder 2">
            <a:extLst>
              <a:ext uri="{FF2B5EF4-FFF2-40B4-BE49-F238E27FC236}">
                <a16:creationId xmlns:a16="http://schemas.microsoft.com/office/drawing/2014/main" id="{60DC8B99-2A97-EE90-1128-B1DAD39173BE}"/>
              </a:ext>
            </a:extLst>
          </p:cNvPr>
          <p:cNvSpPr>
            <a:spLocks noGrp="1"/>
          </p:cNvSpPr>
          <p:nvPr>
            <p:ph idx="1"/>
          </p:nvPr>
        </p:nvSpPr>
        <p:spPr>
          <a:xfrm>
            <a:off x="823823" y="1296780"/>
            <a:ext cx="10515600" cy="4251960"/>
          </a:xfrm>
        </p:spPr>
        <p:txBody>
          <a:bodyPr vert="horz" lIns="91440" tIns="45720" rIns="91440" bIns="45720" rtlCol="0" anchor="t">
            <a:noAutofit/>
          </a:bodyPr>
          <a:lstStyle/>
          <a:p>
            <a:pPr marL="0" indent="0">
              <a:buNone/>
            </a:pPr>
            <a:endParaRPr lang="en-GB" sz="2000" dirty="0"/>
          </a:p>
          <a:p>
            <a:pPr marL="0" indent="0">
              <a:buNone/>
            </a:pPr>
            <a:endParaRPr lang="en-GB" sz="2000" dirty="0"/>
          </a:p>
          <a:p>
            <a:r>
              <a:rPr lang="en-GB" sz="2400" dirty="0"/>
              <a:t>Huw Orphan- Broke his wife’s back kicking her down the stairs in 2020.</a:t>
            </a:r>
          </a:p>
          <a:p>
            <a:r>
              <a:rPr lang="en-GB" sz="2400" dirty="0"/>
              <a:t>Joseph Robinson- Pleaded guilty to three offences of sexual assault in 2024</a:t>
            </a:r>
          </a:p>
          <a:p>
            <a:r>
              <a:rPr lang="en-GB" sz="2400" dirty="0"/>
              <a:t>Sergeant Ben Cooke- Burglary and police corruption. 2024.</a:t>
            </a:r>
          </a:p>
          <a:p>
            <a:r>
              <a:rPr lang="en-GB" sz="2400" dirty="0"/>
              <a:t>Lewis Edwards- 161 offences which included inciting children to make indecent images online and to engage in sexual activity. Perverting to course of justice. 2023.</a:t>
            </a:r>
          </a:p>
          <a:p>
            <a:r>
              <a:rPr lang="en-GB" sz="2400" dirty="0"/>
              <a:t>Colin Hall- Gross misconduct (inappropriate behaviour towards a victim) 2022.</a:t>
            </a:r>
          </a:p>
          <a:p>
            <a:r>
              <a:rPr lang="en-GB" sz="2400" dirty="0"/>
              <a:t>John Stringer- 5 counts of sexual abuse. 2024.</a:t>
            </a:r>
          </a:p>
          <a:p>
            <a:r>
              <a:rPr lang="en-GB" sz="2400" dirty="0"/>
              <a:t>Richard Helling- Abuse of power, inappropriate communication and sexual relationships with victims of crime, 2 were victims of domestic abuse.</a:t>
            </a:r>
          </a:p>
        </p:txBody>
      </p:sp>
    </p:spTree>
    <p:extLst>
      <p:ext uri="{BB962C8B-B14F-4D97-AF65-F5344CB8AC3E}">
        <p14:creationId xmlns:p14="http://schemas.microsoft.com/office/powerpoint/2010/main" val="261624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EAB58-2217-462D-4836-C87D2BE31AD3}"/>
              </a:ext>
            </a:extLst>
          </p:cNvPr>
          <p:cNvSpPr>
            <a:spLocks noGrp="1"/>
          </p:cNvSpPr>
          <p:nvPr>
            <p:ph type="title"/>
          </p:nvPr>
        </p:nvSpPr>
        <p:spPr>
          <a:xfrm>
            <a:off x="572493" y="238539"/>
            <a:ext cx="11018520" cy="1434415"/>
          </a:xfrm>
        </p:spPr>
        <p:txBody>
          <a:bodyPr anchor="b">
            <a:normAutofit/>
          </a:bodyPr>
          <a:lstStyle/>
          <a:p>
            <a:r>
              <a:rPr lang="en-GB" sz="5400"/>
              <a:t>David Carrick</a:t>
            </a:r>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8CFDDB-4B18-13AD-A717-05E3CB3E0AD2}"/>
              </a:ext>
            </a:extLst>
          </p:cNvPr>
          <p:cNvSpPr>
            <a:spLocks noGrp="1"/>
          </p:cNvSpPr>
          <p:nvPr>
            <p:ph idx="1"/>
          </p:nvPr>
        </p:nvSpPr>
        <p:spPr>
          <a:xfrm>
            <a:off x="284812" y="2071315"/>
            <a:ext cx="7075357" cy="4548145"/>
          </a:xfrm>
        </p:spPr>
        <p:txBody>
          <a:bodyPr anchor="t">
            <a:noAutofit/>
          </a:bodyPr>
          <a:lstStyle/>
          <a:p>
            <a:r>
              <a:rPr lang="en-GB" sz="2400" dirty="0"/>
              <a:t>In 2023 David Carrick a Met police officer was convicted for 85 offences including 48 rapes</a:t>
            </a:r>
          </a:p>
          <a:p>
            <a:r>
              <a:rPr lang="en-GB" sz="2400" dirty="0"/>
              <a:t>A further 8 counts of rape and 1 count of coercive and controlling behaviour were charged in 2024</a:t>
            </a:r>
          </a:p>
          <a:p>
            <a:r>
              <a:rPr lang="en-GB" sz="2400" dirty="0"/>
              <a:t>In his private life, he told his victims: "You are my slave," as he controlled and abused them, subjecting them to appalling acts of degradation</a:t>
            </a:r>
          </a:p>
          <a:p>
            <a:r>
              <a:rPr lang="en-GB" sz="2400" dirty="0"/>
              <a:t>Through his position as an officer, he intimidated his victims by enforcing that they would never be believed and it would he his word against theirs</a:t>
            </a:r>
          </a:p>
          <a:p>
            <a:r>
              <a:rPr lang="en-GB" sz="2400" dirty="0"/>
              <a:t>In the wake of the Sara Everard case, one of his victims came forward to report him in 2021</a:t>
            </a:r>
          </a:p>
          <a:p>
            <a:endParaRPr lang="en-GB" sz="2400" dirty="0"/>
          </a:p>
          <a:p>
            <a:endParaRPr lang="en-GB" sz="2400" dirty="0"/>
          </a:p>
          <a:p>
            <a:endParaRPr lang="en-GB" sz="2400" dirty="0"/>
          </a:p>
        </p:txBody>
      </p:sp>
      <p:pic>
        <p:nvPicPr>
          <p:cNvPr id="8194" name="Picture 2" descr="David Carrick social media image">
            <a:extLst>
              <a:ext uri="{FF2B5EF4-FFF2-40B4-BE49-F238E27FC236}">
                <a16:creationId xmlns:a16="http://schemas.microsoft.com/office/drawing/2014/main" id="{0D58B091-2803-CE44-F5E9-D3BD048E7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95" r="-3"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9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8E43605F-C74E-7EDB-2B23-AFA18D0ABA19}"/>
              </a:ext>
            </a:extLst>
          </p:cNvPr>
          <p:cNvGraphicFramePr>
            <a:graphicFrameLocks noGrp="1"/>
          </p:cNvGraphicFramePr>
          <p:nvPr>
            <p:ph idx="4294967295"/>
            <p:extLst>
              <p:ext uri="{D42A27DB-BD31-4B8C-83A1-F6EECF244321}">
                <p14:modId xmlns:p14="http://schemas.microsoft.com/office/powerpoint/2010/main" val="128731173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234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55DF209-2FF9-4A50-8D71-DBB447E6173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0AD2B70-51C7-480B-B378-2C590DE1C2E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FF798CB-C1F3-476B-AAC3-045C8011AA5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8F36042-641B-4454-93EE-5CA8A58B9E8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3CDDCC70-58F6-E1D0-A9AC-6604A2FA2986}"/>
              </a:ext>
            </a:extLst>
          </p:cNvPr>
          <p:cNvGraphicFramePr>
            <a:graphicFrameLocks noGrp="1"/>
          </p:cNvGraphicFramePr>
          <p:nvPr>
            <p:ph idx="1"/>
            <p:extLst>
              <p:ext uri="{D42A27DB-BD31-4B8C-83A1-F6EECF244321}">
                <p14:modId xmlns:p14="http://schemas.microsoft.com/office/powerpoint/2010/main" val="369476878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42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1CC7EE2-9A77-4C9E-A47D-6888245968F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EAF33A5-2717-4308-A61A-CC254845F9C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B9FB395-E73C-E07B-2EEB-3C25F9BC0F9A}"/>
              </a:ext>
            </a:extLst>
          </p:cNvPr>
          <p:cNvGraphicFramePr>
            <a:graphicFrameLocks noGrp="1"/>
          </p:cNvGraphicFramePr>
          <p:nvPr>
            <p:ph idx="4294967295"/>
            <p:extLst>
              <p:ext uri="{D42A27DB-BD31-4B8C-83A1-F6EECF244321}">
                <p14:modId xmlns:p14="http://schemas.microsoft.com/office/powerpoint/2010/main" val="3427675531"/>
              </p:ext>
            </p:extLst>
          </p:nvPr>
        </p:nvGraphicFramePr>
        <p:xfrm>
          <a:off x="464694" y="191729"/>
          <a:ext cx="11216029" cy="6490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60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1C001313-6844-4447-A28E-D0E7E74937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57BCEB7-996B-4169-A625-0126246F765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05DB6A9D-3EFE-419A-B0BE-67687264FF8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EDD48793-6BF9-4ED9-8343-C99EC94BEA7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093B78BE-97C6-450C-BCF3-D40E3762851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043F7-87A6-FC4D-7868-6F6CC691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54141-AAFE-43AD-C2D6-6AB641D78722}"/>
              </a:ext>
            </a:extLst>
          </p:cNvPr>
          <p:cNvSpPr>
            <a:spLocks noGrp="1"/>
          </p:cNvSpPr>
          <p:nvPr>
            <p:ph type="title"/>
          </p:nvPr>
        </p:nvSpPr>
        <p:spPr/>
        <p:txBody>
          <a:bodyPr/>
          <a:lstStyle/>
          <a:p>
            <a:pPr algn="ctr"/>
            <a:r>
              <a:rPr lang="en-GB" dirty="0"/>
              <a:t>Let’s remind ourselves the meaning of Misogyny</a:t>
            </a:r>
          </a:p>
        </p:txBody>
      </p:sp>
      <p:sp>
        <p:nvSpPr>
          <p:cNvPr id="3" name="Content Placeholder 2">
            <a:extLst>
              <a:ext uri="{FF2B5EF4-FFF2-40B4-BE49-F238E27FC236}">
                <a16:creationId xmlns:a16="http://schemas.microsoft.com/office/drawing/2014/main" id="{8B6301D8-087F-5700-1E31-B66F82CBFFD6}"/>
              </a:ext>
            </a:extLst>
          </p:cNvPr>
          <p:cNvSpPr>
            <a:spLocks noGrp="1"/>
          </p:cNvSpPr>
          <p:nvPr>
            <p:ph idx="1"/>
          </p:nvPr>
        </p:nvSpPr>
        <p:spPr>
          <a:xfrm>
            <a:off x="530942" y="1825625"/>
            <a:ext cx="11297264" cy="4351338"/>
          </a:xfrm>
        </p:spPr>
        <p:txBody>
          <a:bodyPr/>
          <a:lstStyle/>
          <a:p>
            <a:r>
              <a:rPr lang="en-GB" dirty="0"/>
              <a:t>Misogyny is the hatred of, contempt for or prejudice against women and girls </a:t>
            </a:r>
          </a:p>
          <a:p>
            <a:r>
              <a:rPr lang="en-GB" dirty="0"/>
              <a:t>It features traits such as</a:t>
            </a:r>
          </a:p>
          <a:p>
            <a:pPr>
              <a:buFontTx/>
              <a:buChar char="-"/>
            </a:pPr>
            <a:r>
              <a:rPr lang="en-GB" dirty="0"/>
              <a:t>Beliefs that men are better than women </a:t>
            </a:r>
          </a:p>
          <a:p>
            <a:pPr>
              <a:buFontTx/>
              <a:buChar char="-"/>
            </a:pPr>
            <a:r>
              <a:rPr lang="en-GB" dirty="0"/>
              <a:t>Treating women as objects</a:t>
            </a:r>
          </a:p>
          <a:p>
            <a:pPr>
              <a:buFontTx/>
              <a:buChar char="-"/>
            </a:pPr>
            <a:r>
              <a:rPr lang="en-GB" dirty="0"/>
              <a:t>Controlling women’s behaviour</a:t>
            </a:r>
          </a:p>
          <a:p>
            <a:r>
              <a:rPr lang="en-GB" dirty="0"/>
              <a:t>This can lead to discrimination, systemic inequality, verbal and or physical abuse and harassment  </a:t>
            </a:r>
          </a:p>
        </p:txBody>
      </p:sp>
    </p:spTree>
    <p:extLst>
      <p:ext uri="{BB962C8B-B14F-4D97-AF65-F5344CB8AC3E}">
        <p14:creationId xmlns:p14="http://schemas.microsoft.com/office/powerpoint/2010/main" val="33668979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451F3-0F9B-C3D2-E5CE-08F0ADC56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F46EF-B30D-3724-B6C0-5FCF4DB950BA}"/>
              </a:ext>
            </a:extLst>
          </p:cNvPr>
          <p:cNvSpPr>
            <a:spLocks noGrp="1"/>
          </p:cNvSpPr>
          <p:nvPr>
            <p:ph type="title"/>
          </p:nvPr>
        </p:nvSpPr>
        <p:spPr/>
        <p:txBody>
          <a:bodyPr/>
          <a:lstStyle/>
          <a:p>
            <a:r>
              <a:rPr lang="en-GB" dirty="0"/>
              <a:t>How might these case impact on policing by consent?</a:t>
            </a:r>
          </a:p>
        </p:txBody>
      </p:sp>
      <p:graphicFrame>
        <p:nvGraphicFramePr>
          <p:cNvPr id="4" name="Content Placeholder 2">
            <a:extLst>
              <a:ext uri="{FF2B5EF4-FFF2-40B4-BE49-F238E27FC236}">
                <a16:creationId xmlns:a16="http://schemas.microsoft.com/office/drawing/2014/main" id="{2806EF60-E2F8-36B6-B62B-D65C650CAD8C}"/>
              </a:ext>
            </a:extLst>
          </p:cNvPr>
          <p:cNvGraphicFramePr>
            <a:graphicFrameLocks noGrp="1"/>
          </p:cNvGraphicFramePr>
          <p:nvPr>
            <p:ph idx="1"/>
            <p:extLst>
              <p:ext uri="{D42A27DB-BD31-4B8C-83A1-F6EECF244321}">
                <p14:modId xmlns:p14="http://schemas.microsoft.com/office/powerpoint/2010/main" val="3556625477"/>
              </p:ext>
            </p:extLst>
          </p:nvPr>
        </p:nvGraphicFramePr>
        <p:xfrm>
          <a:off x="575187" y="1690688"/>
          <a:ext cx="11297265" cy="4802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0095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8A3FC-7561-7E57-FD8E-A35496272FB3}"/>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CE8759C-8301-5B61-563E-AEE59A5400BF}"/>
              </a:ext>
            </a:extLst>
          </p:cNvPr>
          <p:cNvGraphicFramePr/>
          <p:nvPr/>
        </p:nvGraphicFramePr>
        <p:xfrm>
          <a:off x="370541" y="300318"/>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759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C422D3A-ACEA-9730-6205-1C678D6A7B3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Debrief	</a:t>
            </a:r>
          </a:p>
        </p:txBody>
      </p:sp>
      <p:graphicFrame>
        <p:nvGraphicFramePr>
          <p:cNvPr id="5" name="Content Placeholder 2">
            <a:extLst>
              <a:ext uri="{FF2B5EF4-FFF2-40B4-BE49-F238E27FC236}">
                <a16:creationId xmlns:a16="http://schemas.microsoft.com/office/drawing/2014/main" id="{65471FAA-87D1-6DAC-85CB-D6FCABB6FBD1}"/>
              </a:ext>
            </a:extLst>
          </p:cNvPr>
          <p:cNvGraphicFramePr>
            <a:graphicFrameLocks noGrp="1"/>
          </p:cNvGraphicFramePr>
          <p:nvPr>
            <p:ph idx="1"/>
            <p:extLst>
              <p:ext uri="{D42A27DB-BD31-4B8C-83A1-F6EECF244321}">
                <p14:modId xmlns:p14="http://schemas.microsoft.com/office/powerpoint/2010/main" val="234350404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669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B961F4D-519C-48C7-92B3-080327AFE37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C71D315-7591-4BCE-967E-A982CA514BC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CF87271-11AA-4A89-B582-67660AD5610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396C493C-30BF-091D-D189-E0647531A17E}"/>
              </a:ext>
            </a:extLst>
          </p:cNvPr>
          <p:cNvPicPr>
            <a:picLocks noChangeAspect="1"/>
          </p:cNvPicPr>
          <p:nvPr/>
        </p:nvPicPr>
        <p:blipFill>
          <a:blip r:embed="rId2"/>
          <a:srcRect l="1540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6FF709-EF25-84A3-6FA0-8AB788DB695F}"/>
              </a:ext>
            </a:extLst>
          </p:cNvPr>
          <p:cNvSpPr>
            <a:spLocks noGrp="1"/>
          </p:cNvSpPr>
          <p:nvPr>
            <p:ph idx="1"/>
          </p:nvPr>
        </p:nvSpPr>
        <p:spPr>
          <a:xfrm>
            <a:off x="7531610" y="2434201"/>
            <a:ext cx="3822189" cy="3742762"/>
          </a:xfrm>
        </p:spPr>
        <p:txBody>
          <a:bodyPr>
            <a:normAutofit/>
          </a:bodyPr>
          <a:lstStyle/>
          <a:p>
            <a:pPr marL="0" indent="0">
              <a:buNone/>
            </a:pPr>
            <a:r>
              <a:rPr lang="en-GB" sz="6000" dirty="0"/>
              <a:t>Any questions?</a:t>
            </a:r>
          </a:p>
        </p:txBody>
      </p:sp>
    </p:spTree>
    <p:extLst>
      <p:ext uri="{BB962C8B-B14F-4D97-AF65-F5344CB8AC3E}">
        <p14:creationId xmlns:p14="http://schemas.microsoft.com/office/powerpoint/2010/main" val="81243479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ikezwanefqxf5og1k4gmitgs2ef5s3"/>
</p:tagLst>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C147A50-534C-4A1A-91F0-56BCD4516A4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B79170-819D-44A2-9F96-F7C04B89D03D}">
  <ds:schemaRefs>
    <ds:schemaRef ds:uri="http://purl.org/dc/terms/"/>
    <ds:schemaRef ds:uri="http://purl.org/dc/dcmitype/"/>
    <ds:schemaRef ds:uri="http://schemas.microsoft.com/office/2006/documentManagement/types"/>
    <ds:schemaRef ds:uri="0e7fbce4-8ae7-4085-8b0a-9efa4c7cae6d"/>
    <ds:schemaRef ds:uri="http://purl.org/dc/elements/1.1/"/>
    <ds:schemaRef ds:uri="http://schemas.microsoft.com/office/infopath/2007/PartnerControls"/>
    <ds:schemaRef ds:uri="http://schemas.openxmlformats.org/package/2006/metadata/core-properties"/>
    <ds:schemaRef ds:uri="4eb0a523-77d0-454a-93a8-50ca111d3c44"/>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7570961-EA02-47B1-A401-576ECFD92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6BE63E-9557-49C8-9E9E-8791BF078F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2652</Words>
  <Application>Microsoft Office PowerPoint</Application>
  <PresentationFormat>Widescreen</PresentationFormat>
  <Paragraphs>197</Paragraphs>
  <Slides>43</Slides>
  <Notes>4</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43</vt:i4>
      </vt:variant>
    </vt:vector>
  </HeadingPairs>
  <TitlesOfParts>
    <vt:vector size="51" baseType="lpstr">
      <vt:lpstr>Aptos</vt:lpstr>
      <vt:lpstr>Aptos Display</vt:lpstr>
      <vt:lpstr>Arial</vt:lpstr>
      <vt:lpstr>Calibri</vt:lpstr>
      <vt:lpstr>Neue Haas Grotesk Text Pro</vt:lpstr>
      <vt:lpstr>VanillaVTI</vt:lpstr>
      <vt:lpstr>Office Theme</vt:lpstr>
      <vt:lpstr>1_office theme</vt:lpstr>
      <vt:lpstr>Police, Policing and Society</vt:lpstr>
      <vt:lpstr>Today’s Session</vt:lpstr>
      <vt:lpstr>Trigger warning  Some of the content could be triggering. If you need to leave, please do so. </vt:lpstr>
      <vt:lpstr>What is organisational culture?</vt:lpstr>
      <vt:lpstr>What is ‘cop culture’?</vt:lpstr>
      <vt:lpstr>Class Task</vt:lpstr>
      <vt:lpstr>What are some positive examples of organisational culture?</vt:lpstr>
      <vt:lpstr>What happens when the OC become a ‘cop culture’?</vt:lpstr>
      <vt:lpstr>Continued…</vt:lpstr>
      <vt:lpstr>Continued…</vt:lpstr>
      <vt:lpstr>How does it develop?</vt:lpstr>
      <vt:lpstr>PowerPoint Presentation</vt:lpstr>
      <vt:lpstr>Bibaa Henry  &amp;  Nicole Smallman</vt:lpstr>
      <vt:lpstr>PowerPoint Presentation</vt:lpstr>
      <vt:lpstr>PowerPoint Presentation</vt:lpstr>
      <vt:lpstr>PowerPoint Presentation</vt:lpstr>
      <vt:lpstr>Discovery</vt:lpstr>
      <vt:lpstr>Second element of this case</vt:lpstr>
      <vt:lpstr>PowerPoint Presentation</vt:lpstr>
      <vt:lpstr>PowerPoint Presentation</vt:lpstr>
      <vt:lpstr>PowerPoint Presentation</vt:lpstr>
      <vt:lpstr>How might this case impact on policing by consent?</vt:lpstr>
      <vt:lpstr>PowerPoint Presentation</vt:lpstr>
      <vt:lpstr>Misogyny in policing </vt:lpstr>
      <vt:lpstr>Class Task</vt:lpstr>
      <vt:lpstr>What does misogyny mean?</vt:lpstr>
      <vt:lpstr>PowerPoint Presentation</vt:lpstr>
      <vt:lpstr>PowerPoint Presentation</vt:lpstr>
      <vt:lpstr>PowerPoint Presentation</vt:lpstr>
      <vt:lpstr>The Ricky Jones case</vt:lpstr>
      <vt:lpstr>PowerPoint Presentation</vt:lpstr>
      <vt:lpstr>Family abuse </vt:lpstr>
      <vt:lpstr>Further investigations</vt:lpstr>
      <vt:lpstr>The right officers on the job?</vt:lpstr>
      <vt:lpstr>David Carrick</vt:lpstr>
      <vt:lpstr>PowerPoint Presentation</vt:lpstr>
      <vt:lpstr>PowerPoint Presentation</vt:lpstr>
      <vt:lpstr>PowerPoint Presentation</vt:lpstr>
      <vt:lpstr>Let’s remind ourselves the meaning of Misogyny</vt:lpstr>
      <vt:lpstr>How might these case impact on policing by consent?</vt:lpstr>
      <vt:lpstr>PowerPoint Presentation</vt:lpstr>
      <vt:lpstr>Debrief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Nerys Musgrove</cp:lastModifiedBy>
  <cp:revision>10</cp:revision>
  <dcterms:created xsi:type="dcterms:W3CDTF">2025-10-12T18:59:57Z</dcterms:created>
  <dcterms:modified xsi:type="dcterms:W3CDTF">2026-10-01T14:26:29Z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