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5" r:id="rId1"/>
  </p:sldMasterIdLst>
  <p:sldIdLst>
    <p:sldId id="256" r:id="rId2"/>
    <p:sldId id="259" r:id="rId3"/>
    <p:sldId id="258" r:id="rId4"/>
    <p:sldId id="257" r:id="rId5"/>
    <p:sldId id="260" r:id="rId6"/>
    <p:sldId id="261" r:id="rId7"/>
    <p:sldId id="262" r:id="rId8"/>
    <p:sldId id="263" r:id="rId9"/>
    <p:sldId id="266" r:id="rId10"/>
    <p:sldId id="265" r:id="rId11"/>
    <p:sldId id="264" r:id="rId12"/>
    <p:sldId id="267" r:id="rId13"/>
    <p:sldId id="268" r:id="rId14"/>
    <p:sldId id="271"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32220F-94D2-4B21-9E0B-C4B3FF6DEB4B}" v="19" dt="2023-10-22T11:43:56.709"/>
    <p1510:client id="{C999BE1B-0752-84F3-BD3E-1A6A79694C7B}" v="231" dt="2023-10-21T20:38:29.6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79" autoAdjust="0"/>
    <p:restoredTop sz="94660"/>
  </p:normalViewPr>
  <p:slideViewPr>
    <p:cSldViewPr snapToGrid="0">
      <p:cViewPr varScale="1">
        <p:scale>
          <a:sx n="63" d="100"/>
          <a:sy n="63" d="100"/>
        </p:scale>
        <p:origin x="6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B6D41BCC-AD73-4203-A5A6-E62EB28B0FE6}" type="datetimeFigureOut">
              <a:rPr lang="en-US" smtClean="0"/>
              <a:t>10/22/2023</a:t>
            </a:fld>
            <a:endParaRPr lang="en-US"/>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328041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B6D41BCC-AD73-4203-A5A6-E62EB28B0FE6}" type="datetimeFigureOut">
              <a:rPr lang="en-US" smtClean="0"/>
              <a:t>10/22/2023</a:t>
            </a:fld>
            <a:endParaRPr lang="en-US"/>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881520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CB1D-064E-46DE-B533-7CDA331EEB61}"/>
              </a:ext>
            </a:extLst>
          </p:cNvPr>
          <p:cNvSpPr>
            <a:spLocks noGrp="1"/>
          </p:cNvSpPr>
          <p:nvPr>
            <p:ph type="title"/>
          </p:nvPr>
        </p:nvSpPr>
        <p:spPr>
          <a:xfrm>
            <a:off x="1638300" y="2748406"/>
            <a:ext cx="8115300" cy="2737994"/>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5FD222C0-D002-4A94-BAFF-FD1A1CCA64CE}"/>
              </a:ext>
            </a:extLst>
          </p:cNvPr>
          <p:cNvSpPr>
            <a:spLocks noGrp="1"/>
          </p:cNvSpPr>
          <p:nvPr>
            <p:ph type="body" idx="1"/>
          </p:nvPr>
        </p:nvSpPr>
        <p:spPr>
          <a:xfrm>
            <a:off x="1638300" y="1371600"/>
            <a:ext cx="8115300" cy="1333272"/>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353E7D7E-EC9F-4AA5-A559-EF556C6AD5EE}"/>
              </a:ext>
            </a:extLst>
          </p:cNvPr>
          <p:cNvSpPr>
            <a:spLocks noGrp="1"/>
          </p:cNvSpPr>
          <p:nvPr>
            <p:ph type="dt" sz="half" idx="10"/>
          </p:nvPr>
        </p:nvSpPr>
        <p:spPr/>
        <p:txBody>
          <a:bodyPr/>
          <a:lstStyle/>
          <a:p>
            <a:fld id="{B6D41BCC-AD73-4203-A5A6-E62EB28B0FE6}" type="datetimeFigureOut">
              <a:rPr lang="en-US" smtClean="0"/>
              <a:t>10/22/2023</a:t>
            </a:fld>
            <a:endParaRPr lang="en-US"/>
          </a:p>
        </p:txBody>
      </p:sp>
      <p:sp>
        <p:nvSpPr>
          <p:cNvPr id="5" name="Footer Placeholder 4">
            <a:extLst>
              <a:ext uri="{FF2B5EF4-FFF2-40B4-BE49-F238E27FC236}">
                <a16:creationId xmlns:a16="http://schemas.microsoft.com/office/drawing/2014/main" id="{2677A8EE-88C1-400C-A23F-656DC76B95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C245A4-F9C6-44E9-929F-78C657C8B651}"/>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674443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F34F-B65E-4FA0-87E8-8890F482B383}"/>
              </a:ext>
            </a:extLst>
          </p:cNvPr>
          <p:cNvSpPr>
            <a:spLocks noGrp="1"/>
          </p:cNvSpPr>
          <p:nvPr>
            <p:ph type="title"/>
          </p:nvPr>
        </p:nvSpPr>
        <p:spPr>
          <a:xfrm>
            <a:off x="1638299" y="685800"/>
            <a:ext cx="9382348" cy="137160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D625A67-10CA-4531-93E1-39892C087E0B}"/>
              </a:ext>
            </a:extLst>
          </p:cNvPr>
          <p:cNvSpPr>
            <a:spLocks noGrp="1"/>
          </p:cNvSpPr>
          <p:nvPr>
            <p:ph sz="half" idx="1"/>
          </p:nvPr>
        </p:nvSpPr>
        <p:spPr>
          <a:xfrm>
            <a:off x="1638297" y="2057400"/>
            <a:ext cx="4553103" cy="41250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2BE36-0CAF-4D92-9AC2-9249276B96F2}"/>
              </a:ext>
            </a:extLst>
          </p:cNvPr>
          <p:cNvSpPr>
            <a:spLocks noGrp="1"/>
          </p:cNvSpPr>
          <p:nvPr>
            <p:ph sz="half" idx="2"/>
          </p:nvPr>
        </p:nvSpPr>
        <p:spPr>
          <a:xfrm>
            <a:off x="6477000" y="2057400"/>
            <a:ext cx="4543647" cy="4125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C36479-3B04-43BD-9B59-DBF6CA2BF814}"/>
              </a:ext>
            </a:extLst>
          </p:cNvPr>
          <p:cNvSpPr>
            <a:spLocks noGrp="1"/>
          </p:cNvSpPr>
          <p:nvPr>
            <p:ph type="dt" sz="half" idx="10"/>
          </p:nvPr>
        </p:nvSpPr>
        <p:spPr/>
        <p:txBody>
          <a:bodyPr/>
          <a:lstStyle/>
          <a:p>
            <a:fld id="{B6D41BCC-AD73-4203-A5A6-E62EB28B0FE6}" type="datetimeFigureOut">
              <a:rPr lang="en-US" smtClean="0"/>
              <a:t>10/22/2023</a:t>
            </a:fld>
            <a:endParaRPr lang="en-US"/>
          </a:p>
        </p:txBody>
      </p:sp>
      <p:sp>
        <p:nvSpPr>
          <p:cNvPr id="6" name="Footer Placeholder 5">
            <a:extLst>
              <a:ext uri="{FF2B5EF4-FFF2-40B4-BE49-F238E27FC236}">
                <a16:creationId xmlns:a16="http://schemas.microsoft.com/office/drawing/2014/main" id="{0CFD4449-57DB-41D2-B49E-694E7C13FA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60CC2C-E50B-47D2-B62F-D5C4C9CDA7E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179659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530B-D0F2-4FC4-A10F-1E54EF82C877}"/>
              </a:ext>
            </a:extLst>
          </p:cNvPr>
          <p:cNvSpPr>
            <a:spLocks noGrp="1"/>
          </p:cNvSpPr>
          <p:nvPr>
            <p:ph type="title"/>
          </p:nvPr>
        </p:nvSpPr>
        <p:spPr>
          <a:xfrm>
            <a:off x="1638300" y="755118"/>
            <a:ext cx="9378304" cy="122276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868865C-9D06-4FA3-BA3D-7187BB41B576}"/>
              </a:ext>
            </a:extLst>
          </p:cNvPr>
          <p:cNvSpPr>
            <a:spLocks noGrp="1"/>
          </p:cNvSpPr>
          <p:nvPr>
            <p:ph type="body" idx="1"/>
          </p:nvPr>
        </p:nvSpPr>
        <p:spPr>
          <a:xfrm>
            <a:off x="1638300"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F656570-8F97-4B7E-A805-96925AC4781F}"/>
              </a:ext>
            </a:extLst>
          </p:cNvPr>
          <p:cNvSpPr>
            <a:spLocks noGrp="1"/>
          </p:cNvSpPr>
          <p:nvPr>
            <p:ph sz="half" idx="2"/>
          </p:nvPr>
        </p:nvSpPr>
        <p:spPr>
          <a:xfrm>
            <a:off x="1638300"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4057EF54-F63F-4730-99EE-0E472578F512}"/>
              </a:ext>
            </a:extLst>
          </p:cNvPr>
          <p:cNvSpPr>
            <a:spLocks noGrp="1"/>
          </p:cNvSpPr>
          <p:nvPr>
            <p:ph type="body" sz="quarter" idx="3"/>
          </p:nvPr>
        </p:nvSpPr>
        <p:spPr>
          <a:xfrm>
            <a:off x="6487213"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908453E-B012-4889-9F49-E1351532ADF2}"/>
              </a:ext>
            </a:extLst>
          </p:cNvPr>
          <p:cNvSpPr>
            <a:spLocks noGrp="1"/>
          </p:cNvSpPr>
          <p:nvPr>
            <p:ph sz="quarter" idx="4"/>
          </p:nvPr>
        </p:nvSpPr>
        <p:spPr>
          <a:xfrm>
            <a:off x="6487213"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89FC47A-8514-4C98-B1BE-FF6CC666C580}"/>
              </a:ext>
            </a:extLst>
          </p:cNvPr>
          <p:cNvSpPr>
            <a:spLocks noGrp="1"/>
          </p:cNvSpPr>
          <p:nvPr>
            <p:ph type="dt" sz="half" idx="10"/>
          </p:nvPr>
        </p:nvSpPr>
        <p:spPr/>
        <p:txBody>
          <a:bodyPr/>
          <a:lstStyle/>
          <a:p>
            <a:fld id="{B6D41BCC-AD73-4203-A5A6-E62EB28B0FE6}" type="datetimeFigureOut">
              <a:rPr lang="en-US" smtClean="0"/>
              <a:t>10/22/2023</a:t>
            </a:fld>
            <a:endParaRPr lang="en-US"/>
          </a:p>
        </p:txBody>
      </p:sp>
      <p:sp>
        <p:nvSpPr>
          <p:cNvPr id="8" name="Footer Placeholder 7">
            <a:extLst>
              <a:ext uri="{FF2B5EF4-FFF2-40B4-BE49-F238E27FC236}">
                <a16:creationId xmlns:a16="http://schemas.microsoft.com/office/drawing/2014/main" id="{CED4301A-D375-4163-9488-27A9CDC6FD3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ED6105-4A37-4D4B-9BE8-715FB732C92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88270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07F-6649-4D23-8869-C1CC29D0096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8B85A1-41F9-4BC1-9C40-3E5D5C0425BF}"/>
              </a:ext>
            </a:extLst>
          </p:cNvPr>
          <p:cNvSpPr>
            <a:spLocks noGrp="1"/>
          </p:cNvSpPr>
          <p:nvPr>
            <p:ph type="dt" sz="half" idx="10"/>
          </p:nvPr>
        </p:nvSpPr>
        <p:spPr/>
        <p:txBody>
          <a:bodyPr/>
          <a:lstStyle/>
          <a:p>
            <a:fld id="{B6D41BCC-AD73-4203-A5A6-E62EB28B0FE6}" type="datetimeFigureOut">
              <a:rPr lang="en-US" smtClean="0"/>
              <a:t>10/22/2023</a:t>
            </a:fld>
            <a:endParaRPr lang="en-US"/>
          </a:p>
        </p:txBody>
      </p:sp>
      <p:sp>
        <p:nvSpPr>
          <p:cNvPr id="4" name="Footer Placeholder 3">
            <a:extLst>
              <a:ext uri="{FF2B5EF4-FFF2-40B4-BE49-F238E27FC236}">
                <a16:creationId xmlns:a16="http://schemas.microsoft.com/office/drawing/2014/main" id="{97B23774-EAA9-47ED-87EF-EE2B29A2580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526550-DD4D-45E2-8916-8314C5D0680D}"/>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105800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35FACD-1A4D-49F3-8EA8-21B5C1A6A258}"/>
              </a:ext>
            </a:extLst>
          </p:cNvPr>
          <p:cNvSpPr>
            <a:spLocks noGrp="1"/>
          </p:cNvSpPr>
          <p:nvPr>
            <p:ph type="dt" sz="half" idx="10"/>
          </p:nvPr>
        </p:nvSpPr>
        <p:spPr/>
        <p:txBody>
          <a:bodyPr/>
          <a:lstStyle/>
          <a:p>
            <a:fld id="{B6D41BCC-AD73-4203-A5A6-E62EB28B0FE6}" type="datetimeFigureOut">
              <a:rPr lang="en-US" smtClean="0"/>
              <a:t>10/22/2023</a:t>
            </a:fld>
            <a:endParaRPr lang="en-US"/>
          </a:p>
        </p:txBody>
      </p:sp>
      <p:sp>
        <p:nvSpPr>
          <p:cNvPr id="3" name="Footer Placeholder 2">
            <a:extLst>
              <a:ext uri="{FF2B5EF4-FFF2-40B4-BE49-F238E27FC236}">
                <a16:creationId xmlns:a16="http://schemas.microsoft.com/office/drawing/2014/main" id="{C4FFD9DD-0E4E-4C36-AF85-B3EAD7FE61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E6F4C8-14FA-4405-85EE-ABF53FB0377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970088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7C28-5DEE-493D-ABAD-38E4F2D75924}"/>
              </a:ext>
            </a:extLst>
          </p:cNvPr>
          <p:cNvSpPr>
            <a:spLocks noGrp="1"/>
          </p:cNvSpPr>
          <p:nvPr>
            <p:ph type="title"/>
          </p:nvPr>
        </p:nvSpPr>
        <p:spPr>
          <a:xfrm>
            <a:off x="1225621" y="1085481"/>
            <a:ext cx="3651180" cy="1657719"/>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5E79C5-E567-4F12-96B8-8BBEAE3D8B9F}"/>
              </a:ext>
            </a:extLst>
          </p:cNvPr>
          <p:cNvSpPr>
            <a:spLocks noGrp="1"/>
          </p:cNvSpPr>
          <p:nvPr>
            <p:ph idx="1"/>
          </p:nvPr>
        </p:nvSpPr>
        <p:spPr>
          <a:xfrm>
            <a:off x="5676900" y="1132676"/>
            <a:ext cx="5289480" cy="4728374"/>
          </a:xfrm>
        </p:spPr>
        <p:txBody>
          <a:bodyPr/>
          <a:lstStyle>
            <a:lvl1pPr>
              <a:lnSpc>
                <a:spcPct val="110000"/>
              </a:lnSpc>
              <a:defRPr sz="3200"/>
            </a:lvl1pPr>
            <a:lvl2pPr>
              <a:lnSpc>
                <a:spcPct val="110000"/>
              </a:lnSpc>
              <a:defRPr sz="2800"/>
            </a:lvl2pPr>
            <a:lvl3pPr>
              <a:lnSpc>
                <a:spcPct val="110000"/>
              </a:lnSpc>
              <a:defRPr sz="2400"/>
            </a:lvl3pPr>
            <a:lvl4pPr>
              <a:lnSpc>
                <a:spcPct val="110000"/>
              </a:lnSpc>
              <a:defRPr sz="2000"/>
            </a:lvl4pPr>
            <a:lvl5pPr>
              <a:lnSpc>
                <a:spcPct val="110000"/>
              </a:lnSpc>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733DF7F-0B5C-40CE-A65F-779FA7EFBF1C}"/>
              </a:ext>
            </a:extLst>
          </p:cNvPr>
          <p:cNvSpPr>
            <a:spLocks noGrp="1"/>
          </p:cNvSpPr>
          <p:nvPr>
            <p:ph type="body" sz="half" idx="2"/>
          </p:nvPr>
        </p:nvSpPr>
        <p:spPr>
          <a:xfrm>
            <a:off x="1225621" y="2748406"/>
            <a:ext cx="365118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4022248C-1826-4833-9592-383B5873AECA}"/>
              </a:ext>
            </a:extLst>
          </p:cNvPr>
          <p:cNvSpPr>
            <a:spLocks noGrp="1"/>
          </p:cNvSpPr>
          <p:nvPr>
            <p:ph type="dt" sz="half" idx="10"/>
          </p:nvPr>
        </p:nvSpPr>
        <p:spPr/>
        <p:txBody>
          <a:bodyPr/>
          <a:lstStyle/>
          <a:p>
            <a:fld id="{B6D41BCC-AD73-4203-A5A6-E62EB28B0FE6}" type="datetimeFigureOut">
              <a:rPr lang="en-US" smtClean="0"/>
              <a:t>10/22/2023</a:t>
            </a:fld>
            <a:endParaRPr lang="en-US"/>
          </a:p>
        </p:txBody>
      </p:sp>
      <p:sp>
        <p:nvSpPr>
          <p:cNvPr id="6" name="Footer Placeholder 5">
            <a:extLst>
              <a:ext uri="{FF2B5EF4-FFF2-40B4-BE49-F238E27FC236}">
                <a16:creationId xmlns:a16="http://schemas.microsoft.com/office/drawing/2014/main" id="{E80219DC-2646-42AD-897A-EB765DCBE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238D7-4EEA-475B-B1CA-C44B89BEA30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054248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65BE-C907-4660-A586-71C6A1D101EC}"/>
              </a:ext>
            </a:extLst>
          </p:cNvPr>
          <p:cNvSpPr>
            <a:spLocks noGrp="1"/>
          </p:cNvSpPr>
          <p:nvPr>
            <p:ph type="title"/>
          </p:nvPr>
        </p:nvSpPr>
        <p:spPr>
          <a:xfrm>
            <a:off x="1219200" y="1085481"/>
            <a:ext cx="3657600" cy="1657719"/>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044C8A9-67DF-419C-B2FC-3A879CCEF393}"/>
              </a:ext>
            </a:extLst>
          </p:cNvPr>
          <p:cNvSpPr>
            <a:spLocks noGrp="1"/>
          </p:cNvSpPr>
          <p:nvPr>
            <p:ph type="pic" idx="1"/>
          </p:nvPr>
        </p:nvSpPr>
        <p:spPr>
          <a:xfrm>
            <a:off x="5676900" y="1061885"/>
            <a:ext cx="5331069" cy="477556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EDA94A1-3058-402A-9C3F-2F210D91D990}"/>
              </a:ext>
            </a:extLst>
          </p:cNvPr>
          <p:cNvSpPr>
            <a:spLocks noGrp="1"/>
          </p:cNvSpPr>
          <p:nvPr>
            <p:ph type="body" sz="half" idx="2"/>
          </p:nvPr>
        </p:nvSpPr>
        <p:spPr>
          <a:xfrm>
            <a:off x="1219200" y="2748406"/>
            <a:ext cx="365760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BC3CA50-C8D8-4F83-B2F6-BCE825866405}"/>
              </a:ext>
            </a:extLst>
          </p:cNvPr>
          <p:cNvSpPr>
            <a:spLocks noGrp="1"/>
          </p:cNvSpPr>
          <p:nvPr>
            <p:ph type="dt" sz="half" idx="10"/>
          </p:nvPr>
        </p:nvSpPr>
        <p:spPr/>
        <p:txBody>
          <a:bodyPr/>
          <a:lstStyle/>
          <a:p>
            <a:fld id="{B6D41BCC-AD73-4203-A5A6-E62EB28B0FE6}" type="datetimeFigureOut">
              <a:rPr lang="en-US" smtClean="0"/>
              <a:t>10/22/2023</a:t>
            </a:fld>
            <a:endParaRPr lang="en-US"/>
          </a:p>
        </p:txBody>
      </p:sp>
      <p:sp>
        <p:nvSpPr>
          <p:cNvPr id="6" name="Footer Placeholder 5">
            <a:extLst>
              <a:ext uri="{FF2B5EF4-FFF2-40B4-BE49-F238E27FC236}">
                <a16:creationId xmlns:a16="http://schemas.microsoft.com/office/drawing/2014/main" id="{057E5BE3-7B02-4281-BD90-C1FAAF6368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E256D-ACD5-438F-BA6F-605E5260E2E6}"/>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028130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D0E6-AD36-493C-9DC3-5ACC2059EC93}"/>
              </a:ext>
            </a:extLst>
          </p:cNvPr>
          <p:cNvSpPr>
            <a:spLocks noGrp="1"/>
          </p:cNvSpPr>
          <p:nvPr>
            <p:ph type="title"/>
          </p:nvPr>
        </p:nvSpPr>
        <p:spPr>
          <a:xfrm>
            <a:off x="1638299" y="685800"/>
            <a:ext cx="8915402" cy="1371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10B8558-FA83-4F6C-A6D1-2DF9D3F74BD6}"/>
              </a:ext>
            </a:extLst>
          </p:cNvPr>
          <p:cNvSpPr>
            <a:spLocks noGrp="1"/>
          </p:cNvSpPr>
          <p:nvPr>
            <p:ph type="body" orient="vert" idx="1"/>
          </p:nvPr>
        </p:nvSpPr>
        <p:spPr>
          <a:xfrm>
            <a:off x="1638299" y="2057399"/>
            <a:ext cx="8915401" cy="41148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6DE619-0CC6-4480-ABDE-277D36BDFCBB}"/>
              </a:ext>
            </a:extLst>
          </p:cNvPr>
          <p:cNvSpPr>
            <a:spLocks noGrp="1"/>
          </p:cNvSpPr>
          <p:nvPr>
            <p:ph type="dt" sz="half" idx="10"/>
          </p:nvPr>
        </p:nvSpPr>
        <p:spPr/>
        <p:txBody>
          <a:bodyPr/>
          <a:lstStyle/>
          <a:p>
            <a:fld id="{B6D41BCC-AD73-4203-A5A6-E62EB28B0FE6}" type="datetimeFigureOut">
              <a:rPr lang="en-US" smtClean="0"/>
              <a:t>10/22/2023</a:t>
            </a:fld>
            <a:endParaRPr lang="en-US"/>
          </a:p>
        </p:txBody>
      </p:sp>
      <p:sp>
        <p:nvSpPr>
          <p:cNvPr id="5" name="Footer Placeholder 4">
            <a:extLst>
              <a:ext uri="{FF2B5EF4-FFF2-40B4-BE49-F238E27FC236}">
                <a16:creationId xmlns:a16="http://schemas.microsoft.com/office/drawing/2014/main" id="{140791E6-BE35-4ECA-8AD1-E8EC09B856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F94606-B928-42D6-85CC-9576F60E3B5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793671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18D8A-5002-491C-922A-E9624E2DBD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65882C6-2BE9-4E25-B8BB-A2346A2B0B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7BEFF9-B3BC-4C07-BF6C-2E3C91B54B78}"/>
              </a:ext>
            </a:extLst>
          </p:cNvPr>
          <p:cNvSpPr>
            <a:spLocks noGrp="1"/>
          </p:cNvSpPr>
          <p:nvPr>
            <p:ph type="dt" sz="half" idx="10"/>
          </p:nvPr>
        </p:nvSpPr>
        <p:spPr/>
        <p:txBody>
          <a:bodyPr/>
          <a:lstStyle/>
          <a:p>
            <a:fld id="{B6D41BCC-AD73-4203-A5A6-E62EB28B0FE6}" type="datetimeFigureOut">
              <a:rPr lang="en-US" smtClean="0"/>
              <a:t>10/22/2023</a:t>
            </a:fld>
            <a:endParaRPr lang="en-US"/>
          </a:p>
        </p:txBody>
      </p:sp>
      <p:sp>
        <p:nvSpPr>
          <p:cNvPr id="5" name="Footer Placeholder 4">
            <a:extLst>
              <a:ext uri="{FF2B5EF4-FFF2-40B4-BE49-F238E27FC236}">
                <a16:creationId xmlns:a16="http://schemas.microsoft.com/office/drawing/2014/main" id="{CE0F4CF6-CDF1-4AFD-8319-71FD4FED4F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1A026-57F4-47F7-B4F0-E0D48E0126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856403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B6D41BCC-AD73-4203-A5A6-E62EB28B0FE6}" type="datetimeFigureOut">
              <a:rPr lang="en-US" smtClean="0"/>
              <a:pPr/>
              <a:t>10/22/2023</a:t>
            </a:fld>
            <a:endParaRPr lang="en-US"/>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1918091550"/>
      </p:ext>
    </p:extLst>
  </p:cSld>
  <p:clrMap bg1="lt1" tx1="dk1" bg2="lt2" tx2="dk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84" r:id="rId6"/>
    <p:sldLayoutId id="2147483889" r:id="rId7"/>
    <p:sldLayoutId id="2147483885" r:id="rId8"/>
    <p:sldLayoutId id="2147483886" r:id="rId9"/>
    <p:sldLayoutId id="2147483887" r:id="rId10"/>
    <p:sldLayoutId id="2147483888" r:id="rId11"/>
  </p:sldLayoutIdLs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books.google.com/books/about/Setting_the_Table.html?id=X3HZmAEACAAJ&#16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omparably.com/competitors/fairmont-hotels-resorts-vs-marriott&#160;" TargetMode="External"/><Relationship Id="rId2" Type="http://schemas.openxmlformats.org/officeDocument/2006/relationships/hyperlink" Target="https://www.comparably.com/companies/fairmont-hotels-resor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7C96B-6556-C743-CB43-F8F6D8724453}"/>
              </a:ext>
            </a:extLst>
          </p:cNvPr>
          <p:cNvSpPr>
            <a:spLocks noGrp="1"/>
          </p:cNvSpPr>
          <p:nvPr>
            <p:ph type="title"/>
          </p:nvPr>
        </p:nvSpPr>
        <p:spPr>
          <a:xfrm>
            <a:off x="1996720" y="59854"/>
            <a:ext cx="8793751" cy="1222397"/>
          </a:xfrm>
        </p:spPr>
        <p:txBody>
          <a:bodyPr vert="horz" lIns="91440" tIns="45720" rIns="91440" bIns="45720" rtlCol="0" anchor="t">
            <a:normAutofit/>
          </a:bodyPr>
          <a:lstStyle/>
          <a:p>
            <a:pPr algn="ctr">
              <a:lnSpc>
                <a:spcPct val="90000"/>
              </a:lnSpc>
            </a:pPr>
            <a:r>
              <a:rPr lang="en-US" sz="2200" b="1" kern="1200" dirty="0">
                <a:solidFill>
                  <a:schemeClr val="tx1"/>
                </a:solidFill>
                <a:latin typeface="+mj-lt"/>
                <a:ea typeface="+mj-ea"/>
                <a:cs typeface="+mj-cs"/>
              </a:rPr>
              <a:t>Role and importance of quality service, hospitality and guest services in the hospitality industry </a:t>
            </a:r>
          </a:p>
        </p:txBody>
      </p:sp>
      <p:sp>
        <p:nvSpPr>
          <p:cNvPr id="8" name="TextBox 7">
            <a:extLst>
              <a:ext uri="{FF2B5EF4-FFF2-40B4-BE49-F238E27FC236}">
                <a16:creationId xmlns:a16="http://schemas.microsoft.com/office/drawing/2014/main" id="{4A4893D8-1C5F-C41A-8961-5ECE7514FBFA}"/>
              </a:ext>
            </a:extLst>
          </p:cNvPr>
          <p:cNvSpPr txBox="1"/>
          <p:nvPr/>
        </p:nvSpPr>
        <p:spPr>
          <a:xfrm>
            <a:off x="697006" y="1881310"/>
            <a:ext cx="6025899" cy="4911113"/>
          </a:xfr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marL="57150" indent="-285750">
              <a:lnSpc>
                <a:spcPct val="120000"/>
              </a:lnSpc>
              <a:spcAft>
                <a:spcPts val="600"/>
              </a:spcAft>
              <a:buFont typeface="Wingdings"/>
              <a:buChar char="§"/>
            </a:pPr>
            <a:r>
              <a:rPr lang="en-US" b="1" dirty="0"/>
              <a:t>Introduction Fairmont Hotel &amp; Resorts..... (Page.3) 
  </a:t>
            </a:r>
            <a:endParaRPr lang="en-US" dirty="0"/>
          </a:p>
          <a:p>
            <a:pPr marL="57150" indent="-285750">
              <a:lnSpc>
                <a:spcPct val="120000"/>
              </a:lnSpc>
              <a:spcAft>
                <a:spcPts val="600"/>
              </a:spcAft>
              <a:buFont typeface="Wingdings"/>
              <a:buChar char="§"/>
            </a:pPr>
            <a:r>
              <a:rPr lang="en-US" b="1" dirty="0"/>
              <a:t>Foremost customers..... (Page.5)
    </a:t>
            </a:r>
            <a:endParaRPr lang="en-US" dirty="0"/>
          </a:p>
          <a:p>
            <a:pPr marL="57150" indent="-285750">
              <a:lnSpc>
                <a:spcPct val="120000"/>
              </a:lnSpc>
              <a:spcAft>
                <a:spcPts val="600"/>
              </a:spcAft>
              <a:buFont typeface="Wingdings"/>
              <a:buChar char="§"/>
            </a:pPr>
            <a:r>
              <a:rPr lang="en-US" b="1" dirty="0"/>
              <a:t>Scope and role of guest services.....(Page.7)
    </a:t>
            </a:r>
            <a:endParaRPr lang="en-US" dirty="0"/>
          </a:p>
          <a:p>
            <a:pPr marL="57150" indent="-285750">
              <a:lnSpc>
                <a:spcPct val="120000"/>
              </a:lnSpc>
              <a:spcAft>
                <a:spcPts val="600"/>
              </a:spcAft>
              <a:buFont typeface="Wingdings"/>
              <a:buChar char="§"/>
            </a:pPr>
            <a:r>
              <a:rPr lang="en-US" b="1" dirty="0"/>
              <a:t>Criteria of Hospitality.....(Page.9)
    </a:t>
            </a:r>
            <a:endParaRPr lang="en-US" dirty="0"/>
          </a:p>
          <a:p>
            <a:pPr marL="57150" indent="-285750">
              <a:lnSpc>
                <a:spcPct val="120000"/>
              </a:lnSpc>
              <a:spcAft>
                <a:spcPts val="600"/>
              </a:spcAft>
              <a:buFont typeface="Wingdings"/>
              <a:buChar char="§"/>
            </a:pPr>
            <a:r>
              <a:rPr lang="en-US" b="1" dirty="0"/>
              <a:t>Principal facilities....(Page.11)
   </a:t>
            </a:r>
            <a:endParaRPr lang="en-US" dirty="0"/>
          </a:p>
          <a:p>
            <a:pPr marL="57150" indent="-285750">
              <a:lnSpc>
                <a:spcPct val="120000"/>
              </a:lnSpc>
              <a:spcAft>
                <a:spcPts val="600"/>
              </a:spcAft>
              <a:buFont typeface="Wingdings"/>
              <a:buChar char="§"/>
            </a:pPr>
            <a:r>
              <a:rPr lang="en-US" b="1" dirty="0"/>
              <a:t>Meeting and overpassing guest expectations....(Page.13)
   </a:t>
            </a:r>
            <a:endParaRPr lang="en-US" dirty="0"/>
          </a:p>
          <a:p>
            <a:pPr marL="57150" indent="-285750">
              <a:lnSpc>
                <a:spcPct val="120000"/>
              </a:lnSpc>
              <a:spcAft>
                <a:spcPts val="600"/>
              </a:spcAft>
              <a:buFont typeface="Wingdings"/>
              <a:buChar char="§"/>
            </a:pPr>
            <a:r>
              <a:rPr lang="en-US" b="1" dirty="0"/>
              <a:t>Conclusion.....(Page.14)</a:t>
            </a:r>
            <a:endParaRPr lang="en-US" dirty="0"/>
          </a:p>
        </p:txBody>
      </p:sp>
      <p:sp>
        <p:nvSpPr>
          <p:cNvPr id="19" name="Date Placeholder 3">
            <a:extLst>
              <a:ext uri="{FF2B5EF4-FFF2-40B4-BE49-F238E27FC236}">
                <a16:creationId xmlns:a16="http://schemas.microsoft.com/office/drawing/2014/main" id="{B9EB0472-F505-4D1D-A3EE-FED6D85BC981}"/>
              </a:ext>
            </a:extLst>
          </p:cNvPr>
          <p:cNvSpPr>
            <a:spLocks noGrp="1"/>
          </p:cNvSpPr>
          <p:nvPr>
            <p:ph type="dt" sz="half" idx="10"/>
          </p:nvPr>
        </p:nvSpPr>
        <p:spPr>
          <a:xfrm rot="5400000">
            <a:off x="-1001475" y="1517536"/>
            <a:ext cx="2801123" cy="365125"/>
          </a:xfrm>
        </p:spPr>
        <p:txBody>
          <a:bodyPr/>
          <a:lstStyle/>
          <a:p>
            <a:pPr>
              <a:spcAft>
                <a:spcPts val="600"/>
              </a:spcAft>
            </a:pPr>
            <a:fld id="{A42CE256-A16D-4C05-82F9-D2517162EDD4}" type="datetime1">
              <a:rPr lang="en-US" smtClean="0"/>
              <a:pPr>
                <a:spcAft>
                  <a:spcPts val="600"/>
                </a:spcAft>
              </a:pPr>
              <a:t>10/22/2023</a:t>
            </a:fld>
            <a:endParaRPr lang="en-US"/>
          </a:p>
        </p:txBody>
      </p:sp>
      <p:sp>
        <p:nvSpPr>
          <p:cNvPr id="21" name="Footer Placeholder 4">
            <a:extLst>
              <a:ext uri="{FF2B5EF4-FFF2-40B4-BE49-F238E27FC236}">
                <a16:creationId xmlns:a16="http://schemas.microsoft.com/office/drawing/2014/main" id="{C3699620-738E-4A53-8C81-FFFBBBCBBE05}"/>
              </a:ext>
            </a:extLst>
          </p:cNvPr>
          <p:cNvSpPr>
            <a:spLocks noGrp="1"/>
          </p:cNvSpPr>
          <p:nvPr>
            <p:ph type="ftr" sz="quarter" idx="11"/>
          </p:nvPr>
        </p:nvSpPr>
        <p:spPr>
          <a:xfrm rot="5400000">
            <a:off x="10118764" y="4237870"/>
            <a:ext cx="3344053" cy="365125"/>
          </a:xfrm>
        </p:spPr>
        <p:txBody>
          <a:bodyPr/>
          <a:lstStyle/>
          <a:p>
            <a:pPr>
              <a:spcAft>
                <a:spcPts val="600"/>
              </a:spcAft>
            </a:pPr>
            <a:r>
              <a:rPr lang="en-US" dirty="0"/>
              <a:t>Sample Footer Text</a:t>
            </a:r>
          </a:p>
        </p:txBody>
      </p:sp>
      <p:sp>
        <p:nvSpPr>
          <p:cNvPr id="23" name="Slide Number Placeholder 5">
            <a:extLst>
              <a:ext uri="{FF2B5EF4-FFF2-40B4-BE49-F238E27FC236}">
                <a16:creationId xmlns:a16="http://schemas.microsoft.com/office/drawing/2014/main" id="{3109FE0B-0AFC-4929-8515-CCE334CA89A5}"/>
              </a:ext>
            </a:extLst>
          </p:cNvPr>
          <p:cNvSpPr>
            <a:spLocks noGrp="1"/>
          </p:cNvSpPr>
          <p:nvPr>
            <p:ph type="sldNum" sz="quarter" idx="12"/>
          </p:nvPr>
        </p:nvSpPr>
        <p:spPr>
          <a:xfrm>
            <a:off x="11228877" y="6319138"/>
            <a:ext cx="710647" cy="365125"/>
          </a:xfrm>
        </p:spPr>
        <p:txBody>
          <a:bodyPr/>
          <a:lstStyle/>
          <a:p>
            <a:pPr>
              <a:spcAft>
                <a:spcPts val="600"/>
              </a:spcAft>
            </a:pPr>
            <a:fld id="{C15563AB-8317-4F4A-8C10-D6F570F02A77}" type="slidenum">
              <a:rPr lang="en-US" smtClean="0"/>
              <a:pPr>
                <a:spcAft>
                  <a:spcPts val="600"/>
                </a:spcAft>
              </a:pPr>
              <a:t>1</a:t>
            </a:fld>
            <a:endParaRPr lang="en-US"/>
          </a:p>
        </p:txBody>
      </p:sp>
      <p:sp>
        <p:nvSpPr>
          <p:cNvPr id="10" name="TextBox 9">
            <a:extLst>
              <a:ext uri="{FF2B5EF4-FFF2-40B4-BE49-F238E27FC236}">
                <a16:creationId xmlns:a16="http://schemas.microsoft.com/office/drawing/2014/main" id="{D9019487-E4AB-F787-32CA-0B3CA27222A4}"/>
              </a:ext>
            </a:extLst>
          </p:cNvPr>
          <p:cNvSpPr txBox="1"/>
          <p:nvPr/>
        </p:nvSpPr>
        <p:spPr>
          <a:xfrm>
            <a:off x="7163360" y="306761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3A615E5D-6D4A-8FCA-E93C-3B6B186570E0}"/>
              </a:ext>
            </a:extLst>
          </p:cNvPr>
          <p:cNvSpPr txBox="1"/>
          <p:nvPr/>
        </p:nvSpPr>
        <p:spPr>
          <a:xfrm>
            <a:off x="9581867" y="443554"/>
            <a:ext cx="274320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accent2">
                    <a:lumMod val="40000"/>
                    <a:lumOff val="60000"/>
                  </a:schemeClr>
                </a:solidFill>
              </a:rPr>
              <a:t>Name: Cristina Maria Petrache</a:t>
            </a:r>
          </a:p>
          <a:p>
            <a:endParaRPr lang="en-US" b="1" dirty="0">
              <a:solidFill>
                <a:schemeClr val="accent2">
                  <a:lumMod val="40000"/>
                  <a:lumOff val="60000"/>
                </a:schemeClr>
              </a:solidFill>
            </a:endParaRPr>
          </a:p>
          <a:p>
            <a:r>
              <a:rPr lang="en-US" b="1" dirty="0">
                <a:solidFill>
                  <a:schemeClr val="accent2">
                    <a:lumMod val="40000"/>
                    <a:lumOff val="60000"/>
                  </a:schemeClr>
                </a:solidFill>
              </a:rPr>
              <a:t>Module title: Hospitality and Guest Service Management BMIH4003</a:t>
            </a:r>
          </a:p>
          <a:p>
            <a:endParaRPr lang="en-US" b="1" dirty="0">
              <a:solidFill>
                <a:schemeClr val="accent2">
                  <a:lumMod val="40000"/>
                  <a:lumOff val="60000"/>
                </a:schemeClr>
              </a:solidFill>
            </a:endParaRPr>
          </a:p>
          <a:p>
            <a:r>
              <a:rPr lang="en-US" b="1" dirty="0">
                <a:solidFill>
                  <a:schemeClr val="accent2">
                    <a:lumMod val="40000"/>
                    <a:lumOff val="60000"/>
                  </a:schemeClr>
                </a:solidFill>
              </a:rPr>
              <a:t>Student ID: 2234360</a:t>
            </a:r>
          </a:p>
          <a:p>
            <a:endParaRPr lang="en-US" b="1" dirty="0">
              <a:solidFill>
                <a:schemeClr val="accent2">
                  <a:lumMod val="40000"/>
                  <a:lumOff val="60000"/>
                </a:schemeClr>
              </a:solidFill>
            </a:endParaRPr>
          </a:p>
          <a:p>
            <a:r>
              <a:rPr lang="en-US" b="1" dirty="0">
                <a:solidFill>
                  <a:schemeClr val="accent2">
                    <a:lumMod val="40000"/>
                    <a:lumOff val="60000"/>
                  </a:schemeClr>
                </a:solidFill>
              </a:rPr>
              <a:t>Lecturer's name: Dale Clarke</a:t>
            </a:r>
          </a:p>
          <a:p>
            <a:endParaRPr lang="en-US" b="1" dirty="0">
              <a:solidFill>
                <a:schemeClr val="accent2">
                  <a:lumMod val="40000"/>
                  <a:lumOff val="60000"/>
                </a:schemeClr>
              </a:solidFill>
            </a:endParaRPr>
          </a:p>
          <a:p>
            <a:r>
              <a:rPr lang="en-US" b="1" dirty="0">
                <a:solidFill>
                  <a:schemeClr val="accent2">
                    <a:lumMod val="40000"/>
                    <a:lumOff val="60000"/>
                  </a:schemeClr>
                </a:solidFill>
              </a:rPr>
              <a:t>Submission date: 22/10/2023</a:t>
            </a:r>
          </a:p>
          <a:p>
            <a:endParaRPr lang="en-US" dirty="0"/>
          </a:p>
          <a:p>
            <a:endParaRPr lang="en-US" dirty="0"/>
          </a:p>
          <a:p>
            <a:endParaRPr lang="en-US" dirty="0"/>
          </a:p>
        </p:txBody>
      </p:sp>
    </p:spTree>
    <p:extLst>
      <p:ext uri="{BB962C8B-B14F-4D97-AF65-F5344CB8AC3E}">
        <p14:creationId xmlns:p14="http://schemas.microsoft.com/office/powerpoint/2010/main" val="2922811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logo for a hotel&#10;&#10;Description automatically generated">
            <a:extLst>
              <a:ext uri="{FF2B5EF4-FFF2-40B4-BE49-F238E27FC236}">
                <a16:creationId xmlns:a16="http://schemas.microsoft.com/office/drawing/2014/main" id="{366A2143-A201-73D1-112A-4B89C3F5F589}"/>
              </a:ext>
            </a:extLst>
          </p:cNvPr>
          <p:cNvPicPr>
            <a:picLocks noGrp="1" noChangeAspect="1"/>
          </p:cNvPicPr>
          <p:nvPr>
            <p:ph idx="4294967295"/>
          </p:nvPr>
        </p:nvPicPr>
        <p:blipFill>
          <a:blip r:embed="rId2"/>
          <a:stretch>
            <a:fillRect/>
          </a:stretch>
        </p:blipFill>
        <p:spPr>
          <a:xfrm>
            <a:off x="3324305" y="1712569"/>
            <a:ext cx="4840625" cy="2626038"/>
          </a:xfrm>
          <a:noFill/>
        </p:spPr>
      </p:pic>
      <p:sp>
        <p:nvSpPr>
          <p:cNvPr id="37" name="Date Placeholder 3">
            <a:extLst>
              <a:ext uri="{FF2B5EF4-FFF2-40B4-BE49-F238E27FC236}">
                <a16:creationId xmlns:a16="http://schemas.microsoft.com/office/drawing/2014/main" id="{A747ACEA-022F-4B50-95C2-8E72A4354531}"/>
              </a:ext>
            </a:extLst>
          </p:cNvPr>
          <p:cNvSpPr>
            <a:spLocks noGrp="1"/>
          </p:cNvSpPr>
          <p:nvPr>
            <p:ph type="dt" sz="half" idx="10"/>
          </p:nvPr>
        </p:nvSpPr>
        <p:spPr>
          <a:xfrm rot="5400000">
            <a:off x="-1001475" y="1517536"/>
            <a:ext cx="2801123" cy="365125"/>
          </a:xfrm>
        </p:spPr>
        <p:txBody>
          <a:bodyPr/>
          <a:lstStyle/>
          <a:p>
            <a:pPr>
              <a:spcAft>
                <a:spcPts val="600"/>
              </a:spcAft>
            </a:pPr>
            <a:fld id="{C66AF65A-F62B-4C95-829A-781E4610CB52}" type="datetime1">
              <a:rPr lang="en-US" smtClean="0"/>
              <a:pPr>
                <a:spcAft>
                  <a:spcPts val="600"/>
                </a:spcAft>
              </a:pPr>
              <a:t>10/22/2023</a:t>
            </a:fld>
            <a:endParaRPr lang="en-US"/>
          </a:p>
        </p:txBody>
      </p:sp>
      <p:sp>
        <p:nvSpPr>
          <p:cNvPr id="38" name="Footer Placeholder 4">
            <a:extLst>
              <a:ext uri="{FF2B5EF4-FFF2-40B4-BE49-F238E27FC236}">
                <a16:creationId xmlns:a16="http://schemas.microsoft.com/office/drawing/2014/main" id="{1F23AA28-8D1C-46B1-BD58-1CF923140639}"/>
              </a:ext>
            </a:extLst>
          </p:cNvPr>
          <p:cNvSpPr>
            <a:spLocks noGrp="1"/>
          </p:cNvSpPr>
          <p:nvPr>
            <p:ph type="ftr" sz="quarter" idx="11"/>
          </p:nvPr>
        </p:nvSpPr>
        <p:spPr>
          <a:xfrm rot="5400000">
            <a:off x="10118764" y="4237870"/>
            <a:ext cx="3344053" cy="365125"/>
          </a:xfrm>
        </p:spPr>
        <p:txBody>
          <a:bodyPr/>
          <a:lstStyle/>
          <a:p>
            <a:pPr>
              <a:spcAft>
                <a:spcPts val="600"/>
              </a:spcAft>
            </a:pPr>
            <a:r>
              <a:rPr lang="en-US"/>
              <a:t>Sample Footer Text</a:t>
            </a:r>
          </a:p>
        </p:txBody>
      </p:sp>
      <p:sp>
        <p:nvSpPr>
          <p:cNvPr id="39" name="Slide Number Placeholder 5">
            <a:extLst>
              <a:ext uri="{FF2B5EF4-FFF2-40B4-BE49-F238E27FC236}">
                <a16:creationId xmlns:a16="http://schemas.microsoft.com/office/drawing/2014/main" id="{9079F938-31E8-465A-A263-CF054575354E}"/>
              </a:ext>
            </a:extLst>
          </p:cNvPr>
          <p:cNvSpPr>
            <a:spLocks noGrp="1"/>
          </p:cNvSpPr>
          <p:nvPr>
            <p:ph type="sldNum" sz="quarter" idx="12"/>
          </p:nvPr>
        </p:nvSpPr>
        <p:spPr>
          <a:xfrm>
            <a:off x="11228877" y="6319138"/>
            <a:ext cx="710647" cy="365125"/>
          </a:xfrm>
        </p:spPr>
        <p:txBody>
          <a:bodyPr/>
          <a:lstStyle/>
          <a:p>
            <a:pPr>
              <a:spcAft>
                <a:spcPts val="600"/>
              </a:spcAft>
            </a:pPr>
            <a:fld id="{38AB6432-E879-4FE7-87DD-5FEE9CC88187}" type="slidenum">
              <a:rPr lang="en-US" smtClean="0"/>
              <a:pPr>
                <a:spcAft>
                  <a:spcPts val="600"/>
                </a:spcAft>
              </a:pPr>
              <a:t>2</a:t>
            </a:fld>
            <a:endParaRPr lang="en-US"/>
          </a:p>
        </p:txBody>
      </p:sp>
    </p:spTree>
    <p:extLst>
      <p:ext uri="{BB962C8B-B14F-4D97-AF65-F5344CB8AC3E}">
        <p14:creationId xmlns:p14="http://schemas.microsoft.com/office/powerpoint/2010/main" val="1453803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92FDE-A351-2B7C-EB78-2F63E8681230}"/>
              </a:ext>
            </a:extLst>
          </p:cNvPr>
          <p:cNvSpPr>
            <a:spLocks noGrp="1"/>
          </p:cNvSpPr>
          <p:nvPr>
            <p:ph type="title"/>
          </p:nvPr>
        </p:nvSpPr>
        <p:spPr>
          <a:xfrm>
            <a:off x="3442446" y="170329"/>
            <a:ext cx="8915402" cy="1371600"/>
          </a:xfrm>
        </p:spPr>
        <p:txBody>
          <a:bodyPr/>
          <a:lstStyle/>
          <a:p>
            <a:r>
              <a:rPr lang="en-US" dirty="0"/>
              <a:t>Fairmont Hotel &amp; Resorts</a:t>
            </a:r>
          </a:p>
        </p:txBody>
      </p:sp>
      <p:sp>
        <p:nvSpPr>
          <p:cNvPr id="12" name="Content Placeholder 11">
            <a:extLst>
              <a:ext uri="{FF2B5EF4-FFF2-40B4-BE49-F238E27FC236}">
                <a16:creationId xmlns:a16="http://schemas.microsoft.com/office/drawing/2014/main" id="{22D99F8D-A085-DB35-11A4-6749F71814CA}"/>
              </a:ext>
            </a:extLst>
          </p:cNvPr>
          <p:cNvSpPr>
            <a:spLocks noGrp="1"/>
          </p:cNvSpPr>
          <p:nvPr>
            <p:ph idx="1"/>
          </p:nvPr>
        </p:nvSpPr>
        <p:spPr>
          <a:xfrm>
            <a:off x="1638299" y="2633133"/>
            <a:ext cx="8915402" cy="4137259"/>
          </a:xfrm>
        </p:spPr>
        <p:txBody>
          <a:bodyPr vert="horz" lIns="91440" tIns="45720" rIns="91440" bIns="45720" rtlCol="0" anchor="t">
            <a:normAutofit/>
          </a:bodyPr>
          <a:lstStyle/>
          <a:p>
            <a:pPr marL="0" indent="0">
              <a:buNone/>
            </a:pPr>
            <a:r>
              <a:rPr lang="en-GB" sz="2400" b="1" i="1" dirty="0">
                <a:solidFill>
                  <a:srgbClr val="D1D5DB"/>
                </a:solidFill>
                <a:effectLst/>
                <a:latin typeface="Baguet Script" panose="020F0502020204030204" pitchFamily="2" charset="0"/>
                <a:ea typeface="STCaiyun" panose="020B0503020204020204" pitchFamily="2" charset="-122"/>
              </a:rPr>
              <a:t>Founded as Canadian Pacific Ltd. in 1886, Fairmont Hotels and Resorts, now North America's largest luxury hotel chain, changed its name in 2001. It offers a range of services, including golf, skiing, spas at Willow Stream, and travel packages.</a:t>
            </a:r>
            <a:endParaRPr lang="en-US" sz="2400" b="1" i="1" dirty="0">
              <a:latin typeface="Baguet Script" panose="020F0502020204030204" pitchFamily="2" charset="0"/>
              <a:ea typeface="STCaiyun" panose="020B0503020204020204" pitchFamily="2" charset="-122"/>
            </a:endParaRPr>
          </a:p>
        </p:txBody>
      </p:sp>
    </p:spTree>
    <p:extLst>
      <p:ext uri="{BB962C8B-B14F-4D97-AF65-F5344CB8AC3E}">
        <p14:creationId xmlns:p14="http://schemas.microsoft.com/office/powerpoint/2010/main" val="202204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4" name="Content Placeholder 3" descr="A green bar graph with numbers&#10;&#10;Description automatically generated">
            <a:extLst>
              <a:ext uri="{FF2B5EF4-FFF2-40B4-BE49-F238E27FC236}">
                <a16:creationId xmlns:a16="http://schemas.microsoft.com/office/drawing/2014/main" id="{3AAFC6E2-0D49-806D-53A5-335F04A66ACD}"/>
              </a:ext>
            </a:extLst>
          </p:cNvPr>
          <p:cNvPicPr>
            <a:picLocks noGrp="1" noChangeAspect="1"/>
          </p:cNvPicPr>
          <p:nvPr>
            <p:ph idx="1"/>
          </p:nvPr>
        </p:nvPicPr>
        <p:blipFill>
          <a:blip r:embed="rId2"/>
          <a:stretch>
            <a:fillRect/>
          </a:stretch>
        </p:blipFill>
        <p:spPr>
          <a:xfrm>
            <a:off x="56030" y="1454083"/>
            <a:ext cx="12068735" cy="4111246"/>
          </a:xfrm>
        </p:spPr>
      </p:pic>
    </p:spTree>
    <p:extLst>
      <p:ext uri="{BB962C8B-B14F-4D97-AF65-F5344CB8AC3E}">
        <p14:creationId xmlns:p14="http://schemas.microsoft.com/office/powerpoint/2010/main" val="518660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66615E-425E-718C-53DC-3C35B6DA18C1}"/>
              </a:ext>
            </a:extLst>
          </p:cNvPr>
          <p:cNvSpPr>
            <a:spLocks noGrp="1"/>
          </p:cNvSpPr>
          <p:nvPr>
            <p:ph idx="1"/>
          </p:nvPr>
        </p:nvSpPr>
        <p:spPr>
          <a:xfrm>
            <a:off x="1545067" y="1489187"/>
            <a:ext cx="8915402" cy="4137259"/>
          </a:xfrm>
        </p:spPr>
        <p:txBody>
          <a:bodyPr vert="horz" lIns="91440" tIns="45720" rIns="91440" bIns="45720" rtlCol="0" anchor="t">
            <a:noAutofit/>
          </a:bodyPr>
          <a:lstStyle/>
          <a:p>
            <a:pPr marL="0" indent="0">
              <a:buNone/>
            </a:pPr>
            <a:r>
              <a:rPr lang="en-GB" sz="2400" i="1" dirty="0">
                <a:solidFill>
                  <a:schemeClr val="bg1"/>
                </a:solidFill>
                <a:latin typeface="Georgia Pro Semibold"/>
              </a:rPr>
              <a:t>Fairmont Hotels are renowned for their opulent yet convenient offerings, attracting affluent </a:t>
            </a:r>
            <a:r>
              <a:rPr lang="en-GB" sz="2400" i="1" dirty="0" err="1">
                <a:solidFill>
                  <a:schemeClr val="bg1"/>
                </a:solidFill>
                <a:latin typeface="Georgia Pro Semibold"/>
              </a:rPr>
              <a:t>travelers</a:t>
            </a:r>
            <a:r>
              <a:rPr lang="en-GB" sz="2400" i="1" dirty="0">
                <a:solidFill>
                  <a:schemeClr val="bg1"/>
                </a:solidFill>
                <a:latin typeface="Georgia Pro Semibold"/>
              </a:rPr>
              <a:t>, business professionals, and luxury seekers. With luxurious rooms, exquisite dining, seamless services, top-tier amenities, heritage-infused elegance, world-class spas, and exceptional dedication to service, Fairmont provides tailored experiences for each guest segment, making it the go-to choice for those seeking sophistication and luxury.</a:t>
            </a:r>
            <a:endParaRPr lang="en-US" sz="2400" i="1" dirty="0">
              <a:solidFill>
                <a:schemeClr val="bg1"/>
              </a:solidFill>
              <a:latin typeface="Georgia Pro Semibold"/>
            </a:endParaRPr>
          </a:p>
        </p:txBody>
      </p:sp>
    </p:spTree>
    <p:extLst>
      <p:ext uri="{BB962C8B-B14F-4D97-AF65-F5344CB8AC3E}">
        <p14:creationId xmlns:p14="http://schemas.microsoft.com/office/powerpoint/2010/main" val="3942882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Content Placeholder 3" descr="A graph of a hotel&#10;&#10;Description automatically generated">
            <a:extLst>
              <a:ext uri="{FF2B5EF4-FFF2-40B4-BE49-F238E27FC236}">
                <a16:creationId xmlns:a16="http://schemas.microsoft.com/office/drawing/2014/main" id="{9D098F01-988D-BD4A-346A-A26CC64F4CA0}"/>
              </a:ext>
            </a:extLst>
          </p:cNvPr>
          <p:cNvPicPr>
            <a:picLocks noGrp="1" noChangeAspect="1"/>
          </p:cNvPicPr>
          <p:nvPr>
            <p:ph idx="1"/>
          </p:nvPr>
        </p:nvPicPr>
        <p:blipFill>
          <a:blip r:embed="rId2"/>
          <a:stretch>
            <a:fillRect/>
          </a:stretch>
        </p:blipFill>
        <p:spPr>
          <a:xfrm>
            <a:off x="459444" y="1979469"/>
            <a:ext cx="11239497" cy="3049268"/>
          </a:xfrm>
        </p:spPr>
      </p:pic>
    </p:spTree>
    <p:extLst>
      <p:ext uri="{BB962C8B-B14F-4D97-AF65-F5344CB8AC3E}">
        <p14:creationId xmlns:p14="http://schemas.microsoft.com/office/powerpoint/2010/main" val="2727307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l="-2000" r="-2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A07762-2059-C12D-3C09-10703D05379A}"/>
              </a:ext>
            </a:extLst>
          </p:cNvPr>
          <p:cNvSpPr>
            <a:spLocks noGrp="1"/>
          </p:cNvSpPr>
          <p:nvPr>
            <p:ph idx="1"/>
          </p:nvPr>
        </p:nvSpPr>
        <p:spPr>
          <a:xfrm>
            <a:off x="472442" y="2013324"/>
            <a:ext cx="6781798" cy="6343936"/>
          </a:xfrm>
        </p:spPr>
        <p:txBody>
          <a:bodyPr vert="horz" lIns="91440" tIns="45720" rIns="91440" bIns="45720" rtlCol="0" anchor="t">
            <a:noAutofit/>
          </a:bodyPr>
          <a:lstStyle/>
          <a:p>
            <a:pPr marL="0" indent="0">
              <a:lnSpc>
                <a:spcPct val="110000"/>
              </a:lnSpc>
              <a:buNone/>
            </a:pPr>
            <a:r>
              <a:rPr lang="en-GB" sz="2000" b="1" i="0" dirty="0">
                <a:solidFill>
                  <a:schemeClr val="bg1"/>
                </a:solidFill>
                <a:effectLst>
                  <a:outerShdw blurRad="38100" dist="38100" dir="2700000" algn="tl">
                    <a:srgbClr val="000000">
                      <a:alpha val="43137"/>
                    </a:srgbClr>
                  </a:outerShdw>
                </a:effectLst>
                <a:latin typeface="Trade Gothic Inline" panose="020F0502020204030204" pitchFamily="34" charset="0"/>
              </a:rPr>
              <a:t>Hotels aim to provide a comfortable and memorable guest experience through a range of modern amenities and services. This includes check-in/out, Wi-Fi, gyms, pools, dining, and in-room technology. Suppliers offer items like hairdryers and toiletries. To remain competitive, hotel operators must cater to the evolving needs of </a:t>
            </a:r>
            <a:r>
              <a:rPr lang="en-GB" sz="2000" b="1" i="0" dirty="0" err="1">
                <a:solidFill>
                  <a:schemeClr val="bg1"/>
                </a:solidFill>
                <a:effectLst>
                  <a:outerShdw blurRad="38100" dist="38100" dir="2700000" algn="tl">
                    <a:srgbClr val="000000">
                      <a:alpha val="43137"/>
                    </a:srgbClr>
                  </a:outerShdw>
                </a:effectLst>
                <a:latin typeface="Trade Gothic Inline" panose="020F0502020204030204" pitchFamily="34" charset="0"/>
              </a:rPr>
              <a:t>travelers</a:t>
            </a:r>
            <a:r>
              <a:rPr lang="en-GB" sz="2000" b="1" i="0" dirty="0">
                <a:solidFill>
                  <a:schemeClr val="bg1"/>
                </a:solidFill>
                <a:effectLst>
                  <a:outerShdw blurRad="38100" dist="38100" dir="2700000" algn="tl">
                    <a:srgbClr val="000000">
                      <a:alpha val="43137"/>
                    </a:srgbClr>
                  </a:outerShdw>
                </a:effectLst>
                <a:latin typeface="Trade Gothic Inline" panose="020F0502020204030204" pitchFamily="34" charset="0"/>
              </a:rPr>
              <a:t> in today's fast-paced tourism sector.</a:t>
            </a:r>
            <a:endParaRPr lang="en-US" sz="2000" b="1" i="1" dirty="0">
              <a:solidFill>
                <a:schemeClr val="bg1"/>
              </a:solidFill>
              <a:effectLst>
                <a:outerShdw blurRad="38100" dist="38100" dir="2700000" algn="tl">
                  <a:srgbClr val="000000">
                    <a:alpha val="43137"/>
                  </a:srgbClr>
                </a:outerShdw>
              </a:effectLst>
              <a:latin typeface="Trade Gothic Inline" panose="020F0502020204030204" pitchFamily="34" charset="0"/>
            </a:endParaRPr>
          </a:p>
        </p:txBody>
      </p:sp>
      <p:pic>
        <p:nvPicPr>
          <p:cNvPr id="5" name="Picture 4" descr="Side view of a bed with side table and on it is an alarm clock and a white lamp">
            <a:extLst>
              <a:ext uri="{FF2B5EF4-FFF2-40B4-BE49-F238E27FC236}">
                <a16:creationId xmlns:a16="http://schemas.microsoft.com/office/drawing/2014/main" id="{89946F85-C0EC-419F-973A-B971CEDBEBBC}"/>
              </a:ext>
            </a:extLst>
          </p:cNvPr>
          <p:cNvPicPr>
            <a:picLocks noChangeAspect="1"/>
          </p:cNvPicPr>
          <p:nvPr/>
        </p:nvPicPr>
        <p:blipFill rotWithShape="1">
          <a:blip r:embed="rId3"/>
          <a:srcRect l="33871" r="-3" b="-3"/>
          <a:stretch/>
        </p:blipFill>
        <p:spPr>
          <a:xfrm>
            <a:off x="7375712" y="311525"/>
            <a:ext cx="4816289" cy="5515534"/>
          </a:xfrm>
          <a:prstGeom prst="rect">
            <a:avLst/>
          </a:prstGeom>
          <a:noFill/>
        </p:spPr>
      </p:pic>
      <p:sp>
        <p:nvSpPr>
          <p:cNvPr id="11" name="Date Placeholder 8">
            <a:extLst>
              <a:ext uri="{FF2B5EF4-FFF2-40B4-BE49-F238E27FC236}">
                <a16:creationId xmlns:a16="http://schemas.microsoft.com/office/drawing/2014/main" id="{2C656694-E8B8-4DAB-A4FD-23655A1F1187}"/>
              </a:ext>
            </a:extLst>
          </p:cNvPr>
          <p:cNvSpPr>
            <a:spLocks noGrp="1"/>
          </p:cNvSpPr>
          <p:nvPr>
            <p:ph type="dt" sz="half" idx="10"/>
          </p:nvPr>
        </p:nvSpPr>
        <p:spPr>
          <a:xfrm rot="5400000">
            <a:off x="-1001475" y="1517536"/>
            <a:ext cx="2801123" cy="365125"/>
          </a:xfrm>
        </p:spPr>
        <p:txBody>
          <a:bodyPr/>
          <a:lstStyle/>
          <a:p>
            <a:pPr>
              <a:spcAft>
                <a:spcPts val="600"/>
              </a:spcAft>
            </a:pPr>
            <a:fld id="{E8C60573-8BA9-4F06-8BC5-309D58F96E5C}" type="datetime1">
              <a:rPr lang="en-US" smtClean="0"/>
              <a:pPr>
                <a:spcAft>
                  <a:spcPts val="600"/>
                </a:spcAft>
              </a:pPr>
              <a:t>10/22/2023</a:t>
            </a:fld>
            <a:endParaRPr lang="en-US"/>
          </a:p>
        </p:txBody>
      </p:sp>
      <p:sp>
        <p:nvSpPr>
          <p:cNvPr id="13" name="Footer Placeholder 9">
            <a:extLst>
              <a:ext uri="{FF2B5EF4-FFF2-40B4-BE49-F238E27FC236}">
                <a16:creationId xmlns:a16="http://schemas.microsoft.com/office/drawing/2014/main" id="{2C26A52E-FD03-472C-B2A6-1828C634DA21}"/>
              </a:ext>
            </a:extLst>
          </p:cNvPr>
          <p:cNvSpPr>
            <a:spLocks noGrp="1"/>
          </p:cNvSpPr>
          <p:nvPr>
            <p:ph type="ftr" sz="quarter" idx="11"/>
          </p:nvPr>
        </p:nvSpPr>
        <p:spPr>
          <a:xfrm rot="5400000">
            <a:off x="10118764" y="4237870"/>
            <a:ext cx="3344053"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10">
            <a:extLst>
              <a:ext uri="{FF2B5EF4-FFF2-40B4-BE49-F238E27FC236}">
                <a16:creationId xmlns:a16="http://schemas.microsoft.com/office/drawing/2014/main" id="{1F03B11F-7EA0-4DD0-B80D-8B0E6DF73819}"/>
              </a:ext>
            </a:extLst>
          </p:cNvPr>
          <p:cNvSpPr>
            <a:spLocks noGrp="1"/>
          </p:cNvSpPr>
          <p:nvPr>
            <p:ph type="sldNum" sz="quarter" idx="12"/>
          </p:nvPr>
        </p:nvSpPr>
        <p:spPr>
          <a:xfrm>
            <a:off x="11228877" y="6319138"/>
            <a:ext cx="710647" cy="365125"/>
          </a:xfrm>
        </p:spPr>
        <p:txBody>
          <a:bodyPr/>
          <a:lstStyle/>
          <a:p>
            <a:pPr>
              <a:spcAft>
                <a:spcPts val="600"/>
              </a:spcAft>
            </a:pPr>
            <a:fld id="{38AB6432-E879-4FE7-87DD-5FEE9CC88187}" type="slidenum">
              <a:rPr lang="en-US" smtClean="0">
                <a:solidFill>
                  <a:srgbClr val="FFFFFF"/>
                </a:solidFill>
                <a:effectLst>
                  <a:outerShdw blurRad="38100" dist="38100" dir="2700000" algn="tl">
                    <a:srgbClr val="000000">
                      <a:alpha val="43137"/>
                    </a:srgbClr>
                  </a:outerShdw>
                </a:effectLst>
              </a:rPr>
              <a:pPr>
                <a:spcAft>
                  <a:spcPts val="600"/>
                </a:spcAft>
              </a:pPr>
              <a:t>7</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74774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Content Placeholder 3" descr="A screenshot of a survey&#10;&#10;Description automatically generated">
            <a:extLst>
              <a:ext uri="{FF2B5EF4-FFF2-40B4-BE49-F238E27FC236}">
                <a16:creationId xmlns:a16="http://schemas.microsoft.com/office/drawing/2014/main" id="{0D6D6CF6-CD16-D7D0-E12A-B02EC88787D1}"/>
              </a:ext>
            </a:extLst>
          </p:cNvPr>
          <p:cNvPicPr>
            <a:picLocks noGrp="1" noChangeAspect="1"/>
          </p:cNvPicPr>
          <p:nvPr>
            <p:ph idx="1"/>
          </p:nvPr>
        </p:nvPicPr>
        <p:blipFill>
          <a:blip r:embed="rId2"/>
          <a:stretch>
            <a:fillRect/>
          </a:stretch>
        </p:blipFill>
        <p:spPr>
          <a:xfrm>
            <a:off x="537885" y="266371"/>
            <a:ext cx="11194673" cy="6206523"/>
          </a:xfrm>
        </p:spPr>
      </p:pic>
    </p:spTree>
    <p:extLst>
      <p:ext uri="{BB962C8B-B14F-4D97-AF65-F5344CB8AC3E}">
        <p14:creationId xmlns:p14="http://schemas.microsoft.com/office/powerpoint/2010/main" val="387820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646E64-A21F-3857-326D-0C6911EE611C}"/>
              </a:ext>
            </a:extLst>
          </p:cNvPr>
          <p:cNvSpPr>
            <a:spLocks noGrp="1"/>
          </p:cNvSpPr>
          <p:nvPr>
            <p:ph idx="1"/>
          </p:nvPr>
        </p:nvSpPr>
        <p:spPr>
          <a:xfrm>
            <a:off x="1179307" y="1193950"/>
            <a:ext cx="8915402" cy="4137259"/>
          </a:xfrm>
        </p:spPr>
        <p:txBody>
          <a:bodyPr vert="horz" lIns="91440" tIns="45720" rIns="91440" bIns="45720" rtlCol="0" anchor="t">
            <a:noAutofit/>
          </a:bodyPr>
          <a:lstStyle/>
          <a:p>
            <a:pPr marL="0" indent="0">
              <a:buNone/>
            </a:pPr>
            <a:r>
              <a:rPr lang="en-GB" sz="2400" b="0" i="0" dirty="0">
                <a:effectLst/>
                <a:latin typeface="Verdana Pro Cond Black" panose="020B0A06030504040204" pitchFamily="34" charset="0"/>
              </a:rPr>
              <a:t>Hospitality in the hotel industry emphasizes making guests feel welcome, valued, and comfortable. Personalized services and attention to detail are crucial, exceeding guest expectations with exceptional service and amenities. Basic needs like a clean room and reliable Wi-Fi are essential, but true satisfaction goes beyond these necessities.</a:t>
            </a:r>
            <a:endParaRPr lang="en-US" sz="2400" b="1" dirty="0">
              <a:latin typeface="Verdana Pro Cond Black" panose="020B0A06030504040204" pitchFamily="34" charset="0"/>
            </a:endParaRPr>
          </a:p>
        </p:txBody>
      </p:sp>
    </p:spTree>
    <p:extLst>
      <p:ext uri="{BB962C8B-B14F-4D97-AF65-F5344CB8AC3E}">
        <p14:creationId xmlns:p14="http://schemas.microsoft.com/office/powerpoint/2010/main" val="3543350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Content Placeholder 3" descr="A screenshot of a hotel&#10;&#10;Description automatically generated">
            <a:extLst>
              <a:ext uri="{FF2B5EF4-FFF2-40B4-BE49-F238E27FC236}">
                <a16:creationId xmlns:a16="http://schemas.microsoft.com/office/drawing/2014/main" id="{C15C8C12-F202-4AC5-409D-23B8110915E4}"/>
              </a:ext>
            </a:extLst>
          </p:cNvPr>
          <p:cNvPicPr>
            <a:picLocks noGrp="1" noChangeAspect="1"/>
          </p:cNvPicPr>
          <p:nvPr>
            <p:ph idx="1"/>
          </p:nvPr>
        </p:nvPicPr>
        <p:blipFill>
          <a:blip r:embed="rId2"/>
          <a:stretch>
            <a:fillRect/>
          </a:stretch>
        </p:blipFill>
        <p:spPr>
          <a:xfrm>
            <a:off x="1249105" y="511012"/>
            <a:ext cx="9828261" cy="5806887"/>
          </a:xfrm>
        </p:spPr>
      </p:pic>
    </p:spTree>
    <p:extLst>
      <p:ext uri="{BB962C8B-B14F-4D97-AF65-F5344CB8AC3E}">
        <p14:creationId xmlns:p14="http://schemas.microsoft.com/office/powerpoint/2010/main" val="1842037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2B8769-80B5-75E0-FDEC-E076B5EA6480}"/>
              </a:ext>
            </a:extLst>
          </p:cNvPr>
          <p:cNvSpPr>
            <a:spLocks noGrp="1"/>
          </p:cNvSpPr>
          <p:nvPr>
            <p:ph idx="1"/>
          </p:nvPr>
        </p:nvSpPr>
        <p:spPr>
          <a:xfrm>
            <a:off x="1828799" y="1878107"/>
            <a:ext cx="8915402" cy="4137259"/>
          </a:xfrm>
        </p:spPr>
        <p:txBody>
          <a:bodyPr vert="horz" lIns="91440" tIns="45720" rIns="91440" bIns="45720" rtlCol="0" anchor="t">
            <a:noAutofit/>
          </a:bodyPr>
          <a:lstStyle/>
          <a:p>
            <a:pPr marL="0" indent="0">
              <a:buNone/>
            </a:pPr>
            <a:r>
              <a:rPr lang="en-US" sz="2400" b="1" dirty="0">
                <a:solidFill>
                  <a:schemeClr val="bg1">
                    <a:lumMod val="85000"/>
                  </a:schemeClr>
                </a:solidFill>
                <a:latin typeface="Amasis MT Pro" panose="020F0502020204030204" pitchFamily="18" charset="0"/>
                <a:cs typeface="Aldhabi" panose="020F0502020204030204" pitchFamily="2" charset="-78"/>
              </a:rPr>
              <a:t>Fairmont Hotels stand as ideal of luxury blending opulence with modern convenience. </a:t>
            </a:r>
            <a:r>
              <a:rPr lang="en-GB" sz="2400" b="1" i="0" dirty="0">
                <a:solidFill>
                  <a:schemeClr val="bg1">
                    <a:lumMod val="85000"/>
                  </a:schemeClr>
                </a:solidFill>
                <a:effectLst/>
                <a:latin typeface="Amasis MT Pro" panose="020F0502020204030204" pitchFamily="18" charset="0"/>
                <a:cs typeface="Aldhabi" panose="020F0502020204030204" pitchFamily="2" charset="-78"/>
              </a:rPr>
              <a:t>Their standout features include complimentary high-speed Wi-Fi and serene spas offering rejuvenating treatments. Fairmont exceeds guest expectations by combining cutting-edge technology with exceptional services, positioning itself as a leader in the hospitality industry.</a:t>
            </a:r>
            <a:endParaRPr lang="en-US" sz="2400" b="1" i="1" dirty="0">
              <a:solidFill>
                <a:schemeClr val="bg1">
                  <a:lumMod val="85000"/>
                </a:schemeClr>
              </a:solidFill>
              <a:latin typeface="Amasis MT Pro" panose="020F0502020204030204" pitchFamily="18" charset="0"/>
              <a:cs typeface="Aldhabi" panose="020F0502020204030204" pitchFamily="2" charset="-78"/>
            </a:endParaRPr>
          </a:p>
        </p:txBody>
      </p:sp>
    </p:spTree>
    <p:extLst>
      <p:ext uri="{BB962C8B-B14F-4D97-AF65-F5344CB8AC3E}">
        <p14:creationId xmlns:p14="http://schemas.microsoft.com/office/powerpoint/2010/main" val="2111622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7E180BD3-426F-0A23-8313-B05515FC34AA}"/>
              </a:ext>
            </a:extLst>
          </p:cNvPr>
          <p:cNvPicPr>
            <a:picLocks noGrp="1" noChangeAspect="1"/>
          </p:cNvPicPr>
          <p:nvPr>
            <p:ph idx="1"/>
          </p:nvPr>
        </p:nvPicPr>
        <p:blipFill>
          <a:blip r:embed="rId2"/>
          <a:stretch>
            <a:fillRect/>
          </a:stretch>
        </p:blipFill>
        <p:spPr>
          <a:xfrm>
            <a:off x="1064560" y="1025956"/>
            <a:ext cx="10074087" cy="4496854"/>
          </a:xfrm>
        </p:spPr>
      </p:pic>
    </p:spTree>
    <p:extLst>
      <p:ext uri="{BB962C8B-B14F-4D97-AF65-F5344CB8AC3E}">
        <p14:creationId xmlns:p14="http://schemas.microsoft.com/office/powerpoint/2010/main" val="2728339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B2234B-7A95-B55F-4487-5E92899137A9}"/>
              </a:ext>
            </a:extLst>
          </p:cNvPr>
          <p:cNvSpPr>
            <a:spLocks noGrp="1"/>
          </p:cNvSpPr>
          <p:nvPr>
            <p:ph idx="1"/>
          </p:nvPr>
        </p:nvSpPr>
        <p:spPr>
          <a:xfrm>
            <a:off x="676343" y="2743200"/>
            <a:ext cx="6748181" cy="5996554"/>
          </a:xfrm>
        </p:spPr>
        <p:txBody>
          <a:bodyPr vert="horz" lIns="91440" tIns="45720" rIns="91440" bIns="45720" rtlCol="0" anchor="t">
            <a:normAutofit/>
          </a:bodyPr>
          <a:lstStyle/>
          <a:p>
            <a:pPr marL="0" indent="0">
              <a:lnSpc>
                <a:spcPct val="110000"/>
              </a:lnSpc>
              <a:buNone/>
            </a:pPr>
            <a:r>
              <a:rPr lang="en-GB" sz="2400" b="1" i="1" dirty="0">
                <a:solidFill>
                  <a:srgbClr val="D1D5DB"/>
                </a:solidFill>
                <a:effectLst/>
                <a:latin typeface="Sitka Small Semibold" pitchFamily="2" charset="0"/>
              </a:rPr>
              <a:t>Guest expectations, ranging from simple to unique requests can transform a good hotel into a great one. Personalized service is the key in the hospitality industry.</a:t>
            </a:r>
            <a:endParaRPr lang="en-US" sz="2400" b="1" i="1" dirty="0">
              <a:solidFill>
                <a:schemeClr val="bg1"/>
              </a:solidFill>
              <a:latin typeface="Sitka Small Semibold" pitchFamily="2" charset="0"/>
            </a:endParaRPr>
          </a:p>
        </p:txBody>
      </p:sp>
      <p:pic>
        <p:nvPicPr>
          <p:cNvPr id="5" name="Picture 4" descr="A table topped with flowers and dishes">
            <a:extLst>
              <a:ext uri="{FF2B5EF4-FFF2-40B4-BE49-F238E27FC236}">
                <a16:creationId xmlns:a16="http://schemas.microsoft.com/office/drawing/2014/main" id="{A14E6336-7202-F930-E652-02EB37388813}"/>
              </a:ext>
            </a:extLst>
          </p:cNvPr>
          <p:cNvPicPr>
            <a:picLocks noChangeAspect="1"/>
          </p:cNvPicPr>
          <p:nvPr/>
        </p:nvPicPr>
        <p:blipFill rotWithShape="1">
          <a:blip r:embed="rId2"/>
          <a:srcRect l="12460" r="21408" b="-3"/>
          <a:stretch/>
        </p:blipFill>
        <p:spPr>
          <a:xfrm>
            <a:off x="8115300" y="2743200"/>
            <a:ext cx="4076701" cy="4114800"/>
          </a:xfrm>
          <a:prstGeom prst="rect">
            <a:avLst/>
          </a:prstGeom>
          <a:noFill/>
        </p:spPr>
      </p:pic>
      <p:sp>
        <p:nvSpPr>
          <p:cNvPr id="11" name="Date Placeholder 8">
            <a:extLst>
              <a:ext uri="{FF2B5EF4-FFF2-40B4-BE49-F238E27FC236}">
                <a16:creationId xmlns:a16="http://schemas.microsoft.com/office/drawing/2014/main" id="{2C656694-E8B8-4DAB-A4FD-23655A1F1187}"/>
              </a:ext>
            </a:extLst>
          </p:cNvPr>
          <p:cNvSpPr>
            <a:spLocks noGrp="1"/>
          </p:cNvSpPr>
          <p:nvPr>
            <p:ph type="dt" sz="half" idx="10"/>
          </p:nvPr>
        </p:nvSpPr>
        <p:spPr>
          <a:xfrm rot="5400000">
            <a:off x="-1001475" y="1517536"/>
            <a:ext cx="2801123" cy="365125"/>
          </a:xfrm>
        </p:spPr>
        <p:txBody>
          <a:bodyPr/>
          <a:lstStyle/>
          <a:p>
            <a:pPr>
              <a:spcAft>
                <a:spcPts val="600"/>
              </a:spcAft>
            </a:pPr>
            <a:fld id="{E8C60573-8BA9-4F06-8BC5-309D58F96E5C}" type="datetime1">
              <a:rPr lang="en-US" smtClean="0"/>
              <a:pPr>
                <a:spcAft>
                  <a:spcPts val="600"/>
                </a:spcAft>
              </a:pPr>
              <a:t>10/22/2023</a:t>
            </a:fld>
            <a:endParaRPr lang="en-US"/>
          </a:p>
        </p:txBody>
      </p:sp>
      <p:sp>
        <p:nvSpPr>
          <p:cNvPr id="13" name="Footer Placeholder 9">
            <a:extLst>
              <a:ext uri="{FF2B5EF4-FFF2-40B4-BE49-F238E27FC236}">
                <a16:creationId xmlns:a16="http://schemas.microsoft.com/office/drawing/2014/main" id="{2C26A52E-FD03-472C-B2A6-1828C634DA21}"/>
              </a:ext>
            </a:extLst>
          </p:cNvPr>
          <p:cNvSpPr>
            <a:spLocks noGrp="1"/>
          </p:cNvSpPr>
          <p:nvPr>
            <p:ph type="ftr" sz="quarter" idx="11"/>
          </p:nvPr>
        </p:nvSpPr>
        <p:spPr>
          <a:xfrm rot="5400000">
            <a:off x="10118764" y="4237870"/>
            <a:ext cx="3344053"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10">
            <a:extLst>
              <a:ext uri="{FF2B5EF4-FFF2-40B4-BE49-F238E27FC236}">
                <a16:creationId xmlns:a16="http://schemas.microsoft.com/office/drawing/2014/main" id="{1F03B11F-7EA0-4DD0-B80D-8B0E6DF73819}"/>
              </a:ext>
            </a:extLst>
          </p:cNvPr>
          <p:cNvSpPr>
            <a:spLocks noGrp="1"/>
          </p:cNvSpPr>
          <p:nvPr>
            <p:ph type="sldNum" sz="quarter" idx="12"/>
          </p:nvPr>
        </p:nvSpPr>
        <p:spPr>
          <a:xfrm>
            <a:off x="11228877" y="6319138"/>
            <a:ext cx="710647" cy="365125"/>
          </a:xfrm>
        </p:spPr>
        <p:txBody>
          <a:bodyPr/>
          <a:lstStyle/>
          <a:p>
            <a:pPr>
              <a:spcAft>
                <a:spcPts val="600"/>
              </a:spcAft>
            </a:pPr>
            <a:fld id="{38AB6432-E879-4FE7-87DD-5FEE9CC88187}" type="slidenum">
              <a:rPr lang="en-US" smtClean="0">
                <a:solidFill>
                  <a:srgbClr val="FFFFFF"/>
                </a:solidFill>
                <a:effectLst>
                  <a:outerShdw blurRad="38100" dist="38100" dir="2700000" algn="tl">
                    <a:srgbClr val="000000">
                      <a:alpha val="43137"/>
                    </a:srgbClr>
                  </a:outerShdw>
                </a:effectLst>
              </a:rPr>
              <a:pPr>
                <a:spcAft>
                  <a:spcPts val="600"/>
                </a:spcAft>
              </a:pPr>
              <a:t>13</a:t>
            </a:fld>
            <a:endParaRPr lang="en-US">
              <a:solidFill>
                <a:srgbClr val="FFFFFF"/>
              </a:solidFill>
              <a:effectLst>
                <a:outerShdw blurRad="38100" dist="38100" dir="2700000" algn="tl">
                  <a:srgbClr val="000000">
                    <a:alpha val="43137"/>
                  </a:srgbClr>
                </a:outerShdw>
              </a:effectLst>
            </a:endParaRPr>
          </a:p>
        </p:txBody>
      </p:sp>
      <p:sp>
        <p:nvSpPr>
          <p:cNvPr id="31" name="Content Placeholder 2">
            <a:extLst>
              <a:ext uri="{FF2B5EF4-FFF2-40B4-BE49-F238E27FC236}">
                <a16:creationId xmlns:a16="http://schemas.microsoft.com/office/drawing/2014/main" id="{DA223FF0-FD34-0F73-5314-303F0A97AA3C}"/>
              </a:ext>
            </a:extLst>
          </p:cNvPr>
          <p:cNvSpPr txBox="1">
            <a:spLocks/>
          </p:cNvSpPr>
          <p:nvPr/>
        </p:nvSpPr>
        <p:spPr>
          <a:xfrm>
            <a:off x="567019" y="507048"/>
            <a:ext cx="6748181" cy="5996554"/>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Font typeface="Arial" panose="020B0604020202020204" pitchFamily="34" charset="0"/>
              <a:buNone/>
            </a:pPr>
            <a:endParaRPr lang="en-US" sz="2400" b="1" i="1" dirty="0">
              <a:solidFill>
                <a:schemeClr val="bg1"/>
              </a:solidFill>
            </a:endParaRPr>
          </a:p>
        </p:txBody>
      </p:sp>
    </p:spTree>
    <p:extLst>
      <p:ext uri="{BB962C8B-B14F-4D97-AF65-F5344CB8AC3E}">
        <p14:creationId xmlns:p14="http://schemas.microsoft.com/office/powerpoint/2010/main" val="3489963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C8CE24-CFA9-4051-A6E9-8CD26C8B533B}"/>
              </a:ext>
            </a:extLst>
          </p:cNvPr>
          <p:cNvSpPr>
            <a:spLocks noGrp="1"/>
          </p:cNvSpPr>
          <p:nvPr>
            <p:ph idx="1"/>
          </p:nvPr>
        </p:nvSpPr>
        <p:spPr>
          <a:xfrm>
            <a:off x="237565" y="242048"/>
            <a:ext cx="9475696" cy="5504376"/>
          </a:xfrm>
        </p:spPr>
        <p:txBody>
          <a:bodyPr vert="horz" lIns="91440" tIns="45720" rIns="91440" bIns="45720" rtlCol="0" anchor="t">
            <a:normAutofit/>
          </a:bodyPr>
          <a:lstStyle/>
          <a:p>
            <a:r>
              <a:rPr lang="en-US" sz="3200" b="1" i="1" baseline="0" dirty="0">
                <a:solidFill>
                  <a:srgbClr val="FFFFFF"/>
                </a:solidFill>
                <a:latin typeface="Avenir Next LT Pro Light"/>
              </a:rPr>
              <a:t>Overall, Fairmont Hotels redefine the essence of luxury and offer a seamless blend of tradition and modernity ensuring guests not only stay but also immerse themselves in a world of unforgettable moments.</a:t>
            </a:r>
            <a:endParaRPr lang="en-US" sz="3200" dirty="0"/>
          </a:p>
        </p:txBody>
      </p:sp>
    </p:spTree>
    <p:extLst>
      <p:ext uri="{BB962C8B-B14F-4D97-AF65-F5344CB8AC3E}">
        <p14:creationId xmlns:p14="http://schemas.microsoft.com/office/powerpoint/2010/main" val="3145228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55D401-E8B8-35B4-095D-EC56954958E9}"/>
              </a:ext>
            </a:extLst>
          </p:cNvPr>
          <p:cNvSpPr>
            <a:spLocks noGrp="1"/>
          </p:cNvSpPr>
          <p:nvPr>
            <p:ph idx="1"/>
          </p:nvPr>
        </p:nvSpPr>
        <p:spPr>
          <a:xfrm>
            <a:off x="159124" y="954382"/>
            <a:ext cx="11350120" cy="4948647"/>
          </a:xfrm>
        </p:spPr>
        <p:txBody>
          <a:bodyPr vert="horz" lIns="91440" tIns="45720" rIns="91440" bIns="45720" rtlCol="0" anchor="t">
            <a:noAutofit/>
          </a:bodyPr>
          <a:lstStyle/>
          <a:p>
            <a:r>
              <a:rPr lang="en-US" sz="1600" b="1" i="1" dirty="0">
                <a:solidFill>
                  <a:schemeClr val="bg1"/>
                </a:solidFill>
                <a:ea typeface="+mn-lt"/>
                <a:cs typeface="+mn-lt"/>
              </a:rPr>
              <a:t>Business-finance topics (2019b) Business-Finance Topics. Available at: </a:t>
            </a:r>
            <a:r>
              <a:rPr lang="en-US" sz="1600" b="1" i="1" dirty="0">
                <a:solidFill>
                  <a:srgbClr val="0070C0"/>
                </a:solidFill>
                <a:ea typeface="+mn-lt"/>
                <a:cs typeface="+mn-lt"/>
              </a:rPr>
              <a:t>https://heathervu.blogspot.com/ (Accessed: 13 October 2023).</a:t>
            </a:r>
            <a:endParaRPr lang="en-US" sz="1600" dirty="0">
              <a:solidFill>
                <a:srgbClr val="0070C0"/>
              </a:solidFill>
            </a:endParaRPr>
          </a:p>
          <a:p>
            <a:r>
              <a:rPr lang="en-US" sz="1600" b="1" i="1" dirty="0">
                <a:solidFill>
                  <a:schemeClr val="bg1"/>
                </a:solidFill>
              </a:rPr>
              <a:t>Ellwood, M. (2023) The 50 Greatest Luxury Hotels on Earth, Robb Report. Available at: </a:t>
            </a:r>
            <a:r>
              <a:rPr lang="en-US" sz="1600" b="1" i="1" dirty="0">
                <a:solidFill>
                  <a:srgbClr val="0070C0"/>
                </a:solidFill>
              </a:rPr>
              <a:t>https://robbreport.com/travel/hotels/lists/best-luxury-hotels-1234863091/#! (Accessed: 13 October 2023).</a:t>
            </a:r>
          </a:p>
          <a:p>
            <a:r>
              <a:rPr lang="en-US" sz="1600" b="1" i="1" dirty="0">
                <a:solidFill>
                  <a:schemeClr val="bg1"/>
                </a:solidFill>
                <a:ea typeface="+mn-lt"/>
                <a:cs typeface="+mn-lt"/>
              </a:rPr>
              <a:t>Fairmont Story Fairmont Hotels &amp;amp; Resorts: Unforgettable hospitality. Turning Moments into Memories for our Guests - Fairmont Hotels and Resorts. Available at: </a:t>
            </a:r>
            <a:r>
              <a:rPr lang="en-US" sz="1600" b="1" i="1" dirty="0">
                <a:solidFill>
                  <a:srgbClr val="0070C0"/>
                </a:solidFill>
                <a:ea typeface="+mn-lt"/>
                <a:cs typeface="+mn-lt"/>
              </a:rPr>
              <a:t>https://www.fairmont.com/our-philosophy/ (Accessed: 13 October 2023).</a:t>
            </a:r>
          </a:p>
          <a:p>
            <a:r>
              <a:rPr lang="en-US" sz="1600" b="1" i="1" dirty="0">
                <a:solidFill>
                  <a:schemeClr val="bg1"/>
                </a:solidFill>
                <a:ea typeface="+mn-lt"/>
                <a:cs typeface="+mn-lt"/>
              </a:rPr>
              <a:t>Fairmont by Accor. Hospitality Net. Available at: </a:t>
            </a:r>
            <a:r>
              <a:rPr lang="en-US" sz="1600" b="1" i="1" dirty="0">
                <a:solidFill>
                  <a:srgbClr val="0070C0"/>
                </a:solidFill>
                <a:ea typeface="+mn-lt"/>
                <a:cs typeface="+mn-lt"/>
              </a:rPr>
              <a:t>https://www.hospitalitynet.org/brand/23000137/fairmont.html (Accessed: 13 October 2023).</a:t>
            </a:r>
          </a:p>
          <a:p>
            <a:r>
              <a:rPr lang="en-US" sz="1600" b="1" i="1" dirty="0">
                <a:solidFill>
                  <a:schemeClr val="bg1"/>
                </a:solidFill>
                <a:ea typeface="+mn-lt"/>
                <a:cs typeface="+mn-lt"/>
              </a:rPr>
              <a:t>Fairmont story The birth of a legend. The birth of the brand - Fairmont Hotels and Resorts. Available at: </a:t>
            </a:r>
            <a:r>
              <a:rPr lang="en-US" sz="1600" b="1" i="1" dirty="0">
                <a:solidFill>
                  <a:srgbClr val="0070C0"/>
                </a:solidFill>
                <a:ea typeface="+mn-lt"/>
                <a:cs typeface="+mn-lt"/>
              </a:rPr>
              <a:t>https://www.fairmont.com/our-story/ (Accessed: 13 October 2023).</a:t>
            </a:r>
            <a:endParaRPr lang="en-US" sz="1600" b="1" i="1" dirty="0">
              <a:solidFill>
                <a:srgbClr val="0070C0"/>
              </a:solidFill>
            </a:endParaRPr>
          </a:p>
          <a:p>
            <a:r>
              <a:rPr lang="en-US" sz="1600" b="1" i="1" dirty="0">
                <a:solidFill>
                  <a:schemeClr val="bg1"/>
                </a:solidFill>
                <a:ea typeface="+mn-lt"/>
                <a:cs typeface="+mn-lt"/>
              </a:rPr>
              <a:t>Meyer, D. (2008) Setting the table: The transforming power of hospitality in </a:t>
            </a:r>
            <a:r>
              <a:rPr lang="en-US" sz="1600" b="1" i="1" dirty="0" err="1">
                <a:solidFill>
                  <a:schemeClr val="bg1"/>
                </a:solidFill>
                <a:ea typeface="+mn-lt"/>
                <a:cs typeface="+mn-lt"/>
              </a:rPr>
              <a:t>business,Google</a:t>
            </a:r>
            <a:r>
              <a:rPr lang="en-US" sz="1600" b="1" i="1" dirty="0">
                <a:solidFill>
                  <a:schemeClr val="bg1"/>
                </a:solidFill>
                <a:ea typeface="+mn-lt"/>
                <a:cs typeface="+mn-lt"/>
              </a:rPr>
              <a:t> Books. Available at:</a:t>
            </a:r>
            <a:r>
              <a:rPr lang="en-US" sz="1600" b="1" i="1" dirty="0">
                <a:solidFill>
                  <a:srgbClr val="0070C0"/>
                </a:solidFill>
                <a:ea typeface="+mn-lt"/>
                <a:cs typeface="+mn-lt"/>
              </a:rPr>
              <a:t> </a:t>
            </a:r>
            <a:r>
              <a:rPr lang="en-US" sz="1600" b="1" i="1" dirty="0">
                <a:solidFill>
                  <a:srgbClr val="0070C0"/>
                </a:solidFill>
                <a:ea typeface="+mn-lt"/>
                <a:cs typeface="+mn-lt"/>
                <a:hlinkClick r:id="rId2">
                  <a:extLst>
                    <a:ext uri="{A12FA001-AC4F-418D-AE19-62706E023703}">
                      <ahyp:hlinkClr xmlns:ahyp="http://schemas.microsoft.com/office/drawing/2018/hyperlinkcolor" val="tx"/>
                    </a:ext>
                  </a:extLst>
                </a:hlinkClick>
              </a:rPr>
              <a:t>https://books.google.com/books/about/Setting_the_Table.html?id=X3HZmAEACAAJ</a:t>
            </a:r>
            <a:r>
              <a:rPr lang="en-US" sz="1600" b="1" i="1" dirty="0">
                <a:solidFill>
                  <a:srgbClr val="0070C0"/>
                </a:solidFill>
                <a:ea typeface="+mn-lt"/>
                <a:cs typeface="+mn-lt"/>
              </a:rPr>
              <a:t> (Accessed: 13 October 2023).</a:t>
            </a:r>
            <a:endParaRPr lang="en-US" sz="1600" b="1" i="1" dirty="0">
              <a:solidFill>
                <a:srgbClr val="0070C0"/>
              </a:solidFill>
            </a:endParaRPr>
          </a:p>
          <a:p>
            <a:pPr marL="0" indent="0">
              <a:buNone/>
            </a:pPr>
            <a:endParaRPr lang="en-US" sz="1200" dirty="0">
              <a:solidFill>
                <a:srgbClr val="FFFFFF"/>
              </a:solidFill>
            </a:endParaRPr>
          </a:p>
          <a:p>
            <a:pPr>
              <a:buNone/>
            </a:pPr>
            <a:endParaRPr lang="en-US" dirty="0"/>
          </a:p>
          <a:p>
            <a:pPr>
              <a:buNone/>
            </a:pPr>
            <a:endParaRPr lang="en-US" dirty="0"/>
          </a:p>
        </p:txBody>
      </p:sp>
      <p:sp>
        <p:nvSpPr>
          <p:cNvPr id="6" name="TextBox 5">
            <a:extLst>
              <a:ext uri="{FF2B5EF4-FFF2-40B4-BE49-F238E27FC236}">
                <a16:creationId xmlns:a16="http://schemas.microsoft.com/office/drawing/2014/main" id="{70568B8C-C56A-B39D-4D9D-470CC6F5178B}"/>
              </a:ext>
            </a:extLst>
          </p:cNvPr>
          <p:cNvSpPr txBox="1"/>
          <p:nvPr/>
        </p:nvSpPr>
        <p:spPr>
          <a:xfrm>
            <a:off x="361216" y="13806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i="1" dirty="0">
                <a:solidFill>
                  <a:srgbClr val="0070C0"/>
                </a:solidFill>
              </a:rPr>
              <a:t>References</a:t>
            </a:r>
          </a:p>
        </p:txBody>
      </p:sp>
    </p:spTree>
    <p:extLst>
      <p:ext uri="{BB962C8B-B14F-4D97-AF65-F5344CB8AC3E}">
        <p14:creationId xmlns:p14="http://schemas.microsoft.com/office/powerpoint/2010/main" val="3913026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705DA6-D407-D811-0AD6-E7D782FEFF05}"/>
              </a:ext>
            </a:extLst>
          </p:cNvPr>
          <p:cNvSpPr>
            <a:spLocks noGrp="1"/>
          </p:cNvSpPr>
          <p:nvPr>
            <p:ph idx="1"/>
          </p:nvPr>
        </p:nvSpPr>
        <p:spPr>
          <a:xfrm>
            <a:off x="159124" y="589430"/>
            <a:ext cx="10394578" cy="5952611"/>
          </a:xfrm>
        </p:spPr>
        <p:txBody>
          <a:bodyPr vert="horz" lIns="91440" tIns="45720" rIns="91440" bIns="45720" rtlCol="0" anchor="t">
            <a:normAutofit/>
          </a:bodyPr>
          <a:lstStyle/>
          <a:p>
            <a:r>
              <a:rPr lang="en-US" b="1" i="1" dirty="0">
                <a:solidFill>
                  <a:schemeClr val="bg1"/>
                </a:solidFill>
                <a:ea typeface="+mn-lt"/>
                <a:cs typeface="+mn-lt"/>
              </a:rPr>
              <a:t>Burnett, N. (2016)</a:t>
            </a:r>
            <a:r>
              <a:rPr lang="en-US" b="1" i="1" dirty="0">
                <a:solidFill>
                  <a:srgbClr val="FF0000"/>
                </a:solidFill>
                <a:ea typeface="+mn-lt"/>
                <a:cs typeface="+mn-lt"/>
              </a:rPr>
              <a:t> ‘Host: Six new roles of engagement for teams, organizations, communities and movements by Mark </a:t>
            </a:r>
            <a:r>
              <a:rPr lang="en-US" b="1" i="1" dirty="0" err="1">
                <a:solidFill>
                  <a:srgbClr val="FF0000"/>
                </a:solidFill>
                <a:ea typeface="+mn-lt"/>
                <a:cs typeface="+mn-lt"/>
              </a:rPr>
              <a:t>McKergow</a:t>
            </a:r>
            <a:r>
              <a:rPr lang="en-US" b="1" i="1" dirty="0">
                <a:solidFill>
                  <a:srgbClr val="FF0000"/>
                </a:solidFill>
                <a:ea typeface="+mn-lt"/>
                <a:cs typeface="+mn-lt"/>
              </a:rPr>
              <a:t> and Helen Bailey’, Journal of Solution Focused Practices, 2(1)</a:t>
            </a:r>
            <a:r>
              <a:rPr lang="en-US" b="1" i="1" dirty="0">
                <a:solidFill>
                  <a:schemeClr val="bg1"/>
                </a:solidFill>
                <a:ea typeface="+mn-lt"/>
                <a:cs typeface="+mn-lt"/>
              </a:rPr>
              <a:t>.</a:t>
            </a:r>
            <a:endParaRPr lang="en-US" b="1" i="1" dirty="0">
              <a:solidFill>
                <a:schemeClr val="bg1"/>
              </a:solidFill>
            </a:endParaRPr>
          </a:p>
          <a:p>
            <a:r>
              <a:rPr lang="en-US" b="1" i="1" dirty="0">
                <a:solidFill>
                  <a:schemeClr val="bg1"/>
                </a:solidFill>
                <a:ea typeface="+mn-lt"/>
                <a:cs typeface="+mn-lt"/>
              </a:rPr>
              <a:t>‘Fairmont Hotels &amp;amp; Resorts Culture | Comparably. Available at:</a:t>
            </a:r>
            <a:r>
              <a:rPr lang="en-US" b="1" i="1" dirty="0">
                <a:solidFill>
                  <a:srgbClr val="00B0F0"/>
                </a:solidFill>
                <a:ea typeface="+mn-lt"/>
                <a:cs typeface="+mn-lt"/>
              </a:rPr>
              <a:t> </a:t>
            </a:r>
            <a:r>
              <a:rPr lang="en-US" b="1" i="1" dirty="0">
                <a:solidFill>
                  <a:srgbClr val="00B0F0"/>
                </a:solidFill>
                <a:ea typeface="+mn-lt"/>
                <a:cs typeface="+mn-lt"/>
                <a:hlinkClick r:id="rId2">
                  <a:extLst>
                    <a:ext uri="{A12FA001-AC4F-418D-AE19-62706E023703}">
                      <ahyp:hlinkClr xmlns:ahyp="http://schemas.microsoft.com/office/drawing/2018/hyperlinkcolor" val="tx"/>
                    </a:ext>
                  </a:extLst>
                </a:hlinkClick>
              </a:rPr>
              <a:t>https://www.comparably.com/companies/fairmont-hotels-resorts</a:t>
            </a:r>
            <a:r>
              <a:rPr lang="en-US" b="1" i="1" dirty="0">
                <a:solidFill>
                  <a:srgbClr val="00B0F0"/>
                </a:solidFill>
                <a:ea typeface="+mn-lt"/>
                <a:cs typeface="+mn-lt"/>
              </a:rPr>
              <a:t> (Accessed: 17 October 2023).</a:t>
            </a:r>
            <a:endParaRPr lang="en-US" b="1" i="1" dirty="0">
              <a:solidFill>
                <a:srgbClr val="00B0F0"/>
              </a:solidFill>
            </a:endParaRPr>
          </a:p>
          <a:p>
            <a:r>
              <a:rPr lang="en-US" b="1" i="1" dirty="0">
                <a:solidFill>
                  <a:schemeClr val="bg1"/>
                </a:solidFill>
                <a:ea typeface="+mn-lt"/>
                <a:cs typeface="+mn-lt"/>
              </a:rPr>
              <a:t>Fairmont Hotels &amp;amp; Resorts vs Marriott | comparably. Available at: </a:t>
            </a:r>
            <a:r>
              <a:rPr lang="en-US" b="1" i="1" dirty="0">
                <a:solidFill>
                  <a:srgbClr val="00B0F0"/>
                </a:solidFill>
                <a:ea typeface="+mn-lt"/>
                <a:cs typeface="+mn-lt"/>
                <a:hlinkClick r:id="rId3">
                  <a:extLst>
                    <a:ext uri="{A12FA001-AC4F-418D-AE19-62706E023703}">
                      <ahyp:hlinkClr xmlns:ahyp="http://schemas.microsoft.com/office/drawing/2018/hyperlinkcolor" val="tx"/>
                    </a:ext>
                  </a:extLst>
                </a:hlinkClick>
              </a:rPr>
              <a:t>https://www.comparably.com/competitors/fairmont-hotels-resorts-vs-marriott</a:t>
            </a:r>
            <a:r>
              <a:rPr lang="en-US" b="1" i="1" dirty="0">
                <a:solidFill>
                  <a:srgbClr val="00B0F0"/>
                </a:solidFill>
                <a:ea typeface="+mn-lt"/>
                <a:cs typeface="+mn-lt"/>
              </a:rPr>
              <a:t> (Accessed: 17 October 2023).</a:t>
            </a:r>
            <a:endParaRPr lang="en-US" b="1" i="1" dirty="0">
              <a:solidFill>
                <a:srgbClr val="00B0F0"/>
              </a:solidFill>
            </a:endParaRPr>
          </a:p>
          <a:p>
            <a:r>
              <a:rPr lang="en-US" b="1" i="1" dirty="0">
                <a:solidFill>
                  <a:schemeClr val="bg1"/>
                </a:solidFill>
                <a:ea typeface="+mn-lt"/>
                <a:cs typeface="+mn-lt"/>
              </a:rPr>
              <a:t>Fairmont Hotels &amp;amp; Resorts Work Life Balance | comparably. Available at: </a:t>
            </a:r>
            <a:r>
              <a:rPr lang="en-US" b="1" i="1" dirty="0">
                <a:solidFill>
                  <a:srgbClr val="00B0F0"/>
                </a:solidFill>
                <a:ea typeface="+mn-lt"/>
                <a:cs typeface="+mn-lt"/>
              </a:rPr>
              <a:t>https://www.comparably.com/companies/fairmont-hotels-resorts/work-life-balance</a:t>
            </a:r>
            <a:endParaRPr lang="en-US" b="1" i="1" dirty="0">
              <a:solidFill>
                <a:srgbClr val="00B0F0"/>
              </a:solidFill>
            </a:endParaRPr>
          </a:p>
        </p:txBody>
      </p:sp>
    </p:spTree>
    <p:extLst>
      <p:ext uri="{BB962C8B-B14F-4D97-AF65-F5344CB8AC3E}">
        <p14:creationId xmlns:p14="http://schemas.microsoft.com/office/powerpoint/2010/main" val="286270403"/>
      </p:ext>
    </p:extLst>
  </p:cSld>
  <p:clrMapOvr>
    <a:masterClrMapping/>
  </p:clrMapOvr>
</p:sld>
</file>

<file path=ppt/theme/theme1.xml><?xml version="1.0" encoding="utf-8"?>
<a:theme xmlns:a="http://schemas.openxmlformats.org/drawingml/2006/main" name="EncaseVTI">
  <a:themeElements>
    <a:clrScheme name="Encase">
      <a:dk1>
        <a:sysClr val="windowText" lastClr="000000"/>
      </a:dk1>
      <a:lt1>
        <a:sysClr val="window" lastClr="FFFFFF"/>
      </a:lt1>
      <a:dk2>
        <a:srgbClr val="1E2121"/>
      </a:dk2>
      <a:lt2>
        <a:srgbClr val="EFECEB"/>
      </a:lt2>
      <a:accent1>
        <a:srgbClr val="717059"/>
      </a:accent1>
      <a:accent2>
        <a:srgbClr val="B9A17E"/>
      </a:accent2>
      <a:accent3>
        <a:srgbClr val="766752"/>
      </a:accent3>
      <a:accent4>
        <a:srgbClr val="A28578"/>
      </a:accent4>
      <a:accent5>
        <a:srgbClr val="6E736D"/>
      </a:accent5>
      <a:accent6>
        <a:srgbClr val="BE8366"/>
      </a:accent6>
      <a:hlink>
        <a:srgbClr val="B5714F"/>
      </a:hlink>
      <a:folHlink>
        <a:srgbClr val="7B6B4C"/>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ncaseVTI" id="{C293990F-FDB3-4ED3-8175-FB79CE5A2A12}" vid="{A5662C19-271F-459F-B4ED-861A98237642}"/>
    </a:ext>
  </a:extLst>
</a:theme>
</file>

<file path=docProps/app.xml><?xml version="1.0" encoding="utf-8"?>
<Properties xmlns="http://schemas.openxmlformats.org/officeDocument/2006/extended-properties" xmlns:vt="http://schemas.openxmlformats.org/officeDocument/2006/docPropsVTypes">
  <Template>office theme</Template>
  <TotalTime>111</TotalTime>
  <Words>857</Words>
  <Application>Microsoft Office PowerPoint</Application>
  <PresentationFormat>Widescreen</PresentationFormat>
  <Paragraphs>50</Paragraphs>
  <Slides>16</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Amasis MT Pro</vt:lpstr>
      <vt:lpstr>Arial</vt:lpstr>
      <vt:lpstr>Avenir Next LT Pro</vt:lpstr>
      <vt:lpstr>Avenir Next LT Pro Light</vt:lpstr>
      <vt:lpstr>Baguet Script</vt:lpstr>
      <vt:lpstr>Georgia Pro Semibold</vt:lpstr>
      <vt:lpstr>Sitka Small Semibold</vt:lpstr>
      <vt:lpstr>Trade Gothic Inline</vt:lpstr>
      <vt:lpstr>Verdana Pro Cond Black</vt:lpstr>
      <vt:lpstr>Wingdings</vt:lpstr>
      <vt:lpstr>EncaseVTI</vt:lpstr>
      <vt:lpstr>Role and importance of quality service, hospitality and guest services in the hospitality industry </vt:lpstr>
      <vt:lpstr>PowerPoint Presentation</vt:lpstr>
      <vt:lpstr>Fairmont Hotel &amp; Resorts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Petrache</dc:creator>
  <cp:lastModifiedBy>Daniel Petrache</cp:lastModifiedBy>
  <cp:revision>712</cp:revision>
  <dcterms:created xsi:type="dcterms:W3CDTF">2023-10-20T23:57:14Z</dcterms:created>
  <dcterms:modified xsi:type="dcterms:W3CDTF">2023-10-22T12:08:42Z</dcterms:modified>
</cp:coreProperties>
</file>