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A78D77-B513-4B36-86F8-81AB7BC13BA1}" v="13" dt="2024-06-12T16:58:09.3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52"/>
  </p:normalViewPr>
  <p:slideViewPr>
    <p:cSldViewPr snapToGrid="0" snapToObjects="1">
      <p:cViewPr>
        <p:scale>
          <a:sx n="25" d="100"/>
          <a:sy n="25" d="100"/>
        </p:scale>
        <p:origin x="1480" y="-68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shall, Rhys" userId="9c869e9a-c8f2-4497-b412-19180c34019b" providerId="ADAL" clId="{85A78D77-B513-4B36-86F8-81AB7BC13BA1}"/>
    <pc:docChg chg="custSel addSld delSld modSld">
      <pc:chgData name="Marshall, Rhys" userId="9c869e9a-c8f2-4497-b412-19180c34019b" providerId="ADAL" clId="{85A78D77-B513-4B36-86F8-81AB7BC13BA1}" dt="2024-06-12T17:10:25.842" v="511" actId="20577"/>
      <pc:docMkLst>
        <pc:docMk/>
      </pc:docMkLst>
      <pc:sldChg chg="del">
        <pc:chgData name="Marshall, Rhys" userId="9c869e9a-c8f2-4497-b412-19180c34019b" providerId="ADAL" clId="{85A78D77-B513-4B36-86F8-81AB7BC13BA1}" dt="2024-06-12T16:34:04.099" v="49" actId="2696"/>
        <pc:sldMkLst>
          <pc:docMk/>
          <pc:sldMk cId="1032727246" sldId="256"/>
        </pc:sldMkLst>
      </pc:sldChg>
      <pc:sldChg chg="add del">
        <pc:chgData name="Marshall, Rhys" userId="9c869e9a-c8f2-4497-b412-19180c34019b" providerId="ADAL" clId="{85A78D77-B513-4B36-86F8-81AB7BC13BA1}" dt="2024-06-12T16:34:29.850" v="52"/>
        <pc:sldMkLst>
          <pc:docMk/>
          <pc:sldMk cId="3662294124" sldId="256"/>
        </pc:sldMkLst>
      </pc:sldChg>
      <pc:sldChg chg="modSp mod">
        <pc:chgData name="Marshall, Rhys" userId="9c869e9a-c8f2-4497-b412-19180c34019b" providerId="ADAL" clId="{85A78D77-B513-4B36-86F8-81AB7BC13BA1}" dt="2024-06-12T17:10:25.842" v="511" actId="20577"/>
        <pc:sldMkLst>
          <pc:docMk/>
          <pc:sldMk cId="3924774051" sldId="257"/>
        </pc:sldMkLst>
        <pc:spChg chg="mod">
          <ac:chgData name="Marshall, Rhys" userId="9c869e9a-c8f2-4497-b412-19180c34019b" providerId="ADAL" clId="{85A78D77-B513-4B36-86F8-81AB7BC13BA1}" dt="2024-06-12T16:56:29.119" v="456" actId="255"/>
          <ac:spMkLst>
            <pc:docMk/>
            <pc:sldMk cId="3924774051" sldId="257"/>
            <ac:spMk id="6" creationId="{00000000-0000-0000-0000-000000000000}"/>
          </ac:spMkLst>
        </pc:spChg>
        <pc:spChg chg="mod">
          <ac:chgData name="Marshall, Rhys" userId="9c869e9a-c8f2-4497-b412-19180c34019b" providerId="ADAL" clId="{85A78D77-B513-4B36-86F8-81AB7BC13BA1}" dt="2024-06-12T16:56:16.139" v="455" actId="255"/>
          <ac:spMkLst>
            <pc:docMk/>
            <pc:sldMk cId="3924774051" sldId="257"/>
            <ac:spMk id="7" creationId="{00000000-0000-0000-0000-000000000000}"/>
          </ac:spMkLst>
        </pc:spChg>
        <pc:spChg chg="mod">
          <ac:chgData name="Marshall, Rhys" userId="9c869e9a-c8f2-4497-b412-19180c34019b" providerId="ADAL" clId="{85A78D77-B513-4B36-86F8-81AB7BC13BA1}" dt="2024-06-12T17:10:07.897" v="510" actId="20577"/>
          <ac:spMkLst>
            <pc:docMk/>
            <pc:sldMk cId="3924774051" sldId="257"/>
            <ac:spMk id="9" creationId="{00000000-0000-0000-0000-000000000000}"/>
          </ac:spMkLst>
        </pc:spChg>
        <pc:spChg chg="mod">
          <ac:chgData name="Marshall, Rhys" userId="9c869e9a-c8f2-4497-b412-19180c34019b" providerId="ADAL" clId="{85A78D77-B513-4B36-86F8-81AB7BC13BA1}" dt="2024-06-12T16:59:23.525" v="478" actId="1076"/>
          <ac:spMkLst>
            <pc:docMk/>
            <pc:sldMk cId="3924774051" sldId="257"/>
            <ac:spMk id="12" creationId="{4D35BEFF-7AFF-FA59-54E6-1836B910565F}"/>
          </ac:spMkLst>
        </pc:spChg>
        <pc:spChg chg="mod">
          <ac:chgData name="Marshall, Rhys" userId="9c869e9a-c8f2-4497-b412-19180c34019b" providerId="ADAL" clId="{85A78D77-B513-4B36-86F8-81AB7BC13BA1}" dt="2024-06-12T16:56:29.119" v="456" actId="255"/>
          <ac:spMkLst>
            <pc:docMk/>
            <pc:sldMk cId="3924774051" sldId="257"/>
            <ac:spMk id="13" creationId="{A617E490-8B69-4CA3-9133-698B4E1E1A12}"/>
          </ac:spMkLst>
        </pc:spChg>
        <pc:spChg chg="mod">
          <ac:chgData name="Marshall, Rhys" userId="9c869e9a-c8f2-4497-b412-19180c34019b" providerId="ADAL" clId="{85A78D77-B513-4B36-86F8-81AB7BC13BA1}" dt="2024-06-12T16:56:29.119" v="456" actId="255"/>
          <ac:spMkLst>
            <pc:docMk/>
            <pc:sldMk cId="3924774051" sldId="257"/>
            <ac:spMk id="23" creationId="{00000000-0000-0000-0000-000000000000}"/>
          </ac:spMkLst>
        </pc:spChg>
        <pc:spChg chg="mod">
          <ac:chgData name="Marshall, Rhys" userId="9c869e9a-c8f2-4497-b412-19180c34019b" providerId="ADAL" clId="{85A78D77-B513-4B36-86F8-81AB7BC13BA1}" dt="2024-06-12T16:56:16.139" v="455" actId="255"/>
          <ac:spMkLst>
            <pc:docMk/>
            <pc:sldMk cId="3924774051" sldId="257"/>
            <ac:spMk id="30" creationId="{00000000-0000-0000-0000-000000000000}"/>
          </ac:spMkLst>
        </pc:spChg>
        <pc:spChg chg="mod">
          <ac:chgData name="Marshall, Rhys" userId="9c869e9a-c8f2-4497-b412-19180c34019b" providerId="ADAL" clId="{85A78D77-B513-4B36-86F8-81AB7BC13BA1}" dt="2024-06-12T16:56:16.139" v="455" actId="255"/>
          <ac:spMkLst>
            <pc:docMk/>
            <pc:sldMk cId="3924774051" sldId="257"/>
            <ac:spMk id="31" creationId="{00000000-0000-0000-0000-000000000000}"/>
          </ac:spMkLst>
        </pc:spChg>
        <pc:spChg chg="mod">
          <ac:chgData name="Marshall, Rhys" userId="9c869e9a-c8f2-4497-b412-19180c34019b" providerId="ADAL" clId="{85A78D77-B513-4B36-86F8-81AB7BC13BA1}" dt="2024-06-12T16:56:16.139" v="455" actId="255"/>
          <ac:spMkLst>
            <pc:docMk/>
            <pc:sldMk cId="3924774051" sldId="257"/>
            <ac:spMk id="32" creationId="{00000000-0000-0000-0000-000000000000}"/>
          </ac:spMkLst>
        </pc:spChg>
        <pc:spChg chg="mod">
          <ac:chgData name="Marshall, Rhys" userId="9c869e9a-c8f2-4497-b412-19180c34019b" providerId="ADAL" clId="{85A78D77-B513-4B36-86F8-81AB7BC13BA1}" dt="2024-06-12T16:58:05.132" v="469" actId="1076"/>
          <ac:spMkLst>
            <pc:docMk/>
            <pc:sldMk cId="3924774051" sldId="257"/>
            <ac:spMk id="44" creationId="{00000000-0000-0000-0000-000000000000}"/>
          </ac:spMkLst>
        </pc:spChg>
        <pc:spChg chg="mod">
          <ac:chgData name="Marshall, Rhys" userId="9c869e9a-c8f2-4497-b412-19180c34019b" providerId="ADAL" clId="{85A78D77-B513-4B36-86F8-81AB7BC13BA1}" dt="2024-06-12T17:10:25.842" v="511" actId="20577"/>
          <ac:spMkLst>
            <pc:docMk/>
            <pc:sldMk cId="3924774051" sldId="257"/>
            <ac:spMk id="46" creationId="{00000000-0000-0000-0000-000000000000}"/>
          </ac:spMkLst>
        </pc:spChg>
        <pc:spChg chg="mod">
          <ac:chgData name="Marshall, Rhys" userId="9c869e9a-c8f2-4497-b412-19180c34019b" providerId="ADAL" clId="{85A78D77-B513-4B36-86F8-81AB7BC13BA1}" dt="2024-06-12T16:56:29.119" v="456" actId="255"/>
          <ac:spMkLst>
            <pc:docMk/>
            <pc:sldMk cId="3924774051" sldId="257"/>
            <ac:spMk id="47" creationId="{00000000-0000-0000-0000-000000000000}"/>
          </ac:spMkLst>
        </pc:spChg>
        <pc:spChg chg="mod">
          <ac:chgData name="Marshall, Rhys" userId="9c869e9a-c8f2-4497-b412-19180c34019b" providerId="ADAL" clId="{85A78D77-B513-4B36-86F8-81AB7BC13BA1}" dt="2024-06-12T16:56:29.119" v="456" actId="255"/>
          <ac:spMkLst>
            <pc:docMk/>
            <pc:sldMk cId="3924774051" sldId="257"/>
            <ac:spMk id="48" creationId="{00000000-0000-0000-0000-000000000000}"/>
          </ac:spMkLst>
        </pc:spChg>
        <pc:spChg chg="mod">
          <ac:chgData name="Marshall, Rhys" userId="9c869e9a-c8f2-4497-b412-19180c34019b" providerId="ADAL" clId="{85A78D77-B513-4B36-86F8-81AB7BC13BA1}" dt="2024-06-12T16:58:30.549" v="471" actId="403"/>
          <ac:spMkLst>
            <pc:docMk/>
            <pc:sldMk cId="3924774051" sldId="257"/>
            <ac:spMk id="49" creationId="{00000000-0000-0000-0000-000000000000}"/>
          </ac:spMkLst>
        </pc:spChg>
        <pc:picChg chg="mod">
          <ac:chgData name="Marshall, Rhys" userId="9c869e9a-c8f2-4497-b412-19180c34019b" providerId="ADAL" clId="{85A78D77-B513-4B36-86F8-81AB7BC13BA1}" dt="2024-06-12T16:56:16.139" v="455" actId="255"/>
          <ac:picMkLst>
            <pc:docMk/>
            <pc:sldMk cId="3924774051" sldId="257"/>
            <ac:picMk id="2" creationId="{00000000-0000-0000-0000-000000000000}"/>
          </ac:picMkLst>
        </pc:picChg>
        <pc:picChg chg="mod">
          <ac:chgData name="Marshall, Rhys" userId="9c869e9a-c8f2-4497-b412-19180c34019b" providerId="ADAL" clId="{85A78D77-B513-4B36-86F8-81AB7BC13BA1}" dt="2024-06-12T16:56:16.139" v="455" actId="255"/>
          <ac:picMkLst>
            <pc:docMk/>
            <pc:sldMk cId="3924774051" sldId="257"/>
            <ac:picMk id="3" creationId="{21B3529A-CB6E-30DB-A0F2-5EA4C2972421}"/>
          </ac:picMkLst>
        </pc:picChg>
        <pc:picChg chg="mod">
          <ac:chgData name="Marshall, Rhys" userId="9c869e9a-c8f2-4497-b412-19180c34019b" providerId="ADAL" clId="{85A78D77-B513-4B36-86F8-81AB7BC13BA1}" dt="2024-06-12T16:56:16.139" v="455" actId="255"/>
          <ac:picMkLst>
            <pc:docMk/>
            <pc:sldMk cId="3924774051" sldId="257"/>
            <ac:picMk id="5" creationId="{A2B46822-C1CE-E277-2980-79981732501B}"/>
          </ac:picMkLst>
        </pc:picChg>
        <pc:picChg chg="mod">
          <ac:chgData name="Marshall, Rhys" userId="9c869e9a-c8f2-4497-b412-19180c34019b" providerId="ADAL" clId="{85A78D77-B513-4B36-86F8-81AB7BC13BA1}" dt="2024-06-12T16:56:16.139" v="455" actId="255"/>
          <ac:picMkLst>
            <pc:docMk/>
            <pc:sldMk cId="3924774051" sldId="257"/>
            <ac:picMk id="8" creationId="{00000000-0000-0000-0000-000000000000}"/>
          </ac:picMkLst>
        </pc:picChg>
        <pc:picChg chg="mod">
          <ac:chgData name="Marshall, Rhys" userId="9c869e9a-c8f2-4497-b412-19180c34019b" providerId="ADAL" clId="{85A78D77-B513-4B36-86F8-81AB7BC13BA1}" dt="2024-06-12T16:59:43.052" v="481" actId="1076"/>
          <ac:picMkLst>
            <pc:docMk/>
            <pc:sldMk cId="3924774051" sldId="257"/>
            <ac:picMk id="10" creationId="{E609FEBA-1C7D-82D3-78DC-05F19B9B1A96}"/>
          </ac:picMkLst>
        </pc:picChg>
        <pc:picChg chg="mod">
          <ac:chgData name="Marshall, Rhys" userId="9c869e9a-c8f2-4497-b412-19180c34019b" providerId="ADAL" clId="{85A78D77-B513-4B36-86F8-81AB7BC13BA1}" dt="2024-06-12T16:59:31.830" v="479" actId="14100"/>
          <ac:picMkLst>
            <pc:docMk/>
            <pc:sldMk cId="3924774051" sldId="257"/>
            <ac:picMk id="11" creationId="{21D82765-CDAE-136A-2BC3-74C45B9F6DDF}"/>
          </ac:picMkLst>
        </pc:picChg>
        <pc:cxnChg chg="mod">
          <ac:chgData name="Marshall, Rhys" userId="9c869e9a-c8f2-4497-b412-19180c34019b" providerId="ADAL" clId="{85A78D77-B513-4B36-86F8-81AB7BC13BA1}" dt="2024-06-12T16:56:16.139" v="455" actId="255"/>
          <ac:cxnSpMkLst>
            <pc:docMk/>
            <pc:sldMk cId="3924774051" sldId="257"/>
            <ac:cxnSpMk id="4" creationId="{00000000-0000-0000-0000-000000000000}"/>
          </ac:cxnSpMkLst>
        </pc:cxnChg>
        <pc:cxnChg chg="mod">
          <ac:chgData name="Marshall, Rhys" userId="9c869e9a-c8f2-4497-b412-19180c34019b" providerId="ADAL" clId="{85A78D77-B513-4B36-86F8-81AB7BC13BA1}" dt="2024-06-12T16:56:16.139" v="455" actId="255"/>
          <ac:cxnSpMkLst>
            <pc:docMk/>
            <pc:sldMk cId="3924774051" sldId="257"/>
            <ac:cxnSpMk id="36" creationId="{00000000-0000-0000-0000-000000000000}"/>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6/12/2024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
        <p:nvSpPr>
          <p:cNvPr id="8" name="TextBox 7">
            <a:extLst>
              <a:ext uri="{FF2B5EF4-FFF2-40B4-BE49-F238E27FC236}">
                <a16:creationId xmlns:a16="http://schemas.microsoft.com/office/drawing/2014/main" id="{E4DAEA01-5516-96F4-531C-7CFC06C465F7}"/>
              </a:ext>
            </a:extLst>
          </p:cNvPr>
          <p:cNvSpPr txBox="1"/>
          <p:nvPr userDrawn="1">
            <p:extLst>
              <p:ext uri="{1162E1C5-73C7-4A58-AE30-91384D911F3F}">
                <p184:classification xmlns:p184="http://schemas.microsoft.com/office/powerpoint/2018/4/main" val="ftr"/>
              </p:ext>
            </p:extLst>
          </p:nvPr>
        </p:nvSpPr>
        <p:spPr>
          <a:xfrm>
            <a:off x="190500" y="29962793"/>
            <a:ext cx="803275" cy="121920"/>
          </a:xfrm>
          <a:prstGeom prst="rect">
            <a:avLst/>
          </a:prstGeom>
        </p:spPr>
        <p:txBody>
          <a:bodyPr horzOverflow="overflow" lIns="0" tIns="0" rIns="0" bIns="0">
            <a:spAutoFit/>
          </a:bodyPr>
          <a:lstStyle/>
          <a:p>
            <a:pPr algn="l"/>
            <a:r>
              <a:rPr lang="en-US"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31567" y="1956458"/>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4800" u="sng" dirty="0">
                <a:effectLst/>
                <a:latin typeface="+mn-lt"/>
                <a:ea typeface="Calibri" panose="020F0502020204030204" pitchFamily="34" charset="0"/>
                <a:cs typeface="Times New Roman" panose="02020603050405020304" pitchFamily="18" charset="0"/>
              </a:rPr>
              <a:t>An investigation into the anisotropy and mechanical properties of rolled steel</a:t>
            </a:r>
            <a:endParaRPr lang="en-GB" altLang="en-US" sz="4800" dirty="0">
              <a:solidFill>
                <a:srgbClr val="002060"/>
              </a:solidFill>
              <a:latin typeface="+mn-lt"/>
              <a:ea typeface="Calibri" charset="0"/>
              <a:cs typeface="Calibri" charset="0"/>
            </a:endParaRPr>
          </a:p>
          <a:p>
            <a:pPr eaLnBrk="1" hangingPunct="1">
              <a:lnSpc>
                <a:spcPct val="110000"/>
              </a:lnSpc>
              <a:spcBef>
                <a:spcPct val="0"/>
              </a:spcBef>
              <a:buFontTx/>
              <a:buNone/>
            </a:pPr>
            <a:r>
              <a:rPr lang="en-GB" altLang="en-US" sz="4000" b="1" dirty="0">
                <a:solidFill>
                  <a:srgbClr val="002060"/>
                </a:solidFill>
                <a:latin typeface="+mn-lt"/>
                <a:ea typeface="Calibri" charset="0"/>
                <a:cs typeface="Calibri" charset="0"/>
              </a:rPr>
              <a:t>Rhys Marshall </a:t>
            </a:r>
          </a:p>
          <a:p>
            <a:pPr eaLnBrk="1" hangingPunct="1">
              <a:lnSpc>
                <a:spcPct val="110000"/>
              </a:lnSpc>
              <a:spcBef>
                <a:spcPct val="0"/>
              </a:spcBef>
              <a:buFontTx/>
              <a:buNone/>
            </a:pPr>
            <a:r>
              <a:rPr lang="en-GB" altLang="en-US" sz="3600" dirty="0">
                <a:solidFill>
                  <a:srgbClr val="002060"/>
                </a:solidFill>
                <a:latin typeface="+mn-lt"/>
                <a:ea typeface="Calibri" charset="0"/>
                <a:cs typeface="Calibri" charset="0"/>
              </a:rPr>
              <a:t>Greg Owen</a:t>
            </a:r>
          </a:p>
          <a:p>
            <a:pPr eaLnBrk="1" hangingPunct="1">
              <a:lnSpc>
                <a:spcPct val="110000"/>
              </a:lnSpc>
              <a:spcBef>
                <a:spcPct val="0"/>
              </a:spcBef>
              <a:buFontTx/>
              <a:buNone/>
            </a:pPr>
            <a:r>
              <a:rPr lang="en-GB" altLang="en-US" sz="3600" dirty="0">
                <a:solidFill>
                  <a:srgbClr val="002060"/>
                </a:solidFill>
                <a:latin typeface="+mn-lt"/>
                <a:ea typeface="Calibri" charset="0"/>
                <a:cs typeface="Calibri" charset="0"/>
              </a:rPr>
              <a:t>School</a:t>
            </a:r>
            <a:r>
              <a:rPr lang="en-GB" altLang="en-US" sz="3600" dirty="0">
                <a:solidFill>
                  <a:srgbClr val="002060"/>
                </a:solidFill>
                <a:latin typeface="+mn-lt"/>
              </a:rPr>
              <a:t> </a:t>
            </a:r>
            <a:r>
              <a:rPr lang="en-GB" altLang="en-US" sz="3600" i="1" dirty="0">
                <a:solidFill>
                  <a:srgbClr val="002060"/>
                </a:solidFill>
                <a:latin typeface="+mn-lt"/>
              </a:rPr>
              <a:t>of</a:t>
            </a:r>
            <a:r>
              <a:rPr lang="en-GB" altLang="en-US" sz="3600" dirty="0">
                <a:solidFill>
                  <a:srgbClr val="002060"/>
                </a:solidFill>
                <a:latin typeface="+mn-lt"/>
              </a:rPr>
              <a:t> </a:t>
            </a:r>
            <a:r>
              <a:rPr lang="en-GB" altLang="en-US" sz="3600" b="1" dirty="0">
                <a:solidFill>
                  <a:srgbClr val="002060"/>
                </a:solidFill>
                <a:latin typeface="+mn-lt"/>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mn-lt"/>
                <a:ea typeface="Calibri" charset="0"/>
                <a:cs typeface="Calibri" charset="0"/>
              </a:rPr>
              <a:t>BEng Material Science </a:t>
            </a:r>
            <a:endParaRPr lang="en-US" altLang="zh-CN" sz="3600" dirty="0">
              <a:solidFill>
                <a:srgbClr val="002060"/>
              </a:solidFill>
              <a:latin typeface="+mn-lt"/>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0" y="1779267"/>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70531" y="5052039"/>
            <a:ext cx="6415087" cy="8783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mn-lt"/>
                <a:cs typeface="Arial" panose="020B0604020202020204" pitchFamily="34" charset="0"/>
              </a:rPr>
              <a:t>Introduction</a:t>
            </a:r>
          </a:p>
          <a:p>
            <a:r>
              <a:rPr lang="en-GB" sz="2800" dirty="0">
                <a:effectLst/>
                <a:latin typeface="+mn-lt"/>
                <a:ea typeface="Calibri" panose="020F0502020204030204" pitchFamily="34" charset="0"/>
                <a:cs typeface="Times New Roman" panose="02020603050405020304" pitchFamily="18" charset="0"/>
              </a:rPr>
              <a:t>The </a:t>
            </a:r>
            <a:r>
              <a:rPr lang="en-GB" sz="2800" dirty="0">
                <a:latin typeface="+mn-lt"/>
                <a:ea typeface="Calibri" panose="020F0502020204030204" pitchFamily="34" charset="0"/>
                <a:cs typeface="Times New Roman" panose="02020603050405020304" pitchFamily="18" charset="0"/>
              </a:rPr>
              <a:t>project</a:t>
            </a:r>
            <a:r>
              <a:rPr lang="en-GB" sz="2800" dirty="0">
                <a:effectLst/>
                <a:latin typeface="+mn-lt"/>
                <a:ea typeface="Calibri" panose="020F0502020204030204" pitchFamily="34" charset="0"/>
                <a:cs typeface="Times New Roman" panose="02020603050405020304" pitchFamily="18" charset="0"/>
              </a:rPr>
              <a:t> is based around the testing and comparison of different steel grades by tensile testing, microscopy grain analysis, Rockwell hardness and elemental analysis. This method for testing will help gather data and compare the results of the mechanical testing and this in turn will allow a conclusion to be drawn on the mechanical properties of the steel produced and how they can be optimised. The investigation will also hav</a:t>
            </a:r>
            <a:r>
              <a:rPr lang="en-GB" sz="2800" dirty="0">
                <a:latin typeface="+mn-lt"/>
                <a:ea typeface="Calibri" panose="020F0502020204030204" pitchFamily="34" charset="0"/>
                <a:cs typeface="Times New Roman" panose="02020603050405020304" pitchFamily="18" charset="0"/>
              </a:rPr>
              <a:t>e an interest in R values of the steel as that’s where the company experiences test failures</a:t>
            </a:r>
            <a:r>
              <a:rPr lang="en-US" sz="1800" dirty="0">
                <a:effectLst/>
                <a:latin typeface="+mn-lt"/>
                <a:ea typeface="Calibri" panose="020F0502020204030204" pitchFamily="34" charset="0"/>
              </a:rPr>
              <a:t> </a:t>
            </a:r>
          </a:p>
          <a:p>
            <a:r>
              <a:rPr lang="en-GB" sz="2000" dirty="0">
                <a:effectLst/>
                <a:latin typeface="+mn-lt"/>
                <a:ea typeface="Calibri" panose="020F0502020204030204" pitchFamily="34" charset="0"/>
              </a:rPr>
              <a:t>“</a:t>
            </a:r>
            <a:r>
              <a:rPr lang="en-GB" sz="2000" dirty="0">
                <a:solidFill>
                  <a:srgbClr val="000000"/>
                </a:solidFill>
                <a:effectLst/>
                <a:latin typeface="+mn-lt"/>
                <a:ea typeface="Calibri" panose="020F0502020204030204" pitchFamily="34" charset="0"/>
              </a:rPr>
              <a:t>The R-value, which is also called the Lankford coefficient or the plastic strain ratio, is the ratio of the true width strain to the true thickness strain at a particular value of length strain.” – (1)</a:t>
            </a:r>
            <a:endParaRPr lang="en-US" altLang="en-US" sz="2800" dirty="0">
              <a:latin typeface="+mn-lt"/>
            </a:endParaRPr>
          </a:p>
        </p:txBody>
      </p:sp>
      <p:sp>
        <p:nvSpPr>
          <p:cNvPr id="23" name="Text Box 11"/>
          <p:cNvSpPr txBox="1">
            <a:spLocks noChangeArrowheads="1"/>
          </p:cNvSpPr>
          <p:nvPr/>
        </p:nvSpPr>
        <p:spPr bwMode="auto">
          <a:xfrm>
            <a:off x="14704210" y="26088293"/>
            <a:ext cx="6415087" cy="3027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mn-lt"/>
                <a:ea typeface="Arial" charset="0"/>
                <a:cs typeface="Arial" charset="0"/>
              </a:rPr>
              <a:t>References</a:t>
            </a:r>
          </a:p>
          <a:p>
            <a:pPr marL="0" indent="0">
              <a:spcBef>
                <a:spcPct val="50000"/>
              </a:spcBef>
            </a:pPr>
            <a:r>
              <a:rPr lang="en-US" altLang="en-US" sz="1800" dirty="0">
                <a:latin typeface="+mn-lt"/>
                <a:ea typeface="Arial" charset="0"/>
                <a:cs typeface="Arial" charset="0"/>
              </a:rPr>
              <a:t>(1) - </a:t>
            </a:r>
            <a:r>
              <a:rPr lang="en-GB" sz="1800" dirty="0" err="1">
                <a:solidFill>
                  <a:srgbClr val="000000"/>
                </a:solidFill>
                <a:effectLst/>
                <a:latin typeface="+mn-lt"/>
                <a:ea typeface="Calibri" panose="020F0502020204030204" pitchFamily="34" charset="0"/>
                <a:cs typeface="Times New Roman" panose="02020603050405020304" pitchFamily="18" charset="0"/>
              </a:rPr>
              <a:t>worldautosteel</a:t>
            </a:r>
            <a:r>
              <a:rPr lang="en-GB" sz="1800" dirty="0">
                <a:solidFill>
                  <a:srgbClr val="000000"/>
                </a:solidFill>
                <a:effectLst/>
                <a:latin typeface="+mn-lt"/>
                <a:ea typeface="Calibri" panose="020F0502020204030204" pitchFamily="34" charset="0"/>
                <a:cs typeface="Times New Roman" panose="02020603050405020304" pitchFamily="18" charset="0"/>
              </a:rPr>
              <a:t> (2021). </a:t>
            </a:r>
            <a:r>
              <a:rPr lang="en-GB" sz="1800" i="1" dirty="0">
                <a:solidFill>
                  <a:srgbClr val="000000"/>
                </a:solidFill>
                <a:effectLst/>
                <a:latin typeface="+mn-lt"/>
                <a:ea typeface="Calibri" panose="020F0502020204030204" pitchFamily="34" charset="0"/>
                <a:cs typeface="Times New Roman" panose="02020603050405020304" pitchFamily="18" charset="0"/>
              </a:rPr>
              <a:t>R-Value</a:t>
            </a:r>
            <a:r>
              <a:rPr lang="en-GB" sz="1800" dirty="0">
                <a:solidFill>
                  <a:srgbClr val="000000"/>
                </a:solidFill>
                <a:effectLst/>
                <a:latin typeface="+mn-lt"/>
                <a:ea typeface="Calibri" panose="020F0502020204030204" pitchFamily="34" charset="0"/>
                <a:cs typeface="Times New Roman" panose="02020603050405020304" pitchFamily="18" charset="0"/>
              </a:rPr>
              <a:t>. [online] AHSS Guidelines. Available at: https://ahssinsights.org/forming/mechanical-properties/r-value/#:~:text=The%20r%2Dvalue%2C%20which%20is [Accessed 30 Nov. 2023].</a:t>
            </a:r>
            <a:endParaRPr lang="en-US" sz="1800" dirty="0">
              <a:effectLst/>
              <a:latin typeface="+mn-lt"/>
              <a:ea typeface="Calibri" panose="020F0502020204030204" pitchFamily="34" charset="0"/>
              <a:cs typeface="Times New Roman" panose="02020603050405020304" pitchFamily="18" charset="0"/>
            </a:endParaRPr>
          </a:p>
          <a:p>
            <a:pPr marL="0" indent="0">
              <a:spcBef>
                <a:spcPct val="50000"/>
              </a:spcBef>
            </a:pPr>
            <a:endParaRPr lang="en-US" altLang="en-US" sz="1800" dirty="0">
              <a:latin typeface="+mn-lt"/>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mn-lt"/>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mn-lt"/>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mn-lt"/>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ea typeface="Calibri" charset="0"/>
                <a:cs typeface="Calibri" charset="0"/>
              </a:rPr>
              <a:t>School</a:t>
            </a:r>
            <a:r>
              <a:rPr lang="en-GB" altLang="en-US" sz="3200" dirty="0">
                <a:solidFill>
                  <a:srgbClr val="002060"/>
                </a:solidFill>
              </a:rPr>
              <a:t> </a:t>
            </a:r>
            <a:r>
              <a:rPr lang="en-GB" altLang="en-US" sz="3200" i="1" dirty="0">
                <a:solidFill>
                  <a:srgbClr val="002060"/>
                </a:solidFill>
              </a:rPr>
              <a:t>of</a:t>
            </a:r>
            <a:r>
              <a:rPr lang="en-GB" altLang="en-US" sz="3200" dirty="0">
                <a:solidFill>
                  <a:srgbClr val="002060"/>
                </a:solidFill>
              </a:rPr>
              <a:t> </a:t>
            </a:r>
            <a:r>
              <a:rPr lang="en-GB" altLang="en-US" sz="3200" b="1" dirty="0">
                <a:solidFill>
                  <a:srgbClr val="002060"/>
                </a:solidFill>
                <a:ea typeface="Calibri" charset="0"/>
                <a:cs typeface="Calibri" charset="0"/>
              </a:rPr>
              <a:t>Engineering</a:t>
            </a:r>
            <a:endParaRPr lang="en-GB" sz="3200" dirty="0"/>
          </a:p>
        </p:txBody>
      </p:sp>
      <p:sp>
        <p:nvSpPr>
          <p:cNvPr id="44" name="Text Box 6"/>
          <p:cNvSpPr txBox="1">
            <a:spLocks noChangeArrowheads="1"/>
          </p:cNvSpPr>
          <p:nvPr/>
        </p:nvSpPr>
        <p:spPr bwMode="auto">
          <a:xfrm>
            <a:off x="304575" y="13231544"/>
            <a:ext cx="6415087" cy="5778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mn-lt"/>
                <a:cs typeface="Arial" panose="020B0604020202020204" pitchFamily="34" charset="0"/>
              </a:rPr>
              <a:t>Project Aims</a:t>
            </a:r>
          </a:p>
          <a:p>
            <a:pPr>
              <a:lnSpc>
                <a:spcPct val="107000"/>
              </a:lnSpc>
              <a:spcAft>
                <a:spcPts val="800"/>
              </a:spcAft>
            </a:pPr>
            <a:r>
              <a:rPr lang="en-GB" dirty="0">
                <a:latin typeface="+mn-lt"/>
              </a:rPr>
              <a:t>The project aims of this investigation is to evaluate the difference in before and after lowering the annealing temperature from 670</a:t>
            </a:r>
            <a:r>
              <a:rPr lang="en-US" b="1" dirty="0">
                <a:effectLst/>
                <a:latin typeface="+mn-lt"/>
                <a:ea typeface="Calibri" panose="020F0502020204030204" pitchFamily="34" charset="0"/>
                <a:cs typeface="Times New Roman" panose="02020603050405020304" pitchFamily="18" charset="0"/>
              </a:rPr>
              <a:t>°C</a:t>
            </a:r>
            <a:r>
              <a:rPr lang="en-GB" dirty="0">
                <a:latin typeface="+mn-lt"/>
              </a:rPr>
              <a:t> to 650</a:t>
            </a:r>
            <a:r>
              <a:rPr lang="en-US" b="1" dirty="0">
                <a:effectLst/>
                <a:latin typeface="+mn-lt"/>
                <a:ea typeface="Calibri" panose="020F0502020204030204" pitchFamily="34" charset="0"/>
                <a:cs typeface="Times New Roman" panose="02020603050405020304" pitchFamily="18" charset="0"/>
              </a:rPr>
              <a:t>°C, </a:t>
            </a:r>
            <a:r>
              <a:rPr lang="en-US" dirty="0">
                <a:effectLst/>
                <a:latin typeface="+mn-lt"/>
                <a:ea typeface="Calibri" panose="020F0502020204030204" pitchFamily="34" charset="0"/>
                <a:cs typeface="Times New Roman" panose="02020603050405020304" pitchFamily="18" charset="0"/>
              </a:rPr>
              <a:t>and to see what the mechanical properties tell us</a:t>
            </a:r>
            <a:r>
              <a:rPr lang="en-US" b="1" dirty="0">
                <a:effectLst/>
                <a:latin typeface="+mn-lt"/>
                <a:ea typeface="Calibri" panose="020F0502020204030204" pitchFamily="34" charset="0"/>
                <a:cs typeface="Times New Roman" panose="02020603050405020304" pitchFamily="18" charset="0"/>
              </a:rPr>
              <a:t>. </a:t>
            </a:r>
            <a:r>
              <a:rPr lang="en-US" dirty="0">
                <a:latin typeface="+mn-lt"/>
                <a:ea typeface="Calibri" panose="020F0502020204030204" pitchFamily="34" charset="0"/>
                <a:cs typeface="Times New Roman" panose="02020603050405020304" pitchFamily="18" charset="0"/>
              </a:rPr>
              <a:t>This will be achieved by:</a:t>
            </a:r>
            <a:endParaRPr lang="en-US" dirty="0">
              <a:effectLst/>
              <a:latin typeface="+mn-lt"/>
              <a:ea typeface="Calibri" panose="020F0502020204030204" pitchFamily="34" charset="0"/>
              <a:cs typeface="Times New Roman" panose="02020603050405020304" pitchFamily="18" charset="0"/>
            </a:endParaRPr>
          </a:p>
          <a:p>
            <a:pPr>
              <a:spcBef>
                <a:spcPct val="50000"/>
              </a:spcBef>
            </a:pPr>
            <a:r>
              <a:rPr lang="en-GB" altLang="en-US" dirty="0">
                <a:latin typeface="+mn-lt"/>
              </a:rPr>
              <a:t>-</a:t>
            </a:r>
            <a:r>
              <a:rPr lang="en-GB" dirty="0">
                <a:latin typeface="+mn-lt"/>
              </a:rPr>
              <a:t> Carrying out tensile testing on steel samples</a:t>
            </a:r>
            <a:endParaRPr lang="en-GB" altLang="en-US" dirty="0">
              <a:latin typeface="+mn-lt"/>
            </a:endParaRPr>
          </a:p>
          <a:p>
            <a:pPr>
              <a:spcBef>
                <a:spcPct val="50000"/>
              </a:spcBef>
            </a:pPr>
            <a:r>
              <a:rPr lang="en-GB" altLang="en-US" dirty="0">
                <a:latin typeface="+mn-lt"/>
              </a:rPr>
              <a:t>-</a:t>
            </a:r>
            <a:r>
              <a:rPr lang="en-GB" dirty="0">
                <a:latin typeface="+mn-lt"/>
              </a:rPr>
              <a:t> Carrying out elemental analysis. </a:t>
            </a:r>
            <a:endParaRPr lang="en-GB" altLang="en-US" dirty="0">
              <a:latin typeface="+mn-lt"/>
            </a:endParaRPr>
          </a:p>
          <a:p>
            <a:pPr>
              <a:spcBef>
                <a:spcPct val="50000"/>
              </a:spcBef>
            </a:pPr>
            <a:r>
              <a:rPr lang="en-GB" altLang="en-US" dirty="0">
                <a:latin typeface="+mn-lt"/>
              </a:rPr>
              <a:t>-</a:t>
            </a:r>
            <a:r>
              <a:rPr lang="en-GB" dirty="0">
                <a:latin typeface="+mn-lt"/>
              </a:rPr>
              <a:t> Carrying out a grain count </a:t>
            </a:r>
          </a:p>
          <a:p>
            <a:pPr>
              <a:spcBef>
                <a:spcPct val="50000"/>
              </a:spcBef>
            </a:pPr>
            <a:r>
              <a:rPr lang="en-GB" altLang="en-US" dirty="0">
                <a:latin typeface="+mn-lt"/>
              </a:rPr>
              <a:t>-Carrying out Rockwell hardness test</a:t>
            </a:r>
            <a:endParaRPr lang="en-US" altLang="en-US" dirty="0">
              <a:latin typeface="+mn-lt"/>
            </a:endParaRPr>
          </a:p>
        </p:txBody>
      </p:sp>
      <p:sp>
        <p:nvSpPr>
          <p:cNvPr id="46" name="Text Box 6"/>
          <p:cNvSpPr txBox="1">
            <a:spLocks noChangeArrowheads="1"/>
          </p:cNvSpPr>
          <p:nvPr/>
        </p:nvSpPr>
        <p:spPr bwMode="auto">
          <a:xfrm>
            <a:off x="179626" y="18444058"/>
            <a:ext cx="6415087" cy="11706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mn-lt"/>
                <a:cs typeface="Arial" panose="020B0604020202020204" pitchFamily="34" charset="0"/>
              </a:rPr>
              <a:t>Methodology</a:t>
            </a:r>
          </a:p>
          <a:p>
            <a:r>
              <a:rPr lang="en-GB" dirty="0">
                <a:solidFill>
                  <a:srgbClr val="000000"/>
                </a:solidFill>
                <a:effectLst/>
                <a:latin typeface="+mn-lt"/>
                <a:ea typeface="Calibri" panose="020F0502020204030204" pitchFamily="34" charset="0"/>
              </a:rPr>
              <a:t>In order to run </a:t>
            </a:r>
            <a:r>
              <a:rPr lang="en-GB">
                <a:solidFill>
                  <a:srgbClr val="000000"/>
                </a:solidFill>
                <a:effectLst/>
                <a:latin typeface="+mn-lt"/>
                <a:ea typeface="Calibri" panose="020F0502020204030204" pitchFamily="34" charset="0"/>
              </a:rPr>
              <a:t>these tests </a:t>
            </a:r>
            <a:r>
              <a:rPr lang="en-GB" dirty="0">
                <a:solidFill>
                  <a:srgbClr val="000000"/>
                </a:solidFill>
                <a:effectLst/>
                <a:latin typeface="+mn-lt"/>
                <a:ea typeface="Calibri" panose="020F0502020204030204" pitchFamily="34" charset="0"/>
              </a:rPr>
              <a:t>and reach our aims of collecting data and drawing a conclusion on the different steel grades and the effect of lowering the annealing temperature then there some methods and testing equipment that will be used for the project.</a:t>
            </a:r>
          </a:p>
          <a:p>
            <a:endParaRPr lang="en-GB" dirty="0">
              <a:solidFill>
                <a:srgbClr val="000000"/>
              </a:solidFill>
              <a:latin typeface="+mn-lt"/>
              <a:ea typeface="Calibri" panose="020F0502020204030204" pitchFamily="34" charset="0"/>
            </a:endParaRPr>
          </a:p>
          <a:p>
            <a:r>
              <a:rPr lang="en-GB" dirty="0">
                <a:solidFill>
                  <a:srgbClr val="000000"/>
                </a:solidFill>
                <a:effectLst/>
                <a:latin typeface="+mn-lt"/>
                <a:ea typeface="Calibri" panose="020F0502020204030204" pitchFamily="34" charset="0"/>
              </a:rPr>
              <a:t>With the use of the Zwick tensile tester, the R-value can be calculated using the data obtained from tensile tests. From the tensile test data, determine the yield strength of the material in each direction. The yield strength is usually identified as the point where the material begins to exhibit plastic deformation.</a:t>
            </a:r>
          </a:p>
          <a:p>
            <a:endParaRPr lang="en-GB" dirty="0">
              <a:solidFill>
                <a:srgbClr val="000000"/>
              </a:solidFill>
              <a:latin typeface="+mn-lt"/>
            </a:endParaRPr>
          </a:p>
          <a:p>
            <a:r>
              <a:rPr lang="en-GB" dirty="0">
                <a:effectLst/>
                <a:latin typeface="+mn-lt"/>
                <a:ea typeface="Calibri" panose="020F0502020204030204" pitchFamily="34" charset="0"/>
                <a:cs typeface="Times New Roman" panose="02020603050405020304" pitchFamily="18" charset="0"/>
              </a:rPr>
              <a:t>With the use of the Rockwell hardness tester, which operates based on the principle of measuring the depth of penetration of an indenter into a material under a specific load. The tester consists of a frame, an indenter (hardened steel ball), a preliminary minor load, and a major load. The tester applies the preliminary minor load, which is followed by the major load. The depth of penetration is measured and used to calculate the Rockwell hardness number.</a:t>
            </a:r>
          </a:p>
          <a:p>
            <a:endParaRPr lang="en-GB" sz="2000" dirty="0">
              <a:latin typeface="+mn-lt"/>
              <a:ea typeface="Calibri" panose="020F0502020204030204" pitchFamily="34" charset="0"/>
              <a:cs typeface="Times New Roman" panose="02020603050405020304" pitchFamily="18" charset="0"/>
            </a:endParaRPr>
          </a:p>
          <a:p>
            <a:endParaRPr lang="en-US" sz="1800" dirty="0">
              <a:effectLst/>
              <a:latin typeface="+mn-lt"/>
              <a:ea typeface="Calibri" panose="020F0502020204030204" pitchFamily="34" charset="0"/>
              <a:cs typeface="Times New Roman" panose="02020603050405020304" pitchFamily="18" charset="0"/>
            </a:endParaRPr>
          </a:p>
          <a:p>
            <a:endParaRPr lang="en-GB" sz="2800" dirty="0">
              <a:latin typeface="+mn-lt"/>
            </a:endParaRPr>
          </a:p>
        </p:txBody>
      </p:sp>
      <p:sp>
        <p:nvSpPr>
          <p:cNvPr id="47" name="Text Box 6"/>
          <p:cNvSpPr txBox="1">
            <a:spLocks noChangeArrowheads="1"/>
          </p:cNvSpPr>
          <p:nvPr/>
        </p:nvSpPr>
        <p:spPr bwMode="auto">
          <a:xfrm>
            <a:off x="7359507" y="13532409"/>
            <a:ext cx="6415087" cy="14410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mn-lt"/>
                <a:cs typeface="Arial" panose="020B0604020202020204" pitchFamily="34" charset="0"/>
              </a:rPr>
              <a:t>Results</a:t>
            </a:r>
          </a:p>
          <a:p>
            <a:pPr>
              <a:spcBef>
                <a:spcPct val="50000"/>
              </a:spcBef>
            </a:pPr>
            <a:r>
              <a:rPr lang="en-GB" sz="2000" dirty="0">
                <a:solidFill>
                  <a:srgbClr val="000000"/>
                </a:solidFill>
                <a:effectLst/>
                <a:latin typeface="+mn-lt"/>
                <a:ea typeface="Calibri" panose="020F0502020204030204" pitchFamily="34" charset="0"/>
              </a:rPr>
              <a:t>the effect of lowering annealing temperatures for steel has profound implications for its mechanical properties, including tensile strength, grain size, and Rockwell hardness. Through this investigation, we've explored how alterations in annealing conditions can influence the microstructural characteristics of steel, subsequently impacting its mechanical behaviour. </a:t>
            </a:r>
            <a:endParaRPr lang="en-GB" sz="2000" dirty="0">
              <a:solidFill>
                <a:srgbClr val="000000"/>
              </a:solidFill>
              <a:latin typeface="+mn-lt"/>
              <a:ea typeface="Calibri" panose="020F0502020204030204" pitchFamily="34" charset="0"/>
            </a:endParaRPr>
          </a:p>
          <a:p>
            <a:pPr>
              <a:spcBef>
                <a:spcPct val="50000"/>
              </a:spcBef>
            </a:pPr>
            <a:r>
              <a:rPr lang="en-US" sz="2000" dirty="0">
                <a:effectLst/>
                <a:latin typeface="+mn-lt"/>
                <a:ea typeface="Calibri" panose="020F0502020204030204" pitchFamily="34" charset="0"/>
                <a:cs typeface="Times New Roman" panose="02020603050405020304" pitchFamily="18" charset="0"/>
              </a:rPr>
              <a:t>The observed average increases in Rockwell hardness of 0.98 </a:t>
            </a:r>
            <a:r>
              <a:rPr lang="en-US" sz="2000" dirty="0">
                <a:latin typeface="+mn-lt"/>
                <a:ea typeface="Calibri" panose="020F0502020204030204" pitchFamily="34" charset="0"/>
                <a:cs typeface="Times New Roman" panose="02020603050405020304" pitchFamily="18" charset="0"/>
              </a:rPr>
              <a:t>N</a:t>
            </a:r>
            <a:r>
              <a:rPr lang="en-US" sz="2000" dirty="0">
                <a:effectLst/>
                <a:latin typeface="+mn-lt"/>
                <a:ea typeface="Calibri" panose="020F0502020204030204" pitchFamily="34" charset="0"/>
                <a:cs typeface="Times New Roman" panose="02020603050405020304" pitchFamily="18" charset="0"/>
              </a:rPr>
              <a:t> for T56, 0.91 </a:t>
            </a:r>
            <a:r>
              <a:rPr lang="en-US" sz="2000" dirty="0">
                <a:latin typeface="+mn-lt"/>
                <a:ea typeface="Calibri" panose="020F0502020204030204" pitchFamily="34" charset="0"/>
                <a:cs typeface="Times New Roman" panose="02020603050405020304" pitchFamily="18" charset="0"/>
              </a:rPr>
              <a:t>N</a:t>
            </a:r>
            <a:r>
              <a:rPr lang="en-US" sz="2000" dirty="0">
                <a:effectLst/>
                <a:latin typeface="+mn-lt"/>
                <a:ea typeface="Calibri" panose="020F0502020204030204" pitchFamily="34" charset="0"/>
                <a:cs typeface="Times New Roman" panose="02020603050405020304" pitchFamily="18" charset="0"/>
              </a:rPr>
              <a:t> for T59, and 0.93 </a:t>
            </a:r>
            <a:r>
              <a:rPr lang="en-US" sz="2000" dirty="0">
                <a:latin typeface="+mn-lt"/>
                <a:ea typeface="Calibri" panose="020F0502020204030204" pitchFamily="34" charset="0"/>
                <a:cs typeface="Times New Roman" panose="02020603050405020304" pitchFamily="18" charset="0"/>
              </a:rPr>
              <a:t>N</a:t>
            </a:r>
            <a:r>
              <a:rPr lang="en-US" sz="2000" dirty="0">
                <a:effectLst/>
                <a:latin typeface="+mn-lt"/>
                <a:ea typeface="Calibri" panose="020F0502020204030204" pitchFamily="34" charset="0"/>
                <a:cs typeface="Times New Roman" panose="02020603050405020304" pitchFamily="18" charset="0"/>
              </a:rPr>
              <a:t> for T61</a:t>
            </a:r>
          </a:p>
          <a:p>
            <a:pPr>
              <a:spcBef>
                <a:spcPct val="50000"/>
              </a:spcBef>
            </a:pPr>
            <a:r>
              <a:rPr lang="en-GB" sz="2000" dirty="0">
                <a:solidFill>
                  <a:srgbClr val="000000"/>
                </a:solidFill>
                <a:effectLst/>
                <a:latin typeface="+mn-lt"/>
                <a:ea typeface="Calibri" panose="020F0502020204030204" pitchFamily="34" charset="0"/>
                <a:cs typeface="Times New Roman" panose="02020603050405020304" pitchFamily="18" charset="0"/>
              </a:rPr>
              <a:t>With regards to the change in mechanical properties after lowering the annealing temperature from 670 degrees Celsius to 650 degrees Celsius, the R-value lowered a considerable amount, especially for the T56 steel grade which it lowered by an average 0.2 and the T59 lowered by 0.14 but no as much of a decrease for the T61 which lowered by 0.08. </a:t>
            </a:r>
            <a:endParaRPr lang="en-US" altLang="en-US" sz="2000" dirty="0">
              <a:latin typeface="+mn-lt"/>
              <a:cs typeface="Times New Roman" panose="02020603050405020304" pitchFamily="18" charset="0"/>
            </a:endParaRPr>
          </a:p>
          <a:p>
            <a:pPr>
              <a:spcBef>
                <a:spcPct val="50000"/>
              </a:spcBef>
            </a:pPr>
            <a:r>
              <a:rPr lang="en-GB" sz="2000" dirty="0">
                <a:solidFill>
                  <a:srgbClr val="000000"/>
                </a:solidFill>
                <a:effectLst/>
                <a:latin typeface="+mn-lt"/>
                <a:ea typeface="Calibri" panose="020F0502020204030204" pitchFamily="34" charset="0"/>
                <a:cs typeface="Times New Roman" panose="02020603050405020304" pitchFamily="18" charset="0"/>
              </a:rPr>
              <a:t>The yield stress had little increases of 0.5N/mm</a:t>
            </a:r>
            <a:r>
              <a:rPr lang="en-GB" sz="2000" baseline="30000" dirty="0">
                <a:solidFill>
                  <a:srgbClr val="000000"/>
                </a:solidFill>
                <a:effectLst/>
                <a:latin typeface="+mn-lt"/>
                <a:ea typeface="Calibri" panose="020F0502020204030204" pitchFamily="34" charset="0"/>
                <a:cs typeface="Times New Roman" panose="02020603050405020304" pitchFamily="18" charset="0"/>
              </a:rPr>
              <a:t>2</a:t>
            </a:r>
            <a:r>
              <a:rPr lang="en-GB" sz="2000" dirty="0">
                <a:solidFill>
                  <a:srgbClr val="000000"/>
                </a:solidFill>
                <a:effectLst/>
                <a:latin typeface="+mn-lt"/>
                <a:ea typeface="Calibri" panose="020F0502020204030204" pitchFamily="34" charset="0"/>
                <a:cs typeface="Times New Roman" panose="02020603050405020304" pitchFamily="18" charset="0"/>
              </a:rPr>
              <a:t> for T56, 2.2N/mm</a:t>
            </a:r>
            <a:r>
              <a:rPr lang="en-GB" sz="2000" baseline="30000" dirty="0">
                <a:solidFill>
                  <a:srgbClr val="000000"/>
                </a:solidFill>
                <a:effectLst/>
                <a:latin typeface="+mn-lt"/>
                <a:ea typeface="Calibri" panose="020F0502020204030204" pitchFamily="34" charset="0"/>
                <a:cs typeface="Times New Roman" panose="02020603050405020304" pitchFamily="18" charset="0"/>
              </a:rPr>
              <a:t>2</a:t>
            </a:r>
            <a:r>
              <a:rPr lang="en-GB" sz="2000" dirty="0">
                <a:solidFill>
                  <a:srgbClr val="000000"/>
                </a:solidFill>
                <a:effectLst/>
                <a:latin typeface="+mn-lt"/>
                <a:ea typeface="Calibri" panose="020F0502020204030204" pitchFamily="34" charset="0"/>
                <a:cs typeface="Times New Roman" panose="02020603050405020304" pitchFamily="18" charset="0"/>
              </a:rPr>
              <a:t> for T59 and 1.5N/mm</a:t>
            </a:r>
            <a:r>
              <a:rPr lang="en-GB" sz="2000" baseline="30000" dirty="0">
                <a:solidFill>
                  <a:srgbClr val="000000"/>
                </a:solidFill>
                <a:effectLst/>
                <a:latin typeface="+mn-lt"/>
                <a:ea typeface="Calibri" panose="020F0502020204030204" pitchFamily="34" charset="0"/>
                <a:cs typeface="Times New Roman" panose="02020603050405020304" pitchFamily="18" charset="0"/>
              </a:rPr>
              <a:t>2</a:t>
            </a:r>
            <a:r>
              <a:rPr lang="en-GB" sz="2000" dirty="0">
                <a:solidFill>
                  <a:srgbClr val="000000"/>
                </a:solidFill>
                <a:effectLst/>
                <a:latin typeface="+mn-lt"/>
                <a:ea typeface="Calibri" panose="020F0502020204030204" pitchFamily="34" charset="0"/>
                <a:cs typeface="Times New Roman" panose="02020603050405020304" pitchFamily="18" charset="0"/>
              </a:rPr>
              <a:t> for T61. The UTS also increased by 2N/mm</a:t>
            </a:r>
            <a:r>
              <a:rPr lang="en-GB" sz="2000" baseline="30000" dirty="0">
                <a:solidFill>
                  <a:srgbClr val="000000"/>
                </a:solidFill>
                <a:effectLst/>
                <a:latin typeface="+mn-lt"/>
                <a:ea typeface="Calibri" panose="020F0502020204030204" pitchFamily="34" charset="0"/>
                <a:cs typeface="Times New Roman" panose="02020603050405020304" pitchFamily="18" charset="0"/>
              </a:rPr>
              <a:t>2</a:t>
            </a:r>
            <a:r>
              <a:rPr lang="en-GB" sz="2000" dirty="0">
                <a:solidFill>
                  <a:srgbClr val="000000"/>
                </a:solidFill>
                <a:effectLst/>
                <a:latin typeface="+mn-lt"/>
                <a:ea typeface="Calibri" panose="020F0502020204030204" pitchFamily="34" charset="0"/>
                <a:cs typeface="Times New Roman" panose="02020603050405020304" pitchFamily="18" charset="0"/>
              </a:rPr>
              <a:t>for the T56, 3.5N/mm</a:t>
            </a:r>
            <a:r>
              <a:rPr lang="en-GB" sz="2000" baseline="30000" dirty="0">
                <a:solidFill>
                  <a:srgbClr val="000000"/>
                </a:solidFill>
                <a:effectLst/>
                <a:latin typeface="+mn-lt"/>
                <a:ea typeface="Calibri" panose="020F0502020204030204" pitchFamily="34" charset="0"/>
                <a:cs typeface="Times New Roman" panose="02020603050405020304" pitchFamily="18" charset="0"/>
              </a:rPr>
              <a:t>2</a:t>
            </a:r>
            <a:r>
              <a:rPr lang="en-GB" sz="2000" dirty="0">
                <a:solidFill>
                  <a:srgbClr val="000000"/>
                </a:solidFill>
                <a:effectLst/>
                <a:latin typeface="+mn-lt"/>
                <a:ea typeface="Calibri" panose="020F0502020204030204" pitchFamily="34" charset="0"/>
                <a:cs typeface="Times New Roman" panose="02020603050405020304" pitchFamily="18" charset="0"/>
              </a:rPr>
              <a:t> for T59 and 6.5N/mm</a:t>
            </a:r>
            <a:r>
              <a:rPr lang="en-GB" sz="2000" baseline="30000" dirty="0">
                <a:solidFill>
                  <a:srgbClr val="000000"/>
                </a:solidFill>
                <a:effectLst/>
                <a:latin typeface="+mn-lt"/>
                <a:ea typeface="Calibri" panose="020F0502020204030204" pitchFamily="34" charset="0"/>
                <a:cs typeface="Times New Roman" panose="02020603050405020304" pitchFamily="18" charset="0"/>
              </a:rPr>
              <a:t>2</a:t>
            </a:r>
            <a:r>
              <a:rPr lang="en-GB" sz="2000" dirty="0">
                <a:solidFill>
                  <a:srgbClr val="000000"/>
                </a:solidFill>
                <a:effectLst/>
                <a:latin typeface="+mn-lt"/>
                <a:ea typeface="Calibri" panose="020F0502020204030204" pitchFamily="34" charset="0"/>
                <a:cs typeface="Times New Roman" panose="02020603050405020304" pitchFamily="18" charset="0"/>
              </a:rPr>
              <a:t> for T61, so the UTS had more of an increase than the lower yield stress. Overall, the material become slightly stronger as lower annealing temperatures result in slower diffusion rates and slower recrystallization kinetics. As a result, the grains formed during annealing are smaller and more evenly distributed throughout the material. A finer grain structure generally leads to increased strength because smaller grains hinder dislocation movement, making it more difficult for them to propagate and causing strengthening effects. </a:t>
            </a:r>
            <a:endParaRPr lang="en-US" sz="2000" dirty="0">
              <a:effectLst/>
              <a:latin typeface="+mn-lt"/>
              <a:ea typeface="Calibri" panose="020F0502020204030204" pitchFamily="34" charset="0"/>
              <a:cs typeface="Times New Roman" panose="02020603050405020304" pitchFamily="18" charset="0"/>
            </a:endParaRPr>
          </a:p>
          <a:p>
            <a:pPr>
              <a:spcBef>
                <a:spcPct val="50000"/>
              </a:spcBef>
            </a:pPr>
            <a:endParaRPr lang="en-US" altLang="en-US" sz="2000" dirty="0">
              <a:latin typeface="+mn-lt"/>
              <a:cs typeface="Times New Roman" panose="02020603050405020304" pitchFamily="18" charset="0"/>
            </a:endParaRPr>
          </a:p>
          <a:p>
            <a:pPr>
              <a:spcBef>
                <a:spcPct val="50000"/>
              </a:spcBef>
            </a:pPr>
            <a:endParaRPr lang="en-US" altLang="en-US" sz="2000" dirty="0">
              <a:latin typeface="+mn-lt"/>
              <a:cs typeface="Times New Roman" panose="02020603050405020304" pitchFamily="18" charset="0"/>
            </a:endParaRPr>
          </a:p>
          <a:p>
            <a:pPr>
              <a:spcBef>
                <a:spcPct val="50000"/>
              </a:spcBef>
            </a:pPr>
            <a:endParaRPr lang="en-US" altLang="en-US" sz="2000" dirty="0">
              <a:latin typeface="+mn-lt"/>
              <a:cs typeface="Times New Roman" panose="02020603050405020304" pitchFamily="18" charset="0"/>
            </a:endParaRPr>
          </a:p>
          <a:p>
            <a:pPr>
              <a:spcBef>
                <a:spcPct val="50000"/>
              </a:spcBef>
            </a:pPr>
            <a:endParaRPr lang="en-US" altLang="en-US" sz="2000" dirty="0">
              <a:latin typeface="+mn-lt"/>
              <a:cs typeface="Times New Roman" panose="02020603050405020304" pitchFamily="18" charset="0"/>
            </a:endParaRPr>
          </a:p>
          <a:p>
            <a:pPr>
              <a:spcBef>
                <a:spcPct val="50000"/>
              </a:spcBef>
            </a:pPr>
            <a:endParaRPr lang="en-US" altLang="en-US" sz="2000" dirty="0">
              <a:latin typeface="+mn-lt"/>
              <a:cs typeface="Times New Roman" panose="02020603050405020304" pitchFamily="18" charset="0"/>
            </a:endParaRPr>
          </a:p>
          <a:p>
            <a:pPr>
              <a:spcBef>
                <a:spcPct val="50000"/>
              </a:spcBef>
            </a:pPr>
            <a:endParaRPr lang="en-US" altLang="en-US" sz="2000" dirty="0">
              <a:latin typeface="+mn-lt"/>
              <a:cs typeface="Times New Roman" panose="02020603050405020304" pitchFamily="18" charset="0"/>
            </a:endParaRPr>
          </a:p>
          <a:p>
            <a:pPr>
              <a:spcBef>
                <a:spcPct val="50000"/>
              </a:spcBef>
            </a:pPr>
            <a:endParaRPr lang="en-US" altLang="en-US" sz="2000" dirty="0">
              <a:latin typeface="+mn-lt"/>
            </a:endParaRPr>
          </a:p>
        </p:txBody>
      </p:sp>
      <p:sp>
        <p:nvSpPr>
          <p:cNvPr id="48" name="Text Box 6"/>
          <p:cNvSpPr txBox="1">
            <a:spLocks noChangeArrowheads="1"/>
          </p:cNvSpPr>
          <p:nvPr/>
        </p:nvSpPr>
        <p:spPr bwMode="auto">
          <a:xfrm>
            <a:off x="14579261" y="16127994"/>
            <a:ext cx="6415087" cy="11354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mn-lt"/>
                <a:cs typeface="Arial" panose="020B0604020202020204" pitchFamily="34" charset="0"/>
              </a:rPr>
              <a:t>Conclusions after lowering annealing temperature</a:t>
            </a:r>
          </a:p>
          <a:p>
            <a:pPr marL="571500" indent="-571500">
              <a:spcBef>
                <a:spcPct val="50000"/>
              </a:spcBef>
              <a:buFont typeface="Arial" panose="020B0604020202020204" pitchFamily="34" charset="0"/>
              <a:buChar char="•"/>
            </a:pPr>
            <a:r>
              <a:rPr lang="en-AU" altLang="en-US" sz="2800" dirty="0">
                <a:latin typeface="+mn-lt"/>
                <a:cs typeface="Arial" panose="020B0604020202020204" pitchFamily="34" charset="0"/>
              </a:rPr>
              <a:t>R value decreased</a:t>
            </a:r>
          </a:p>
          <a:p>
            <a:pPr marL="571500" indent="-571500">
              <a:spcBef>
                <a:spcPct val="50000"/>
              </a:spcBef>
              <a:buFont typeface="Arial" panose="020B0604020202020204" pitchFamily="34" charset="0"/>
              <a:buChar char="•"/>
            </a:pPr>
            <a:r>
              <a:rPr lang="en-AU" altLang="en-US" sz="2800" dirty="0">
                <a:latin typeface="+mn-lt"/>
                <a:cs typeface="Arial" panose="020B0604020202020204" pitchFamily="34" charset="0"/>
              </a:rPr>
              <a:t>Yield strength, Ultimate tensile strength and elongation increased</a:t>
            </a:r>
          </a:p>
          <a:p>
            <a:pPr marL="571500" indent="-571500">
              <a:spcBef>
                <a:spcPct val="50000"/>
              </a:spcBef>
              <a:buFont typeface="Arial" panose="020B0604020202020204" pitchFamily="34" charset="0"/>
              <a:buChar char="•"/>
            </a:pPr>
            <a:r>
              <a:rPr lang="en-AU" altLang="en-US" sz="2800" dirty="0">
                <a:latin typeface="+mn-lt"/>
                <a:cs typeface="Arial" panose="020B0604020202020204" pitchFamily="34" charset="0"/>
              </a:rPr>
              <a:t>Grain size decreased</a:t>
            </a:r>
          </a:p>
          <a:p>
            <a:pPr marL="571500" indent="-571500">
              <a:spcBef>
                <a:spcPct val="50000"/>
              </a:spcBef>
              <a:buFont typeface="Arial" panose="020B0604020202020204" pitchFamily="34" charset="0"/>
              <a:buChar char="•"/>
            </a:pPr>
            <a:r>
              <a:rPr lang="en-AU" altLang="en-US" sz="2800" dirty="0">
                <a:latin typeface="+mn-lt"/>
                <a:cs typeface="Arial" panose="020B0604020202020204" pitchFamily="34" charset="0"/>
              </a:rPr>
              <a:t>Hardness increased</a:t>
            </a:r>
          </a:p>
          <a:p>
            <a:pPr marL="0" marR="0">
              <a:lnSpc>
                <a:spcPct val="115000"/>
              </a:lnSpc>
              <a:spcBef>
                <a:spcPts val="0"/>
              </a:spcBef>
              <a:spcAft>
                <a:spcPts val="800"/>
              </a:spcAft>
            </a:pPr>
            <a:r>
              <a:rPr lang="en-US" sz="2800" dirty="0">
                <a:effectLst/>
                <a:latin typeface="+mn-lt"/>
                <a:ea typeface="Calibri" panose="020F0502020204030204" pitchFamily="34" charset="0"/>
                <a:cs typeface="Times New Roman" panose="02020603050405020304" pitchFamily="18" charset="0"/>
              </a:rPr>
              <a:t>In summary, large grain counts in steel tend to indicate a finer grain structure and more isotropic mechanical properties, while small grain counts suggest a coarser grain structure and greater anisotropy. However, it's important to note that the relationship between grain size, grain count, and anisotropy can be influenced by various factors, including alloy composition, processing conditions, heat treatment, and testing parameters. </a:t>
            </a:r>
          </a:p>
          <a:p>
            <a:pPr>
              <a:spcBef>
                <a:spcPct val="50000"/>
              </a:spcBef>
            </a:pPr>
            <a:endParaRPr lang="en-US" altLang="en-US" sz="2800" dirty="0">
              <a:latin typeface="+mn-lt"/>
            </a:endParaRPr>
          </a:p>
        </p:txBody>
      </p:sp>
      <p:sp>
        <p:nvSpPr>
          <p:cNvPr id="49" name="Text Box 6"/>
          <p:cNvSpPr txBox="1">
            <a:spLocks noChangeArrowheads="1"/>
          </p:cNvSpPr>
          <p:nvPr/>
        </p:nvSpPr>
        <p:spPr bwMode="auto">
          <a:xfrm>
            <a:off x="6981552" y="2924452"/>
            <a:ext cx="6415087" cy="8352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dirty="0">
                <a:effectLst/>
                <a:latin typeface="+mn-lt"/>
                <a:ea typeface="Calibri" panose="020F0502020204030204" pitchFamily="34" charset="0"/>
              </a:rPr>
              <a:t>With the use of the light microscope where we use visible light to illuminate and magnify specimens. The basic components include a light source, condenser lens, specimen stage, objective lens, and ocular lens. The specimen is illuminated, and the magnified image is observed through the eyepiece. The term "VHX" might be associated with Keyence's VHX Series of digital microscopes.</a:t>
            </a:r>
          </a:p>
          <a:p>
            <a:endParaRPr lang="en-GB" dirty="0">
              <a:effectLst/>
              <a:latin typeface="+mn-lt"/>
              <a:ea typeface="Calibri" panose="020F0502020204030204" pitchFamily="34" charset="0"/>
            </a:endParaRPr>
          </a:p>
          <a:p>
            <a:r>
              <a:rPr lang="en-GB" dirty="0">
                <a:effectLst/>
                <a:latin typeface="+mn-lt"/>
                <a:ea typeface="Calibri" panose="020F0502020204030204" pitchFamily="34" charset="0"/>
                <a:cs typeface="Times New Roman" panose="02020603050405020304" pitchFamily="18" charset="0"/>
              </a:rPr>
              <a:t>The use of the microscope relates to the project as it will allow us to view and evaluate grain size and structure of the steel samples, which will relate back to anisotropy and mechanical properties as grain size plays a significant role in determining the anisotropic behaviour of steel. Control over grain size and grain orientation is essential in engineering applications to tailor the mechanical properties of steel in desired directions. </a:t>
            </a:r>
            <a:endParaRPr lang="en-US" dirty="0">
              <a:effectLst/>
              <a:latin typeface="+mn-lt"/>
              <a:ea typeface="Calibri" panose="020F0502020204030204" pitchFamily="34" charset="0"/>
              <a:cs typeface="Times New Roman" panose="02020603050405020304" pitchFamily="18" charset="0"/>
            </a:endParaRPr>
          </a:p>
          <a:p>
            <a:endParaRPr lang="en-GB" sz="2800" dirty="0">
              <a:latin typeface="+mn-lt"/>
            </a:endParaRPr>
          </a:p>
        </p:txBody>
      </p:sp>
      <p:pic>
        <p:nvPicPr>
          <p:cNvPr id="3" name="Picture 2">
            <a:extLst>
              <a:ext uri="{FF2B5EF4-FFF2-40B4-BE49-F238E27FC236}">
                <a16:creationId xmlns:a16="http://schemas.microsoft.com/office/drawing/2014/main" id="{21B3529A-CB6E-30DB-A0F2-5EA4C2972421}"/>
              </a:ext>
            </a:extLst>
          </p:cNvPr>
          <p:cNvPicPr>
            <a:picLocks noChangeAspect="1"/>
          </p:cNvPicPr>
          <p:nvPr/>
        </p:nvPicPr>
        <p:blipFill>
          <a:blip r:embed="rId4"/>
          <a:stretch>
            <a:fillRect/>
          </a:stretch>
        </p:blipFill>
        <p:spPr>
          <a:xfrm>
            <a:off x="13787436" y="2859348"/>
            <a:ext cx="8529001" cy="5068482"/>
          </a:xfrm>
          <a:prstGeom prst="rect">
            <a:avLst/>
          </a:prstGeom>
        </p:spPr>
      </p:pic>
      <p:pic>
        <p:nvPicPr>
          <p:cNvPr id="5" name="Picture 4">
            <a:extLst>
              <a:ext uri="{FF2B5EF4-FFF2-40B4-BE49-F238E27FC236}">
                <a16:creationId xmlns:a16="http://schemas.microsoft.com/office/drawing/2014/main" id="{A2B46822-C1CE-E277-2980-79981732501B}"/>
              </a:ext>
            </a:extLst>
          </p:cNvPr>
          <p:cNvPicPr>
            <a:picLocks noChangeAspect="1"/>
          </p:cNvPicPr>
          <p:nvPr/>
        </p:nvPicPr>
        <p:blipFill>
          <a:blip r:embed="rId5"/>
          <a:stretch>
            <a:fillRect/>
          </a:stretch>
        </p:blipFill>
        <p:spPr>
          <a:xfrm>
            <a:off x="14842641" y="8069770"/>
            <a:ext cx="5647122" cy="7529497"/>
          </a:xfrm>
          <a:prstGeom prst="rect">
            <a:avLst/>
          </a:prstGeom>
        </p:spPr>
      </p:pic>
      <p:pic>
        <p:nvPicPr>
          <p:cNvPr id="10" name="Picture 9">
            <a:extLst>
              <a:ext uri="{FF2B5EF4-FFF2-40B4-BE49-F238E27FC236}">
                <a16:creationId xmlns:a16="http://schemas.microsoft.com/office/drawing/2014/main" id="{E609FEBA-1C7D-82D3-78DC-05F19B9B1A96}"/>
              </a:ext>
            </a:extLst>
          </p:cNvPr>
          <p:cNvPicPr>
            <a:picLocks noChangeAspect="1"/>
          </p:cNvPicPr>
          <p:nvPr/>
        </p:nvPicPr>
        <p:blipFill>
          <a:blip r:embed="rId6"/>
          <a:stretch>
            <a:fillRect/>
          </a:stretch>
        </p:blipFill>
        <p:spPr>
          <a:xfrm>
            <a:off x="7359507" y="24684859"/>
            <a:ext cx="6165190" cy="4070355"/>
          </a:xfrm>
          <a:prstGeom prst="rect">
            <a:avLst/>
          </a:prstGeom>
        </p:spPr>
      </p:pic>
      <p:pic>
        <p:nvPicPr>
          <p:cNvPr id="11" name="Picture 10">
            <a:extLst>
              <a:ext uri="{FF2B5EF4-FFF2-40B4-BE49-F238E27FC236}">
                <a16:creationId xmlns:a16="http://schemas.microsoft.com/office/drawing/2014/main" id="{21D82765-CDAE-136A-2BC3-74C45B9F6DDF}"/>
              </a:ext>
            </a:extLst>
          </p:cNvPr>
          <p:cNvPicPr>
            <a:picLocks noChangeAspect="1"/>
          </p:cNvPicPr>
          <p:nvPr/>
        </p:nvPicPr>
        <p:blipFill>
          <a:blip r:embed="rId7"/>
          <a:stretch>
            <a:fillRect/>
          </a:stretch>
        </p:blipFill>
        <p:spPr>
          <a:xfrm>
            <a:off x="9321800" y="11036735"/>
            <a:ext cx="5092639" cy="3360585"/>
          </a:xfrm>
          <a:prstGeom prst="rect">
            <a:avLst/>
          </a:prstGeom>
        </p:spPr>
      </p:pic>
      <p:sp>
        <p:nvSpPr>
          <p:cNvPr id="12" name="TextBox 11">
            <a:extLst>
              <a:ext uri="{FF2B5EF4-FFF2-40B4-BE49-F238E27FC236}">
                <a16:creationId xmlns:a16="http://schemas.microsoft.com/office/drawing/2014/main" id="{4D35BEFF-7AFF-FA59-54E6-1836B910565F}"/>
              </a:ext>
            </a:extLst>
          </p:cNvPr>
          <p:cNvSpPr txBox="1"/>
          <p:nvPr/>
        </p:nvSpPr>
        <p:spPr>
          <a:xfrm>
            <a:off x="6883075" y="10510222"/>
            <a:ext cx="7257850" cy="461665"/>
          </a:xfrm>
          <a:prstGeom prst="rect">
            <a:avLst/>
          </a:prstGeom>
          <a:noFill/>
        </p:spPr>
        <p:txBody>
          <a:bodyPr wrap="square" rtlCol="0">
            <a:spAutoFit/>
          </a:bodyPr>
          <a:lstStyle/>
          <a:p>
            <a:r>
              <a:rPr lang="en-GB" sz="2400" b="1" dirty="0"/>
              <a:t>Grain structure before lowering annealing temperature</a:t>
            </a:r>
            <a:endParaRPr lang="en-US" sz="2400" b="1" dirty="0"/>
          </a:p>
        </p:txBody>
      </p:sp>
      <p:sp>
        <p:nvSpPr>
          <p:cNvPr id="13" name="TextBox 12">
            <a:extLst>
              <a:ext uri="{FF2B5EF4-FFF2-40B4-BE49-F238E27FC236}">
                <a16:creationId xmlns:a16="http://schemas.microsoft.com/office/drawing/2014/main" id="{A617E490-8B69-4CA3-9133-698B4E1E1A12}"/>
              </a:ext>
            </a:extLst>
          </p:cNvPr>
          <p:cNvSpPr txBox="1"/>
          <p:nvPr/>
        </p:nvSpPr>
        <p:spPr>
          <a:xfrm>
            <a:off x="7302234" y="24001522"/>
            <a:ext cx="7774897" cy="461665"/>
          </a:xfrm>
          <a:prstGeom prst="rect">
            <a:avLst/>
          </a:prstGeom>
          <a:noFill/>
        </p:spPr>
        <p:txBody>
          <a:bodyPr wrap="square" rtlCol="0">
            <a:spAutoFit/>
          </a:bodyPr>
          <a:lstStyle/>
          <a:p>
            <a:r>
              <a:rPr lang="en-GB" sz="2400" b="1" dirty="0"/>
              <a:t>Grain structure before lowering annealing temperature</a:t>
            </a:r>
            <a:endParaRPr lang="en-US" sz="2400" b="1" dirty="0"/>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992</Words>
  <Application>Microsoft Office PowerPoint</Application>
  <PresentationFormat>Custom</PresentationFormat>
  <Paragraphs>45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Marshall, Rhys</cp:lastModifiedBy>
  <cp:revision>23</cp:revision>
  <dcterms:created xsi:type="dcterms:W3CDTF">2016-02-25T08:27:32Z</dcterms:created>
  <dcterms:modified xsi:type="dcterms:W3CDTF">2024-06-12T17:10:35Z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2024-06-11T16:34:48Z</vt:lpwstr>
  </property>
  <property fmtid="{D5CDD505-2E9C-101B-9397-08002B2CF9AE}" pid="4" name="MSIP_Label_73aa366c-74b9-492b-a1b9-5472c41e7d31_Method">
    <vt:lpwstr>Standard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2ec8fb5f-9030-4bfd-b139-191216582e09</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