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66"/>
  </p:notesMasterIdLst>
  <p:handoutMasterIdLst>
    <p:handoutMasterId r:id="rId67"/>
  </p:handoutMasterIdLst>
  <p:sldIdLst>
    <p:sldId id="257" r:id="rId2"/>
    <p:sldId id="261" r:id="rId3"/>
    <p:sldId id="360" r:id="rId4"/>
    <p:sldId id="363" r:id="rId5"/>
    <p:sldId id="308" r:id="rId6"/>
    <p:sldId id="307" r:id="rId7"/>
    <p:sldId id="361" r:id="rId8"/>
    <p:sldId id="338" r:id="rId9"/>
    <p:sldId id="376" r:id="rId10"/>
    <p:sldId id="391" r:id="rId11"/>
    <p:sldId id="365" r:id="rId12"/>
    <p:sldId id="372" r:id="rId13"/>
    <p:sldId id="369" r:id="rId14"/>
    <p:sldId id="370" r:id="rId15"/>
    <p:sldId id="374" r:id="rId16"/>
    <p:sldId id="316" r:id="rId17"/>
    <p:sldId id="319" r:id="rId18"/>
    <p:sldId id="344" r:id="rId19"/>
    <p:sldId id="342" r:id="rId20"/>
    <p:sldId id="340" r:id="rId21"/>
    <p:sldId id="258" r:id="rId22"/>
    <p:sldId id="394" r:id="rId23"/>
    <p:sldId id="375" r:id="rId24"/>
    <p:sldId id="345" r:id="rId25"/>
    <p:sldId id="262" r:id="rId26"/>
    <p:sldId id="327" r:id="rId27"/>
    <p:sldId id="328" r:id="rId28"/>
    <p:sldId id="400" r:id="rId29"/>
    <p:sldId id="333" r:id="rId30"/>
    <p:sldId id="343" r:id="rId31"/>
    <p:sldId id="368" r:id="rId32"/>
    <p:sldId id="332" r:id="rId33"/>
    <p:sldId id="315" r:id="rId34"/>
    <p:sldId id="329" r:id="rId35"/>
    <p:sldId id="324" r:id="rId36"/>
    <p:sldId id="396" r:id="rId37"/>
    <p:sldId id="367" r:id="rId38"/>
    <p:sldId id="334" r:id="rId39"/>
    <p:sldId id="325" r:id="rId40"/>
    <p:sldId id="384" r:id="rId41"/>
    <p:sldId id="399" r:id="rId42"/>
    <p:sldId id="383" r:id="rId43"/>
    <p:sldId id="392" r:id="rId44"/>
    <p:sldId id="385" r:id="rId45"/>
    <p:sldId id="349" r:id="rId46"/>
    <p:sldId id="335" r:id="rId47"/>
    <p:sldId id="351" r:id="rId48"/>
    <p:sldId id="317" r:id="rId49"/>
    <p:sldId id="387" r:id="rId50"/>
    <p:sldId id="388" r:id="rId51"/>
    <p:sldId id="390" r:id="rId52"/>
    <p:sldId id="272" r:id="rId53"/>
    <p:sldId id="285" r:id="rId54"/>
    <p:sldId id="398" r:id="rId55"/>
    <p:sldId id="397" r:id="rId56"/>
    <p:sldId id="378" r:id="rId57"/>
    <p:sldId id="377" r:id="rId58"/>
    <p:sldId id="336" r:id="rId59"/>
    <p:sldId id="359" r:id="rId60"/>
    <p:sldId id="358" r:id="rId61"/>
    <p:sldId id="357" r:id="rId62"/>
    <p:sldId id="339" r:id="rId63"/>
    <p:sldId id="282" r:id="rId64"/>
    <p:sldId id="279" r:id="rId65"/>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D417A-F587-C278-FE93-BF45056A6458}" v="5" dt="2021-10-25T10:14:20.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75"/>
    <p:restoredTop sz="73228" autoAdjust="0"/>
  </p:normalViewPr>
  <p:slideViewPr>
    <p:cSldViewPr>
      <p:cViewPr varScale="1">
        <p:scale>
          <a:sx n="81" d="100"/>
          <a:sy n="81" d="100"/>
        </p:scale>
        <p:origin x="1088"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915"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ofPieChart>
        <c:ofPieType val="bar"/>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BD9-48B9-9DDE-CEFFDCD220C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BD9-48B9-9DDE-CEFFDCD220C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BD9-48B9-9DDE-CEFFDCD220CA}"/>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BD9-48B9-9DDE-CEFFDCD220CA}"/>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6BD9-48B9-9DDE-CEFFDCD220CA}"/>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13B8-0846-B9AA-4F8058AA6AEA}"/>
            </c:ext>
          </c:extLst>
        </c:ser>
        <c:dLbls>
          <c:showLegendKey val="0"/>
          <c:showVal val="0"/>
          <c:showCatName val="0"/>
          <c:showSerName val="0"/>
          <c:showPercent val="0"/>
          <c:showBubbleSize val="0"/>
          <c:showLeaderLines val="1"/>
        </c:dLbls>
        <c:gapWidth val="100"/>
        <c:secondPieSize val="75"/>
        <c:serLines>
          <c:spPr>
            <a:ln w="9525" cap="flat" cmpd="sng" algn="ctr">
              <a:solidFill>
                <a:schemeClr val="tx1">
                  <a:lumMod val="35000"/>
                  <a:lumOff val="65000"/>
                </a:schemeClr>
              </a:solidFill>
              <a:round/>
            </a:ln>
            <a:effectLst/>
          </c:spPr>
        </c:serLines>
      </c:of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915"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DD1C88-9BD7-D541-AE4B-CB0B9D1D1EBA}"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US"/>
        </a:p>
      </dgm:t>
    </dgm:pt>
    <dgm:pt modelId="{B9E11B3D-EB28-AA4E-BA4B-1714F99A1926}">
      <dgm:prSet phldrT="[Text]"/>
      <dgm:spPr/>
      <dgm:t>
        <a:bodyPr/>
        <a:lstStyle/>
        <a:p>
          <a:r>
            <a:rPr lang="en-US" dirty="0"/>
            <a:t>Personal &amp; Social Development, Well-being and Cultural Diversity Area of Learning</a:t>
          </a:r>
        </a:p>
      </dgm:t>
    </dgm:pt>
    <dgm:pt modelId="{741F57C1-8668-534B-9121-581CF2780528}" type="parTrans" cxnId="{98999631-CD6B-3844-8A0B-F43E26ABB83C}">
      <dgm:prSet/>
      <dgm:spPr/>
      <dgm:t>
        <a:bodyPr/>
        <a:lstStyle/>
        <a:p>
          <a:endParaRPr lang="en-US"/>
        </a:p>
      </dgm:t>
    </dgm:pt>
    <dgm:pt modelId="{26090324-6B93-9D4F-BDCE-38AD56DB56C5}" type="sibTrans" cxnId="{98999631-CD6B-3844-8A0B-F43E26ABB83C}">
      <dgm:prSet/>
      <dgm:spPr/>
      <dgm:t>
        <a:bodyPr/>
        <a:lstStyle/>
        <a:p>
          <a:endParaRPr lang="en-US"/>
        </a:p>
      </dgm:t>
    </dgm:pt>
    <dgm:pt modelId="{9DDE5526-634E-DB43-921E-6F50C105643D}">
      <dgm:prSet phldrT="[Text]"/>
      <dgm:spPr/>
      <dgm:t>
        <a:bodyPr/>
        <a:lstStyle/>
        <a:p>
          <a:r>
            <a:rPr lang="en-US" dirty="0"/>
            <a:t>Language, Literacy &amp; Communication Skills</a:t>
          </a:r>
        </a:p>
      </dgm:t>
    </dgm:pt>
    <dgm:pt modelId="{0CD8487D-5D44-1D41-86FC-000CA0E59E2D}" type="parTrans" cxnId="{6AEFC7C8-358C-B841-9E10-51A7005F62F9}">
      <dgm:prSet/>
      <dgm:spPr/>
      <dgm:t>
        <a:bodyPr/>
        <a:lstStyle/>
        <a:p>
          <a:endParaRPr lang="en-US"/>
        </a:p>
      </dgm:t>
    </dgm:pt>
    <dgm:pt modelId="{95742D5B-ECBD-6D4D-83A8-FEB45B020B60}" type="sibTrans" cxnId="{6AEFC7C8-358C-B841-9E10-51A7005F62F9}">
      <dgm:prSet/>
      <dgm:spPr/>
      <dgm:t>
        <a:bodyPr/>
        <a:lstStyle/>
        <a:p>
          <a:endParaRPr lang="en-US"/>
        </a:p>
      </dgm:t>
    </dgm:pt>
    <dgm:pt modelId="{AC45DB0F-80F3-644E-B170-8771499DFCA7}">
      <dgm:prSet phldrT="[Text]"/>
      <dgm:spPr/>
      <dgm:t>
        <a:bodyPr/>
        <a:lstStyle/>
        <a:p>
          <a:r>
            <a:rPr lang="en-US" dirty="0"/>
            <a:t>Knowledge &amp; Understanding of the World</a:t>
          </a:r>
        </a:p>
      </dgm:t>
    </dgm:pt>
    <dgm:pt modelId="{AB3B4047-9703-DF48-9813-2876FA19F647}" type="parTrans" cxnId="{620E9E88-CA3F-7245-B27E-77E091DC1C6B}">
      <dgm:prSet/>
      <dgm:spPr/>
      <dgm:t>
        <a:bodyPr/>
        <a:lstStyle/>
        <a:p>
          <a:endParaRPr lang="en-US"/>
        </a:p>
      </dgm:t>
    </dgm:pt>
    <dgm:pt modelId="{AB60422D-9988-5B45-BE08-6C6A4ABA0019}" type="sibTrans" cxnId="{620E9E88-CA3F-7245-B27E-77E091DC1C6B}">
      <dgm:prSet/>
      <dgm:spPr/>
      <dgm:t>
        <a:bodyPr/>
        <a:lstStyle/>
        <a:p>
          <a:endParaRPr lang="en-US"/>
        </a:p>
      </dgm:t>
    </dgm:pt>
    <dgm:pt modelId="{F008250F-7D88-884E-88E5-C4660B3F3B4C}">
      <dgm:prSet phldrT="[Text]"/>
      <dgm:spPr/>
      <dgm:t>
        <a:bodyPr/>
        <a:lstStyle/>
        <a:p>
          <a:r>
            <a:rPr lang="en-US" dirty="0"/>
            <a:t>Physical Development</a:t>
          </a:r>
        </a:p>
      </dgm:t>
    </dgm:pt>
    <dgm:pt modelId="{3D4C5BC1-4E84-A644-BB4F-46BBC0DEDA38}" type="parTrans" cxnId="{C900A98E-2DD5-A64B-AFBB-CB998FA9F9F8}">
      <dgm:prSet/>
      <dgm:spPr/>
      <dgm:t>
        <a:bodyPr/>
        <a:lstStyle/>
        <a:p>
          <a:endParaRPr lang="en-US"/>
        </a:p>
      </dgm:t>
    </dgm:pt>
    <dgm:pt modelId="{E3EFA1C5-6545-2842-BDEE-6AE30B616722}" type="sibTrans" cxnId="{C900A98E-2DD5-A64B-AFBB-CB998FA9F9F8}">
      <dgm:prSet/>
      <dgm:spPr/>
      <dgm:t>
        <a:bodyPr/>
        <a:lstStyle/>
        <a:p>
          <a:endParaRPr lang="en-US"/>
        </a:p>
      </dgm:t>
    </dgm:pt>
    <dgm:pt modelId="{0596BA4A-C1BF-544B-A7EF-DA3D4E3D7E09}">
      <dgm:prSet phldrT="[Text]"/>
      <dgm:spPr/>
      <dgm:t>
        <a:bodyPr/>
        <a:lstStyle/>
        <a:p>
          <a:r>
            <a:rPr lang="en-US" dirty="0"/>
            <a:t>Creative Development</a:t>
          </a:r>
        </a:p>
      </dgm:t>
    </dgm:pt>
    <dgm:pt modelId="{E6D37272-88FB-2942-9ABC-409E2170879A}" type="parTrans" cxnId="{4D646EC1-7930-7341-9125-B2797F6B7588}">
      <dgm:prSet/>
      <dgm:spPr/>
      <dgm:t>
        <a:bodyPr/>
        <a:lstStyle/>
        <a:p>
          <a:endParaRPr lang="en-US"/>
        </a:p>
      </dgm:t>
    </dgm:pt>
    <dgm:pt modelId="{EBA69A26-C096-9B45-954E-3B7C3E3701DF}" type="sibTrans" cxnId="{4D646EC1-7930-7341-9125-B2797F6B7588}">
      <dgm:prSet/>
      <dgm:spPr/>
      <dgm:t>
        <a:bodyPr/>
        <a:lstStyle/>
        <a:p>
          <a:endParaRPr lang="en-US"/>
        </a:p>
      </dgm:t>
    </dgm:pt>
    <dgm:pt modelId="{41D3D704-B34A-5848-A780-13C80A8839EF}">
      <dgm:prSet phldrT="[Text]" phldr="1"/>
      <dgm:spPr/>
      <dgm:t>
        <a:bodyPr/>
        <a:lstStyle/>
        <a:p>
          <a:endParaRPr lang="en-US"/>
        </a:p>
      </dgm:t>
    </dgm:pt>
    <dgm:pt modelId="{EC7F560C-7200-5F43-9175-10B9E6FC87AD}" type="parTrans" cxnId="{AA071F50-09BE-8D40-95AC-04A145D05BFB}">
      <dgm:prSet/>
      <dgm:spPr/>
      <dgm:t>
        <a:bodyPr/>
        <a:lstStyle/>
        <a:p>
          <a:endParaRPr lang="en-US"/>
        </a:p>
      </dgm:t>
    </dgm:pt>
    <dgm:pt modelId="{F04F79F8-571C-F842-96DB-4BC8EDA7369D}" type="sibTrans" cxnId="{AA071F50-09BE-8D40-95AC-04A145D05BFB}">
      <dgm:prSet/>
      <dgm:spPr/>
      <dgm:t>
        <a:bodyPr/>
        <a:lstStyle/>
        <a:p>
          <a:endParaRPr lang="en-US"/>
        </a:p>
      </dgm:t>
    </dgm:pt>
    <dgm:pt modelId="{78BB7884-1AB1-A74F-8387-9625F31D852E}">
      <dgm:prSet phldrT="[Text]" phldr="1" custRadScaleRad="110642" custRadScaleInc="-22557"/>
      <dgm:spPr/>
      <dgm:t>
        <a:bodyPr/>
        <a:lstStyle/>
        <a:p>
          <a:endParaRPr lang="en-US"/>
        </a:p>
      </dgm:t>
    </dgm:pt>
    <dgm:pt modelId="{1E2E8840-B614-554D-B758-89D0ADDA29D9}" type="parTrans" cxnId="{D05E8A2F-9919-5840-BD89-4B2B4270298D}">
      <dgm:prSet/>
      <dgm:spPr/>
      <dgm:t>
        <a:bodyPr/>
        <a:lstStyle/>
        <a:p>
          <a:endParaRPr lang="en-US"/>
        </a:p>
      </dgm:t>
    </dgm:pt>
    <dgm:pt modelId="{56DCAE66-9951-264B-B5AE-126884E731E2}" type="sibTrans" cxnId="{D05E8A2F-9919-5840-BD89-4B2B4270298D}">
      <dgm:prSet/>
      <dgm:spPr/>
      <dgm:t>
        <a:bodyPr/>
        <a:lstStyle/>
        <a:p>
          <a:endParaRPr lang="en-US"/>
        </a:p>
      </dgm:t>
    </dgm:pt>
    <dgm:pt modelId="{D729CB48-8A2B-EA42-AA54-676379B0D95C}">
      <dgm:prSet phldrT="[Text]" phldr="1" custRadScaleRad="93782" custRadScaleInc="23035"/>
      <dgm:spPr/>
      <dgm:t>
        <a:bodyPr/>
        <a:lstStyle/>
        <a:p>
          <a:endParaRPr lang="en-US"/>
        </a:p>
      </dgm:t>
    </dgm:pt>
    <dgm:pt modelId="{06C187C5-4AA3-E74F-A7E8-A2CFBFFD6F10}" type="parTrans" cxnId="{6B22D175-54A7-DE49-83CA-41ED4E1FF846}">
      <dgm:prSet/>
      <dgm:spPr/>
      <dgm:t>
        <a:bodyPr/>
        <a:lstStyle/>
        <a:p>
          <a:endParaRPr lang="en-US"/>
        </a:p>
      </dgm:t>
    </dgm:pt>
    <dgm:pt modelId="{88992EE0-9C31-E04B-AB5F-F7CA81107B45}" type="sibTrans" cxnId="{6B22D175-54A7-DE49-83CA-41ED4E1FF846}">
      <dgm:prSet/>
      <dgm:spPr/>
      <dgm:t>
        <a:bodyPr/>
        <a:lstStyle/>
        <a:p>
          <a:endParaRPr lang="en-US"/>
        </a:p>
      </dgm:t>
    </dgm:pt>
    <dgm:pt modelId="{2C3C9812-3746-334F-B712-7650FA818A91}">
      <dgm:prSet/>
      <dgm:spPr/>
      <dgm:t>
        <a:bodyPr/>
        <a:lstStyle/>
        <a:p>
          <a:r>
            <a:rPr lang="en-US" dirty="0"/>
            <a:t>Mathematical Development</a:t>
          </a:r>
        </a:p>
      </dgm:t>
    </dgm:pt>
    <dgm:pt modelId="{54F5C79C-DB49-4049-BC5A-DEFE0E36869F}" type="parTrans" cxnId="{59C1B70D-A129-E948-A580-C23B9F9459E0}">
      <dgm:prSet/>
      <dgm:spPr/>
      <dgm:t>
        <a:bodyPr/>
        <a:lstStyle/>
        <a:p>
          <a:endParaRPr lang="en-US"/>
        </a:p>
      </dgm:t>
    </dgm:pt>
    <dgm:pt modelId="{127CF7FF-F7E1-D344-8828-BDEC1DACCFD4}" type="sibTrans" cxnId="{59C1B70D-A129-E948-A580-C23B9F9459E0}">
      <dgm:prSet/>
      <dgm:spPr/>
      <dgm:t>
        <a:bodyPr/>
        <a:lstStyle/>
        <a:p>
          <a:endParaRPr lang="en-US"/>
        </a:p>
      </dgm:t>
    </dgm:pt>
    <dgm:pt modelId="{400CF27A-6E37-8141-A35B-498F44FB343A}">
      <dgm:prSet/>
      <dgm:spPr/>
      <dgm:t>
        <a:bodyPr/>
        <a:lstStyle/>
        <a:p>
          <a:r>
            <a:rPr lang="en-US" dirty="0"/>
            <a:t>Welsh Language Development</a:t>
          </a:r>
        </a:p>
      </dgm:t>
    </dgm:pt>
    <dgm:pt modelId="{13A92794-5517-9948-BF6D-8F752FC9BE00}" type="parTrans" cxnId="{9D87A1F7-3EEB-F549-9A0D-E3690AE23660}">
      <dgm:prSet/>
      <dgm:spPr/>
      <dgm:t>
        <a:bodyPr/>
        <a:lstStyle/>
        <a:p>
          <a:endParaRPr lang="en-US"/>
        </a:p>
      </dgm:t>
    </dgm:pt>
    <dgm:pt modelId="{9BB8E8EE-D8E7-834A-958C-8021CAEA2865}" type="sibTrans" cxnId="{9D87A1F7-3EEB-F549-9A0D-E3690AE23660}">
      <dgm:prSet/>
      <dgm:spPr/>
      <dgm:t>
        <a:bodyPr/>
        <a:lstStyle/>
        <a:p>
          <a:endParaRPr lang="en-US"/>
        </a:p>
      </dgm:t>
    </dgm:pt>
    <dgm:pt modelId="{F3000D32-C695-9142-8328-AEE7E9797565}" type="pres">
      <dgm:prSet presAssocID="{06DD1C88-9BD7-D541-AE4B-CB0B9D1D1EBA}" presName="composite" presStyleCnt="0">
        <dgm:presLayoutVars>
          <dgm:chMax val="1"/>
          <dgm:dir/>
          <dgm:resizeHandles val="exact"/>
        </dgm:presLayoutVars>
      </dgm:prSet>
      <dgm:spPr/>
    </dgm:pt>
    <dgm:pt modelId="{8983458F-98F1-4B4C-9645-A943DFF2E409}" type="pres">
      <dgm:prSet presAssocID="{06DD1C88-9BD7-D541-AE4B-CB0B9D1D1EBA}" presName="radial" presStyleCnt="0">
        <dgm:presLayoutVars>
          <dgm:animLvl val="ctr"/>
        </dgm:presLayoutVars>
      </dgm:prSet>
      <dgm:spPr/>
    </dgm:pt>
    <dgm:pt modelId="{87CBCC91-E0B6-BF42-BB07-E70FCE7E5FA3}" type="pres">
      <dgm:prSet presAssocID="{B9E11B3D-EB28-AA4E-BA4B-1714F99A1926}" presName="centerShape" presStyleLbl="vennNode1" presStyleIdx="0" presStyleCnt="7" custScaleX="73573" custScaleY="72074" custLinFactNeighborX="-2505" custLinFactNeighborY="674"/>
      <dgm:spPr/>
    </dgm:pt>
    <dgm:pt modelId="{22FB2DCD-4234-994D-96DB-BECDE621F2E1}" type="pres">
      <dgm:prSet presAssocID="{9DDE5526-634E-DB43-921E-6F50C105643D}" presName="node" presStyleLbl="vennNode1" presStyleIdx="1" presStyleCnt="7" custScaleX="127427" custScaleY="127521" custRadScaleRad="79585" custRadScaleInc="-11505">
        <dgm:presLayoutVars>
          <dgm:bulletEnabled val="1"/>
        </dgm:presLayoutVars>
      </dgm:prSet>
      <dgm:spPr/>
    </dgm:pt>
    <dgm:pt modelId="{8B630FD8-CB8C-D141-A19F-A9B0C0B32F2E}" type="pres">
      <dgm:prSet presAssocID="{AC45DB0F-80F3-644E-B170-8771499DFCA7}" presName="node" presStyleLbl="vennNode1" presStyleIdx="2" presStyleCnt="7" custScaleX="129942" custScaleY="124160" custRadScaleRad="92574" custRadScaleInc="154">
        <dgm:presLayoutVars>
          <dgm:bulletEnabled val="1"/>
        </dgm:presLayoutVars>
      </dgm:prSet>
      <dgm:spPr/>
    </dgm:pt>
    <dgm:pt modelId="{AF8CDF50-17AC-E043-A357-479A86A667AA}" type="pres">
      <dgm:prSet presAssocID="{2C3C9812-3746-334F-B712-7650FA818A91}" presName="node" presStyleLbl="vennNode1" presStyleIdx="3" presStyleCnt="7" custScaleX="131179" custScaleY="125910" custRadScaleRad="93578" custRadScaleInc="-5569">
        <dgm:presLayoutVars>
          <dgm:bulletEnabled val="1"/>
        </dgm:presLayoutVars>
      </dgm:prSet>
      <dgm:spPr/>
    </dgm:pt>
    <dgm:pt modelId="{E0B4F032-8D5F-B540-AAB5-D4B9A966D363}" type="pres">
      <dgm:prSet presAssocID="{F008250F-7D88-884E-88E5-C4660B3F3B4C}" presName="node" presStyleLbl="vennNode1" presStyleIdx="4" presStyleCnt="7" custScaleX="129719" custScaleY="125277" custRadScaleRad="81999" custRadScaleInc="-603">
        <dgm:presLayoutVars>
          <dgm:bulletEnabled val="1"/>
        </dgm:presLayoutVars>
      </dgm:prSet>
      <dgm:spPr/>
    </dgm:pt>
    <dgm:pt modelId="{C4D7A35A-797C-A34D-A5BF-83DE314C7246}" type="pres">
      <dgm:prSet presAssocID="{0596BA4A-C1BF-544B-A7EF-DA3D4E3D7E09}" presName="node" presStyleLbl="vennNode1" presStyleIdx="5" presStyleCnt="7" custScaleX="128482" custScaleY="116025" custRadScaleRad="98430" custRadScaleInc="4574">
        <dgm:presLayoutVars>
          <dgm:bulletEnabled val="1"/>
        </dgm:presLayoutVars>
      </dgm:prSet>
      <dgm:spPr/>
    </dgm:pt>
    <dgm:pt modelId="{9C41903B-490B-9144-974C-40FD6FB8241A}" type="pres">
      <dgm:prSet presAssocID="{400CF27A-6E37-8141-A35B-498F44FB343A}" presName="node" presStyleLbl="vennNode1" presStyleIdx="6" presStyleCnt="7" custScaleX="129213" custScaleY="126422" custRadScaleRad="97295" custRadScaleInc="-9337">
        <dgm:presLayoutVars>
          <dgm:bulletEnabled val="1"/>
        </dgm:presLayoutVars>
      </dgm:prSet>
      <dgm:spPr/>
    </dgm:pt>
  </dgm:ptLst>
  <dgm:cxnLst>
    <dgm:cxn modelId="{59C1B70D-A129-E948-A580-C23B9F9459E0}" srcId="{B9E11B3D-EB28-AA4E-BA4B-1714F99A1926}" destId="{2C3C9812-3746-334F-B712-7650FA818A91}" srcOrd="2" destOrd="0" parTransId="{54F5C79C-DB49-4049-BC5A-DEFE0E36869F}" sibTransId="{127CF7FF-F7E1-D344-8828-BDEC1DACCFD4}"/>
    <dgm:cxn modelId="{D05E8A2F-9919-5840-BD89-4B2B4270298D}" srcId="{06DD1C88-9BD7-D541-AE4B-CB0B9D1D1EBA}" destId="{78BB7884-1AB1-A74F-8387-9625F31D852E}" srcOrd="2" destOrd="0" parTransId="{1E2E8840-B614-554D-B758-89D0ADDA29D9}" sibTransId="{56DCAE66-9951-264B-B5AE-126884E731E2}"/>
    <dgm:cxn modelId="{98999631-CD6B-3844-8A0B-F43E26ABB83C}" srcId="{06DD1C88-9BD7-D541-AE4B-CB0B9D1D1EBA}" destId="{B9E11B3D-EB28-AA4E-BA4B-1714F99A1926}" srcOrd="0" destOrd="0" parTransId="{741F57C1-8668-534B-9121-581CF2780528}" sibTransId="{26090324-6B93-9D4F-BDCE-38AD56DB56C5}"/>
    <dgm:cxn modelId="{5BF44C5F-3CCC-724B-A0A1-E77A99202D6F}" type="presOf" srcId="{0596BA4A-C1BF-544B-A7EF-DA3D4E3D7E09}" destId="{C4D7A35A-797C-A34D-A5BF-83DE314C7246}" srcOrd="0" destOrd="0" presId="urn:microsoft.com/office/officeart/2005/8/layout/radial3"/>
    <dgm:cxn modelId="{AA071F50-09BE-8D40-95AC-04A145D05BFB}" srcId="{06DD1C88-9BD7-D541-AE4B-CB0B9D1D1EBA}" destId="{41D3D704-B34A-5848-A780-13C80A8839EF}" srcOrd="1" destOrd="0" parTransId="{EC7F560C-7200-5F43-9175-10B9E6FC87AD}" sibTransId="{F04F79F8-571C-F842-96DB-4BC8EDA7369D}"/>
    <dgm:cxn modelId="{6B3D9775-8003-8B40-9A61-6F9CB839BA36}" type="presOf" srcId="{F008250F-7D88-884E-88E5-C4660B3F3B4C}" destId="{E0B4F032-8D5F-B540-AAB5-D4B9A966D363}" srcOrd="0" destOrd="0" presId="urn:microsoft.com/office/officeart/2005/8/layout/radial3"/>
    <dgm:cxn modelId="{6B22D175-54A7-DE49-83CA-41ED4E1FF846}" srcId="{06DD1C88-9BD7-D541-AE4B-CB0B9D1D1EBA}" destId="{D729CB48-8A2B-EA42-AA54-676379B0D95C}" srcOrd="3" destOrd="0" parTransId="{06C187C5-4AA3-E74F-A7E8-A2CFBFFD6F10}" sibTransId="{88992EE0-9C31-E04B-AB5F-F7CA81107B45}"/>
    <dgm:cxn modelId="{620E9E88-CA3F-7245-B27E-77E091DC1C6B}" srcId="{B9E11B3D-EB28-AA4E-BA4B-1714F99A1926}" destId="{AC45DB0F-80F3-644E-B170-8771499DFCA7}" srcOrd="1" destOrd="0" parTransId="{AB3B4047-9703-DF48-9813-2876FA19F647}" sibTransId="{AB60422D-9988-5B45-BE08-6C6A4ABA0019}"/>
    <dgm:cxn modelId="{C900A98E-2DD5-A64B-AFBB-CB998FA9F9F8}" srcId="{B9E11B3D-EB28-AA4E-BA4B-1714F99A1926}" destId="{F008250F-7D88-884E-88E5-C4660B3F3B4C}" srcOrd="3" destOrd="0" parTransId="{3D4C5BC1-4E84-A644-BB4F-46BBC0DEDA38}" sibTransId="{E3EFA1C5-6545-2842-BDEE-6AE30B616722}"/>
    <dgm:cxn modelId="{E390979A-736E-3F4E-8644-A5AED7B9D52E}" type="presOf" srcId="{400CF27A-6E37-8141-A35B-498F44FB343A}" destId="{9C41903B-490B-9144-974C-40FD6FB8241A}" srcOrd="0" destOrd="0" presId="urn:microsoft.com/office/officeart/2005/8/layout/radial3"/>
    <dgm:cxn modelId="{5D961BA3-19D5-4744-9F6B-F810F269DB42}" type="presOf" srcId="{AC45DB0F-80F3-644E-B170-8771499DFCA7}" destId="{8B630FD8-CB8C-D141-A19F-A9B0C0B32F2E}" srcOrd="0" destOrd="0" presId="urn:microsoft.com/office/officeart/2005/8/layout/radial3"/>
    <dgm:cxn modelId="{4D646EC1-7930-7341-9125-B2797F6B7588}" srcId="{B9E11B3D-EB28-AA4E-BA4B-1714F99A1926}" destId="{0596BA4A-C1BF-544B-A7EF-DA3D4E3D7E09}" srcOrd="4" destOrd="0" parTransId="{E6D37272-88FB-2942-9ABC-409E2170879A}" sibTransId="{EBA69A26-C096-9B45-954E-3B7C3E3701DF}"/>
    <dgm:cxn modelId="{F0BE1DC4-D9C8-C74F-BE62-29EEA484D5F2}" type="presOf" srcId="{9DDE5526-634E-DB43-921E-6F50C105643D}" destId="{22FB2DCD-4234-994D-96DB-BECDE621F2E1}" srcOrd="0" destOrd="0" presId="urn:microsoft.com/office/officeart/2005/8/layout/radial3"/>
    <dgm:cxn modelId="{6AEFC7C8-358C-B841-9E10-51A7005F62F9}" srcId="{B9E11B3D-EB28-AA4E-BA4B-1714F99A1926}" destId="{9DDE5526-634E-DB43-921E-6F50C105643D}" srcOrd="0" destOrd="0" parTransId="{0CD8487D-5D44-1D41-86FC-000CA0E59E2D}" sibTransId="{95742D5B-ECBD-6D4D-83A8-FEB45B020B60}"/>
    <dgm:cxn modelId="{88FCF1D5-F581-864F-B05E-D440DE3C4609}" type="presOf" srcId="{06DD1C88-9BD7-D541-AE4B-CB0B9D1D1EBA}" destId="{F3000D32-C695-9142-8328-AEE7E9797565}" srcOrd="0" destOrd="0" presId="urn:microsoft.com/office/officeart/2005/8/layout/radial3"/>
    <dgm:cxn modelId="{9DF4A2DE-C087-284A-9D33-F5E3D393ABFA}" type="presOf" srcId="{2C3C9812-3746-334F-B712-7650FA818A91}" destId="{AF8CDF50-17AC-E043-A357-479A86A667AA}" srcOrd="0" destOrd="0" presId="urn:microsoft.com/office/officeart/2005/8/layout/radial3"/>
    <dgm:cxn modelId="{148AE5E2-71DF-2B40-A1B2-7414F26E2BF4}" type="presOf" srcId="{B9E11B3D-EB28-AA4E-BA4B-1714F99A1926}" destId="{87CBCC91-E0B6-BF42-BB07-E70FCE7E5FA3}" srcOrd="0" destOrd="0" presId="urn:microsoft.com/office/officeart/2005/8/layout/radial3"/>
    <dgm:cxn modelId="{9D87A1F7-3EEB-F549-9A0D-E3690AE23660}" srcId="{B9E11B3D-EB28-AA4E-BA4B-1714F99A1926}" destId="{400CF27A-6E37-8141-A35B-498F44FB343A}" srcOrd="5" destOrd="0" parTransId="{13A92794-5517-9948-BF6D-8F752FC9BE00}" sibTransId="{9BB8E8EE-D8E7-834A-958C-8021CAEA2865}"/>
    <dgm:cxn modelId="{31B74F3F-2C71-0343-B61A-0BE24D4D2165}" type="presParOf" srcId="{F3000D32-C695-9142-8328-AEE7E9797565}" destId="{8983458F-98F1-4B4C-9645-A943DFF2E409}" srcOrd="0" destOrd="0" presId="urn:microsoft.com/office/officeart/2005/8/layout/radial3"/>
    <dgm:cxn modelId="{0F6652BA-5015-0C46-9031-45A310F5A61D}" type="presParOf" srcId="{8983458F-98F1-4B4C-9645-A943DFF2E409}" destId="{87CBCC91-E0B6-BF42-BB07-E70FCE7E5FA3}" srcOrd="0" destOrd="0" presId="urn:microsoft.com/office/officeart/2005/8/layout/radial3"/>
    <dgm:cxn modelId="{D0FA4194-4C57-C94D-BFD4-3AE2823A29C3}" type="presParOf" srcId="{8983458F-98F1-4B4C-9645-A943DFF2E409}" destId="{22FB2DCD-4234-994D-96DB-BECDE621F2E1}" srcOrd="1" destOrd="0" presId="urn:microsoft.com/office/officeart/2005/8/layout/radial3"/>
    <dgm:cxn modelId="{EACE2AB9-A704-2D44-9708-887FFD2A4FA0}" type="presParOf" srcId="{8983458F-98F1-4B4C-9645-A943DFF2E409}" destId="{8B630FD8-CB8C-D141-A19F-A9B0C0B32F2E}" srcOrd="2" destOrd="0" presId="urn:microsoft.com/office/officeart/2005/8/layout/radial3"/>
    <dgm:cxn modelId="{F987430F-4815-7E49-9A8C-49A0EA4C9623}" type="presParOf" srcId="{8983458F-98F1-4B4C-9645-A943DFF2E409}" destId="{AF8CDF50-17AC-E043-A357-479A86A667AA}" srcOrd="3" destOrd="0" presId="urn:microsoft.com/office/officeart/2005/8/layout/radial3"/>
    <dgm:cxn modelId="{D8B2BF33-8A9F-504A-A722-8F0BC6B77029}" type="presParOf" srcId="{8983458F-98F1-4B4C-9645-A943DFF2E409}" destId="{E0B4F032-8D5F-B540-AAB5-D4B9A966D363}" srcOrd="4" destOrd="0" presId="urn:microsoft.com/office/officeart/2005/8/layout/radial3"/>
    <dgm:cxn modelId="{104AC8E7-2732-714E-AF81-10BDB8A88E40}" type="presParOf" srcId="{8983458F-98F1-4B4C-9645-A943DFF2E409}" destId="{C4D7A35A-797C-A34D-A5BF-83DE314C7246}" srcOrd="5" destOrd="0" presId="urn:microsoft.com/office/officeart/2005/8/layout/radial3"/>
    <dgm:cxn modelId="{858FA780-4349-C34A-83D5-1FD6F467AE6F}" type="presParOf" srcId="{8983458F-98F1-4B4C-9645-A943DFF2E409}" destId="{9C41903B-490B-9144-974C-40FD6FB8241A}"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BCC91-E0B6-BF42-BB07-E70FCE7E5FA3}">
      <dsp:nvSpPr>
        <dsp:cNvPr id="0" name=""/>
        <dsp:cNvSpPr/>
      </dsp:nvSpPr>
      <dsp:spPr>
        <a:xfrm>
          <a:off x="2139651" y="1245748"/>
          <a:ext cx="1658519" cy="16247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Personal &amp; Social Development, Well-being and Cultural Diversity Area of Learning</a:t>
          </a:r>
        </a:p>
      </dsp:txBody>
      <dsp:txXfrm>
        <a:off x="2382535" y="1483684"/>
        <a:ext cx="1172751" cy="1148856"/>
      </dsp:txXfrm>
    </dsp:sp>
    <dsp:sp modelId="{22FB2DCD-4234-994D-96DB-BECDE621F2E1}">
      <dsp:nvSpPr>
        <dsp:cNvPr id="0" name=""/>
        <dsp:cNvSpPr/>
      </dsp:nvSpPr>
      <dsp:spPr>
        <a:xfrm>
          <a:off x="2183908" y="159796"/>
          <a:ext cx="1436261" cy="143732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Language, Literacy &amp; Communication Skills</a:t>
          </a:r>
        </a:p>
      </dsp:txBody>
      <dsp:txXfrm>
        <a:off x="2394244" y="370287"/>
        <a:ext cx="1015589" cy="1016339"/>
      </dsp:txXfrm>
    </dsp:sp>
    <dsp:sp modelId="{8B630FD8-CB8C-D141-A19F-A9B0C0B32F2E}">
      <dsp:nvSpPr>
        <dsp:cNvPr id="0" name=""/>
        <dsp:cNvSpPr/>
      </dsp:nvSpPr>
      <dsp:spPr>
        <a:xfrm>
          <a:off x="3488194" y="660993"/>
          <a:ext cx="1464608" cy="139943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Knowledge &amp; Understanding of the World</a:t>
          </a:r>
        </a:p>
      </dsp:txBody>
      <dsp:txXfrm>
        <a:off x="3702681" y="865936"/>
        <a:ext cx="1035634" cy="989552"/>
      </dsp:txXfrm>
    </dsp:sp>
    <dsp:sp modelId="{AF8CDF50-17AC-E043-A357-479A86A667AA}">
      <dsp:nvSpPr>
        <dsp:cNvPr id="0" name=""/>
        <dsp:cNvSpPr/>
      </dsp:nvSpPr>
      <dsp:spPr>
        <a:xfrm>
          <a:off x="3530906" y="1945110"/>
          <a:ext cx="1478551" cy="141916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Mathematical Development</a:t>
          </a:r>
        </a:p>
      </dsp:txBody>
      <dsp:txXfrm>
        <a:off x="3747435" y="2152942"/>
        <a:ext cx="1045493" cy="1003499"/>
      </dsp:txXfrm>
    </dsp:sp>
    <dsp:sp modelId="{E0B4F032-8D5F-B540-AAB5-D4B9A966D363}">
      <dsp:nvSpPr>
        <dsp:cNvPr id="0" name=""/>
        <dsp:cNvSpPr/>
      </dsp:nvSpPr>
      <dsp:spPr>
        <a:xfrm>
          <a:off x="2319013" y="2536059"/>
          <a:ext cx="1462095" cy="14120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Physical Development</a:t>
          </a:r>
        </a:p>
      </dsp:txBody>
      <dsp:txXfrm>
        <a:off x="2533132" y="2742846"/>
        <a:ext cx="1033857" cy="998454"/>
      </dsp:txXfrm>
    </dsp:sp>
    <dsp:sp modelId="{C4D7A35A-797C-A34D-A5BF-83DE314C7246}">
      <dsp:nvSpPr>
        <dsp:cNvPr id="0" name=""/>
        <dsp:cNvSpPr/>
      </dsp:nvSpPr>
      <dsp:spPr>
        <a:xfrm>
          <a:off x="1033830" y="2046197"/>
          <a:ext cx="1448152" cy="130774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Creative Development</a:t>
          </a:r>
        </a:p>
      </dsp:txBody>
      <dsp:txXfrm>
        <a:off x="1245907" y="2237712"/>
        <a:ext cx="1023998" cy="924716"/>
      </dsp:txXfrm>
    </dsp:sp>
    <dsp:sp modelId="{9C41903B-490B-9144-974C-40FD6FB8241A}">
      <dsp:nvSpPr>
        <dsp:cNvPr id="0" name=""/>
        <dsp:cNvSpPr/>
      </dsp:nvSpPr>
      <dsp:spPr>
        <a:xfrm>
          <a:off x="1013489" y="735858"/>
          <a:ext cx="1456392" cy="142493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Welsh Language Development</a:t>
          </a:r>
        </a:p>
      </dsp:txBody>
      <dsp:txXfrm>
        <a:off x="1226773" y="944535"/>
        <a:ext cx="1029824" cy="1007579"/>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subjects – areas of learning</a:t>
            </a:r>
          </a:p>
          <a:p>
            <a:endParaRPr lang="en-US" dirty="0"/>
          </a:p>
          <a:p>
            <a:r>
              <a:rPr lang="en-US" dirty="0"/>
              <a:t>Taught holistically – with others i.e. physical &amp; oral / creative development &amp; personal &amp; social  </a:t>
            </a:r>
            <a:r>
              <a:rPr lang="en-US" dirty="0" err="1"/>
              <a:t>etc</a:t>
            </a:r>
            <a:r>
              <a:rPr lang="en-US" dirty="0"/>
              <a:t> </a:t>
            </a:r>
          </a:p>
          <a:p>
            <a:endParaRPr lang="en-US" dirty="0"/>
          </a:p>
          <a:p>
            <a:r>
              <a:rPr lang="en-US" dirty="0"/>
              <a:t>Each area of learning is given Range and skills  /   </a:t>
            </a:r>
            <a:r>
              <a:rPr lang="en-US" dirty="0" err="1"/>
              <a:t>ystod</a:t>
            </a:r>
            <a:r>
              <a:rPr lang="en-US" dirty="0"/>
              <a:t> a </a:t>
            </a:r>
            <a:r>
              <a:rPr lang="en-US" dirty="0" err="1"/>
              <a:t>sgiliau</a:t>
            </a:r>
            <a:endParaRPr lang="en-US" dirty="0"/>
          </a:p>
          <a:p>
            <a:endParaRPr lang="en-US" dirty="0"/>
          </a:p>
          <a:p>
            <a:r>
              <a:rPr lang="en-US" dirty="0"/>
              <a:t>The curriculum is a continuum – </a:t>
            </a:r>
            <a:r>
              <a:rPr lang="en-US" dirty="0" err="1"/>
              <a:t>continwwm</a:t>
            </a:r>
            <a:r>
              <a:rPr lang="en-US" dirty="0"/>
              <a:t> </a:t>
            </a:r>
            <a:r>
              <a:rPr lang="en-US" dirty="0" err="1"/>
              <a:t>yw’r</a:t>
            </a:r>
            <a:r>
              <a:rPr lang="en-US" dirty="0"/>
              <a:t> </a:t>
            </a:r>
            <a:r>
              <a:rPr lang="en-US" dirty="0" err="1"/>
              <a:t>cwricwlwm</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1014950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1938023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developments</a:t>
            </a:r>
          </a:p>
          <a:p>
            <a:endParaRPr lang="en-US" dirty="0"/>
          </a:p>
          <a:p>
            <a:r>
              <a:rPr lang="en-US" dirty="0"/>
              <a:t>Social interactions</a:t>
            </a:r>
          </a:p>
          <a:p>
            <a:endParaRPr lang="en-US" dirty="0"/>
          </a:p>
          <a:p>
            <a:r>
              <a:rPr lang="en-US" dirty="0"/>
              <a:t>Individual curriculum - own pace and skill </a:t>
            </a:r>
          </a:p>
          <a:p>
            <a:endParaRPr lang="en-US" dirty="0"/>
          </a:p>
          <a:p>
            <a:r>
              <a:rPr lang="en-US" dirty="0"/>
              <a:t>The links that movement has on the brain – the impact that this has i.e. on overall competence because you practice a skill / </a:t>
            </a:r>
            <a:r>
              <a:rPr lang="en-US" dirty="0" err="1"/>
              <a:t>mocmenet</a:t>
            </a:r>
            <a:r>
              <a:rPr lang="en-US" dirty="0"/>
              <a:t> </a:t>
            </a:r>
            <a:r>
              <a:rPr lang="en-US" dirty="0" err="1"/>
              <a:t>setc</a:t>
            </a:r>
            <a:r>
              <a:rPr lang="en-US" dirty="0"/>
              <a:t> you become stronger and more confident</a:t>
            </a:r>
          </a:p>
          <a:p>
            <a:endParaRPr lang="en-US" dirty="0"/>
          </a:p>
          <a:p>
            <a:r>
              <a:rPr lang="en-US" dirty="0"/>
              <a:t>Lets give this theory a go!!!</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1683589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14</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xmlns:mv="urn:schemas-microsoft-com:mac:vml" xmlns:mc="http://schemas.openxmlformats.org/markup-compatibility/2006" val="1"/>
            </a:ext>
          </a:extLst>
        </p:spPr>
        <p:txBody>
          <a:bodyPr/>
          <a:lstStyle/>
          <a:p>
            <a:pPr eaLnBrk="1" hangingPunct="1"/>
            <a:endParaRPr lang="en-US" altLang="en-US"/>
          </a:p>
        </p:txBody>
      </p:sp>
    </p:spTree>
    <p:extLst>
      <p:ext uri="{BB962C8B-B14F-4D97-AF65-F5344CB8AC3E}">
        <p14:creationId xmlns:p14="http://schemas.microsoft.com/office/powerpoint/2010/main" val="1358774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Interest and ownership by the child</a:t>
            </a:r>
          </a:p>
          <a:p>
            <a:r>
              <a:rPr lang="en-US" dirty="0"/>
              <a:t>Open</a:t>
            </a:r>
          </a:p>
          <a:p>
            <a:r>
              <a:rPr lang="en-US" dirty="0"/>
              <a:t>The outcome is not made by an adult</a:t>
            </a:r>
          </a:p>
          <a:p>
            <a:r>
              <a:rPr lang="en-US" dirty="0"/>
              <a:t>The play is not controlled by an adult</a:t>
            </a:r>
          </a:p>
          <a:p>
            <a:r>
              <a:rPr lang="en-US" dirty="0"/>
              <a:t>Bruce, T. (2001) Learning Through Play’ 12 features of play. </a:t>
            </a:r>
          </a:p>
          <a:p>
            <a:endParaRPr lang="en-US" dirty="0"/>
          </a:p>
          <a:p>
            <a:r>
              <a:rPr lang="en-US" dirty="0" err="1"/>
              <a:t>Diddordeb</a:t>
            </a:r>
            <a:r>
              <a:rPr lang="en-US" dirty="0"/>
              <a:t> a </a:t>
            </a:r>
            <a:r>
              <a:rPr lang="en-US" dirty="0" err="1"/>
              <a:t>pherchnogaeth</a:t>
            </a:r>
            <a:r>
              <a:rPr lang="en-US" dirty="0"/>
              <a:t> </a:t>
            </a:r>
            <a:r>
              <a:rPr lang="en-US" dirty="0" err="1"/>
              <a:t>gan</a:t>
            </a:r>
            <a:r>
              <a:rPr lang="en-US" dirty="0"/>
              <a:t> y </a:t>
            </a:r>
            <a:r>
              <a:rPr lang="en-US" dirty="0" err="1"/>
              <a:t>plentyn</a:t>
            </a:r>
            <a:endParaRPr lang="en-US" dirty="0"/>
          </a:p>
          <a:p>
            <a:r>
              <a:rPr lang="en-US" dirty="0" err="1"/>
              <a:t>Yn</a:t>
            </a:r>
            <a:r>
              <a:rPr lang="en-US" dirty="0"/>
              <a:t> </a:t>
            </a:r>
            <a:r>
              <a:rPr lang="en-US" dirty="0" err="1"/>
              <a:t>agored</a:t>
            </a:r>
            <a:endParaRPr lang="en-US" dirty="0"/>
          </a:p>
          <a:p>
            <a:r>
              <a:rPr lang="en-US" dirty="0" err="1"/>
              <a:t>Nid</a:t>
            </a:r>
            <a:r>
              <a:rPr lang="en-US" dirty="0"/>
              <a:t> </a:t>
            </a:r>
            <a:r>
              <a:rPr lang="en-US" dirty="0" err="1"/>
              <a:t>yw’r</a:t>
            </a:r>
            <a:r>
              <a:rPr lang="en-US" dirty="0"/>
              <a:t> </a:t>
            </a:r>
            <a:r>
              <a:rPr lang="en-US" dirty="0" err="1"/>
              <a:t>bwriad</a:t>
            </a:r>
            <a:r>
              <a:rPr lang="en-US" dirty="0"/>
              <a:t> </a:t>
            </a:r>
            <a:r>
              <a:rPr lang="en-US" dirty="0" err="1"/>
              <a:t>wedi</a:t>
            </a:r>
            <a:r>
              <a:rPr lang="en-US" dirty="0"/>
              <a:t> </a:t>
            </a:r>
            <a:r>
              <a:rPr lang="en-US" dirty="0" err="1"/>
              <a:t>ei</a:t>
            </a:r>
            <a:r>
              <a:rPr lang="en-US" dirty="0"/>
              <a:t> </a:t>
            </a:r>
            <a:r>
              <a:rPr lang="en-US" dirty="0" err="1"/>
              <a:t>osod</a:t>
            </a:r>
            <a:r>
              <a:rPr lang="en-US" dirty="0"/>
              <a:t> </a:t>
            </a:r>
            <a:r>
              <a:rPr lang="en-US" dirty="0" err="1"/>
              <a:t>gan</a:t>
            </a:r>
            <a:r>
              <a:rPr lang="en-US" dirty="0"/>
              <a:t> </a:t>
            </a:r>
            <a:r>
              <a:rPr lang="en-US" dirty="0" err="1"/>
              <a:t>oedolyn</a:t>
            </a:r>
            <a:endParaRPr lang="en-US" dirty="0"/>
          </a:p>
          <a:p>
            <a:r>
              <a:rPr lang="en-US" dirty="0" err="1"/>
              <a:t>Nid</a:t>
            </a:r>
            <a:r>
              <a:rPr lang="en-US" dirty="0"/>
              <a:t> </a:t>
            </a:r>
            <a:r>
              <a:rPr lang="en-US" dirty="0" err="1"/>
              <a:t>yw</a:t>
            </a:r>
            <a:r>
              <a:rPr lang="en-US" dirty="0"/>
              <a:t> </a:t>
            </a:r>
            <a:r>
              <a:rPr lang="en-US" dirty="0" err="1"/>
              <a:t>wedi</a:t>
            </a:r>
            <a:r>
              <a:rPr lang="en-US" dirty="0"/>
              <a:t> </a:t>
            </a:r>
            <a:r>
              <a:rPr lang="en-US" dirty="0" err="1"/>
              <a:t>ei</a:t>
            </a:r>
            <a:r>
              <a:rPr lang="en-US" dirty="0"/>
              <a:t> </a:t>
            </a:r>
            <a:r>
              <a:rPr lang="en-US" dirty="0" err="1"/>
              <a:t>reoli</a:t>
            </a:r>
            <a:r>
              <a:rPr lang="en-US" dirty="0"/>
              <a:t> </a:t>
            </a:r>
            <a:r>
              <a:rPr lang="en-US" dirty="0" err="1"/>
              <a:t>gan</a:t>
            </a:r>
            <a:r>
              <a:rPr lang="en-US" dirty="0"/>
              <a:t> </a:t>
            </a:r>
            <a:r>
              <a:rPr lang="en-US" dirty="0" err="1"/>
              <a:t>oedolyn</a:t>
            </a:r>
            <a:r>
              <a:rPr lang="en-US" dirty="0"/>
              <a:t> (</a:t>
            </a:r>
            <a:r>
              <a:rPr lang="en-US" dirty="0" err="1"/>
              <a:t>ym</a:t>
            </a:r>
            <a:r>
              <a:rPr lang="en-US" dirty="0"/>
              <a:t> </a:t>
            </a:r>
            <a:r>
              <a:rPr lang="en-US" dirty="0" err="1"/>
              <a:t>myd</a:t>
            </a:r>
            <a:r>
              <a:rPr lang="en-US" dirty="0"/>
              <a:t> </a:t>
            </a:r>
            <a:r>
              <a:rPr lang="en-US" dirty="0" err="1"/>
              <a:t>addysg</a:t>
            </a:r>
            <a:r>
              <a:rPr lang="en-US" dirty="0"/>
              <a:t> </a:t>
            </a:r>
            <a:r>
              <a:rPr lang="en-US" dirty="0" err="1"/>
              <a:t>mae’r</a:t>
            </a:r>
            <a:r>
              <a:rPr lang="en-US" dirty="0"/>
              <a:t> </a:t>
            </a:r>
            <a:r>
              <a:rPr lang="en-US" dirty="0" err="1"/>
              <a:t>athrawes</a:t>
            </a:r>
            <a:r>
              <a:rPr lang="en-US" dirty="0"/>
              <a:t> </a:t>
            </a:r>
            <a:r>
              <a:rPr lang="en-US" dirty="0" err="1"/>
              <a:t>yn</a:t>
            </a:r>
            <a:r>
              <a:rPr lang="en-US" dirty="0"/>
              <a:t> </a:t>
            </a:r>
            <a:r>
              <a:rPr lang="en-US" dirty="0" err="1"/>
              <a:t>rheoli</a:t>
            </a:r>
            <a:r>
              <a:rPr lang="en-US" dirty="0"/>
              <a:t>)</a:t>
            </a:r>
          </a:p>
          <a:p>
            <a:r>
              <a:rPr lang="en-US" dirty="0"/>
              <a:t>Bruce, T. (2001) Learning Through Play.’ 12 features of play.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38202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370647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4033753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endParaRPr lang="en-GB" dirty="0"/>
          </a:p>
          <a:p>
            <a:r>
              <a:rPr lang="en-GB" dirty="0"/>
              <a:t>Both positive reinforcement and negative reinforcement increase the probability that the antecedent behaviour will happen again.</a:t>
            </a:r>
          </a:p>
          <a:p>
            <a:endParaRPr lang="en-GB" dirty="0"/>
          </a:p>
          <a:p>
            <a:r>
              <a:rPr lang="en-GB" dirty="0"/>
              <a:t>In contrast, punishment (both positive and negative) decreases the likelihood that the antecedent behaviour will happen again.</a:t>
            </a:r>
          </a:p>
          <a:p>
            <a:r>
              <a:rPr lang="en-GB" dirty="0"/>
              <a:t>Positive indicates the application of a stimulus; negative indicates the withholding of a stimulus. Learning is therefore defined as a change in behaviour in the learner.</a:t>
            </a:r>
          </a:p>
          <a:p>
            <a:endParaRPr lang="en-GB" dirty="0"/>
          </a:p>
          <a:p>
            <a:r>
              <a:rPr lang="en-GB" dirty="0"/>
              <a:t>Lots of (early) behaviourist work was done with animals (e.g. Pavlov’s dogs) and generalized to humans </a:t>
            </a:r>
            <a:r>
              <a:rPr lang="en-GB" dirty="0" err="1"/>
              <a:t>Pavolv</a:t>
            </a:r>
            <a:r>
              <a:rPr lang="en-GB" dirty="0"/>
              <a:t> (2003).</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2724200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dirty="0">
                <a:solidFill>
                  <a:schemeClr val="accent1">
                    <a:lumMod val="60000"/>
                    <a:lumOff val="40000"/>
                  </a:schemeClr>
                </a:solidFill>
              </a:rPr>
              <a:t>Beth </a:t>
            </a:r>
            <a:r>
              <a:rPr lang="en-GB" sz="1200" b="1" dirty="0" err="1">
                <a:solidFill>
                  <a:schemeClr val="accent1">
                    <a:lumMod val="60000"/>
                    <a:lumOff val="40000"/>
                  </a:schemeClr>
                </a:solidFill>
              </a:rPr>
              <a:t>yw’r</a:t>
            </a:r>
            <a:r>
              <a:rPr lang="en-GB" sz="1200" b="1" dirty="0">
                <a:solidFill>
                  <a:schemeClr val="accent1">
                    <a:lumMod val="60000"/>
                    <a:lumOff val="40000"/>
                  </a:schemeClr>
                </a:solidFill>
              </a:rPr>
              <a:t> </a:t>
            </a:r>
            <a:r>
              <a:rPr lang="en-GB" sz="1200" b="1" dirty="0" err="1">
                <a:solidFill>
                  <a:schemeClr val="accent1">
                    <a:lumMod val="60000"/>
                    <a:lumOff val="40000"/>
                  </a:schemeClr>
                </a:solidFill>
              </a:rPr>
              <a:t>oblygiadau</a:t>
            </a:r>
            <a:r>
              <a:rPr lang="en-GB" sz="1200" b="1" dirty="0">
                <a:solidFill>
                  <a:schemeClr val="accent1">
                    <a:lumMod val="60000"/>
                    <a:lumOff val="40000"/>
                  </a:schemeClr>
                </a:solidFill>
              </a:rPr>
              <a:t> </a:t>
            </a:r>
            <a:r>
              <a:rPr lang="en-GB" sz="1200" b="1" dirty="0" err="1">
                <a:solidFill>
                  <a:schemeClr val="accent1">
                    <a:lumMod val="60000"/>
                    <a:lumOff val="40000"/>
                  </a:schemeClr>
                </a:solidFill>
              </a:rPr>
              <a:t>ar</a:t>
            </a:r>
            <a:r>
              <a:rPr lang="en-GB" sz="1200" b="1" dirty="0">
                <a:solidFill>
                  <a:schemeClr val="accent1">
                    <a:lumMod val="60000"/>
                    <a:lumOff val="40000"/>
                  </a:schemeClr>
                </a:solidFill>
              </a:rPr>
              <a:t> </a:t>
            </a:r>
            <a:r>
              <a:rPr lang="en-GB" sz="1200" b="1" dirty="0" err="1">
                <a:solidFill>
                  <a:schemeClr val="accent1">
                    <a:lumMod val="60000"/>
                    <a:lumOff val="40000"/>
                  </a:schemeClr>
                </a:solidFill>
              </a:rPr>
              <a:t>gyfer</a:t>
            </a:r>
            <a:r>
              <a:rPr lang="en-GB" sz="1200" b="1" dirty="0">
                <a:solidFill>
                  <a:schemeClr val="accent1">
                    <a:lumMod val="60000"/>
                    <a:lumOff val="40000"/>
                  </a:schemeClr>
                </a:solidFill>
              </a:rPr>
              <a:t> </a:t>
            </a:r>
            <a:r>
              <a:rPr lang="en-GB" sz="1200" b="1" dirty="0" err="1">
                <a:solidFill>
                  <a:schemeClr val="accent1">
                    <a:lumMod val="60000"/>
                    <a:lumOff val="40000"/>
                  </a:schemeClr>
                </a:solidFill>
              </a:rPr>
              <a:t>yr</a:t>
            </a:r>
            <a:r>
              <a:rPr lang="en-GB" sz="1200" b="1" dirty="0">
                <a:solidFill>
                  <a:schemeClr val="accent1">
                    <a:lumMod val="60000"/>
                    <a:lumOff val="40000"/>
                  </a:schemeClr>
                </a:solidFill>
              </a:rPr>
              <a:t> </a:t>
            </a:r>
            <a:r>
              <a:rPr lang="en-GB" sz="1200" b="1" dirty="0" err="1">
                <a:solidFill>
                  <a:schemeClr val="accent1">
                    <a:lumMod val="60000"/>
                    <a:lumOff val="40000"/>
                  </a:schemeClr>
                </a:solidFill>
              </a:rPr>
              <a:t>ystafell</a:t>
            </a:r>
            <a:r>
              <a:rPr lang="en-GB" sz="1200" b="1" dirty="0">
                <a:solidFill>
                  <a:schemeClr val="accent1">
                    <a:lumMod val="60000"/>
                    <a:lumOff val="40000"/>
                  </a:schemeClr>
                </a:solidFill>
              </a:rPr>
              <a:t> </a:t>
            </a:r>
            <a:r>
              <a:rPr lang="en-GB" sz="1200" b="1" dirty="0" err="1">
                <a:solidFill>
                  <a:schemeClr val="accent1">
                    <a:lumMod val="60000"/>
                    <a:lumOff val="40000"/>
                  </a:schemeClr>
                </a:solidFill>
              </a:rPr>
              <a:t>ddosbarth</a:t>
            </a:r>
            <a:r>
              <a:rPr lang="en-GB" sz="1200" b="1" dirty="0">
                <a:solidFill>
                  <a:schemeClr val="accent1">
                    <a:lumMod val="60000"/>
                    <a:lumOff val="40000"/>
                  </a:schemeClr>
                </a:solidFill>
              </a:rPr>
              <a:t>?</a:t>
            </a:r>
          </a:p>
          <a:p>
            <a:pPr algn="l"/>
            <a:r>
              <a:rPr lang="en-GB" sz="1200" dirty="0">
                <a:solidFill>
                  <a:schemeClr val="tx2"/>
                </a:solidFill>
              </a:rPr>
              <a:t>What are the implications for the classroom?</a:t>
            </a:r>
          </a:p>
          <a:p>
            <a:pPr algn="l"/>
            <a:endParaRPr lang="en-GB" sz="1200" dirty="0">
              <a:solidFill>
                <a:schemeClr val="tx2"/>
              </a:solidFill>
            </a:endParaRPr>
          </a:p>
          <a:p>
            <a:pPr eaLnBrk="1" hangingPunct="1">
              <a:lnSpc>
                <a:spcPct val="90000"/>
              </a:lnSpc>
            </a:pPr>
            <a:r>
              <a:rPr lang="en-GB" sz="1200" dirty="0"/>
              <a:t>A controlled approach in which the teacher is central as a ‘giver’ of information – the pupil becomes a passive ‘recipient’ of knowledge and understanding based on the reinforcement principle</a:t>
            </a:r>
          </a:p>
          <a:p>
            <a:pPr eaLnBrk="1" hangingPunct="1">
              <a:lnSpc>
                <a:spcPct val="90000"/>
              </a:lnSpc>
            </a:pPr>
            <a:endParaRPr lang="en-GB" sz="1200" dirty="0"/>
          </a:p>
          <a:p>
            <a:pPr eaLnBrk="1" hangingPunct="1">
              <a:lnSpc>
                <a:spcPct val="90000"/>
              </a:lnSpc>
            </a:pPr>
            <a:r>
              <a:rPr lang="en-GB" sz="1200" dirty="0"/>
              <a:t>Repetition of desired responses (drilling, flash cards, phonics, times tables chanting …)</a:t>
            </a:r>
          </a:p>
          <a:p>
            <a:pPr eaLnBrk="1" hangingPunct="1">
              <a:lnSpc>
                <a:spcPct val="90000"/>
              </a:lnSpc>
            </a:pPr>
            <a:endParaRPr lang="en-GB" sz="1200" dirty="0"/>
          </a:p>
          <a:p>
            <a:pPr eaLnBrk="1" hangingPunct="1">
              <a:lnSpc>
                <a:spcPct val="90000"/>
              </a:lnSpc>
            </a:pPr>
            <a:r>
              <a:rPr lang="en-GB" sz="1200" dirty="0"/>
              <a:t>Reward for desired behaviour (smiley faces, praise, house points, merits, bonuses …)</a:t>
            </a:r>
          </a:p>
          <a:p>
            <a:pPr eaLnBrk="1" hangingPunct="1">
              <a:lnSpc>
                <a:spcPct val="90000"/>
              </a:lnSpc>
            </a:pPr>
            <a:endParaRPr lang="en-GB" sz="1200" dirty="0"/>
          </a:p>
          <a:p>
            <a:pPr eaLnBrk="1" hangingPunct="1">
              <a:lnSpc>
                <a:spcPct val="90000"/>
              </a:lnSpc>
            </a:pPr>
            <a:r>
              <a:rPr lang="en-GB" sz="1200" dirty="0"/>
              <a:t>Punishments for undesirable behaviour (missing break, loss of privileges, detention, warnings, sanctions …)  </a:t>
            </a:r>
          </a:p>
          <a:p>
            <a:pPr eaLnBrk="1" hangingPunct="1">
              <a:lnSpc>
                <a:spcPct val="90000"/>
              </a:lnSpc>
            </a:pPr>
            <a:endParaRPr lang="en-GB" sz="1200" dirty="0"/>
          </a:p>
          <a:p>
            <a:pPr>
              <a:lnSpc>
                <a:spcPct val="90000"/>
              </a:lnSpc>
            </a:pPr>
            <a:r>
              <a:rPr lang="en-GB" sz="1200" dirty="0">
                <a:solidFill>
                  <a:schemeClr val="tx2"/>
                </a:solidFill>
              </a:rPr>
              <a:t>More effective for behaviour management than learning?</a:t>
            </a:r>
          </a:p>
          <a:p>
            <a:pPr marL="0" indent="0">
              <a:lnSpc>
                <a:spcPct val="90000"/>
              </a:lnSpc>
              <a:buNone/>
            </a:pPr>
            <a:r>
              <a:rPr lang="en-GB" sz="1200" dirty="0">
                <a:solidFill>
                  <a:srgbClr val="C00000"/>
                </a:solidFill>
              </a:rPr>
              <a:t>The </a:t>
            </a:r>
            <a:r>
              <a:rPr lang="en-GB" sz="1200" b="1" u="sng" dirty="0">
                <a:solidFill>
                  <a:srgbClr val="C00000"/>
                </a:solidFill>
              </a:rPr>
              <a:t>problem</a:t>
            </a:r>
            <a:r>
              <a:rPr lang="en-GB" sz="1200" dirty="0">
                <a:solidFill>
                  <a:srgbClr val="C00000"/>
                </a:solidFill>
              </a:rPr>
              <a:t> with a behaviourist approach is that it initiates learning based on </a:t>
            </a:r>
            <a:r>
              <a:rPr lang="en-GB" sz="1200" u="sng" dirty="0">
                <a:solidFill>
                  <a:srgbClr val="C00000"/>
                </a:solidFill>
              </a:rPr>
              <a:t>external consequences </a:t>
            </a:r>
            <a:r>
              <a:rPr lang="en-GB" sz="1200" dirty="0">
                <a:solidFill>
                  <a:srgbClr val="C00000"/>
                </a:solidFill>
              </a:rPr>
              <a:t>rather than </a:t>
            </a:r>
            <a:r>
              <a:rPr lang="en-GB" sz="1200" u="sng" dirty="0">
                <a:solidFill>
                  <a:srgbClr val="C00000"/>
                </a:solidFill>
              </a:rPr>
              <a:t>internal desire to learn</a:t>
            </a:r>
            <a:r>
              <a:rPr lang="en-GB" sz="1200" dirty="0">
                <a:solidFill>
                  <a:srgbClr val="C00000"/>
                </a:solidFill>
              </a:rPr>
              <a:t>. </a:t>
            </a:r>
            <a:r>
              <a:rPr lang="en-GB" sz="1200" b="1" u="sng" dirty="0">
                <a:solidFill>
                  <a:srgbClr val="C00000"/>
                </a:solidFill>
              </a:rPr>
              <a:t>Discuss.</a:t>
            </a:r>
          </a:p>
          <a:p>
            <a:pPr algn="l"/>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85883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1294461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Can you identify what approaches you were using.</a:t>
            </a:r>
          </a:p>
          <a:p>
            <a:endParaRPr lang="en-US" dirty="0"/>
          </a:p>
          <a:p>
            <a:r>
              <a:rPr lang="en-GB" sz="1200" dirty="0" err="1"/>
              <a:t>Ydych</a:t>
            </a:r>
            <a:r>
              <a:rPr lang="en-GB" sz="1200" dirty="0"/>
              <a:t> </a:t>
            </a:r>
            <a:r>
              <a:rPr lang="en-GB" sz="1200" dirty="0" err="1"/>
              <a:t>chi’n</a:t>
            </a:r>
            <a:r>
              <a:rPr lang="en-GB" sz="1200" dirty="0"/>
              <a:t> </a:t>
            </a:r>
            <a:r>
              <a:rPr lang="en-GB" sz="1200" dirty="0" err="1"/>
              <a:t>gallu</a:t>
            </a:r>
            <a:r>
              <a:rPr lang="en-GB" sz="1200" dirty="0"/>
              <a:t> </a:t>
            </a:r>
            <a:r>
              <a:rPr lang="en-GB" sz="1200" dirty="0" err="1"/>
              <a:t>adnabod</a:t>
            </a:r>
            <a:r>
              <a:rPr lang="en-GB" sz="1200" dirty="0"/>
              <a:t> pa </a:t>
            </a:r>
            <a:r>
              <a:rPr lang="en-GB" sz="1200" dirty="0" err="1"/>
              <a:t>ddulliau</a:t>
            </a:r>
            <a:r>
              <a:rPr lang="en-GB" sz="1200" dirty="0"/>
              <a:t> </a:t>
            </a:r>
            <a:r>
              <a:rPr lang="en-GB" sz="1200" dirty="0" err="1"/>
              <a:t>roeddech</a:t>
            </a:r>
            <a:r>
              <a:rPr lang="en-GB" sz="1200" dirty="0"/>
              <a:t> </a:t>
            </a:r>
            <a:r>
              <a:rPr lang="en-GB" sz="1200" dirty="0" err="1"/>
              <a:t>wedi</a:t>
            </a:r>
            <a:r>
              <a:rPr lang="en-GB" sz="1200" dirty="0"/>
              <a:t> </a:t>
            </a:r>
            <a:r>
              <a:rPr lang="en-GB" sz="1200" dirty="0" err="1"/>
              <a:t>defnyddio</a:t>
            </a: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753480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25</a:t>
            </a:fld>
            <a:endParaRPr lang="en-GB"/>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a:t>Individual engagement with his/her surroundings</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val="1068875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Schema – pattern of thought and the relationship between them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457595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31158395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S PGothic" pitchFamily="34" charset="-128"/>
                <a:cs typeface="MS PGothic" charset="0"/>
              </a:rPr>
              <a:t>Vygotsky 1896 0 1934 – social constructivism – philosophy was that all cognitive functions originate in social interaction and are then internalised on an individual level. </a:t>
            </a:r>
          </a:p>
          <a:p>
            <a:endParaRPr lang="en-GB" sz="1200" kern="1200" dirty="0">
              <a:solidFill>
                <a:schemeClr val="tx1"/>
              </a:solidFill>
              <a:effectLst/>
              <a:latin typeface="Arial" charset="0"/>
              <a:ea typeface="MS PGothic" pitchFamily="34" charset="-128"/>
              <a:cs typeface="MS PGothic" charset="0"/>
            </a:endParaRPr>
          </a:p>
          <a:p>
            <a:r>
              <a:rPr lang="en-GB" sz="1200" kern="1200" dirty="0">
                <a:solidFill>
                  <a:schemeClr val="tx1"/>
                </a:solidFill>
                <a:effectLst/>
                <a:latin typeface="Arial" charset="0"/>
                <a:ea typeface="MS PGothic" pitchFamily="34" charset="-128"/>
                <a:cs typeface="MS PGothic" charset="0"/>
              </a:rPr>
              <a:t>The child will not be able to take the next step in their development unless they are supported in the ZPD </a:t>
            </a:r>
          </a:p>
          <a:p>
            <a:endParaRPr lang="en-GB" dirty="0">
              <a:effectLst/>
            </a:endParaRPr>
          </a:p>
          <a:p>
            <a:r>
              <a:rPr lang="en-GB" sz="1200" kern="1200" dirty="0">
                <a:solidFill>
                  <a:schemeClr val="tx1"/>
                </a:solidFill>
                <a:effectLst/>
                <a:latin typeface="Arial" charset="0"/>
                <a:ea typeface="MS PGothic" pitchFamily="34" charset="-128"/>
                <a:cs typeface="MS PGothic" charset="0"/>
              </a:rPr>
              <a:t>This support is sometimes known as </a:t>
            </a:r>
            <a:r>
              <a:rPr lang="en-GB" sz="1200" b="1" kern="1200" dirty="0">
                <a:solidFill>
                  <a:schemeClr val="tx1"/>
                </a:solidFill>
                <a:effectLst/>
                <a:latin typeface="Arial" charset="0"/>
                <a:ea typeface="MS PGothic" pitchFamily="34" charset="-128"/>
                <a:cs typeface="MS PGothic" charset="0"/>
              </a:rPr>
              <a:t>scaffolding </a:t>
            </a:r>
            <a:r>
              <a:rPr lang="en-GB" sz="1200" kern="1200" dirty="0">
                <a:solidFill>
                  <a:schemeClr val="tx1"/>
                </a:solidFill>
                <a:effectLst/>
                <a:latin typeface="Arial" charset="0"/>
                <a:ea typeface="MS PGothic" pitchFamily="34" charset="-128"/>
                <a:cs typeface="MS PGothic" charset="0"/>
              </a:rPr>
              <a:t>(see also Bruner) and is seen as the main role of adults/teachers. </a:t>
            </a:r>
          </a:p>
          <a:p>
            <a:endParaRPr lang="en-GB" dirty="0">
              <a:effectLst/>
            </a:endParaRPr>
          </a:p>
          <a:p>
            <a:r>
              <a:rPr lang="en-GB" sz="1200" kern="1200" dirty="0">
                <a:solidFill>
                  <a:schemeClr val="tx1"/>
                </a:solidFill>
                <a:effectLst/>
                <a:latin typeface="Arial" charset="0"/>
                <a:ea typeface="MS PGothic" pitchFamily="34" charset="-128"/>
                <a:cs typeface="MS PGothic" charset="0"/>
              </a:rPr>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3216844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The gap between what a child can do on their own and what a child can do with support</a:t>
            </a:r>
          </a:p>
          <a:p>
            <a:pPr eaLnBrk="1" hangingPunct="1">
              <a:defRPr/>
            </a:pPr>
            <a:endParaRPr lang="en-GB" sz="1200" dirty="0"/>
          </a:p>
          <a:p>
            <a:pPr eaLnBrk="1" hangingPunct="1">
              <a:defRPr/>
            </a:pPr>
            <a:r>
              <a:rPr lang="en-GB" sz="1200" dirty="0"/>
              <a:t>The child will not be able to take the next step in their development unless they are supported in the ZPD</a:t>
            </a:r>
          </a:p>
          <a:p>
            <a:pPr eaLnBrk="1" hangingPunct="1">
              <a:defRPr/>
            </a:pPr>
            <a:endParaRPr lang="en-GB" sz="1200" dirty="0"/>
          </a:p>
          <a:p>
            <a:pPr eaLnBrk="1" hangingPunct="1">
              <a:defRPr/>
            </a:pPr>
            <a:r>
              <a:rPr lang="en-GB" sz="1200" dirty="0"/>
              <a:t>This support is sometimes known as </a:t>
            </a:r>
            <a:r>
              <a:rPr lang="en-GB" sz="1200" b="1" dirty="0"/>
              <a:t>scaffolding</a:t>
            </a:r>
            <a:r>
              <a:rPr lang="en-GB" sz="1200"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39</a:t>
            </a:fld>
            <a:endParaRPr lang="en-US" altLang="en-US"/>
          </a:p>
        </p:txBody>
      </p:sp>
    </p:spTree>
    <p:extLst>
      <p:ext uri="{BB962C8B-B14F-4D97-AF65-F5344CB8AC3E}">
        <p14:creationId xmlns:p14="http://schemas.microsoft.com/office/powerpoint/2010/main" val="40086193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Bruner scaffolding 1:1 constructivism = B practice &amp; C reciprocal 1:1  in the spectrum of teaching styles – which then leads children on to </a:t>
            </a:r>
            <a:r>
              <a:rPr lang="en-US" dirty="0" err="1"/>
              <a:t>Vygostsky</a:t>
            </a:r>
            <a:r>
              <a:rPr lang="en-US" dirty="0"/>
              <a:t> and into the zone of proximal development</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14868502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p:spPr>
        <p:txBody>
          <a:bodyPr/>
          <a:lstStyle/>
          <a:p>
            <a:r>
              <a:rPr lang="en-US" dirty="0">
                <a:latin typeface="Arial" pitchFamily="-112" charset="0"/>
                <a:ea typeface="ＭＳ Ｐゴシック" pitchFamily="-112" charset="-128"/>
                <a:cs typeface="ＭＳ Ｐゴシック" pitchFamily="-112" charset="-128"/>
              </a:rPr>
              <a:t>How do we learn? </a:t>
            </a:r>
          </a:p>
          <a:p>
            <a:endParaRPr lang="en-US" dirty="0">
              <a:latin typeface="Arial" pitchFamily="-112" charset="0"/>
              <a:ea typeface="ＭＳ Ｐゴシック" pitchFamily="-112" charset="-128"/>
              <a:cs typeface="ＭＳ Ｐゴシック" pitchFamily="-112" charset="-128"/>
            </a:endParaRPr>
          </a:p>
          <a:p>
            <a:r>
              <a:rPr lang="en-US" dirty="0">
                <a:latin typeface="Arial" pitchFamily="-112" charset="0"/>
                <a:ea typeface="ＭＳ Ｐゴシック" pitchFamily="-112" charset="-128"/>
                <a:cs typeface="ＭＳ Ｐゴシック" pitchFamily="-112" charset="-128"/>
              </a:rPr>
              <a:t>These we remember – from memory – could be due to a song being linked with the poem / nursery rhyme? Or a catch phrase – Am I </a:t>
            </a:r>
            <a:r>
              <a:rPr lang="en-US" dirty="0" err="1">
                <a:latin typeface="Arial" pitchFamily="-112" charset="0"/>
                <a:ea typeface="ＭＳ Ｐゴシック" pitchFamily="-112" charset="-128"/>
                <a:cs typeface="ＭＳ Ｐゴシック" pitchFamily="-112" charset="-128"/>
              </a:rPr>
              <a:t>bothere</a:t>
            </a:r>
            <a:r>
              <a:rPr lang="en-US" dirty="0">
                <a:latin typeface="Arial" pitchFamily="-112" charset="0"/>
                <a:ea typeface="ＭＳ Ｐゴシック" pitchFamily="-112" charset="-128"/>
                <a:cs typeface="ＭＳ Ｐゴシック" pitchFamily="-112" charset="-128"/>
              </a:rPr>
              <a:t>?! Or a song with a catchy tune / </a:t>
            </a:r>
            <a:r>
              <a:rPr lang="en-US" dirty="0" err="1">
                <a:latin typeface="Arial" pitchFamily="-112" charset="0"/>
                <a:ea typeface="ＭＳ Ｐゴシック" pitchFamily="-112" charset="-128"/>
                <a:cs typeface="ＭＳ Ｐゴシック" pitchFamily="-112" charset="-128"/>
              </a:rPr>
              <a:t>alaw</a:t>
            </a:r>
            <a:r>
              <a:rPr lang="en-US" dirty="0">
                <a:latin typeface="Arial" pitchFamily="-112" charset="0"/>
                <a:ea typeface="ＭＳ Ｐゴシック" pitchFamily="-112" charset="-128"/>
                <a:cs typeface="ＭＳ Ｐゴシック" pitchFamily="-112" charset="-128"/>
              </a:rPr>
              <a:t> I gofio e.g. let it go or a memorable character with a catch phase and a song!! E.g. go compare </a:t>
            </a:r>
          </a:p>
          <a:p>
            <a:endParaRPr lang="en-US" dirty="0">
              <a:latin typeface="Arial" pitchFamily="-112" charset="0"/>
              <a:ea typeface="ＭＳ Ｐゴシック" pitchFamily="-112" charset="-128"/>
              <a:cs typeface="ＭＳ Ｐゴシック" pitchFamily="-112" charset="-128"/>
            </a:endParaRPr>
          </a:p>
          <a:p>
            <a:r>
              <a:rPr lang="en-US" dirty="0">
                <a:latin typeface="Arial" pitchFamily="-112" charset="0"/>
                <a:ea typeface="ＭＳ Ｐゴシック" pitchFamily="-112" charset="-128"/>
                <a:cs typeface="ＭＳ Ｐゴシック" pitchFamily="-112" charset="-128"/>
              </a:rPr>
              <a:t>But now we know that learning is much more sophisticated than that ….&amp; that learning occurs in various numerous ways. </a:t>
            </a:r>
          </a:p>
        </p:txBody>
      </p:sp>
      <p:sp>
        <p:nvSpPr>
          <p:cNvPr id="55300" name="Slide Number Placeholder 3"/>
          <p:cNvSpPr>
            <a:spLocks noGrp="1"/>
          </p:cNvSpPr>
          <p:nvPr>
            <p:ph type="sldNum" sz="quarter" idx="5"/>
          </p:nvPr>
        </p:nvSpPr>
        <p:spPr>
          <a:noFill/>
          <a:ln>
            <a:miter lim="800000"/>
            <a:headEnd/>
            <a:tailEnd/>
          </a:ln>
        </p:spPr>
        <p:txBody>
          <a:bodyPr/>
          <a:lstStyle/>
          <a:p>
            <a:fld id="{E0A9DAB6-9C37-6549-8D5C-02CE6D3CD442}" type="slidenum">
              <a:rPr lang="en-US" sz="1300">
                <a:latin typeface="Times New Roman" pitchFamily="-112" charset="0"/>
                <a:ea typeface="ＭＳ Ｐゴシック" pitchFamily="-112" charset="-128"/>
                <a:cs typeface="ＭＳ Ｐゴシック" pitchFamily="-112" charset="-128"/>
              </a:rPr>
              <a:pPr/>
              <a:t>46</a:t>
            </a:fld>
            <a:endParaRPr lang="en-US" sz="1300">
              <a:latin typeface="Times New Roman" pitchFamily="-112" charset="0"/>
              <a:ea typeface="ＭＳ Ｐゴシック" pitchFamily="-112" charset="-128"/>
              <a:cs typeface="ＭＳ Ｐゴシック" pitchFamily="-112"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1200" dirty="0"/>
              <a:t>Do constructivist and social constructivist activities help us to complete stages 2 and 3, or can they overload the working memory?</a:t>
            </a:r>
          </a:p>
          <a:p>
            <a:pPr marL="342900" indent="-342900">
              <a:buFont typeface="Arial" panose="020B0604020202020204" pitchFamily="34" charset="0"/>
              <a:buChar char="•"/>
            </a:pPr>
            <a:r>
              <a:rPr lang="en-GB" sz="1200" dirty="0"/>
              <a:t>To what extent do we need to ensure that there is sound existing knowledge for stage 3 to occur - the case for guided instruction (behaviourism?) – (see Kirschner, </a:t>
            </a:r>
            <a:r>
              <a:rPr lang="en-GB" sz="1200" dirty="0" err="1"/>
              <a:t>Sweller</a:t>
            </a:r>
            <a:r>
              <a:rPr lang="en-GB" sz="1200" dirty="0"/>
              <a:t> and Clark, 								       2006)</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47</a:t>
            </a:fld>
            <a:endParaRPr lang="en-US" altLang="en-US"/>
          </a:p>
        </p:txBody>
      </p:sp>
    </p:spTree>
    <p:extLst>
      <p:ext uri="{BB962C8B-B14F-4D97-AF65-F5344CB8AC3E}">
        <p14:creationId xmlns:p14="http://schemas.microsoft.com/office/powerpoint/2010/main" val="42762976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pack of hand outs given – lets consider this </a:t>
            </a:r>
            <a:r>
              <a:rPr lang="en-US" dirty="0" err="1"/>
              <a:t>templete</a:t>
            </a:r>
            <a:r>
              <a:rPr lang="en-US" dirty="0"/>
              <a:t> whilst we watch this short video clip of children outdoor learning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48</a:t>
            </a:fld>
            <a:endParaRPr lang="en-US" altLang="en-US"/>
          </a:p>
        </p:txBody>
      </p:sp>
    </p:spTree>
    <p:extLst>
      <p:ext uri="{BB962C8B-B14F-4D97-AF65-F5344CB8AC3E}">
        <p14:creationId xmlns:p14="http://schemas.microsoft.com/office/powerpoint/2010/main" val="26775109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a note how do they play? </a:t>
            </a:r>
          </a:p>
          <a:p>
            <a:endParaRPr lang="en-US" dirty="0"/>
          </a:p>
          <a:p>
            <a:r>
              <a:rPr lang="en-US" dirty="0"/>
              <a:t>Collaborate?</a:t>
            </a:r>
          </a:p>
          <a:p>
            <a:r>
              <a:rPr lang="en-US" dirty="0"/>
              <a:t>Share ideas</a:t>
            </a:r>
          </a:p>
          <a:p>
            <a:r>
              <a:rPr lang="en-US" dirty="0"/>
              <a:t>Leader</a:t>
            </a:r>
          </a:p>
          <a:p>
            <a:r>
              <a:rPr lang="en-US" dirty="0"/>
              <a:t>Follower</a:t>
            </a:r>
          </a:p>
          <a:p>
            <a:r>
              <a:rPr lang="en-US" dirty="0"/>
              <a:t>Success</a:t>
            </a:r>
          </a:p>
          <a:p>
            <a:r>
              <a:rPr lang="en-US" dirty="0"/>
              <a:t>Awareness of </a:t>
            </a:r>
            <a:r>
              <a:rPr lang="en-US" dirty="0" err="1"/>
              <a:t>frictio</a:t>
            </a:r>
            <a:endParaRPr lang="en-US" dirty="0"/>
          </a:p>
          <a:p>
            <a:r>
              <a:rPr lang="en-US" dirty="0"/>
              <a:t>Taking turns</a:t>
            </a:r>
          </a:p>
          <a:p>
            <a:r>
              <a:rPr lang="en-US" dirty="0"/>
              <a:t>Counting</a:t>
            </a:r>
          </a:p>
          <a:p>
            <a:r>
              <a:rPr lang="en-US" dirty="0" err="1"/>
              <a:t>expeimenting</a:t>
            </a:r>
            <a:endParaRPr lang="en-US" dirty="0"/>
          </a:p>
          <a:p>
            <a:endParaRPr lang="en-US" dirty="0"/>
          </a:p>
          <a:p>
            <a:r>
              <a:rPr lang="en-US" dirty="0"/>
              <a:t>Physical </a:t>
            </a:r>
          </a:p>
          <a:p>
            <a:r>
              <a:rPr lang="en-US" dirty="0" err="1"/>
              <a:t>Pooring</a:t>
            </a:r>
            <a:endParaRPr lang="en-US" dirty="0"/>
          </a:p>
          <a:p>
            <a:r>
              <a:rPr lang="en-US" dirty="0"/>
              <a:t>Pushing</a:t>
            </a:r>
          </a:p>
          <a:p>
            <a:r>
              <a:rPr lang="en-US" dirty="0"/>
              <a:t>Bending</a:t>
            </a:r>
          </a:p>
          <a:p>
            <a:r>
              <a:rPr lang="en-US" dirty="0"/>
              <a:t>holding</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49</a:t>
            </a:fld>
            <a:endParaRPr lang="en-US" altLang="en-US"/>
          </a:p>
        </p:txBody>
      </p:sp>
    </p:spTree>
    <p:extLst>
      <p:ext uri="{BB962C8B-B14F-4D97-AF65-F5344CB8AC3E}">
        <p14:creationId xmlns:p14="http://schemas.microsoft.com/office/powerpoint/2010/main" val="1590534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miter lim="800000"/>
            <a:headEnd/>
            <a:tailEnd/>
          </a:ln>
        </p:spPr>
        <p:txBody>
          <a:bodyPr/>
          <a:lstStyle/>
          <a:p>
            <a:fld id="{0AC0A478-0C33-B74D-891A-12C7BA543C50}" type="slidenum">
              <a:rPr lang="en-US">
                <a:latin typeface="Arial" pitchFamily="-112" charset="0"/>
                <a:ea typeface="ＭＳ Ｐゴシック" pitchFamily="-112" charset="-128"/>
                <a:cs typeface="ＭＳ Ｐゴシック" pitchFamily="-112" charset="-128"/>
              </a:rPr>
              <a:pPr/>
              <a:t>50</a:t>
            </a:fld>
            <a:endParaRPr lang="en-US">
              <a:latin typeface="Arial" pitchFamily="-112" charset="0"/>
              <a:ea typeface="ＭＳ Ｐゴシック" pitchFamily="-112" charset="-128"/>
              <a:cs typeface="ＭＳ Ｐゴシック" pitchFamily="-112" charset="-128"/>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Cwestiynau?</a:t>
            </a:r>
          </a:p>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Peidiwech cael panic   byddwn yn mynd yn ol dros yr agweddau eto mewn darlithiau I ddod</a:t>
            </a:r>
          </a:p>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Ginott!!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group work / problem solving / collaboration / sharing and adapting ideas / feel ‘ownership’ of task outcome. Engagement is high – concentration </a:t>
            </a:r>
          </a:p>
          <a:p>
            <a:endParaRPr lang="en-US" dirty="0"/>
          </a:p>
          <a:p>
            <a:r>
              <a:rPr lang="en-US" dirty="0"/>
              <a:t>What may not have prominence is – high quality of skills / techniques / methods </a:t>
            </a:r>
          </a:p>
          <a:p>
            <a:endParaRPr lang="en-US" dirty="0"/>
          </a:p>
          <a:p>
            <a:r>
              <a:rPr lang="en-US" dirty="0"/>
              <a:t>Does this matter? How important are these scenarios?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52</a:t>
            </a:fld>
            <a:endParaRPr lang="en-US" altLang="en-US"/>
          </a:p>
        </p:txBody>
      </p:sp>
    </p:spTree>
    <p:extLst>
      <p:ext uri="{BB962C8B-B14F-4D97-AF65-F5344CB8AC3E}">
        <p14:creationId xmlns:p14="http://schemas.microsoft.com/office/powerpoint/2010/main" val="24643907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a combination of learning theories would be ideal – so that children are involved in plan do review … give feedback </a:t>
            </a:r>
          </a:p>
          <a:p>
            <a:endParaRPr lang="en-US" dirty="0"/>
          </a:p>
          <a:p>
            <a:r>
              <a:rPr lang="en-US" dirty="0"/>
              <a:t>As an adult you set the high standards by modeling / examples provided when scaffolding / question open questions to engage children thinking further / </a:t>
            </a:r>
          </a:p>
          <a:p>
            <a:endParaRPr lang="en-US" dirty="0"/>
          </a:p>
          <a:p>
            <a:r>
              <a:rPr lang="en-US" dirty="0"/>
              <a:t>Provide children with space and time to explore and to react to the feedback and responses from other children and adults. </a:t>
            </a:r>
          </a:p>
          <a:p>
            <a:endParaRPr lang="en-US" dirty="0"/>
          </a:p>
          <a:p>
            <a:r>
              <a:rPr lang="en-US" dirty="0"/>
              <a:t>Motivated to learn is what you want!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53</a:t>
            </a:fld>
            <a:endParaRPr lang="en-US" altLang="en-US"/>
          </a:p>
        </p:txBody>
      </p:sp>
    </p:spTree>
    <p:extLst>
      <p:ext uri="{BB962C8B-B14F-4D97-AF65-F5344CB8AC3E}">
        <p14:creationId xmlns:p14="http://schemas.microsoft.com/office/powerpoint/2010/main" val="40109095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 out definitions of play to everyone</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56</a:t>
            </a:fld>
            <a:endParaRPr lang="en-US" altLang="en-US"/>
          </a:p>
        </p:txBody>
      </p:sp>
    </p:spTree>
    <p:extLst>
      <p:ext uri="{BB962C8B-B14F-4D97-AF65-F5344CB8AC3E}">
        <p14:creationId xmlns:p14="http://schemas.microsoft.com/office/powerpoint/2010/main" val="10333619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p:txBody>
      </p:sp>
      <p:sp>
        <p:nvSpPr>
          <p:cNvPr id="4" name="Slide Number Placeholder 3"/>
          <p:cNvSpPr>
            <a:spLocks noGrp="1"/>
          </p:cNvSpPr>
          <p:nvPr>
            <p:ph type="sldNum" sz="quarter" idx="10"/>
          </p:nvPr>
        </p:nvSpPr>
        <p:spPr/>
        <p:txBody>
          <a:bodyPr/>
          <a:lstStyle/>
          <a:p>
            <a:fld id="{211D5912-14D1-F149-A8A5-AB5FDB6EE7CC}" type="slidenum">
              <a:rPr lang="en-US" smtClean="0"/>
              <a:pPr/>
              <a:t>57</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happens when people have to think hard </a:t>
            </a:r>
          </a:p>
          <a:p>
            <a:endParaRPr lang="en-US" dirty="0"/>
          </a:p>
          <a:p>
            <a:r>
              <a:rPr lang="en-US" dirty="0"/>
              <a:t>And the reality is that a good teacher and a good learner adapts and modifies various methods / ways of learning – i.e. with others, provides guidance and accepts guidance, works individually, creates healthy working environment </a:t>
            </a:r>
            <a:r>
              <a:rPr lang="en-US" dirty="0" err="1"/>
              <a:t>condusive</a:t>
            </a:r>
            <a:r>
              <a:rPr lang="en-US" dirty="0"/>
              <a:t> to problem solving within a group of people.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60</a:t>
            </a:fld>
            <a:endParaRPr lang="en-US" altLang="en-US"/>
          </a:p>
        </p:txBody>
      </p:sp>
    </p:spTree>
    <p:extLst>
      <p:ext uri="{BB962C8B-B14F-4D97-AF65-F5344CB8AC3E}">
        <p14:creationId xmlns:p14="http://schemas.microsoft.com/office/powerpoint/2010/main" val="30358053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61</a:t>
            </a:fld>
            <a:endParaRPr lang="en-US" altLang="en-US"/>
          </a:p>
        </p:txBody>
      </p:sp>
    </p:spTree>
    <p:extLst>
      <p:ext uri="{BB962C8B-B14F-4D97-AF65-F5344CB8AC3E}">
        <p14:creationId xmlns:p14="http://schemas.microsoft.com/office/powerpoint/2010/main" val="26014614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hand out the slides about some of the theorists we haven’t discussed today e.g. Froebel</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63</a:t>
            </a:fld>
            <a:endParaRPr lang="en-US" altLang="en-US"/>
          </a:p>
        </p:txBody>
      </p:sp>
    </p:spTree>
    <p:extLst>
      <p:ext uri="{BB962C8B-B14F-4D97-AF65-F5344CB8AC3E}">
        <p14:creationId xmlns:p14="http://schemas.microsoft.com/office/powerpoint/2010/main" val="20688231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64</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uact=8&amp;ved=0CAcQjRw&amp;url=http://www.twentysteps.com/&amp;ei=zHOSVebRMIHN7QaI7oHoBw&amp;psig=AFQjCNEO4Pk8ZjfWmSHM8zGB6-Ft8r2ffw&amp;ust=1435747590058257" TargetMode="External"/><Relationship Id="rId3" Type="http://schemas.openxmlformats.org/officeDocument/2006/relationships/hyperlink" Target="http://www.google.co.uk/url?sa=i&amp;rct=j&amp;q=&amp;esrc=s&amp;frm=1&amp;source=images&amp;cd=&amp;cad=rja&amp;uact=8&amp;ved=0CAcQjRw&amp;url=http://www.telegraph.co.uk/finance/newsbysector/retailandconsumer/10032507/Advert-music-nets-writers-10m-with-Go-Compare-most-played.html&amp;ei=D3KSVarNFerG7Aa-3Y2gDQ&amp;bvm=bv.96783405,d.ZGU&amp;psig=AFQjCNEO0gw0GY0ZP-FBirbs54oepIqJPA&amp;ust=1435747210650043" TargetMode="External"/><Relationship Id="rId7" Type="http://schemas.openxmlformats.org/officeDocument/2006/relationships/hyperlink" Target="https://www.google.co.uk/url?sa=i&amp;rct=j&amp;q=&amp;esrc=s&amp;frm=1&amp;source=images&amp;cd=&amp;cad=rja&amp;uact=8&amp;ved=0CAcQjRw&amp;url=https://kateshaley.wordpress.com/page/11/&amp;ei=jXOSVdmFD6LC7AaqgoKIDQ&amp;bvm=bv.96783405,d.ZGU&amp;psig=AFQjCNEO4Pk8ZjfWmSHM8zGB6-Ft8r2ffw&amp;ust=1435747590058257"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www.google.co.uk/url?sa=i&amp;rct=j&amp;q=&amp;esrc=s&amp;frm=1&amp;source=images&amp;cd=&amp;cad=rja&amp;uact=8&amp;ved=0CAcQjRw&amp;url=http://www.youtube.com/watch?v=iEKLFS-aKcw&amp;ei=aHKSVeHaDYmR7Ab-7aGwCg&amp;bvm=bv.96783405,d.ZGU&amp;psig=AFQjCNEygEv_q6C3ajYhUgCYZ8zWw689Vw&amp;ust=1435747297666509" TargetMode="External"/><Relationship Id="rId10" Type="http://schemas.openxmlformats.org/officeDocument/2006/relationships/image" Target="../media/image19.jpeg"/><Relationship Id="rId4" Type="http://schemas.openxmlformats.org/officeDocument/2006/relationships/image" Target="../media/image16.jpeg"/><Relationship Id="rId9" Type="http://schemas.openxmlformats.org/officeDocument/2006/relationships/image" Target="../media/image18.jpeg"/></Relationships>
</file>

<file path=ppt/slides/_rels/slide4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1.png"/><Relationship Id="rId4" Type="http://schemas.openxmlformats.org/officeDocument/2006/relationships/notesSlide" Target="../notesSlides/notesSlide2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dysgu.hwb.gov.wales/playlists/view/62ca7ec4-b6a2-485c-bf47-7f396550d0ab/en#page3"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682842" y="775776"/>
            <a:ext cx="8281645"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err="1">
                <a:solidFill>
                  <a:schemeClr val="bg1">
                    <a:lumMod val="95000"/>
                  </a:schemeClr>
                </a:solidFill>
              </a:rPr>
              <a:t>Damcanieithwyr</a:t>
            </a:r>
            <a:r>
              <a:rPr lang="en-GB" altLang="en-US" sz="4000" b="1" dirty="0">
                <a:solidFill>
                  <a:schemeClr val="bg1">
                    <a:lumMod val="95000"/>
                  </a:schemeClr>
                </a:solidFill>
              </a:rPr>
              <a:t> </a:t>
            </a:r>
            <a:r>
              <a:rPr lang="en-GB" altLang="en-US" sz="4000" b="1" dirty="0" err="1">
                <a:solidFill>
                  <a:schemeClr val="bg1">
                    <a:lumMod val="95000"/>
                  </a:schemeClr>
                </a:solidFill>
              </a:rPr>
              <a:t>ym</a:t>
            </a:r>
            <a:r>
              <a:rPr lang="en-GB" altLang="en-US" sz="4000" b="1" dirty="0">
                <a:solidFill>
                  <a:schemeClr val="bg1">
                    <a:lumMod val="95000"/>
                  </a:schemeClr>
                </a:solidFill>
              </a:rPr>
              <a:t> </a:t>
            </a:r>
            <a:r>
              <a:rPr lang="en-GB" altLang="en-US" sz="4000" b="1" dirty="0" err="1">
                <a:solidFill>
                  <a:schemeClr val="bg1">
                    <a:lumMod val="95000"/>
                  </a:schemeClr>
                </a:solidFill>
              </a:rPr>
              <a:t>myd</a:t>
            </a:r>
            <a:r>
              <a:rPr lang="en-GB" altLang="en-US" sz="4000" b="1" dirty="0">
                <a:solidFill>
                  <a:schemeClr val="bg1">
                    <a:lumMod val="95000"/>
                  </a:schemeClr>
                </a:solidFill>
              </a:rPr>
              <a:t> </a:t>
            </a:r>
            <a:r>
              <a:rPr lang="en-GB" altLang="en-US" sz="4000" b="1" dirty="0" err="1">
                <a:solidFill>
                  <a:schemeClr val="bg1">
                    <a:lumMod val="95000"/>
                  </a:schemeClr>
                </a:solidFill>
              </a:rPr>
              <a:t>Addysg</a:t>
            </a:r>
            <a:br>
              <a:rPr lang="en-GB" altLang="en-US" sz="4000" b="1" dirty="0">
                <a:solidFill>
                  <a:schemeClr val="bg1">
                    <a:lumMod val="95000"/>
                  </a:schemeClr>
                </a:solidFill>
              </a:rPr>
            </a:br>
            <a:r>
              <a:rPr lang="en-GB" altLang="en-US" sz="4000" b="1" dirty="0">
                <a:solidFill>
                  <a:schemeClr val="bg1">
                    <a:lumMod val="95000"/>
                  </a:schemeClr>
                </a:solidFill>
              </a:rPr>
              <a:t>Theorists in the world of Education</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347653"/>
            <a:ext cx="4258716"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 Lecture 4</a:t>
            </a:r>
          </a:p>
          <a:p>
            <a:pPr>
              <a:buFont typeface="Wingdings" panose="05000000000000000000" pitchFamily="2" charset="2"/>
              <a:buNone/>
              <a:defRPr/>
            </a:pPr>
            <a:r>
              <a:rPr lang="en-GB" altLang="en-US" b="1" dirty="0">
                <a:solidFill>
                  <a:schemeClr val="bg1"/>
                </a:solidFill>
              </a:rPr>
              <a:t>11/10/2021</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840760" cy="1200329"/>
          </a:xfrm>
          <a:prstGeom prst="rect">
            <a:avLst/>
          </a:prstGeom>
          <a:noFill/>
        </p:spPr>
        <p:txBody>
          <a:bodyPr wrap="squar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198938" y="908357"/>
            <a:ext cx="4037195" cy="4923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00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Datblygu</a:t>
            </a:r>
            <a:r>
              <a:rPr lang="en-US" dirty="0"/>
              <a:t> </a:t>
            </a:r>
            <a:r>
              <a:rPr lang="en-US" dirty="0" err="1"/>
              <a:t>gwybodaeth</a:t>
            </a:r>
            <a:r>
              <a:rPr lang="en-US" dirty="0"/>
              <a:t> a </a:t>
            </a:r>
            <a:r>
              <a:rPr lang="en-US" dirty="0" err="1"/>
              <a:t>dealltwriaeth</a:t>
            </a:r>
            <a:r>
              <a:rPr lang="en-US" dirty="0"/>
              <a:t> am </a:t>
            </a:r>
            <a:r>
              <a:rPr lang="en-US" dirty="0" err="1"/>
              <a:t>ddamcaniaethwyr</a:t>
            </a:r>
            <a:r>
              <a:rPr lang="en-US" dirty="0"/>
              <a:t> </a:t>
            </a:r>
            <a:r>
              <a:rPr lang="en-US" dirty="0" err="1"/>
              <a:t>addysgiadol</a:t>
            </a:r>
            <a:r>
              <a:rPr lang="en-US" dirty="0"/>
              <a:t> </a:t>
            </a:r>
            <a:r>
              <a:rPr lang="en-US" dirty="0" err="1"/>
              <a:t>amrywiol</a:t>
            </a:r>
            <a:r>
              <a:rPr lang="en-US" dirty="0"/>
              <a:t> a </a:t>
            </a:r>
            <a:r>
              <a:rPr lang="en-US" dirty="0" err="1"/>
              <a:t>oedd</a:t>
            </a:r>
            <a:r>
              <a:rPr lang="en-US" dirty="0"/>
              <a:t> </a:t>
            </a:r>
            <a:r>
              <a:rPr lang="en-US" dirty="0" err="1"/>
              <a:t>yn</a:t>
            </a:r>
            <a:r>
              <a:rPr lang="en-US" dirty="0"/>
              <a:t> </a:t>
            </a:r>
            <a:r>
              <a:rPr lang="en-US" dirty="0" err="1"/>
              <a:t>credu</a:t>
            </a:r>
            <a:r>
              <a:rPr lang="en-US" dirty="0"/>
              <a:t> bod </a:t>
            </a:r>
            <a:r>
              <a:rPr lang="en-US" dirty="0" err="1"/>
              <a:t>chwarae</a:t>
            </a:r>
            <a:r>
              <a:rPr lang="en-US" dirty="0"/>
              <a:t> </a:t>
            </a:r>
            <a:r>
              <a:rPr lang="en-US" dirty="0" err="1"/>
              <a:t>yn</a:t>
            </a:r>
            <a:r>
              <a:rPr lang="en-US" dirty="0"/>
              <a:t> </a:t>
            </a:r>
            <a:r>
              <a:rPr lang="en-US" dirty="0" err="1"/>
              <a:t>bwysig</a:t>
            </a:r>
            <a:r>
              <a:rPr lang="en-US" dirty="0"/>
              <a:t> i </a:t>
            </a:r>
            <a:r>
              <a:rPr lang="en-US" dirty="0" err="1"/>
              <a:t>gynnydd</a:t>
            </a:r>
            <a:r>
              <a:rPr lang="en-US" dirty="0"/>
              <a:t> </a:t>
            </a:r>
            <a:r>
              <a:rPr lang="en-US" dirty="0" err="1"/>
              <a:t>plentyn</a:t>
            </a:r>
            <a:r>
              <a:rPr lang="en-US" dirty="0"/>
              <a:t>. </a:t>
            </a:r>
          </a:p>
          <a:p>
            <a:pPr eaLnBrk="1" hangingPunct="1"/>
            <a:r>
              <a:rPr lang="en-US" dirty="0" err="1"/>
              <a:t>Ystyried</a:t>
            </a:r>
            <a:r>
              <a:rPr lang="en-US" dirty="0"/>
              <a:t> </a:t>
            </a:r>
            <a:r>
              <a:rPr lang="en-US" dirty="0" err="1"/>
              <a:t>fel</a:t>
            </a:r>
            <a:r>
              <a:rPr lang="en-US" dirty="0"/>
              <a:t> </a:t>
            </a:r>
            <a:r>
              <a:rPr lang="en-US" dirty="0" err="1"/>
              <a:t>mae</a:t>
            </a:r>
            <a:r>
              <a:rPr lang="en-US" dirty="0"/>
              <a:t> </a:t>
            </a:r>
            <a:r>
              <a:rPr lang="en-US" dirty="0" err="1"/>
              <a:t>rhai</a:t>
            </a:r>
            <a:r>
              <a:rPr lang="en-US" dirty="0"/>
              <a:t> </a:t>
            </a:r>
            <a:r>
              <a:rPr lang="en-US" dirty="0" err="1"/>
              <a:t>theoriau</a:t>
            </a:r>
            <a:r>
              <a:rPr lang="en-US" dirty="0"/>
              <a:t> </a:t>
            </a:r>
            <a:r>
              <a:rPr lang="en-US" dirty="0" err="1"/>
              <a:t>yn</a:t>
            </a:r>
            <a:r>
              <a:rPr lang="en-US" dirty="0"/>
              <a:t> </a:t>
            </a:r>
            <a:r>
              <a:rPr lang="en-US" dirty="0" err="1"/>
              <a:t>dylanwadu</a:t>
            </a:r>
            <a:r>
              <a:rPr lang="en-US" dirty="0"/>
              <a:t> </a:t>
            </a:r>
            <a:r>
              <a:rPr lang="en-US" dirty="0" err="1"/>
              <a:t>ar</a:t>
            </a:r>
            <a:r>
              <a:rPr lang="en-US" dirty="0"/>
              <a:t> </a:t>
            </a:r>
            <a:r>
              <a:rPr lang="en-US" dirty="0" err="1"/>
              <a:t>addysgeg</a:t>
            </a:r>
            <a:r>
              <a:rPr lang="en-US" dirty="0"/>
              <a:t> a </a:t>
            </a:r>
            <a:r>
              <a:rPr lang="en-US" dirty="0" err="1"/>
              <a:t>darpariaeth</a:t>
            </a:r>
            <a:r>
              <a:rPr lang="en-US" dirty="0"/>
              <a:t>. </a:t>
            </a:r>
          </a:p>
          <a:p>
            <a:pPr eaLnBrk="1" hangingPunct="1"/>
            <a:r>
              <a:rPr lang="en-US" dirty="0" err="1"/>
              <a:t>Creu</a:t>
            </a:r>
            <a:r>
              <a:rPr lang="en-US" dirty="0"/>
              <a:t> </a:t>
            </a:r>
            <a:r>
              <a:rPr lang="en-US" dirty="0" err="1"/>
              <a:t>crynodeb</a:t>
            </a:r>
            <a:r>
              <a:rPr lang="en-US" dirty="0"/>
              <a:t> am </a:t>
            </a:r>
            <a:r>
              <a:rPr lang="en-US" dirty="0" err="1"/>
              <a:t>dri</a:t>
            </a:r>
            <a:r>
              <a:rPr lang="en-US" dirty="0"/>
              <a:t> neu </a:t>
            </a:r>
            <a:r>
              <a:rPr lang="en-US" dirty="0" err="1"/>
              <a:t>pedwar</a:t>
            </a:r>
            <a:r>
              <a:rPr lang="en-US" dirty="0"/>
              <a:t> </a:t>
            </a:r>
            <a:r>
              <a:rPr lang="en-US" dirty="0" err="1"/>
              <a:t>ddamcaniaethwr</a:t>
            </a:r>
            <a:r>
              <a:rPr lang="en-US" dirty="0"/>
              <a:t>.</a:t>
            </a:r>
          </a:p>
          <a:p>
            <a:pPr eaLnBrk="1" hangingPunct="1"/>
            <a:r>
              <a:rPr lang="en-US" dirty="0" err="1"/>
              <a:t>Creu</a:t>
            </a:r>
            <a:r>
              <a:rPr lang="en-US" dirty="0"/>
              <a:t> </a:t>
            </a:r>
            <a:r>
              <a:rPr lang="en-US" dirty="0" err="1"/>
              <a:t>crynodeb</a:t>
            </a:r>
            <a:r>
              <a:rPr lang="en-US" dirty="0"/>
              <a:t> </a:t>
            </a:r>
            <a:r>
              <a:rPr lang="en-US" dirty="0" err="1"/>
              <a:t>sut</a:t>
            </a:r>
            <a:r>
              <a:rPr lang="en-US" dirty="0"/>
              <a:t> </a:t>
            </a:r>
            <a:r>
              <a:rPr lang="en-US" dirty="0" err="1"/>
              <a:t>mae</a:t>
            </a:r>
            <a:r>
              <a:rPr lang="en-US" dirty="0"/>
              <a:t> plant </a:t>
            </a:r>
            <a:r>
              <a:rPr lang="en-US" dirty="0" err="1"/>
              <a:t>yn</a:t>
            </a:r>
            <a:r>
              <a:rPr lang="en-US" dirty="0"/>
              <a:t> </a:t>
            </a:r>
            <a:r>
              <a:rPr lang="en-US" dirty="0" err="1"/>
              <a:t>dysgu</a:t>
            </a:r>
            <a:r>
              <a:rPr lang="en-US" dirty="0"/>
              <a:t>.  </a:t>
            </a:r>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4912732" y="382352"/>
            <a:ext cx="3840480" cy="5418839"/>
          </a:xfrm>
          <a:prstGeom prst="rect">
            <a:avLst/>
          </a:prstGeom>
        </p:spPr>
        <p:txBody>
          <a:bodyPr>
            <a:normAutofit fontScale="775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To develop k</a:t>
            </a:r>
            <a:r>
              <a:rPr lang="en-GB" dirty="0" err="1"/>
              <a:t>nowledge</a:t>
            </a:r>
            <a:r>
              <a:rPr lang="en-GB" dirty="0"/>
              <a:t> and understanding of various educational theorists that consider play an important aspect to learning.</a:t>
            </a:r>
          </a:p>
          <a:p>
            <a:pPr eaLnBrk="1" hangingPunct="1"/>
            <a:r>
              <a:rPr lang="en-US" dirty="0"/>
              <a:t>Consider various educational theorists approaches that influence educational teaching and provision. </a:t>
            </a:r>
            <a:endParaRPr lang="en-GB" dirty="0"/>
          </a:p>
          <a:p>
            <a:pPr eaLnBrk="1" hangingPunct="1"/>
            <a:r>
              <a:rPr lang="en-US" dirty="0"/>
              <a:t>To create summary of three or four of the theorists.  </a:t>
            </a:r>
          </a:p>
          <a:p>
            <a:pPr eaLnBrk="1" hangingPunct="1"/>
            <a:r>
              <a:rPr lang="en-US" dirty="0"/>
              <a:t>To create summary of how children learn.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2410-A0A0-9A43-8863-354EE80612BF}"/>
              </a:ext>
            </a:extLst>
          </p:cNvPr>
          <p:cNvSpPr>
            <a:spLocks noGrp="1"/>
          </p:cNvSpPr>
          <p:nvPr>
            <p:ph type="title"/>
          </p:nvPr>
        </p:nvSpPr>
        <p:spPr/>
        <p:txBody>
          <a:bodyPr/>
          <a:lstStyle/>
          <a:p>
            <a:r>
              <a:rPr lang="en-US" dirty="0" err="1"/>
              <a:t>Chwarae</a:t>
            </a:r>
            <a:r>
              <a:rPr lang="en-US" dirty="0"/>
              <a:t> / Play</a:t>
            </a:r>
          </a:p>
        </p:txBody>
      </p:sp>
      <p:sp>
        <p:nvSpPr>
          <p:cNvPr id="3" name="Content Placeholder 2">
            <a:extLst>
              <a:ext uri="{FF2B5EF4-FFF2-40B4-BE49-F238E27FC236}">
                <a16:creationId xmlns:a16="http://schemas.microsoft.com/office/drawing/2014/main" id="{B65453A3-538B-3045-89E7-C2B6DF68E8C1}"/>
              </a:ext>
            </a:extLst>
          </p:cNvPr>
          <p:cNvSpPr>
            <a:spLocks noGrp="1"/>
          </p:cNvSpPr>
          <p:nvPr>
            <p:ph idx="1"/>
          </p:nvPr>
        </p:nvSpPr>
        <p:spPr>
          <a:xfrm>
            <a:off x="5148064" y="1600201"/>
            <a:ext cx="3826768" cy="3917032"/>
          </a:xfrm>
        </p:spPr>
        <p:txBody>
          <a:bodyPr/>
          <a:lstStyle/>
          <a:p>
            <a:r>
              <a:rPr lang="en-US" sz="2000" dirty="0"/>
              <a:t>To understand the role of play in the early years and in the Foundation Phase</a:t>
            </a:r>
          </a:p>
          <a:p>
            <a:r>
              <a:rPr lang="en-US" sz="2000" dirty="0"/>
              <a:t>To understand playful pedagogy</a:t>
            </a:r>
          </a:p>
          <a:p>
            <a:r>
              <a:rPr lang="en-US" sz="2000" dirty="0"/>
              <a:t>To understand the importance of play and movement in child development</a:t>
            </a:r>
          </a:p>
          <a:p>
            <a:r>
              <a:rPr lang="en-GB" sz="2000" dirty="0"/>
              <a:t>To experience a range of practical activities and play. </a:t>
            </a:r>
          </a:p>
          <a:p>
            <a:endParaRPr lang="en-US" dirty="0"/>
          </a:p>
        </p:txBody>
      </p:sp>
      <p:sp>
        <p:nvSpPr>
          <p:cNvPr id="4" name="Content Placeholder 2">
            <a:extLst>
              <a:ext uri="{FF2B5EF4-FFF2-40B4-BE49-F238E27FC236}">
                <a16:creationId xmlns:a16="http://schemas.microsoft.com/office/drawing/2014/main" id="{7C138578-CBE3-6642-9BA1-CE8B2E88DFA0}"/>
              </a:ext>
            </a:extLst>
          </p:cNvPr>
          <p:cNvSpPr txBox="1">
            <a:spLocks/>
          </p:cNvSpPr>
          <p:nvPr/>
        </p:nvSpPr>
        <p:spPr bwMode="auto">
          <a:xfrm>
            <a:off x="454193" y="1600201"/>
            <a:ext cx="3826768"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a:t>I </a:t>
            </a:r>
            <a:r>
              <a:rPr lang="en-US" sz="2000" dirty="0" err="1"/>
              <a:t>ddeall</a:t>
            </a:r>
            <a:r>
              <a:rPr lang="en-US" sz="2000" dirty="0"/>
              <a:t> </a:t>
            </a:r>
            <a:r>
              <a:rPr lang="en-US" sz="2000" dirty="0" err="1"/>
              <a:t>rôl</a:t>
            </a:r>
            <a:r>
              <a:rPr lang="en-US" sz="2000" dirty="0"/>
              <a:t> </a:t>
            </a:r>
            <a:r>
              <a:rPr lang="en-US" sz="2000" dirty="0" err="1"/>
              <a:t>chwarae</a:t>
            </a:r>
            <a:r>
              <a:rPr lang="en-US" sz="2000" dirty="0"/>
              <a:t> </a:t>
            </a:r>
            <a:r>
              <a:rPr lang="en-US" sz="2000" dirty="0" err="1"/>
              <a:t>yn</a:t>
            </a:r>
            <a:r>
              <a:rPr lang="en-US" sz="2000" dirty="0"/>
              <a:t> y </a:t>
            </a:r>
            <a:r>
              <a:rPr lang="en-US" sz="2000" dirty="0" err="1"/>
              <a:t>blynyddoedd</a:t>
            </a:r>
            <a:r>
              <a:rPr lang="en-US" sz="2000" dirty="0"/>
              <a:t> </a:t>
            </a:r>
            <a:r>
              <a:rPr lang="en-US" sz="2000" dirty="0" err="1"/>
              <a:t>cynnar</a:t>
            </a:r>
            <a:r>
              <a:rPr lang="en-US" sz="2000" dirty="0"/>
              <a:t> ac </a:t>
            </a:r>
            <a:r>
              <a:rPr lang="en-US" sz="2000" dirty="0" err="1"/>
              <a:t>yn</a:t>
            </a:r>
            <a:r>
              <a:rPr lang="en-US" sz="2000" dirty="0"/>
              <a:t> </a:t>
            </a:r>
            <a:r>
              <a:rPr lang="en-US" sz="2000" dirty="0" err="1"/>
              <a:t>rhan</a:t>
            </a:r>
            <a:r>
              <a:rPr lang="en-US" sz="2000" dirty="0"/>
              <a:t> </a:t>
            </a:r>
            <a:r>
              <a:rPr lang="en-US" sz="2000" dirty="0" err="1"/>
              <a:t>o’r</a:t>
            </a:r>
            <a:r>
              <a:rPr lang="en-US" sz="2000" dirty="0"/>
              <a:t> </a:t>
            </a:r>
            <a:r>
              <a:rPr lang="en-US" sz="2000" dirty="0" err="1"/>
              <a:t>Cyfnod</a:t>
            </a:r>
            <a:r>
              <a:rPr lang="en-US" sz="2000" dirty="0"/>
              <a:t> Sylfaen. </a:t>
            </a:r>
          </a:p>
          <a:p>
            <a:pPr eaLnBrk="1" hangingPunct="1"/>
            <a:r>
              <a:rPr lang="en-US" sz="2000" dirty="0"/>
              <a:t>I </a:t>
            </a:r>
            <a:r>
              <a:rPr lang="en-US" sz="2000" dirty="0" err="1"/>
              <a:t>ddeall</a:t>
            </a:r>
            <a:r>
              <a:rPr lang="en-US" sz="2000" dirty="0"/>
              <a:t> </a:t>
            </a:r>
            <a:r>
              <a:rPr lang="en-US" sz="2000" dirty="0" err="1"/>
              <a:t>pedagogeg</a:t>
            </a:r>
            <a:r>
              <a:rPr lang="en-US" sz="2000" dirty="0"/>
              <a:t> </a:t>
            </a:r>
            <a:r>
              <a:rPr lang="en-US" sz="2000" dirty="0" err="1"/>
              <a:t>sy</a:t>
            </a:r>
            <a:r>
              <a:rPr lang="en-US" sz="2000" dirty="0"/>
              <a:t>’ </a:t>
            </a:r>
            <a:r>
              <a:rPr lang="en-US" sz="2000" dirty="0" err="1"/>
              <a:t>ynghlwm</a:t>
            </a:r>
            <a:r>
              <a:rPr lang="en-US" sz="2000" dirty="0"/>
              <a:t> </a:t>
            </a:r>
            <a:r>
              <a:rPr lang="en-US" sz="2000" dirty="0" err="1"/>
              <a:t>gyda</a:t>
            </a:r>
            <a:r>
              <a:rPr lang="en-US" sz="2000" dirty="0"/>
              <a:t> </a:t>
            </a:r>
            <a:r>
              <a:rPr lang="en-US" sz="2000" dirty="0" err="1"/>
              <a:t>chwarae</a:t>
            </a:r>
            <a:endParaRPr lang="en-US" sz="2000" dirty="0"/>
          </a:p>
          <a:p>
            <a:pPr eaLnBrk="1" hangingPunct="1"/>
            <a:r>
              <a:rPr lang="en-US" sz="2000" dirty="0"/>
              <a:t>I </a:t>
            </a:r>
            <a:r>
              <a:rPr lang="en-US" sz="2000" dirty="0" err="1"/>
              <a:t>ddeall</a:t>
            </a:r>
            <a:r>
              <a:rPr lang="en-US" sz="2000" dirty="0"/>
              <a:t> </a:t>
            </a:r>
            <a:r>
              <a:rPr lang="en-US" sz="2000" dirty="0" err="1"/>
              <a:t>pwysigrwydd</a:t>
            </a:r>
            <a:r>
              <a:rPr lang="en-US" sz="2000" dirty="0"/>
              <a:t> </a:t>
            </a:r>
            <a:r>
              <a:rPr lang="en-US" sz="2000" dirty="0" err="1"/>
              <a:t>chwarae</a:t>
            </a:r>
            <a:r>
              <a:rPr lang="en-US" sz="2000" dirty="0"/>
              <a:t> </a:t>
            </a:r>
            <a:r>
              <a:rPr lang="en-US" sz="2000" dirty="0" err="1"/>
              <a:t>yn</a:t>
            </a:r>
            <a:r>
              <a:rPr lang="en-US" sz="2000" dirty="0"/>
              <a:t> </a:t>
            </a:r>
            <a:r>
              <a:rPr lang="en-US" sz="2000" dirty="0" err="1"/>
              <a:t>nhermau</a:t>
            </a:r>
            <a:r>
              <a:rPr lang="en-US" sz="2000" dirty="0"/>
              <a:t> </a:t>
            </a:r>
            <a:r>
              <a:rPr lang="en-US" sz="2000" dirty="0" err="1"/>
              <a:t>datblygiad</a:t>
            </a:r>
            <a:r>
              <a:rPr lang="en-US" sz="2000" dirty="0"/>
              <a:t> </a:t>
            </a:r>
            <a:r>
              <a:rPr lang="en-US" sz="2000" dirty="0" err="1"/>
              <a:t>corfforol</a:t>
            </a:r>
            <a:r>
              <a:rPr lang="en-US" sz="2000" dirty="0"/>
              <a:t> plant. </a:t>
            </a:r>
          </a:p>
          <a:p>
            <a:pPr eaLnBrk="1" hangingPunct="1"/>
            <a:r>
              <a:rPr lang="en-US" sz="2000" dirty="0"/>
              <a:t>I </a:t>
            </a:r>
            <a:r>
              <a:rPr lang="en-US" sz="2000" dirty="0" err="1"/>
              <a:t>gymryd</a:t>
            </a:r>
            <a:r>
              <a:rPr lang="en-US" sz="2000" dirty="0"/>
              <a:t> </a:t>
            </a:r>
            <a:r>
              <a:rPr lang="en-US" sz="2000" dirty="0" err="1"/>
              <a:t>rhan</a:t>
            </a:r>
            <a:r>
              <a:rPr lang="en-US" sz="2000" dirty="0"/>
              <a:t> </a:t>
            </a:r>
            <a:r>
              <a:rPr lang="en-US" sz="2000" dirty="0" err="1"/>
              <a:t>mewn</a:t>
            </a:r>
            <a:r>
              <a:rPr lang="en-US" sz="2000" dirty="0"/>
              <a:t> </a:t>
            </a:r>
            <a:r>
              <a:rPr lang="en-US" sz="2000" dirty="0" err="1"/>
              <a:t>amrywiaeth</a:t>
            </a:r>
            <a:r>
              <a:rPr lang="en-US" sz="2000" dirty="0"/>
              <a:t> o </a:t>
            </a:r>
            <a:r>
              <a:rPr lang="en-US" sz="2000" dirty="0" err="1"/>
              <a:t>weithgareddau</a:t>
            </a:r>
            <a:r>
              <a:rPr lang="en-US" sz="2000" dirty="0"/>
              <a:t> </a:t>
            </a:r>
            <a:r>
              <a:rPr lang="en-US" sz="2000" dirty="0" err="1"/>
              <a:t>ymarferfol</a:t>
            </a:r>
            <a:r>
              <a:rPr lang="en-US" sz="2000" dirty="0"/>
              <a:t> / </a:t>
            </a:r>
            <a:r>
              <a:rPr lang="en-US" sz="2000" dirty="0" err="1"/>
              <a:t>corfforol</a:t>
            </a:r>
            <a:r>
              <a:rPr lang="en-US" sz="2000" dirty="0"/>
              <a:t>.</a:t>
            </a:r>
            <a:endParaRPr lang="en-GB" sz="2000" dirty="0"/>
          </a:p>
          <a:p>
            <a:pPr eaLnBrk="1" hangingPunct="1"/>
            <a:endParaRPr lang="en-US" dirty="0"/>
          </a:p>
        </p:txBody>
      </p:sp>
    </p:spTree>
    <p:extLst>
      <p:ext uri="{BB962C8B-B14F-4D97-AF65-F5344CB8AC3E}">
        <p14:creationId xmlns:p14="http://schemas.microsoft.com/office/powerpoint/2010/main" val="356636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 </a:t>
            </a:r>
            <a:r>
              <a:rPr lang="en-US" dirty="0" err="1"/>
              <a:t>Cyfnod</a:t>
            </a:r>
            <a:r>
              <a:rPr lang="en-US" dirty="0"/>
              <a:t> </a:t>
            </a:r>
            <a:r>
              <a:rPr lang="en-US" dirty="0" err="1"/>
              <a:t>Sylfaen</a:t>
            </a:r>
            <a:r>
              <a:rPr lang="en-US" dirty="0"/>
              <a:t> </a:t>
            </a:r>
            <a:br>
              <a:rPr lang="en-US" dirty="0"/>
            </a:br>
            <a:r>
              <a:rPr lang="en-US" dirty="0"/>
              <a:t>The Foundation Phase</a:t>
            </a:r>
          </a:p>
        </p:txBody>
      </p:sp>
      <p:sp>
        <p:nvSpPr>
          <p:cNvPr id="3" name="Content Placeholder 2"/>
          <p:cNvSpPr>
            <a:spLocks noGrp="1"/>
          </p:cNvSpPr>
          <p:nvPr>
            <p:ph sz="half" idx="1"/>
          </p:nvPr>
        </p:nvSpPr>
        <p:spPr>
          <a:xfrm>
            <a:off x="179512" y="1621970"/>
            <a:ext cx="4038600" cy="3989040"/>
          </a:xfrm>
        </p:spPr>
        <p:txBody>
          <a:bodyPr/>
          <a:lstStyle/>
          <a:p>
            <a:r>
              <a:rPr lang="en-US" sz="2200" dirty="0" err="1"/>
              <a:t>Cwricwlwm</a:t>
            </a:r>
            <a:r>
              <a:rPr lang="en-US" sz="2200" dirty="0"/>
              <a:t> </a:t>
            </a:r>
            <a:r>
              <a:rPr lang="en-US" sz="2200" dirty="0" err="1"/>
              <a:t>i</a:t>
            </a:r>
            <a:r>
              <a:rPr lang="en-US" sz="2200" dirty="0"/>
              <a:t> </a:t>
            </a:r>
            <a:r>
              <a:rPr lang="en-US" sz="2200" dirty="0" err="1"/>
              <a:t>blant</a:t>
            </a:r>
            <a:r>
              <a:rPr lang="en-US" sz="2200" dirty="0"/>
              <a:t> 3 – 7 </a:t>
            </a:r>
            <a:r>
              <a:rPr lang="en-US" sz="2200" dirty="0" err="1"/>
              <a:t>oed</a:t>
            </a:r>
            <a:endParaRPr lang="en-US" sz="2200" dirty="0"/>
          </a:p>
          <a:p>
            <a:r>
              <a:rPr lang="en-US" sz="2200" dirty="0" err="1"/>
              <a:t>Cwricwlwm</a:t>
            </a:r>
            <a:r>
              <a:rPr lang="en-US" sz="2200" dirty="0"/>
              <a:t> </a:t>
            </a:r>
            <a:r>
              <a:rPr lang="en-US" sz="2200" dirty="0" err="1"/>
              <a:t>seiliedig</a:t>
            </a:r>
            <a:r>
              <a:rPr lang="en-US" sz="2200" dirty="0"/>
              <a:t> </a:t>
            </a:r>
            <a:r>
              <a:rPr lang="en-US" sz="2200" dirty="0" err="1"/>
              <a:t>ar</a:t>
            </a:r>
            <a:r>
              <a:rPr lang="en-US" sz="2200" dirty="0"/>
              <a:t> </a:t>
            </a:r>
            <a:r>
              <a:rPr lang="en-US" sz="2200" dirty="0" err="1"/>
              <a:t>chwarae</a:t>
            </a:r>
            <a:endParaRPr lang="en-US" sz="2200" dirty="0"/>
          </a:p>
          <a:p>
            <a:r>
              <a:rPr lang="en-US" sz="2200" dirty="0"/>
              <a:t>‘</a:t>
            </a:r>
            <a:r>
              <a:rPr lang="en-US" sz="2200" dirty="0" err="1"/>
              <a:t>Mesydd</a:t>
            </a:r>
            <a:r>
              <a:rPr lang="en-US" sz="2200" dirty="0"/>
              <a:t> </a:t>
            </a:r>
            <a:r>
              <a:rPr lang="en-US" sz="2200" dirty="0" err="1"/>
              <a:t>Dysgu</a:t>
            </a:r>
            <a:r>
              <a:rPr lang="en-US" sz="2200" dirty="0"/>
              <a:t>’ dim </a:t>
            </a:r>
            <a:r>
              <a:rPr lang="en-US" sz="2200" dirty="0" err="1"/>
              <a:t>pynciau</a:t>
            </a:r>
            <a:r>
              <a:rPr lang="en-US" sz="2200" dirty="0"/>
              <a:t> </a:t>
            </a:r>
            <a:r>
              <a:rPr lang="en-US" sz="2200" dirty="0" err="1"/>
              <a:t>traddodiadol</a:t>
            </a:r>
            <a:endParaRPr lang="en-US" sz="2200" dirty="0"/>
          </a:p>
          <a:p>
            <a:r>
              <a:rPr lang="en-US" sz="2200" dirty="0" err="1"/>
              <a:t>Plentyn</a:t>
            </a:r>
            <a:r>
              <a:rPr lang="en-US" sz="2200" dirty="0"/>
              <a:t> </a:t>
            </a:r>
            <a:r>
              <a:rPr lang="en-US" sz="2200" dirty="0" err="1"/>
              <a:t>yn</a:t>
            </a:r>
            <a:r>
              <a:rPr lang="en-US" sz="2200" dirty="0"/>
              <a:t> </a:t>
            </a:r>
            <a:r>
              <a:rPr lang="en-US" sz="2200" dirty="0" err="1"/>
              <a:t>ganolog</a:t>
            </a:r>
            <a:r>
              <a:rPr lang="en-US" sz="2200" dirty="0"/>
              <a:t> </a:t>
            </a:r>
            <a:r>
              <a:rPr lang="en-US" sz="2200" dirty="0" err="1"/>
              <a:t>i’r</a:t>
            </a:r>
            <a:r>
              <a:rPr lang="en-US" sz="2200" dirty="0"/>
              <a:t> </a:t>
            </a:r>
            <a:r>
              <a:rPr lang="en-US" sz="2200" dirty="0" err="1"/>
              <a:t>dysgu</a:t>
            </a:r>
            <a:endParaRPr lang="en-US" sz="2200" dirty="0"/>
          </a:p>
          <a:p>
            <a:r>
              <a:rPr lang="en-US" sz="2200" dirty="0" err="1"/>
              <a:t>Ardal</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allweddol</a:t>
            </a:r>
            <a:r>
              <a:rPr lang="en-US" sz="2200" dirty="0"/>
              <a:t> </a:t>
            </a:r>
            <a:r>
              <a:rPr lang="en-US" sz="2200" dirty="0" err="1"/>
              <a:t>i</a:t>
            </a:r>
            <a:r>
              <a:rPr lang="en-US" sz="2200" dirty="0"/>
              <a:t> </a:t>
            </a:r>
            <a:r>
              <a:rPr lang="en-US" sz="2200" dirty="0" err="1"/>
              <a:t>ddysgu</a:t>
            </a:r>
            <a:r>
              <a:rPr lang="en-US" sz="2200" dirty="0"/>
              <a:t> </a:t>
            </a:r>
            <a:r>
              <a:rPr lang="en-US" sz="2200" dirty="0" err="1"/>
              <a:t>effeithiol</a:t>
            </a:r>
            <a:r>
              <a:rPr lang="en-US" sz="2200" dirty="0"/>
              <a:t> </a:t>
            </a:r>
            <a:r>
              <a:rPr lang="en-US" sz="2200" dirty="0" err="1"/>
              <a:t>yn</a:t>
            </a:r>
            <a:r>
              <a:rPr lang="en-US" sz="2200" dirty="0"/>
              <a:t> </a:t>
            </a:r>
            <a:r>
              <a:rPr lang="en-US" sz="2200" dirty="0" err="1"/>
              <a:t>y</a:t>
            </a:r>
            <a:r>
              <a:rPr lang="en-US" sz="2200" dirty="0"/>
              <a:t> </a:t>
            </a:r>
            <a:r>
              <a:rPr lang="en-US" sz="2200" dirty="0" err="1"/>
              <a:t>Cyfnod</a:t>
            </a:r>
            <a:r>
              <a:rPr lang="en-US" sz="2200" dirty="0"/>
              <a:t> </a:t>
            </a:r>
            <a:r>
              <a:rPr lang="en-US" sz="2200" dirty="0" err="1"/>
              <a:t>Sylfaen</a:t>
            </a:r>
            <a:r>
              <a:rPr lang="en-US" sz="2200" dirty="0"/>
              <a:t>. </a:t>
            </a:r>
          </a:p>
        </p:txBody>
      </p:sp>
      <p:sp>
        <p:nvSpPr>
          <p:cNvPr id="4" name="Content Placeholder 3"/>
          <p:cNvSpPr>
            <a:spLocks noGrp="1"/>
          </p:cNvSpPr>
          <p:nvPr>
            <p:ph sz="half" idx="2"/>
          </p:nvPr>
        </p:nvSpPr>
        <p:spPr>
          <a:xfrm>
            <a:off x="4925888" y="1621970"/>
            <a:ext cx="4038600" cy="3989040"/>
          </a:xfrm>
        </p:spPr>
        <p:txBody>
          <a:bodyPr/>
          <a:lstStyle/>
          <a:p>
            <a:r>
              <a:rPr lang="en-US" sz="2200" dirty="0"/>
              <a:t>Curriculum for children aged 3 – 7yrs old</a:t>
            </a:r>
          </a:p>
          <a:p>
            <a:r>
              <a:rPr lang="en-US" sz="2200" dirty="0"/>
              <a:t>Play based curriculum</a:t>
            </a:r>
          </a:p>
          <a:p>
            <a:r>
              <a:rPr lang="en-US" sz="2200" dirty="0"/>
              <a:t>‘Areas of Learning’ and with no subjects in the traditional sense. </a:t>
            </a:r>
          </a:p>
          <a:p>
            <a:r>
              <a:rPr lang="en-US" sz="2200" dirty="0"/>
              <a:t>Child-centered learning</a:t>
            </a:r>
          </a:p>
          <a:p>
            <a:r>
              <a:rPr lang="en-US" sz="2200" dirty="0"/>
              <a:t>The outdoors in central to the learning in the Foundation Phase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97F6-8A91-D54D-9D68-1E6268F6812E}"/>
              </a:ext>
            </a:extLst>
          </p:cNvPr>
          <p:cNvSpPr>
            <a:spLocks noGrp="1"/>
          </p:cNvSpPr>
          <p:nvPr>
            <p:ph type="title"/>
          </p:nvPr>
        </p:nvSpPr>
        <p:spPr>
          <a:xfrm>
            <a:off x="457200" y="15719"/>
            <a:ext cx="8229600" cy="1143000"/>
          </a:xfrm>
        </p:spPr>
        <p:txBody>
          <a:bodyPr/>
          <a:lstStyle/>
          <a:p>
            <a:r>
              <a:rPr lang="en-US" dirty="0" err="1"/>
              <a:t>Chwech</a:t>
            </a:r>
            <a:r>
              <a:rPr lang="en-US" dirty="0"/>
              <a:t> </a:t>
            </a:r>
            <a:r>
              <a:rPr lang="en-US" dirty="0" err="1"/>
              <a:t>Maes</a:t>
            </a:r>
            <a:r>
              <a:rPr lang="en-US" dirty="0"/>
              <a:t> </a:t>
            </a:r>
            <a:r>
              <a:rPr lang="en-US" dirty="0" err="1"/>
              <a:t>Dysgu</a:t>
            </a:r>
            <a:r>
              <a:rPr lang="en-US" dirty="0"/>
              <a:t> </a:t>
            </a:r>
            <a:br>
              <a:rPr lang="en-US" dirty="0"/>
            </a:br>
            <a:r>
              <a:rPr lang="en-US" dirty="0"/>
              <a:t>Seven Areas Of Learning</a:t>
            </a:r>
          </a:p>
        </p:txBody>
      </p:sp>
      <p:graphicFrame>
        <p:nvGraphicFramePr>
          <p:cNvPr id="5" name="Diagram 4">
            <a:extLst>
              <a:ext uri="{FF2B5EF4-FFF2-40B4-BE49-F238E27FC236}">
                <a16:creationId xmlns:a16="http://schemas.microsoft.com/office/drawing/2014/main" id="{2F6164A2-BCFD-DF40-96BB-7703BA9E0304}"/>
              </a:ext>
            </a:extLst>
          </p:cNvPr>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7388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1700808"/>
            <a:ext cx="8229600" cy="3917032"/>
          </a:xfrm>
        </p:spPr>
        <p:txBody>
          <a:bodyPr/>
          <a:lstStyle/>
          <a:p>
            <a:pPr marL="0" indent="0" algn="just">
              <a:buNone/>
            </a:pPr>
            <a:r>
              <a:rPr lang="en-GB" dirty="0"/>
              <a:t>LO1 Evaluate the contribution of constructivist theory and educational ideologies to early years education and the underlying principles and philosophy of the Foundation Phase and/or Successful Futures in Wales. </a:t>
            </a:r>
          </a:p>
          <a:p>
            <a:pPr marL="0" indent="0" algn="just">
              <a:buNone/>
            </a:pPr>
            <a:endParaRPr lang="en-GB" sz="2400" dirty="0"/>
          </a:p>
          <a:p>
            <a:pPr marL="0" indent="0" algn="just">
              <a:buNone/>
            </a:pPr>
            <a:endParaRPr lang="en-GB" sz="2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6012160" cy="119675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Tree>
    <p:extLst>
      <p:ext uri="{BB962C8B-B14F-4D97-AF65-F5344CB8AC3E}">
        <p14:creationId xmlns:p14="http://schemas.microsoft.com/office/powerpoint/2010/main" val="1147892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0" y="260648"/>
            <a:ext cx="8928992" cy="1143000"/>
          </a:xfrm>
        </p:spPr>
        <p:txBody>
          <a:bodyPr/>
          <a:lstStyle/>
          <a:p>
            <a:r>
              <a:rPr lang="en-US" b="1" dirty="0">
                <a:solidFill>
                  <a:srgbClr val="00B050"/>
                </a:solidFill>
              </a:rPr>
              <a:t>Beth </a:t>
            </a:r>
            <a:r>
              <a:rPr lang="en-US" b="1" dirty="0" err="1">
                <a:solidFill>
                  <a:srgbClr val="00B050"/>
                </a:solidFill>
              </a:rPr>
              <a:t>ydy</a:t>
            </a:r>
            <a:r>
              <a:rPr lang="en-US" b="1" dirty="0">
                <a:solidFill>
                  <a:srgbClr val="00B050"/>
                </a:solidFill>
              </a:rPr>
              <a:t> </a:t>
            </a:r>
            <a:r>
              <a:rPr lang="en-US" b="1" dirty="0" err="1">
                <a:solidFill>
                  <a:srgbClr val="00B050"/>
                </a:solidFill>
              </a:rPr>
              <a:t>chwarae</a:t>
            </a:r>
            <a:r>
              <a:rPr lang="en-US" b="1" dirty="0">
                <a:solidFill>
                  <a:srgbClr val="00B050"/>
                </a:solidFill>
              </a:rPr>
              <a:t>? </a:t>
            </a:r>
            <a:r>
              <a:rPr lang="en-US" b="1" i="1" dirty="0">
                <a:solidFill>
                  <a:srgbClr val="00B050"/>
                </a:solidFill>
              </a:rPr>
              <a:t>What is play?</a:t>
            </a:r>
          </a:p>
        </p:txBody>
      </p:sp>
      <p:sp>
        <p:nvSpPr>
          <p:cNvPr id="3" name="Content Placeholder 2">
            <a:extLst>
              <a:ext uri="{FF2B5EF4-FFF2-40B4-BE49-F238E27FC236}">
                <a16:creationId xmlns:a16="http://schemas.microsoft.com/office/drawing/2014/main" id="{B52AF816-6B82-384A-B5CB-954551A2CD7D}"/>
              </a:ext>
            </a:extLst>
          </p:cNvPr>
          <p:cNvSpPr>
            <a:spLocks noGrp="1"/>
          </p:cNvSpPr>
          <p:nvPr>
            <p:ph sz="half" idx="1"/>
          </p:nvPr>
        </p:nvSpPr>
        <p:spPr>
          <a:xfrm>
            <a:off x="179512" y="1625550"/>
            <a:ext cx="4032448" cy="3989040"/>
          </a:xfrm>
        </p:spPr>
        <p:txBody>
          <a:bodyPr/>
          <a:lstStyle/>
          <a:p>
            <a:r>
              <a:rPr lang="en-US" dirty="0" err="1"/>
              <a:t>Penderfynwch</a:t>
            </a:r>
            <a:r>
              <a:rPr lang="en-US" dirty="0"/>
              <a:t> </a:t>
            </a:r>
            <a:r>
              <a:rPr lang="en-US" dirty="0" err="1"/>
              <a:t>beth</a:t>
            </a:r>
            <a:r>
              <a:rPr lang="en-US" dirty="0"/>
              <a:t> </a:t>
            </a:r>
            <a:r>
              <a:rPr lang="en-US" dirty="0" err="1"/>
              <a:t>i</a:t>
            </a:r>
            <a:r>
              <a:rPr lang="en-US" dirty="0"/>
              <a:t> </a:t>
            </a:r>
            <a:r>
              <a:rPr lang="en-US" dirty="0" err="1"/>
              <a:t>chi’n</a:t>
            </a:r>
            <a:r>
              <a:rPr lang="en-US" dirty="0"/>
              <a:t> </a:t>
            </a:r>
            <a:r>
              <a:rPr lang="en-US" dirty="0" err="1"/>
              <a:t>credu</a:t>
            </a:r>
            <a:r>
              <a:rPr lang="en-US" dirty="0"/>
              <a:t> </a:t>
            </a:r>
            <a:r>
              <a:rPr lang="en-US" dirty="0" err="1"/>
              <a:t>ydy</a:t>
            </a:r>
            <a:r>
              <a:rPr lang="en-US" dirty="0"/>
              <a:t> </a:t>
            </a:r>
            <a:r>
              <a:rPr lang="en-US" dirty="0" err="1"/>
              <a:t>prif</a:t>
            </a:r>
            <a:r>
              <a:rPr lang="en-US" dirty="0"/>
              <a:t> </a:t>
            </a:r>
            <a:r>
              <a:rPr lang="en-US" dirty="0" err="1"/>
              <a:t>nodweddion</a:t>
            </a:r>
            <a:r>
              <a:rPr lang="en-US" dirty="0"/>
              <a:t> o </a:t>
            </a:r>
            <a:r>
              <a:rPr lang="en-US" dirty="0" err="1"/>
              <a:t>chwarae</a:t>
            </a:r>
            <a:r>
              <a:rPr lang="en-US" dirty="0"/>
              <a:t>?  </a:t>
            </a:r>
          </a:p>
          <a:p>
            <a:pPr marL="0" indent="0">
              <a:buNone/>
            </a:pPr>
            <a:r>
              <a:rPr lang="en-US" sz="1200" dirty="0"/>
              <a:t>   </a:t>
            </a:r>
          </a:p>
          <a:p>
            <a:pPr marL="0" indent="0">
              <a:buNone/>
            </a:pPr>
            <a:r>
              <a:rPr lang="en-US" dirty="0" err="1"/>
              <a:t>Yna</a:t>
            </a:r>
            <a:r>
              <a:rPr lang="en-US" dirty="0"/>
              <a:t> …</a:t>
            </a:r>
          </a:p>
          <a:p>
            <a:pPr marL="0" indent="0">
              <a:buNone/>
            </a:pPr>
            <a:r>
              <a:rPr lang="en-US" sz="1200" dirty="0"/>
              <a:t>  </a:t>
            </a:r>
          </a:p>
          <a:p>
            <a:r>
              <a:rPr lang="en-US" dirty="0"/>
              <a:t>Beth </a:t>
            </a:r>
            <a:r>
              <a:rPr lang="en-US" dirty="0" err="1"/>
              <a:t>ydy</a:t>
            </a:r>
            <a:r>
              <a:rPr lang="en-US" dirty="0"/>
              <a:t> </a:t>
            </a:r>
            <a:r>
              <a:rPr lang="en-US" dirty="0" err="1"/>
              <a:t>chwarae</a:t>
            </a:r>
            <a:r>
              <a:rPr lang="en-US" dirty="0"/>
              <a:t>? </a:t>
            </a:r>
            <a:r>
              <a:rPr lang="en-US" dirty="0" err="1"/>
              <a:t>Ysgrifennwch</a:t>
            </a:r>
            <a:r>
              <a:rPr lang="en-US" dirty="0"/>
              <a:t> </a:t>
            </a:r>
            <a:r>
              <a:rPr lang="en-US" dirty="0" err="1"/>
              <a:t>diffiniad</a:t>
            </a:r>
            <a:endParaRPr lang="en-US" dirty="0"/>
          </a:p>
          <a:p>
            <a:endParaRPr lang="en-US" dirty="0"/>
          </a:p>
        </p:txBody>
      </p:sp>
      <p:sp>
        <p:nvSpPr>
          <p:cNvPr id="4" name="Content Placeholder 3">
            <a:extLst>
              <a:ext uri="{FF2B5EF4-FFF2-40B4-BE49-F238E27FC236}">
                <a16:creationId xmlns:a16="http://schemas.microsoft.com/office/drawing/2014/main" id="{4B03EC57-AEEC-234D-9391-B069D853962E}"/>
              </a:ext>
            </a:extLst>
          </p:cNvPr>
          <p:cNvSpPr>
            <a:spLocks noGrp="1"/>
          </p:cNvSpPr>
          <p:nvPr>
            <p:ph sz="half" idx="2"/>
          </p:nvPr>
        </p:nvSpPr>
        <p:spPr>
          <a:xfrm>
            <a:off x="4611068" y="1625550"/>
            <a:ext cx="4172272" cy="3989040"/>
          </a:xfrm>
        </p:spPr>
        <p:txBody>
          <a:bodyPr/>
          <a:lstStyle/>
          <a:p>
            <a:r>
              <a:rPr lang="en-US" i="1" dirty="0"/>
              <a:t>Decide what you think are the key features of play? </a:t>
            </a:r>
          </a:p>
          <a:p>
            <a:pPr marL="0" indent="0">
              <a:buNone/>
            </a:pPr>
            <a:endParaRPr lang="en-US" i="1" dirty="0"/>
          </a:p>
          <a:p>
            <a:pPr marL="0" indent="0">
              <a:buNone/>
            </a:pPr>
            <a:r>
              <a:rPr lang="en-US" i="1" dirty="0"/>
              <a:t>Then…</a:t>
            </a:r>
          </a:p>
          <a:p>
            <a:endParaRPr lang="en-US" i="1" dirty="0"/>
          </a:p>
          <a:p>
            <a:r>
              <a:rPr lang="en-US" i="1" dirty="0"/>
              <a:t>Write what you think is a definition of play …</a:t>
            </a:r>
          </a:p>
          <a:p>
            <a:endParaRPr lang="en-US" i="1" dirty="0"/>
          </a:p>
        </p:txBody>
      </p:sp>
    </p:spTree>
    <p:extLst>
      <p:ext uri="{BB962C8B-B14F-4D97-AF65-F5344CB8AC3E}">
        <p14:creationId xmlns:p14="http://schemas.microsoft.com/office/powerpoint/2010/main" val="4253232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p:txBody>
          <a:bodyPr/>
          <a:lstStyle/>
          <a:p>
            <a:r>
              <a:rPr lang="en-US" dirty="0"/>
              <a:t>Recap lecture 2 – </a:t>
            </a:r>
            <a:br>
              <a:rPr lang="en-US" dirty="0"/>
            </a:br>
            <a:r>
              <a:rPr lang="en-US" dirty="0"/>
              <a:t>Fundamental Movement Skills</a:t>
            </a:r>
          </a:p>
        </p:txBody>
      </p:sp>
      <p:sp>
        <p:nvSpPr>
          <p:cNvPr id="5" name="Content Placeholder 4">
            <a:extLst>
              <a:ext uri="{FF2B5EF4-FFF2-40B4-BE49-F238E27FC236}">
                <a16:creationId xmlns:a16="http://schemas.microsoft.com/office/drawing/2014/main" id="{88521EBF-AEB0-4F0A-8EDB-3F687EEA1A8C}"/>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507769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1856"/>
            <a:ext cx="8229600" cy="978872"/>
          </a:xfrm>
        </p:spPr>
        <p:txBody>
          <a:bodyPr/>
          <a:lstStyle/>
          <a:p>
            <a:r>
              <a:rPr lang="en-US" b="1" dirty="0" err="1">
                <a:solidFill>
                  <a:schemeClr val="accent1">
                    <a:lumMod val="75000"/>
                  </a:schemeClr>
                </a:solidFill>
              </a:rPr>
              <a:t>Ymarferol</a:t>
            </a:r>
            <a:r>
              <a:rPr lang="en-US" b="1" dirty="0">
                <a:solidFill>
                  <a:schemeClr val="accent1">
                    <a:lumMod val="75000"/>
                  </a:schemeClr>
                </a:solidFill>
              </a:rPr>
              <a:t> / Practical 1</a:t>
            </a:r>
          </a:p>
        </p:txBody>
      </p:sp>
      <p:sp>
        <p:nvSpPr>
          <p:cNvPr id="3" name="Content Placeholder 2">
            <a:extLst>
              <a:ext uri="{FF2B5EF4-FFF2-40B4-BE49-F238E27FC236}">
                <a16:creationId xmlns:a16="http://schemas.microsoft.com/office/drawing/2014/main" id="{89A5B925-00FF-2046-AA44-F5E35D2946FC}"/>
              </a:ext>
            </a:extLst>
          </p:cNvPr>
          <p:cNvSpPr>
            <a:spLocks noGrp="1"/>
          </p:cNvSpPr>
          <p:nvPr>
            <p:ph sz="half" idx="1"/>
          </p:nvPr>
        </p:nvSpPr>
        <p:spPr>
          <a:xfrm>
            <a:off x="179512" y="980728"/>
            <a:ext cx="4038600" cy="3989040"/>
          </a:xfrm>
        </p:spPr>
        <p:txBody>
          <a:bodyPr/>
          <a:lstStyle/>
          <a:p>
            <a:r>
              <a:rPr lang="en-US" dirty="0"/>
              <a:t>Tu </a:t>
            </a:r>
            <a:r>
              <a:rPr lang="en-US" dirty="0" err="1"/>
              <a:t>allan</a:t>
            </a:r>
            <a:r>
              <a:rPr lang="en-US" dirty="0"/>
              <a:t> : </a:t>
            </a:r>
            <a:r>
              <a:rPr lang="en-US" dirty="0" err="1"/>
              <a:t>mewn</a:t>
            </a:r>
            <a:r>
              <a:rPr lang="en-US" dirty="0"/>
              <a:t> </a:t>
            </a:r>
            <a:r>
              <a:rPr lang="en-US" dirty="0" err="1"/>
              <a:t>parau</a:t>
            </a:r>
            <a:r>
              <a:rPr lang="en-US" dirty="0"/>
              <a:t> (un </a:t>
            </a:r>
            <a:r>
              <a:rPr lang="en-US" dirty="0" err="1"/>
              <a:t>dysgu</a:t>
            </a:r>
            <a:r>
              <a:rPr lang="en-US" dirty="0"/>
              <a:t> </a:t>
            </a:r>
            <a:r>
              <a:rPr lang="en-US" dirty="0" err="1"/>
              <a:t>llall</a:t>
            </a:r>
            <a:r>
              <a:rPr lang="en-US" dirty="0"/>
              <a:t> </a:t>
            </a:r>
            <a:r>
              <a:rPr lang="en-US" dirty="0" err="1"/>
              <a:t>disgybl</a:t>
            </a:r>
            <a:r>
              <a:rPr lang="en-US" dirty="0"/>
              <a:t> &amp; </a:t>
            </a:r>
            <a:r>
              <a:rPr lang="en-US" dirty="0" err="1"/>
              <a:t>cyfnewid</a:t>
            </a:r>
            <a:r>
              <a:rPr lang="en-US" dirty="0"/>
              <a:t>) </a:t>
            </a:r>
            <a:r>
              <a:rPr lang="en-US" dirty="0" err="1"/>
              <a:t>teithiwch</a:t>
            </a:r>
            <a:r>
              <a:rPr lang="en-US" dirty="0"/>
              <a:t> </a:t>
            </a:r>
            <a:r>
              <a:rPr lang="en-US" dirty="0" err="1"/>
              <a:t>ymlaen</a:t>
            </a:r>
            <a:r>
              <a:rPr lang="en-US" dirty="0"/>
              <a:t>, </a:t>
            </a:r>
            <a:r>
              <a:rPr lang="en-US" dirty="0" err="1"/>
              <a:t>yn</a:t>
            </a:r>
            <a:r>
              <a:rPr lang="en-US" dirty="0"/>
              <a:t> </a:t>
            </a:r>
            <a:r>
              <a:rPr lang="en-US" dirty="0" err="1"/>
              <a:t>ôl</a:t>
            </a:r>
            <a:r>
              <a:rPr lang="en-US" dirty="0"/>
              <a:t> ac </a:t>
            </a:r>
            <a:r>
              <a:rPr lang="en-US" dirty="0" err="1"/>
              <a:t>i’r</a:t>
            </a:r>
            <a:r>
              <a:rPr lang="en-US" dirty="0"/>
              <a:t> </a:t>
            </a:r>
            <a:r>
              <a:rPr lang="en-US" dirty="0" err="1"/>
              <a:t>ochrau</a:t>
            </a:r>
            <a:r>
              <a:rPr lang="en-US" dirty="0"/>
              <a:t> </a:t>
            </a:r>
            <a:r>
              <a:rPr lang="en-US" dirty="0" err="1"/>
              <a:t>gan</a:t>
            </a:r>
            <a:r>
              <a:rPr lang="en-US" dirty="0"/>
              <a:t> …</a:t>
            </a:r>
          </a:p>
          <a:p>
            <a:r>
              <a:rPr lang="en-US" dirty="0" err="1"/>
              <a:t>Cerdded</a:t>
            </a:r>
            <a:r>
              <a:rPr lang="en-US" dirty="0"/>
              <a:t>, </a:t>
            </a:r>
            <a:r>
              <a:rPr lang="en-US" dirty="0" err="1"/>
              <a:t>rhedeg</a:t>
            </a:r>
            <a:r>
              <a:rPr lang="en-US" dirty="0"/>
              <a:t>, </a:t>
            </a:r>
            <a:r>
              <a:rPr lang="en-US" dirty="0" err="1"/>
              <a:t>llamu</a:t>
            </a:r>
            <a:r>
              <a:rPr lang="en-US" dirty="0"/>
              <a:t>, </a:t>
            </a:r>
            <a:r>
              <a:rPr lang="en-US" dirty="0" err="1"/>
              <a:t>neidio</a:t>
            </a:r>
            <a:r>
              <a:rPr lang="en-US" dirty="0"/>
              <a:t> a </a:t>
            </a:r>
            <a:r>
              <a:rPr lang="en-US" dirty="0" err="1"/>
              <a:t>glanio</a:t>
            </a:r>
            <a:r>
              <a:rPr lang="en-US" dirty="0"/>
              <a:t>, </a:t>
            </a:r>
            <a:r>
              <a:rPr lang="en-US" dirty="0" err="1"/>
              <a:t>sgipio</a:t>
            </a:r>
            <a:r>
              <a:rPr lang="en-US" dirty="0"/>
              <a:t>, </a:t>
            </a:r>
            <a:r>
              <a:rPr lang="en-US" dirty="0" err="1"/>
              <a:t>loncian</a:t>
            </a:r>
            <a:endParaRPr lang="en-US" dirty="0"/>
          </a:p>
          <a:p>
            <a:r>
              <a:rPr lang="en-US" dirty="0" err="1"/>
              <a:t>Creu</a:t>
            </a:r>
            <a:r>
              <a:rPr lang="en-US" dirty="0"/>
              <a:t> </a:t>
            </a:r>
            <a:r>
              <a:rPr lang="en-US" dirty="0" err="1"/>
              <a:t>cydbwysedd</a:t>
            </a:r>
            <a:r>
              <a:rPr lang="en-US" dirty="0"/>
              <a:t> </a:t>
            </a:r>
            <a:r>
              <a:rPr lang="en-US" dirty="0" err="1"/>
              <a:t>gwahanol</a:t>
            </a:r>
            <a:r>
              <a:rPr lang="en-US" dirty="0"/>
              <a:t> </a:t>
            </a:r>
            <a:r>
              <a:rPr lang="en-US" dirty="0" err="1"/>
              <a:t>siapiau</a:t>
            </a:r>
            <a:endParaRPr lang="en-US" dirty="0"/>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4788024" y="1124744"/>
            <a:ext cx="4038600" cy="3989040"/>
          </a:xfrm>
        </p:spPr>
        <p:txBody>
          <a:bodyPr/>
          <a:lstStyle/>
          <a:p>
            <a:r>
              <a:rPr lang="en-US" dirty="0"/>
              <a:t>Outside : in pairs (one teacher one pupil &amp; swap) travel forwards, backwards and sideways whilst …</a:t>
            </a:r>
          </a:p>
          <a:p>
            <a:r>
              <a:rPr lang="en-US" dirty="0"/>
              <a:t>Walking/ running /galloping / skipping / jumping – landing / balances different shapes</a:t>
            </a:r>
          </a:p>
          <a:p>
            <a:endParaRPr lang="en-US" dirty="0"/>
          </a:p>
        </p:txBody>
      </p:sp>
    </p:spTree>
    <p:extLst>
      <p:ext uri="{BB962C8B-B14F-4D97-AF65-F5344CB8AC3E}">
        <p14:creationId xmlns:p14="http://schemas.microsoft.com/office/powerpoint/2010/main" val="2413729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63DB-FA55-1549-9B90-4481498C121A}"/>
              </a:ext>
            </a:extLst>
          </p:cNvPr>
          <p:cNvSpPr>
            <a:spLocks noGrp="1"/>
          </p:cNvSpPr>
          <p:nvPr>
            <p:ph type="title"/>
          </p:nvPr>
        </p:nvSpPr>
        <p:spPr>
          <a:xfrm>
            <a:off x="457200" y="0"/>
            <a:ext cx="8229600" cy="1143000"/>
          </a:xfrm>
        </p:spPr>
        <p:txBody>
          <a:bodyPr/>
          <a:lstStyle/>
          <a:p>
            <a:r>
              <a:rPr lang="en-US" b="1" dirty="0">
                <a:solidFill>
                  <a:schemeClr val="accent1">
                    <a:lumMod val="75000"/>
                  </a:schemeClr>
                </a:solidFill>
              </a:rPr>
              <a:t>Increase sophistication </a:t>
            </a:r>
            <a:r>
              <a:rPr lang="en-US" sz="3200" b="1" dirty="0" err="1">
                <a:solidFill>
                  <a:schemeClr val="accent1">
                    <a:lumMod val="75000"/>
                  </a:schemeClr>
                </a:solidFill>
              </a:rPr>
              <a:t>Prac</a:t>
            </a:r>
            <a:r>
              <a:rPr lang="en-US" sz="3200" b="1" dirty="0">
                <a:solidFill>
                  <a:schemeClr val="accent1">
                    <a:lumMod val="75000"/>
                  </a:schemeClr>
                </a:solidFill>
              </a:rPr>
              <a:t> 2</a:t>
            </a:r>
          </a:p>
        </p:txBody>
      </p:sp>
      <p:sp>
        <p:nvSpPr>
          <p:cNvPr id="3" name="Content Placeholder 2">
            <a:extLst>
              <a:ext uri="{FF2B5EF4-FFF2-40B4-BE49-F238E27FC236}">
                <a16:creationId xmlns:a16="http://schemas.microsoft.com/office/drawing/2014/main" id="{38C0806D-863C-DC4C-9242-7E23B0B311A4}"/>
              </a:ext>
            </a:extLst>
          </p:cNvPr>
          <p:cNvSpPr>
            <a:spLocks noGrp="1"/>
          </p:cNvSpPr>
          <p:nvPr>
            <p:ph sz="half" idx="1"/>
          </p:nvPr>
        </p:nvSpPr>
        <p:spPr>
          <a:xfrm>
            <a:off x="251520" y="1144478"/>
            <a:ext cx="4038600" cy="3989040"/>
          </a:xfrm>
        </p:spPr>
        <p:txBody>
          <a:bodyPr/>
          <a:lstStyle/>
          <a:p>
            <a:r>
              <a:rPr lang="en-US" dirty="0" err="1"/>
              <a:t>Gyda’ch</a:t>
            </a:r>
            <a:r>
              <a:rPr lang="en-US" dirty="0"/>
              <a:t> partner </a:t>
            </a:r>
            <a:r>
              <a:rPr lang="en-US" dirty="0" err="1"/>
              <a:t>creuwch</a:t>
            </a:r>
            <a:r>
              <a:rPr lang="en-US" dirty="0"/>
              <a:t> </a:t>
            </a:r>
            <a:r>
              <a:rPr lang="en-US" dirty="0" err="1"/>
              <a:t>dilyniant</a:t>
            </a:r>
            <a:r>
              <a:rPr lang="en-US" dirty="0"/>
              <a:t> o </a:t>
            </a:r>
            <a:r>
              <a:rPr lang="en-US" dirty="0" err="1"/>
              <a:t>symudiadau</a:t>
            </a:r>
            <a:r>
              <a:rPr lang="en-US" dirty="0"/>
              <a:t> </a:t>
            </a:r>
            <a:r>
              <a:rPr lang="en-US" dirty="0" err="1"/>
              <a:t>sy’n</a:t>
            </a:r>
            <a:r>
              <a:rPr lang="en-US" dirty="0"/>
              <a:t> </a:t>
            </a:r>
            <a:r>
              <a:rPr lang="en-US" dirty="0" err="1"/>
              <a:t>cynnwys</a:t>
            </a:r>
            <a:r>
              <a:rPr lang="en-US" dirty="0"/>
              <a:t> (</a:t>
            </a:r>
            <a:r>
              <a:rPr lang="en-US" dirty="0" err="1"/>
              <a:t>i</a:t>
            </a:r>
            <a:r>
              <a:rPr lang="en-US" dirty="0"/>
              <a:t>)</a:t>
            </a:r>
            <a:r>
              <a:rPr lang="en-US" dirty="0" err="1"/>
              <a:t>adlewyrchiad</a:t>
            </a:r>
            <a:r>
              <a:rPr lang="en-US" dirty="0"/>
              <a:t> (ii)</a:t>
            </a:r>
            <a:r>
              <a:rPr lang="en-US" dirty="0" err="1"/>
              <a:t>symud</a:t>
            </a:r>
            <a:r>
              <a:rPr lang="en-US" dirty="0"/>
              <a:t> </a:t>
            </a:r>
            <a:r>
              <a:rPr lang="en-US" dirty="0" err="1"/>
              <a:t>i</a:t>
            </a:r>
            <a:r>
              <a:rPr lang="en-US" dirty="0"/>
              <a:t> </a:t>
            </a:r>
            <a:r>
              <a:rPr lang="en-US" dirty="0" err="1"/>
              <a:t>ffwrdd</a:t>
            </a:r>
            <a:r>
              <a:rPr lang="en-US" dirty="0"/>
              <a:t> (iii)</a:t>
            </a:r>
            <a:r>
              <a:rPr lang="en-US" dirty="0" err="1"/>
              <a:t>dilyn</a:t>
            </a:r>
            <a:r>
              <a:rPr lang="en-US" dirty="0"/>
              <a:t> (iv)</a:t>
            </a:r>
            <a:r>
              <a:rPr lang="en-US" dirty="0" err="1"/>
              <a:t>gwrthwyneb</a:t>
            </a:r>
            <a:endParaRPr lang="en-US" dirty="0"/>
          </a:p>
          <a:p>
            <a:r>
              <a:rPr lang="en-US" dirty="0" err="1"/>
              <a:t>Ydych</a:t>
            </a:r>
            <a:r>
              <a:rPr lang="en-US" dirty="0"/>
              <a:t> </a:t>
            </a:r>
            <a:r>
              <a:rPr lang="en-US" dirty="0" err="1"/>
              <a:t>chi’n</a:t>
            </a:r>
            <a:r>
              <a:rPr lang="en-US" dirty="0"/>
              <a:t> </a:t>
            </a:r>
            <a:r>
              <a:rPr lang="en-US" dirty="0" err="1"/>
              <a:t>medru</a:t>
            </a:r>
            <a:r>
              <a:rPr lang="en-US" dirty="0"/>
              <a:t> </a:t>
            </a:r>
            <a:r>
              <a:rPr lang="en-US" dirty="0" err="1"/>
              <a:t>newid</a:t>
            </a:r>
            <a:r>
              <a:rPr lang="en-US" dirty="0"/>
              <a:t> y </a:t>
            </a:r>
            <a:r>
              <a:rPr lang="en-US" dirty="0" err="1"/>
              <a:t>cyflymder</a:t>
            </a:r>
            <a:r>
              <a:rPr lang="en-US" dirty="0"/>
              <a:t>?</a:t>
            </a:r>
          </a:p>
        </p:txBody>
      </p:sp>
      <p:sp>
        <p:nvSpPr>
          <p:cNvPr id="4" name="Content Placeholder 3">
            <a:extLst>
              <a:ext uri="{FF2B5EF4-FFF2-40B4-BE49-F238E27FC236}">
                <a16:creationId xmlns:a16="http://schemas.microsoft.com/office/drawing/2014/main" id="{B9153465-914A-4C42-8F5D-F829ED908F4C}"/>
              </a:ext>
            </a:extLst>
          </p:cNvPr>
          <p:cNvSpPr>
            <a:spLocks noGrp="1"/>
          </p:cNvSpPr>
          <p:nvPr>
            <p:ph sz="half" idx="2"/>
          </p:nvPr>
        </p:nvSpPr>
        <p:spPr>
          <a:xfrm>
            <a:off x="4603719" y="1143000"/>
            <a:ext cx="4038600" cy="3989040"/>
          </a:xfrm>
        </p:spPr>
        <p:txBody>
          <a:bodyPr/>
          <a:lstStyle/>
          <a:p>
            <a:r>
              <a:rPr lang="en-US" dirty="0"/>
              <a:t>With your partner create a sequence of movements that include (</a:t>
            </a:r>
            <a:r>
              <a:rPr lang="en-US" dirty="0" err="1"/>
              <a:t>i</a:t>
            </a:r>
            <a:r>
              <a:rPr lang="en-US" dirty="0"/>
              <a:t>)mirroring, (ii)moving away from, (iii)cannon and (iv)opposite movements. </a:t>
            </a:r>
          </a:p>
          <a:p>
            <a:r>
              <a:rPr lang="en-US" dirty="0"/>
              <a:t>Can you also vary the speed?</a:t>
            </a:r>
          </a:p>
        </p:txBody>
      </p:sp>
    </p:spTree>
    <p:extLst>
      <p:ext uri="{BB962C8B-B14F-4D97-AF65-F5344CB8AC3E}">
        <p14:creationId xmlns:p14="http://schemas.microsoft.com/office/powerpoint/2010/main" val="3740213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06" y="223368"/>
            <a:ext cx="8056311" cy="857250"/>
          </a:xfrm>
        </p:spPr>
        <p:txBody>
          <a:bodyPr rtlCol="0">
            <a:normAutofit fontScale="90000"/>
          </a:bodyPr>
          <a:lstStyle/>
          <a:p>
            <a:pPr algn="l">
              <a:defRPr/>
            </a:pPr>
            <a:br>
              <a:rPr lang="en-GB" sz="3000" dirty="0"/>
            </a:br>
            <a:br>
              <a:rPr lang="en-GB" sz="3000" dirty="0"/>
            </a:br>
            <a:br>
              <a:rPr lang="en-GB" sz="3000" dirty="0"/>
            </a:br>
            <a:r>
              <a:rPr lang="en-GB" sz="3000" dirty="0" err="1"/>
              <a:t>Pwysigrwydd</a:t>
            </a:r>
            <a:r>
              <a:rPr lang="en-GB" sz="3000" dirty="0"/>
              <a:t> </a:t>
            </a:r>
            <a:r>
              <a:rPr lang="en-GB" sz="3000" dirty="0" err="1"/>
              <a:t>chwarae</a:t>
            </a:r>
            <a:r>
              <a:rPr lang="en-GB" sz="3000" dirty="0"/>
              <a:t> </a:t>
            </a:r>
            <a:r>
              <a:rPr lang="en-GB" sz="3000" dirty="0" err="1"/>
              <a:t>yn</a:t>
            </a:r>
            <a:r>
              <a:rPr lang="en-GB" sz="3000" dirty="0"/>
              <a:t> </a:t>
            </a:r>
            <a:r>
              <a:rPr lang="en-GB" sz="3000" dirty="0" err="1"/>
              <a:t>natblygiad</a:t>
            </a:r>
            <a:r>
              <a:rPr lang="en-GB" sz="3000" dirty="0"/>
              <a:t> plant </a:t>
            </a:r>
            <a:br>
              <a:rPr lang="en-GB" sz="3000" dirty="0"/>
            </a:br>
            <a:br>
              <a:rPr lang="en-GB" sz="3000" dirty="0"/>
            </a:br>
            <a:r>
              <a:rPr lang="en-GB" sz="3000" dirty="0"/>
              <a:t>The role of play in </a:t>
            </a:r>
            <a:br>
              <a:rPr lang="en-GB" sz="3000" dirty="0"/>
            </a:br>
            <a:r>
              <a:rPr lang="en-GB" sz="3000" dirty="0"/>
              <a:t>child development</a:t>
            </a:r>
            <a:endParaRPr lang="en-US" sz="3000" dirty="0"/>
          </a:p>
        </p:txBody>
      </p:sp>
      <p:pic>
        <p:nvPicPr>
          <p:cNvPr id="3072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3">
            <a:extLst>
              <a:ext uri="{28A0092B-C50C-407E-A947-70E740481C1C}">
                <a14:useLocalDpi xmlns:a14="http://schemas.microsoft.com/office/drawing/2010/main" val="0"/>
              </a:ext>
            </a:extLst>
          </a:blip>
          <a:srcRect l="11037" r="11037"/>
          <a:stretch>
            <a:fillRect/>
          </a:stretch>
        </p:blipFill>
        <p:spPr bwMode="auto">
          <a:xfrm>
            <a:off x="6095056" y="1258910"/>
            <a:ext cx="2727815" cy="202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13718" y="4533009"/>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59001" y="2245172"/>
            <a:ext cx="2561034" cy="3351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990374" y="4444903"/>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14338"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dirty="0" err="1"/>
              <a:t>Sensorimotor</a:t>
            </a:r>
            <a:r>
              <a:rPr lang="en-US" altLang="en-US" sz="2400" dirty="0"/>
              <a:t> integration</a:t>
            </a:r>
          </a:p>
        </p:txBody>
      </p:sp>
    </p:spTree>
    <p:extLst>
      <p:ext uri="{BB962C8B-B14F-4D97-AF65-F5344CB8AC3E}">
        <p14:creationId xmlns:p14="http://schemas.microsoft.com/office/powerpoint/2010/main" val="2079474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Evidence from neuroscience</a:t>
            </a:r>
          </a:p>
        </p:txBody>
      </p:sp>
      <p:sp>
        <p:nvSpPr>
          <p:cNvPr id="3" name="Content Placeholder 2"/>
          <p:cNvSpPr>
            <a:spLocks noGrp="1"/>
          </p:cNvSpPr>
          <p:nvPr>
            <p:ph idx="1"/>
          </p:nvPr>
        </p:nvSpPr>
        <p:spPr/>
        <p:txBody>
          <a:bodyPr>
            <a:normAutofit fontScale="85000" lnSpcReduction="20000"/>
          </a:bodyPr>
          <a:lstStyle/>
          <a:p>
            <a:r>
              <a:rPr lang="en-US" dirty="0"/>
              <a:t>‘Movement skills in childhood are inextricably  linked to core aspects of development including social, cognitive and </a:t>
            </a:r>
            <a:r>
              <a:rPr lang="en-US" dirty="0" err="1"/>
              <a:t>psycological</a:t>
            </a:r>
            <a:r>
              <a:rPr lang="is-IS" dirty="0"/>
              <a:t>…</a:t>
            </a:r>
            <a:r>
              <a:rPr lang="en-US" dirty="0"/>
              <a:t>. Language emerges as children physically interact with their surroundings</a:t>
            </a:r>
            <a:r>
              <a:rPr lang="is-IS" dirty="0"/>
              <a:t>…’</a:t>
            </a:r>
          </a:p>
          <a:p>
            <a:r>
              <a:rPr lang="en-US" dirty="0"/>
              <a:t>S</a:t>
            </a:r>
            <a:r>
              <a:rPr lang="is-IS" dirty="0"/>
              <a:t>tudies show movement skills are linked with early language and literacy, emotional regulation, social behaviour and academic self perceptions </a:t>
            </a:r>
          </a:p>
          <a:p>
            <a:r>
              <a:rPr lang="is-IS" dirty="0"/>
              <a:t>Diamond,A. (2000; 2015), Iverson, J (2010), Van der Fels et al., (2015), Bedard et al., (2017)</a:t>
            </a:r>
            <a:r>
              <a:rPr lang="en-US" dirty="0"/>
              <a:t> </a:t>
            </a:r>
          </a:p>
        </p:txBody>
      </p:sp>
    </p:spTree>
    <p:extLst>
      <p:ext uri="{BB962C8B-B14F-4D97-AF65-F5344CB8AC3E}">
        <p14:creationId xmlns:p14="http://schemas.microsoft.com/office/powerpoint/2010/main" val="1099104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22362"/>
            <a:ext cx="9145526" cy="6980362"/>
          </a:xfrm>
        </p:spPr>
      </p:pic>
    </p:spTree>
    <p:extLst>
      <p:ext uri="{BB962C8B-B14F-4D97-AF65-F5344CB8AC3E}">
        <p14:creationId xmlns:p14="http://schemas.microsoft.com/office/powerpoint/2010/main" val="1798510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9552" y="4037"/>
            <a:ext cx="7739988" cy="1336956"/>
          </a:xfrm>
        </p:spPr>
        <p:txBody>
          <a:bodyPr>
            <a:normAutofit fontScale="90000"/>
          </a:bodyPr>
          <a:lstStyle/>
          <a:p>
            <a:br>
              <a:rPr lang="en-GB" altLang="en-US" sz="2900" dirty="0"/>
            </a:br>
            <a:br>
              <a:rPr lang="en-GB" altLang="en-US" sz="2900" dirty="0"/>
            </a:br>
            <a:r>
              <a:rPr lang="en-GB" altLang="en-US" sz="2900" dirty="0" err="1"/>
              <a:t>Agweddau</a:t>
            </a:r>
            <a:r>
              <a:rPr lang="en-GB" altLang="en-US" sz="2900" dirty="0"/>
              <a:t> </a:t>
            </a:r>
            <a:r>
              <a:rPr lang="en-GB" altLang="en-US" sz="2900" dirty="0" err="1"/>
              <a:t>sylfaenol</a:t>
            </a:r>
            <a:r>
              <a:rPr lang="en-GB" altLang="en-US" sz="2900" dirty="0"/>
              <a:t> </a:t>
            </a:r>
            <a:r>
              <a:rPr lang="en-GB" altLang="en-US" sz="2900" dirty="0" err="1"/>
              <a:t>o</a:t>
            </a:r>
            <a:r>
              <a:rPr lang="en-GB" altLang="en-US" sz="2900" dirty="0"/>
              <a:t> </a:t>
            </a:r>
            <a:r>
              <a:rPr lang="en-GB" altLang="en-US" sz="2900" dirty="0" err="1"/>
              <a:t>sensori</a:t>
            </a:r>
            <a:r>
              <a:rPr lang="en-GB" altLang="en-US" sz="2900" dirty="0"/>
              <a:t> a motor </a:t>
            </a:r>
            <a:r>
              <a:rPr lang="en-GB" altLang="en-US" sz="2900" dirty="0" err="1"/>
              <a:t>sy’n</a:t>
            </a:r>
            <a:r>
              <a:rPr lang="en-GB" altLang="en-US" sz="2900" dirty="0"/>
              <a:t> </a:t>
            </a:r>
            <a:r>
              <a:rPr lang="en-GB" altLang="en-US" sz="2900" dirty="0" err="1"/>
              <a:t>dylanwadu</a:t>
            </a:r>
            <a:r>
              <a:rPr lang="en-GB" altLang="en-US" sz="2900" dirty="0"/>
              <a:t> </a:t>
            </a:r>
            <a:r>
              <a:rPr lang="en-GB" altLang="en-US" sz="2900" dirty="0" err="1"/>
              <a:t>ar</a:t>
            </a:r>
            <a:r>
              <a:rPr lang="en-GB" altLang="en-US" sz="2900" dirty="0"/>
              <a:t> </a:t>
            </a:r>
            <a:r>
              <a:rPr lang="en-GB" altLang="en-US" sz="2900" dirty="0" err="1"/>
              <a:t>ddysgu</a:t>
            </a:r>
            <a:r>
              <a:rPr lang="en-GB" altLang="en-US" sz="2900" dirty="0"/>
              <a:t>.  </a:t>
            </a:r>
            <a:br>
              <a:rPr lang="en-GB" altLang="en-US" sz="2900" dirty="0"/>
            </a:br>
            <a:br>
              <a:rPr lang="en-GB" altLang="en-US" sz="2900" dirty="0"/>
            </a:br>
            <a:r>
              <a:rPr lang="en-GB" altLang="en-US" sz="2900" dirty="0"/>
              <a:t>Basic sensory &amp; motor components that </a:t>
            </a:r>
            <a:br>
              <a:rPr lang="en-GB" altLang="en-US" sz="2900" dirty="0"/>
            </a:br>
            <a:r>
              <a:rPr lang="en-GB" altLang="en-US" sz="2900" dirty="0"/>
              <a:t>influence learning.</a:t>
            </a:r>
            <a:endParaRPr lang="en-US" altLang="en-US" sz="2900" dirty="0"/>
          </a:p>
        </p:txBody>
      </p:sp>
      <p:sp>
        <p:nvSpPr>
          <p:cNvPr id="28675" name="Rectangle 3"/>
          <p:cNvSpPr>
            <a:spLocks noGrp="1" noChangeArrowheads="1"/>
          </p:cNvSpPr>
          <p:nvPr>
            <p:ph idx="1"/>
          </p:nvPr>
        </p:nvSpPr>
        <p:spPr>
          <a:xfrm>
            <a:off x="270932" y="2226567"/>
            <a:ext cx="4543712" cy="4343400"/>
          </a:xfrm>
        </p:spPr>
        <p:txBody>
          <a:bodyPr>
            <a:normAutofit/>
          </a:bodyPr>
          <a:lstStyle/>
          <a:p>
            <a:r>
              <a:rPr lang="en-GB" altLang="en-US" sz="2200" dirty="0" err="1"/>
              <a:t>Ymwybyddiaeth</a:t>
            </a:r>
            <a:r>
              <a:rPr lang="en-GB" altLang="en-US" sz="2200" dirty="0"/>
              <a:t> </a:t>
            </a:r>
            <a:r>
              <a:rPr lang="en-GB" altLang="en-US" sz="2200" dirty="0" err="1"/>
              <a:t>corfforol</a:t>
            </a:r>
            <a:endParaRPr lang="en-GB" altLang="en-US" sz="2200" dirty="0"/>
          </a:p>
          <a:p>
            <a:r>
              <a:rPr lang="en-GB" altLang="en-US" sz="2200" dirty="0" err="1"/>
              <a:t>Cynllunio</a:t>
            </a:r>
            <a:r>
              <a:rPr lang="en-GB" altLang="en-US" sz="2200" dirty="0"/>
              <a:t> motor	</a:t>
            </a:r>
          </a:p>
          <a:p>
            <a:r>
              <a:rPr lang="en-GB" altLang="en-US" sz="2200" dirty="0"/>
              <a:t>‘Perception of movement’</a:t>
            </a:r>
          </a:p>
          <a:p>
            <a:r>
              <a:rPr lang="en-GB" altLang="en-US" sz="2200" dirty="0" err="1"/>
              <a:t>Sgiliau</a:t>
            </a:r>
            <a:r>
              <a:rPr lang="en-GB" altLang="en-US" sz="2200" dirty="0"/>
              <a:t> </a:t>
            </a:r>
            <a:r>
              <a:rPr lang="en-GB" altLang="en-US" sz="2200" dirty="0" err="1"/>
              <a:t>cain</a:t>
            </a:r>
            <a:r>
              <a:rPr lang="en-GB" altLang="en-US" sz="2200" dirty="0"/>
              <a:t> </a:t>
            </a:r>
          </a:p>
          <a:p>
            <a:r>
              <a:rPr lang="en-GB" altLang="en-US" sz="2200" dirty="0" err="1"/>
              <a:t>Cyffwrdd</a:t>
            </a:r>
            <a:r>
              <a:rPr lang="en-GB" altLang="en-US" sz="2200" dirty="0"/>
              <a:t> </a:t>
            </a:r>
          </a:p>
          <a:p>
            <a:r>
              <a:rPr lang="en-GB" altLang="en-US" sz="2200" dirty="0" err="1"/>
              <a:t>Sgiliau</a:t>
            </a:r>
            <a:r>
              <a:rPr lang="en-GB" altLang="en-US" sz="2200" dirty="0"/>
              <a:t> </a:t>
            </a:r>
            <a:r>
              <a:rPr lang="en-GB" altLang="en-US" sz="2200" dirty="0" err="1"/>
              <a:t>Gweledol</a:t>
            </a:r>
            <a:r>
              <a:rPr lang="en-GB" altLang="en-US" sz="2200" dirty="0"/>
              <a:t> </a:t>
            </a:r>
          </a:p>
          <a:p>
            <a:r>
              <a:rPr lang="en-GB" altLang="en-US" sz="2200" dirty="0" err="1"/>
              <a:t>Prosesi</a:t>
            </a:r>
            <a:r>
              <a:rPr lang="en-GB" altLang="en-US" sz="2200" dirty="0"/>
              <a:t> </a:t>
            </a:r>
            <a:r>
              <a:rPr lang="en-GB" altLang="en-US" sz="2200" dirty="0" err="1"/>
              <a:t>Iaith</a:t>
            </a:r>
            <a:r>
              <a:rPr lang="en-GB" altLang="en-US" sz="2200" dirty="0"/>
              <a:t> </a:t>
            </a:r>
          </a:p>
        </p:txBody>
      </p:sp>
      <p:sp>
        <p:nvSpPr>
          <p:cNvPr id="4" name="Rectangle 3"/>
          <p:cNvSpPr txBox="1">
            <a:spLocks noChangeArrowheads="1"/>
          </p:cNvSpPr>
          <p:nvPr/>
        </p:nvSpPr>
        <p:spPr>
          <a:xfrm>
            <a:off x="5066991" y="2510563"/>
            <a:ext cx="4112969"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Body awareness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Motor planning</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Perception of movement</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Fine motor control</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Touch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Visual skills</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Language processing</a:t>
            </a:r>
            <a:endParaRPr kumimoji="0" lang="en-US" altLang="en-US" sz="2200" b="0" i="0" u="none" strike="noStrike" kern="1200" cap="none" spc="0" normalizeH="0" baseline="0" noProof="0" dirty="0">
              <a:ln>
                <a:noFill/>
              </a:ln>
              <a:effectLst/>
              <a:uLnTx/>
              <a:uFillTx/>
              <a:latin typeface="+mn-lt"/>
              <a:ea typeface="+mn-ea"/>
              <a:cs typeface="+mn-cs"/>
            </a:endParaRPr>
          </a:p>
        </p:txBody>
      </p:sp>
    </p:spTree>
    <p:extLst>
      <p:ext uri="{BB962C8B-B14F-4D97-AF65-F5344CB8AC3E}">
        <p14:creationId xmlns:p14="http://schemas.microsoft.com/office/powerpoint/2010/main" val="1411718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48830-6DA2-E74B-958A-3589362BEF6D}"/>
              </a:ext>
            </a:extLst>
          </p:cNvPr>
          <p:cNvSpPr>
            <a:spLocks noGrp="1"/>
          </p:cNvSpPr>
          <p:nvPr>
            <p:ph type="title"/>
          </p:nvPr>
        </p:nvSpPr>
        <p:spPr>
          <a:xfrm>
            <a:off x="496946" y="260648"/>
            <a:ext cx="8229600" cy="1143000"/>
          </a:xfrm>
        </p:spPr>
        <p:txBody>
          <a:bodyPr/>
          <a:lstStyle/>
          <a:p>
            <a:r>
              <a:rPr lang="en-US" b="1" dirty="0" err="1">
                <a:solidFill>
                  <a:srgbClr val="00B050"/>
                </a:solidFill>
              </a:rPr>
              <a:t>Nodweddion</a:t>
            </a:r>
            <a:r>
              <a:rPr lang="en-US" b="1" dirty="0">
                <a:solidFill>
                  <a:srgbClr val="00B050"/>
                </a:solidFill>
              </a:rPr>
              <a:t> </a:t>
            </a:r>
            <a:r>
              <a:rPr lang="en-US" b="1" dirty="0" err="1">
                <a:solidFill>
                  <a:srgbClr val="00B050"/>
                </a:solidFill>
              </a:rPr>
              <a:t>chwarae</a:t>
            </a:r>
            <a:r>
              <a:rPr lang="en-US" b="1" dirty="0">
                <a:solidFill>
                  <a:srgbClr val="00B050"/>
                </a:solidFill>
              </a:rPr>
              <a:t> … </a:t>
            </a:r>
            <a:br>
              <a:rPr lang="en-US" b="1" dirty="0">
                <a:solidFill>
                  <a:srgbClr val="00B050"/>
                </a:solidFill>
              </a:rPr>
            </a:br>
            <a:r>
              <a:rPr lang="en-US" b="1" i="1" dirty="0">
                <a:solidFill>
                  <a:srgbClr val="00B050"/>
                </a:solidFill>
              </a:rPr>
              <a:t>Features of play …</a:t>
            </a:r>
          </a:p>
        </p:txBody>
      </p:sp>
      <p:sp>
        <p:nvSpPr>
          <p:cNvPr id="3" name="Content Placeholder 2">
            <a:extLst>
              <a:ext uri="{FF2B5EF4-FFF2-40B4-BE49-F238E27FC236}">
                <a16:creationId xmlns:a16="http://schemas.microsoft.com/office/drawing/2014/main" id="{3122F544-E659-6D4F-99F7-BE16F059939E}"/>
              </a:ext>
            </a:extLst>
          </p:cNvPr>
          <p:cNvSpPr>
            <a:spLocks noGrp="1"/>
          </p:cNvSpPr>
          <p:nvPr>
            <p:ph idx="1"/>
          </p:nvPr>
        </p:nvSpPr>
        <p:spPr>
          <a:xfrm>
            <a:off x="5148064" y="1866528"/>
            <a:ext cx="3682752" cy="2952328"/>
          </a:xfrm>
        </p:spPr>
        <p:txBody>
          <a:bodyPr/>
          <a:lstStyle/>
          <a:p>
            <a:r>
              <a:rPr lang="en-US" sz="2800" i="1" dirty="0"/>
              <a:t>Revisit your original definition of what is ‘play’ – tweak/make additions</a:t>
            </a:r>
          </a:p>
          <a:p>
            <a:pPr marL="0" indent="0">
              <a:buNone/>
            </a:pPr>
            <a:r>
              <a:rPr lang="en-US" sz="2800" i="1" dirty="0"/>
              <a:t>and …</a:t>
            </a:r>
          </a:p>
          <a:p>
            <a:r>
              <a:rPr lang="en-US" sz="2800" i="1" dirty="0"/>
              <a:t>Share with one other</a:t>
            </a:r>
          </a:p>
        </p:txBody>
      </p:sp>
      <p:sp>
        <p:nvSpPr>
          <p:cNvPr id="4" name="Content Placeholder 2">
            <a:extLst>
              <a:ext uri="{FF2B5EF4-FFF2-40B4-BE49-F238E27FC236}">
                <a16:creationId xmlns:a16="http://schemas.microsoft.com/office/drawing/2014/main" id="{59AA10F4-5A71-2244-9280-625A7403EB7E}"/>
              </a:ext>
            </a:extLst>
          </p:cNvPr>
          <p:cNvSpPr txBox="1">
            <a:spLocks/>
          </p:cNvSpPr>
          <p:nvPr/>
        </p:nvSpPr>
        <p:spPr bwMode="auto">
          <a:xfrm>
            <a:off x="456393" y="1866528"/>
            <a:ext cx="3682752" cy="3124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800" dirty="0" err="1"/>
              <a:t>Ychwanegwch</a:t>
            </a:r>
            <a:r>
              <a:rPr lang="en-US" sz="2800" dirty="0"/>
              <a:t> at </a:t>
            </a:r>
            <a:r>
              <a:rPr lang="en-US" sz="2800" dirty="0" err="1"/>
              <a:t>eich</a:t>
            </a:r>
            <a:r>
              <a:rPr lang="en-US" sz="2800" dirty="0"/>
              <a:t> </a:t>
            </a:r>
            <a:r>
              <a:rPr lang="en-US" sz="2800" dirty="0" err="1"/>
              <a:t>diffiniad</a:t>
            </a:r>
            <a:r>
              <a:rPr lang="en-US" sz="2800" dirty="0"/>
              <a:t> o </a:t>
            </a:r>
            <a:r>
              <a:rPr lang="en-US" sz="2800" dirty="0" err="1"/>
              <a:t>beth</a:t>
            </a:r>
            <a:r>
              <a:rPr lang="en-US" sz="2800" dirty="0"/>
              <a:t> </a:t>
            </a:r>
            <a:r>
              <a:rPr lang="en-US" sz="2800" dirty="0" err="1"/>
              <a:t>ydy</a:t>
            </a:r>
            <a:r>
              <a:rPr lang="en-US" sz="2800" dirty="0"/>
              <a:t> ‘</a:t>
            </a:r>
            <a:r>
              <a:rPr lang="en-US" sz="2800" dirty="0" err="1"/>
              <a:t>chwarae</a:t>
            </a:r>
            <a:r>
              <a:rPr lang="en-US" sz="2800" dirty="0"/>
              <a:t>’ </a:t>
            </a:r>
          </a:p>
          <a:p>
            <a:pPr marL="0" indent="0" eaLnBrk="1" hangingPunct="1">
              <a:buNone/>
            </a:pPr>
            <a:r>
              <a:rPr lang="en-US" sz="2800" dirty="0"/>
              <a:t>a…</a:t>
            </a:r>
          </a:p>
          <a:p>
            <a:pPr eaLnBrk="1" hangingPunct="1"/>
            <a:r>
              <a:rPr lang="en-US" sz="2800" dirty="0" err="1"/>
              <a:t>Rhannwch</a:t>
            </a:r>
            <a:r>
              <a:rPr lang="en-US" sz="2800" dirty="0"/>
              <a:t> </a:t>
            </a:r>
            <a:r>
              <a:rPr lang="en-US" sz="2800" dirty="0" err="1"/>
              <a:t>gydag</a:t>
            </a:r>
            <a:r>
              <a:rPr lang="en-US" sz="2800" dirty="0"/>
              <a:t> un </a:t>
            </a:r>
            <a:r>
              <a:rPr lang="en-US" sz="2800" dirty="0" err="1"/>
              <a:t>arall</a:t>
            </a:r>
            <a:endParaRPr lang="en-US" sz="2800" dirty="0"/>
          </a:p>
        </p:txBody>
      </p:sp>
    </p:spTree>
    <p:extLst>
      <p:ext uri="{BB962C8B-B14F-4D97-AF65-F5344CB8AC3E}">
        <p14:creationId xmlns:p14="http://schemas.microsoft.com/office/powerpoint/2010/main" val="3959428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AC588-2407-974D-A17A-9029EF7E88FE}"/>
              </a:ext>
            </a:extLst>
          </p:cNvPr>
          <p:cNvSpPr>
            <a:spLocks noGrp="1"/>
          </p:cNvSpPr>
          <p:nvPr>
            <p:ph type="title"/>
          </p:nvPr>
        </p:nvSpPr>
        <p:spPr/>
        <p:txBody>
          <a:bodyPr/>
          <a:lstStyle/>
          <a:p>
            <a:r>
              <a:rPr lang="en-US" dirty="0" err="1"/>
              <a:t>Tasg</a:t>
            </a:r>
            <a:r>
              <a:rPr lang="en-US" dirty="0"/>
              <a:t> a </a:t>
            </a:r>
            <a:r>
              <a:rPr lang="en-US" dirty="0" err="1"/>
              <a:t>thoriad</a:t>
            </a:r>
            <a:r>
              <a:rPr lang="en-US" dirty="0"/>
              <a:t> / Task and break</a:t>
            </a:r>
          </a:p>
        </p:txBody>
      </p:sp>
      <p:sp>
        <p:nvSpPr>
          <p:cNvPr id="3" name="Content Placeholder 2">
            <a:extLst>
              <a:ext uri="{FF2B5EF4-FFF2-40B4-BE49-F238E27FC236}">
                <a16:creationId xmlns:a16="http://schemas.microsoft.com/office/drawing/2014/main" id="{7F4083BF-313E-F247-A5C6-7C66E552B6A6}"/>
              </a:ext>
            </a:extLst>
          </p:cNvPr>
          <p:cNvSpPr>
            <a:spLocks noGrp="1"/>
          </p:cNvSpPr>
          <p:nvPr>
            <p:ph sz="half" idx="1"/>
          </p:nvPr>
        </p:nvSpPr>
        <p:spPr>
          <a:xfrm>
            <a:off x="179513" y="1434480"/>
            <a:ext cx="4316288" cy="3989040"/>
          </a:xfrm>
        </p:spPr>
        <p:txBody>
          <a:bodyPr/>
          <a:lstStyle/>
          <a:p>
            <a:r>
              <a:rPr lang="en-US" dirty="0" err="1"/>
              <a:t>Dewch</a:t>
            </a:r>
            <a:r>
              <a:rPr lang="en-US" dirty="0"/>
              <a:t> </a:t>
            </a:r>
            <a:r>
              <a:rPr lang="en-US" dirty="0" err="1"/>
              <a:t>allan</a:t>
            </a:r>
            <a:r>
              <a:rPr lang="en-US" dirty="0"/>
              <a:t> </a:t>
            </a:r>
            <a:r>
              <a:rPr lang="en-US" dirty="0" err="1"/>
              <a:t>a’ch</a:t>
            </a:r>
            <a:r>
              <a:rPr lang="en-US" dirty="0"/>
              <a:t> </a:t>
            </a:r>
            <a:r>
              <a:rPr lang="en-US" dirty="0" err="1"/>
              <a:t>nodiadau</a:t>
            </a:r>
            <a:r>
              <a:rPr lang="en-US" dirty="0"/>
              <a:t> </a:t>
            </a:r>
            <a:r>
              <a:rPr lang="en-US" dirty="0" err="1"/>
              <a:t>ymchwil</a:t>
            </a:r>
            <a:r>
              <a:rPr lang="en-US" dirty="0"/>
              <a:t> am </a:t>
            </a:r>
            <a:r>
              <a:rPr lang="en-US" dirty="0" err="1"/>
              <a:t>ddamcaniaethwr</a:t>
            </a:r>
            <a:r>
              <a:rPr lang="en-US" dirty="0"/>
              <a:t> </a:t>
            </a:r>
            <a:r>
              <a:rPr lang="en-US" dirty="0" err="1"/>
              <a:t>addysgiadol</a:t>
            </a:r>
            <a:endParaRPr lang="en-US" dirty="0"/>
          </a:p>
          <a:p>
            <a:pPr marL="0" indent="0">
              <a:buNone/>
            </a:pPr>
            <a:endParaRPr lang="en-US" dirty="0"/>
          </a:p>
          <a:p>
            <a:r>
              <a:rPr lang="en-US" dirty="0" err="1"/>
              <a:t>Byddwch</a:t>
            </a:r>
            <a:r>
              <a:rPr lang="en-US" dirty="0"/>
              <a:t> </a:t>
            </a:r>
            <a:r>
              <a:rPr lang="en-US" dirty="0" err="1"/>
              <a:t>yn</a:t>
            </a:r>
            <a:r>
              <a:rPr lang="en-US" dirty="0"/>
              <a:t> </a:t>
            </a:r>
            <a:r>
              <a:rPr lang="en-US" dirty="0" err="1"/>
              <a:t>barod</a:t>
            </a:r>
            <a:r>
              <a:rPr lang="en-US" dirty="0"/>
              <a:t> i </a:t>
            </a:r>
            <a:r>
              <a:rPr lang="en-US" dirty="0" err="1"/>
              <a:t>rannu</a:t>
            </a:r>
            <a:r>
              <a:rPr lang="en-US" dirty="0"/>
              <a:t> </a:t>
            </a:r>
            <a:r>
              <a:rPr lang="en-US" dirty="0" err="1"/>
              <a:t>gyda</a:t>
            </a:r>
            <a:r>
              <a:rPr lang="en-US" dirty="0"/>
              <a:t> </a:t>
            </a:r>
            <a:r>
              <a:rPr lang="en-US" dirty="0" err="1"/>
              <a:t>pawb</a:t>
            </a:r>
            <a:r>
              <a:rPr lang="en-US" dirty="0"/>
              <a:t> </a:t>
            </a:r>
            <a:r>
              <a:rPr lang="en-US" dirty="0" err="1"/>
              <a:t>ar</a:t>
            </a:r>
            <a:r>
              <a:rPr lang="en-US" dirty="0"/>
              <a:t> </a:t>
            </a:r>
            <a:r>
              <a:rPr lang="en-US" dirty="0" err="1"/>
              <a:t>ôl</a:t>
            </a:r>
            <a:r>
              <a:rPr lang="en-US" dirty="0"/>
              <a:t> y </a:t>
            </a:r>
            <a:r>
              <a:rPr lang="en-US" dirty="0" err="1"/>
              <a:t>toriad</a:t>
            </a:r>
            <a:r>
              <a:rPr lang="en-US" dirty="0"/>
              <a:t>. </a:t>
            </a:r>
          </a:p>
        </p:txBody>
      </p:sp>
      <p:sp>
        <p:nvSpPr>
          <p:cNvPr id="4" name="Content Placeholder 3">
            <a:extLst>
              <a:ext uri="{FF2B5EF4-FFF2-40B4-BE49-F238E27FC236}">
                <a16:creationId xmlns:a16="http://schemas.microsoft.com/office/drawing/2014/main" id="{CE7CB92E-BBF9-9F4A-A0F5-B34DD0CAA2B5}"/>
              </a:ext>
            </a:extLst>
          </p:cNvPr>
          <p:cNvSpPr>
            <a:spLocks noGrp="1"/>
          </p:cNvSpPr>
          <p:nvPr>
            <p:ph sz="half" idx="2"/>
          </p:nvPr>
        </p:nvSpPr>
        <p:spPr>
          <a:xfrm>
            <a:off x="4904874" y="1431759"/>
            <a:ext cx="4038600" cy="3989040"/>
          </a:xfrm>
        </p:spPr>
        <p:txBody>
          <a:bodyPr/>
          <a:lstStyle/>
          <a:p>
            <a:r>
              <a:rPr lang="en-US" dirty="0"/>
              <a:t>Bring out your own research about an educational theorist</a:t>
            </a:r>
          </a:p>
          <a:p>
            <a:pPr marL="0" indent="0">
              <a:buNone/>
            </a:pPr>
            <a:endParaRPr lang="en-US" dirty="0"/>
          </a:p>
          <a:p>
            <a:r>
              <a:rPr lang="en-US" dirty="0"/>
              <a:t>Be prepared to share with whole group after break.</a:t>
            </a:r>
          </a:p>
        </p:txBody>
      </p:sp>
    </p:spTree>
    <p:extLst>
      <p:ext uri="{BB962C8B-B14F-4D97-AF65-F5344CB8AC3E}">
        <p14:creationId xmlns:p14="http://schemas.microsoft.com/office/powerpoint/2010/main" val="3998219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179511" y="1844824"/>
            <a:ext cx="5461432" cy="4343400"/>
          </a:xfrm>
          <a:prstGeom prst="rect">
            <a:avLst/>
          </a:prstGeom>
        </p:spPr>
        <p:txBody>
          <a:bodyPr vert="horz" lIns="91440" tIns="45720" rIns="91440" bIns="45720" rtlCol="0" anchor="t">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ea typeface="MS PGothic"/>
                <a:cs typeface="Al Nile"/>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        1915 - 2016</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3" name="TextBox 2">
            <a:extLst>
              <a:ext uri="{FF2B5EF4-FFF2-40B4-BE49-F238E27FC236}">
                <a16:creationId xmlns:a16="http://schemas.microsoft.com/office/drawing/2014/main" id="{5EEDF9FA-7A0B-C347-B828-F8F178C48697}"/>
              </a:ext>
            </a:extLst>
          </p:cNvPr>
          <p:cNvSpPr txBox="1"/>
          <p:nvPr/>
        </p:nvSpPr>
        <p:spPr>
          <a:xfrm>
            <a:off x="4860032" y="1988840"/>
            <a:ext cx="4104457" cy="2677656"/>
          </a:xfrm>
          <a:prstGeom prst="rect">
            <a:avLst/>
          </a:prstGeom>
          <a:noFill/>
        </p:spPr>
        <p:txBody>
          <a:bodyPr wrap="square" rtlCol="0">
            <a:spAutoFit/>
          </a:bodyPr>
          <a:lstStyle/>
          <a:p>
            <a:r>
              <a:rPr lang="en-US" sz="2400" dirty="0">
                <a:latin typeface="Century" panose="02040604050505020304" pitchFamily="18" charset="0"/>
              </a:rPr>
              <a:t>The big 3 learning theories:</a:t>
            </a: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err="1">
                <a:latin typeface="Century" panose="02040604050505020304" pitchFamily="18" charset="0"/>
              </a:rPr>
              <a:t>Behaviourism</a:t>
            </a:r>
            <a:endParaRPr lang="en-US" sz="2400" dirty="0">
              <a:latin typeface="Century" panose="02040604050505020304" pitchFamily="18" charset="0"/>
            </a:endParaRP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a:latin typeface="Century" panose="02040604050505020304" pitchFamily="18" charset="0"/>
              </a:rPr>
              <a:t>Constructivism</a:t>
            </a: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a:latin typeface="Century" panose="02040604050505020304" pitchFamily="18" charset="0"/>
              </a:rPr>
              <a:t>Social  Constructivism</a:t>
            </a:r>
          </a:p>
        </p:txBody>
      </p:sp>
    </p:spTree>
    <p:extLst>
      <p:ext uri="{BB962C8B-B14F-4D97-AF65-F5344CB8AC3E}">
        <p14:creationId xmlns:p14="http://schemas.microsoft.com/office/powerpoint/2010/main" val="186167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p:txBody>
          <a:bodyPr/>
          <a:lstStyle/>
          <a:p>
            <a:r>
              <a:rPr lang="en-US" dirty="0" err="1"/>
              <a:t>Behaviourism</a:t>
            </a:r>
            <a:endParaRPr lang="en-US" dirty="0"/>
          </a:p>
        </p:txBody>
      </p:sp>
      <p:sp>
        <p:nvSpPr>
          <p:cNvPr id="3" name="Content Placeholder 2">
            <a:extLst>
              <a:ext uri="{FF2B5EF4-FFF2-40B4-BE49-F238E27FC236}">
                <a16:creationId xmlns:a16="http://schemas.microsoft.com/office/drawing/2014/main" id="{B4A4A046-786E-7F48-BCB2-D9D45BA384C5}"/>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C0E2C0D0-7BBC-164D-9A07-0793FA78A710}"/>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93512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en-GB" sz="2800" b="1" u="sng" dirty="0"/>
              <a:t>Behaviourism</a:t>
            </a:r>
            <a:br>
              <a:rPr lang="en-GB" sz="2800" b="1" u="sng" dirty="0"/>
            </a:br>
            <a:r>
              <a:rPr lang="en-GB" sz="2800" dirty="0">
                <a:solidFill>
                  <a:schemeClr val="tx1"/>
                </a:solidFill>
              </a:rPr>
              <a:t>(‘Through positive and negative reinforcement’)</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908720"/>
            <a:ext cx="4824536" cy="56166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908720"/>
            <a:ext cx="3742570" cy="3785652"/>
          </a:xfrm>
          <a:prstGeom prst="rect">
            <a:avLst/>
          </a:prstGeom>
          <a:noFill/>
        </p:spPr>
        <p:txBody>
          <a:bodyPr wrap="square" rtlCol="0">
            <a:spAutoFit/>
          </a:bodyPr>
          <a:lstStyle/>
          <a:p>
            <a:r>
              <a:rPr lang="en-GB" sz="2400" dirty="0"/>
              <a:t>Developed out of </a:t>
            </a:r>
            <a:r>
              <a:rPr lang="en-GB" sz="2400" i="1" dirty="0"/>
              <a:t>Pavlov’s work  -</a:t>
            </a:r>
            <a:r>
              <a:rPr lang="en-GB" sz="2400" dirty="0"/>
              <a:t>repeatedly pairing a neutral stimulus (one that does not elicit a response) with a potent stimulus - a response can be elicited, even when the potent stimulus is removed.</a:t>
            </a:r>
          </a:p>
          <a:p>
            <a:endParaRPr lang="en-GB" sz="2400" dirty="0"/>
          </a:p>
          <a:p>
            <a:endParaRPr lang="en-GB" sz="2400" dirty="0"/>
          </a:p>
        </p:txBody>
      </p:sp>
    </p:spTree>
    <p:extLst>
      <p:ext uri="{BB962C8B-B14F-4D97-AF65-F5344CB8AC3E}">
        <p14:creationId xmlns:p14="http://schemas.microsoft.com/office/powerpoint/2010/main" val="127275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14144-AF5B-3943-8D06-B5F352320576}"/>
              </a:ext>
            </a:extLst>
          </p:cNvPr>
          <p:cNvSpPr>
            <a:spLocks noGrp="1"/>
          </p:cNvSpPr>
          <p:nvPr>
            <p:ph type="title"/>
          </p:nvPr>
        </p:nvSpPr>
        <p:spPr>
          <a:xfrm>
            <a:off x="381000" y="125759"/>
            <a:ext cx="8229600" cy="1143000"/>
          </a:xfrm>
        </p:spPr>
        <p:txBody>
          <a:bodyPr/>
          <a:lstStyle/>
          <a:p>
            <a:r>
              <a:rPr lang="en-US" dirty="0" err="1"/>
              <a:t>Behaviourist</a:t>
            </a:r>
            <a:r>
              <a:rPr lang="en-US" dirty="0"/>
              <a:t> model</a:t>
            </a:r>
          </a:p>
        </p:txBody>
      </p:sp>
      <p:sp>
        <p:nvSpPr>
          <p:cNvPr id="3" name="Content Placeholder 2">
            <a:extLst>
              <a:ext uri="{FF2B5EF4-FFF2-40B4-BE49-F238E27FC236}">
                <a16:creationId xmlns:a16="http://schemas.microsoft.com/office/drawing/2014/main" id="{F97DAF66-EFEF-8E4B-813A-4955BFF10BAB}"/>
              </a:ext>
            </a:extLst>
          </p:cNvPr>
          <p:cNvSpPr>
            <a:spLocks noGrp="1"/>
          </p:cNvSpPr>
          <p:nvPr>
            <p:ph sz="half" idx="1"/>
          </p:nvPr>
        </p:nvSpPr>
        <p:spPr>
          <a:xfrm>
            <a:off x="378818" y="1600201"/>
            <a:ext cx="4038600" cy="3989040"/>
          </a:xfrm>
        </p:spPr>
        <p:txBody>
          <a:bodyPr/>
          <a:lstStyle/>
          <a:p>
            <a:r>
              <a:rPr lang="en-US" dirty="0"/>
              <a:t>Mae </a:t>
            </a:r>
            <a:r>
              <a:rPr lang="en-US" dirty="0" err="1"/>
              <a:t>creaduriaid</a:t>
            </a:r>
            <a:r>
              <a:rPr lang="en-US" dirty="0"/>
              <a:t> </a:t>
            </a:r>
            <a:r>
              <a:rPr lang="en-US" dirty="0" err="1"/>
              <a:t>yn</a:t>
            </a:r>
            <a:r>
              <a:rPr lang="en-US" dirty="0"/>
              <a:t> </a:t>
            </a:r>
            <a:r>
              <a:rPr lang="en-US" dirty="0" err="1"/>
              <a:t>dysgu</a:t>
            </a:r>
            <a:r>
              <a:rPr lang="en-US" dirty="0"/>
              <a:t> </a:t>
            </a:r>
            <a:r>
              <a:rPr lang="en-US" dirty="0" err="1"/>
              <a:t>trwy</a:t>
            </a:r>
            <a:r>
              <a:rPr lang="en-US" dirty="0"/>
              <a:t> </a:t>
            </a:r>
            <a:r>
              <a:rPr lang="en-US" dirty="0" err="1"/>
              <a:t>gwneud</a:t>
            </a:r>
            <a:r>
              <a:rPr lang="en-US" dirty="0"/>
              <a:t> </a:t>
            </a:r>
            <a:r>
              <a:rPr lang="en-US" dirty="0" err="1"/>
              <a:t>cyswllt</a:t>
            </a:r>
            <a:r>
              <a:rPr lang="en-US" dirty="0"/>
              <a:t> </a:t>
            </a:r>
            <a:r>
              <a:rPr lang="en-US" dirty="0" err="1"/>
              <a:t>gyda</a:t>
            </a:r>
            <a:r>
              <a:rPr lang="en-US" dirty="0"/>
              <a:t> </a:t>
            </a:r>
            <a:r>
              <a:rPr lang="en-US" dirty="0" err="1"/>
              <a:t>phrofiad</a:t>
            </a:r>
            <a:r>
              <a:rPr lang="en-US" dirty="0"/>
              <a:t> ag </a:t>
            </a:r>
            <a:r>
              <a:rPr lang="en-US" dirty="0" err="1"/>
              <a:t>ymddygiad</a:t>
            </a:r>
            <a:r>
              <a:rPr lang="en-US" dirty="0"/>
              <a:t>. </a:t>
            </a:r>
          </a:p>
          <a:p>
            <a:r>
              <a:rPr lang="en-US" dirty="0" err="1"/>
              <a:t>Credir</a:t>
            </a:r>
            <a:r>
              <a:rPr lang="en-US" dirty="0"/>
              <a:t> taw ‘</a:t>
            </a:r>
            <a:r>
              <a:rPr lang="en-US" dirty="0" err="1"/>
              <a:t>gwyddoniaeth</a:t>
            </a:r>
            <a:r>
              <a:rPr lang="en-US" dirty="0"/>
              <a:t> o </a:t>
            </a:r>
            <a:r>
              <a:rPr lang="en-US" dirty="0" err="1"/>
              <a:t>ddysgu</a:t>
            </a:r>
            <a:r>
              <a:rPr lang="en-US" dirty="0"/>
              <a:t>’ …</a:t>
            </a:r>
            <a:r>
              <a:rPr lang="en-US" dirty="0" err="1"/>
              <a:t>oedd</a:t>
            </a:r>
            <a:r>
              <a:rPr lang="en-US" dirty="0"/>
              <a:t> </a:t>
            </a:r>
            <a:r>
              <a:rPr lang="en-US" dirty="0" err="1"/>
              <a:t>dysgu</a:t>
            </a:r>
            <a:r>
              <a:rPr lang="en-US" dirty="0"/>
              <a:t> </a:t>
            </a:r>
            <a:r>
              <a:rPr lang="en-US" dirty="0" err="1"/>
              <a:t>sgiliau</a:t>
            </a:r>
            <a:r>
              <a:rPr lang="en-US" dirty="0"/>
              <a:t> a </a:t>
            </a:r>
            <a:r>
              <a:rPr lang="en-US" dirty="0" err="1"/>
              <a:t>gwybodaeth</a:t>
            </a:r>
            <a:r>
              <a:rPr lang="en-US" dirty="0"/>
              <a:t>. </a:t>
            </a:r>
          </a:p>
        </p:txBody>
      </p:sp>
      <p:sp>
        <p:nvSpPr>
          <p:cNvPr id="4" name="Content Placeholder 3">
            <a:extLst>
              <a:ext uri="{FF2B5EF4-FFF2-40B4-BE49-F238E27FC236}">
                <a16:creationId xmlns:a16="http://schemas.microsoft.com/office/drawing/2014/main" id="{02B10251-6FED-4043-8422-CE32FD9BCC8A}"/>
              </a:ext>
            </a:extLst>
          </p:cNvPr>
          <p:cNvSpPr>
            <a:spLocks noGrp="1"/>
          </p:cNvSpPr>
          <p:nvPr>
            <p:ph sz="half" idx="2"/>
          </p:nvPr>
        </p:nvSpPr>
        <p:spPr/>
        <p:txBody>
          <a:bodyPr/>
          <a:lstStyle/>
          <a:p>
            <a:r>
              <a:rPr lang="en-US" sz="2600" dirty="0"/>
              <a:t>Living creatures learn by building up associations between their experience, their thinking and </a:t>
            </a:r>
            <a:r>
              <a:rPr lang="en-US" sz="2600" dirty="0" err="1"/>
              <a:t>behaviour</a:t>
            </a:r>
            <a:r>
              <a:rPr lang="en-US" sz="2600" dirty="0"/>
              <a:t>. </a:t>
            </a:r>
          </a:p>
          <a:p>
            <a:r>
              <a:rPr lang="en-US" sz="2600" dirty="0"/>
              <a:t>Early development of the ‘science of teaching’ … where skills and knowledge are taught. </a:t>
            </a:r>
          </a:p>
        </p:txBody>
      </p:sp>
    </p:spTree>
    <p:extLst>
      <p:ext uri="{BB962C8B-B14F-4D97-AF65-F5344CB8AC3E}">
        <p14:creationId xmlns:p14="http://schemas.microsoft.com/office/powerpoint/2010/main" val="4277467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		</a:t>
            </a:r>
            <a:r>
              <a:rPr lang="en-GB" sz="2800" b="1" u="sng" dirty="0"/>
              <a:t>Operant conditioning</a:t>
            </a: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0" y="228600"/>
            <a:ext cx="1399093" cy="19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2209800"/>
            <a:ext cx="1686821" cy="369332"/>
          </a:xfrm>
          <a:prstGeom prst="rect">
            <a:avLst/>
          </a:prstGeom>
          <a:noFill/>
        </p:spPr>
        <p:txBody>
          <a:bodyPr wrap="square" rtlCol="0">
            <a:spAutoFit/>
          </a:bodyPr>
          <a:lstStyle/>
          <a:p>
            <a:r>
              <a:rPr lang="en-GB" b="1" dirty="0"/>
              <a:t>B.F. Skinner</a:t>
            </a:r>
          </a:p>
        </p:txBody>
      </p:sp>
      <p:sp>
        <p:nvSpPr>
          <p:cNvPr id="5" name="TextBox 4"/>
          <p:cNvSpPr txBox="1"/>
          <p:nvPr/>
        </p:nvSpPr>
        <p:spPr>
          <a:xfrm>
            <a:off x="1511152" y="1143000"/>
            <a:ext cx="7632848" cy="1631216"/>
          </a:xfrm>
          <a:prstGeom prst="rect">
            <a:avLst/>
          </a:prstGeom>
          <a:noFill/>
        </p:spPr>
        <p:txBody>
          <a:bodyPr wrap="square" rtlCol="0">
            <a:spAutoFit/>
          </a:bodyPr>
          <a:lstStyle/>
          <a:p>
            <a:r>
              <a:rPr lang="en-GB" sz="2000" dirty="0"/>
              <a:t>Coined by Skinner - actions followed by reinforcement are more likely to be repeated. Skinner went further than Pavlov and distinguished between </a:t>
            </a:r>
            <a:r>
              <a:rPr lang="en-GB" sz="2000" u="sng" dirty="0"/>
              <a:t>reflexive</a:t>
            </a:r>
            <a:r>
              <a:rPr lang="en-GB" sz="2000" dirty="0"/>
              <a:t> actions (Classic conditioning) and </a:t>
            </a:r>
            <a:r>
              <a:rPr lang="en-GB" sz="2000" u="sng" dirty="0"/>
              <a:t>learnt</a:t>
            </a:r>
            <a:r>
              <a:rPr lang="en-GB" sz="2000" dirty="0"/>
              <a:t> responses (Operant conditioning).</a:t>
            </a:r>
          </a:p>
          <a:p>
            <a:endParaRPr lang="en-GB" sz="2000" dirty="0"/>
          </a:p>
        </p:txBody>
      </p:sp>
      <p:sp>
        <p:nvSpPr>
          <p:cNvPr id="7" name="TextBox 6"/>
          <p:cNvSpPr txBox="1"/>
          <p:nvPr/>
        </p:nvSpPr>
        <p:spPr>
          <a:xfrm>
            <a:off x="2267744" y="6843216"/>
            <a:ext cx="6624736" cy="461665"/>
          </a:xfrm>
          <a:prstGeom prst="rect">
            <a:avLst/>
          </a:prstGeom>
          <a:noFill/>
        </p:spPr>
        <p:txBody>
          <a:bodyPr wrap="square" rtlCol="0">
            <a:spAutoFit/>
          </a:bodyPr>
          <a:lstStyle/>
          <a:p>
            <a:pPr algn="r"/>
            <a:r>
              <a:rPr lang="en-GB" sz="2400" dirty="0">
                <a:solidFill>
                  <a:schemeClr val="tx2"/>
                </a:solidFill>
              </a:rPr>
              <a:t>?</a:t>
            </a:r>
          </a:p>
        </p:txBody>
      </p:sp>
      <p:sp>
        <p:nvSpPr>
          <p:cNvPr id="6" name="TextBox 5"/>
          <p:cNvSpPr txBox="1"/>
          <p:nvPr/>
        </p:nvSpPr>
        <p:spPr>
          <a:xfrm>
            <a:off x="70992" y="2514600"/>
            <a:ext cx="9073008" cy="3231654"/>
          </a:xfrm>
          <a:prstGeom prst="rect">
            <a:avLst/>
          </a:prstGeom>
          <a:noFill/>
        </p:spPr>
        <p:txBody>
          <a:bodyPr wrap="square" rtlCol="0">
            <a:spAutoFit/>
          </a:bodyPr>
          <a:lstStyle/>
          <a:p>
            <a:endParaRPr lang="en-GB" sz="2400" b="1" u="sng" dirty="0"/>
          </a:p>
          <a:p>
            <a:r>
              <a:rPr lang="en-GB" sz="2000" dirty="0">
                <a:solidFill>
                  <a:srgbClr val="7030A0"/>
                </a:solidFill>
              </a:rPr>
              <a:t>Positive reinforcement </a:t>
            </a:r>
            <a:r>
              <a:rPr lang="en-GB" sz="2000" dirty="0"/>
              <a:t>is given so actions are more likely to be repeated </a:t>
            </a:r>
            <a:r>
              <a:rPr lang="en-GB" sz="2000" dirty="0">
                <a:solidFill>
                  <a:srgbClr val="7030A0"/>
                </a:solidFill>
              </a:rPr>
              <a:t>e.g. child smiles at bunny = they get a sweet.</a:t>
            </a:r>
          </a:p>
          <a:p>
            <a:endParaRPr lang="en-GB" sz="2000" dirty="0">
              <a:solidFill>
                <a:srgbClr val="7030A0"/>
              </a:solidFill>
            </a:endParaRPr>
          </a:p>
          <a:p>
            <a:r>
              <a:rPr lang="en-GB" sz="2000" dirty="0">
                <a:solidFill>
                  <a:srgbClr val="7030A0"/>
                </a:solidFill>
              </a:rPr>
              <a:t>Negative reinforcement</a:t>
            </a:r>
            <a:r>
              <a:rPr lang="en-GB" sz="2000" dirty="0"/>
              <a:t> - a negative action is removed if an action is repeated </a:t>
            </a:r>
            <a:r>
              <a:rPr lang="en-GB" sz="2000" dirty="0">
                <a:solidFill>
                  <a:srgbClr val="7030A0"/>
                </a:solidFill>
              </a:rPr>
              <a:t>e.g. child smiles at bunny = no hammer treatment</a:t>
            </a:r>
          </a:p>
          <a:p>
            <a:endParaRPr lang="en-GB" sz="2000" dirty="0">
              <a:solidFill>
                <a:srgbClr val="7030A0"/>
              </a:solidFill>
            </a:endParaRPr>
          </a:p>
          <a:p>
            <a:r>
              <a:rPr lang="en-GB" sz="2000" b="1" u="sng" dirty="0"/>
              <a:t>or</a:t>
            </a:r>
            <a:r>
              <a:rPr lang="en-GB" sz="2000" dirty="0"/>
              <a:t> a positive action is removed if an action is repeated </a:t>
            </a:r>
            <a:r>
              <a:rPr lang="en-GB" sz="2000" dirty="0">
                <a:solidFill>
                  <a:srgbClr val="7030A0"/>
                </a:solidFill>
              </a:rPr>
              <a:t>e.g. if the child cries at the sight of the bunny = no sweet</a:t>
            </a:r>
          </a:p>
          <a:p>
            <a:endParaRPr lang="en-GB" sz="2000" dirty="0"/>
          </a:p>
        </p:txBody>
      </p:sp>
    </p:spTree>
    <p:extLst>
      <p:ext uri="{BB962C8B-B14F-4D97-AF65-F5344CB8AC3E}">
        <p14:creationId xmlns:p14="http://schemas.microsoft.com/office/powerpoint/2010/main" val="401320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4048" y="971600"/>
            <a:ext cx="4038600" cy="4525963"/>
          </a:xfrm>
        </p:spPr>
        <p:txBody>
          <a:bodyPr>
            <a:normAutofit/>
          </a:bodyPr>
          <a:lstStyle/>
          <a:p>
            <a:pPr marL="0" indent="0">
              <a:buNone/>
            </a:pPr>
            <a:r>
              <a:rPr lang="en-GB" sz="2000" dirty="0"/>
              <a:t>Design a way to get someone to learn:</a:t>
            </a:r>
          </a:p>
          <a:p>
            <a:r>
              <a:rPr lang="en-GB" sz="2000" dirty="0"/>
              <a:t>How to carry / throw and catch</a:t>
            </a:r>
          </a:p>
          <a:p>
            <a:r>
              <a:rPr lang="en-GB" sz="2000" dirty="0"/>
              <a:t>How to dribble / roll / trap and strike</a:t>
            </a:r>
          </a:p>
          <a:p>
            <a:r>
              <a:rPr lang="en-GB" sz="2000" dirty="0"/>
              <a:t>How to do a simple routine</a:t>
            </a:r>
          </a:p>
          <a:p>
            <a:r>
              <a:rPr lang="en-GB" sz="2000" dirty="0"/>
              <a:t>Did you provide some positive reinforcement?</a:t>
            </a:r>
          </a:p>
          <a:p>
            <a:endParaRPr lang="en-GB" sz="2000" dirty="0"/>
          </a:p>
          <a:p>
            <a:r>
              <a:rPr lang="en-GB" sz="2000" dirty="0"/>
              <a:t>Did you also use other theoretical approaches linked with teaching and learning?</a:t>
            </a:r>
          </a:p>
          <a:p>
            <a:pPr marL="0" indent="0">
              <a:buNone/>
            </a:pPr>
            <a:endParaRPr lang="en-GB" sz="2000" dirty="0"/>
          </a:p>
        </p:txBody>
      </p:sp>
      <p:sp>
        <p:nvSpPr>
          <p:cNvPr id="3" name="Title 2"/>
          <p:cNvSpPr>
            <a:spLocks noGrp="1"/>
          </p:cNvSpPr>
          <p:nvPr>
            <p:ph type="title"/>
          </p:nvPr>
        </p:nvSpPr>
        <p:spPr>
          <a:xfrm>
            <a:off x="239091" y="0"/>
            <a:ext cx="9063788" cy="1143000"/>
          </a:xfrm>
        </p:spPr>
        <p:txBody>
          <a:bodyPr>
            <a:normAutofit/>
          </a:bodyPr>
          <a:lstStyle/>
          <a:p>
            <a:pPr algn="l"/>
            <a:r>
              <a:rPr lang="en-GB" sz="3200" b="1" dirty="0" err="1">
                <a:solidFill>
                  <a:schemeClr val="accent1">
                    <a:lumMod val="75000"/>
                  </a:schemeClr>
                </a:solidFill>
              </a:rPr>
              <a:t>Cynlluniwch</a:t>
            </a:r>
            <a:r>
              <a:rPr lang="en-GB" sz="3200" b="1" dirty="0">
                <a:solidFill>
                  <a:schemeClr val="accent1">
                    <a:lumMod val="75000"/>
                  </a:schemeClr>
                </a:solidFill>
              </a:rPr>
              <a:t> </a:t>
            </a:r>
            <a:r>
              <a:rPr lang="en-GB" sz="3200" b="1" dirty="0" err="1">
                <a:solidFill>
                  <a:schemeClr val="accent1">
                    <a:lumMod val="75000"/>
                  </a:schemeClr>
                </a:solidFill>
              </a:rPr>
              <a:t>ddysgu</a:t>
            </a:r>
            <a:r>
              <a:rPr lang="en-GB" sz="3200" b="1" dirty="0">
                <a:solidFill>
                  <a:schemeClr val="accent1">
                    <a:lumMod val="75000"/>
                  </a:schemeClr>
                </a:solidFill>
              </a:rPr>
              <a:t>!   Design some learning!</a:t>
            </a:r>
            <a:br>
              <a:rPr lang="en-GB" sz="3200" b="1" dirty="0">
                <a:solidFill>
                  <a:schemeClr val="accent1">
                    <a:lumMod val="75000"/>
                  </a:schemeClr>
                </a:solidFill>
              </a:rPr>
            </a:br>
            <a:r>
              <a:rPr lang="en-GB" sz="2400" b="1" dirty="0">
                <a:solidFill>
                  <a:schemeClr val="accent1">
                    <a:lumMod val="75000"/>
                  </a:schemeClr>
                </a:solidFill>
              </a:rPr>
              <a:t>Practical 3</a:t>
            </a:r>
          </a:p>
        </p:txBody>
      </p:sp>
      <p:sp>
        <p:nvSpPr>
          <p:cNvPr id="4" name="Content Placeholder 1"/>
          <p:cNvSpPr txBox="1">
            <a:spLocks/>
          </p:cNvSpPr>
          <p:nvPr/>
        </p:nvSpPr>
        <p:spPr>
          <a:xfrm>
            <a:off x="239091" y="1166018"/>
            <a:ext cx="4038600" cy="4525963"/>
          </a:xfrm>
          <a:prstGeom prst="rect">
            <a:avLst/>
          </a:prstGeom>
        </p:spPr>
        <p:txBody>
          <a:bodyPr vert="horz">
            <a:noAutofit/>
          </a:bodyPr>
          <a:lstStyle/>
          <a:p>
            <a:pPr marL="109728" marR="0" lvl="0" algn="l" defTabSz="914400" rtl="0" eaLnBrk="1" fontAlgn="auto" latinLnBrk="0" hangingPunct="1">
              <a:lnSpc>
                <a:spcPct val="100000"/>
              </a:lnSpc>
              <a:spcBef>
                <a:spcPts val="400"/>
              </a:spcBef>
              <a:spcAft>
                <a:spcPts val="0"/>
              </a:spcAft>
              <a:buClr>
                <a:schemeClr val="accent1"/>
              </a:buClr>
              <a:buSzPct val="68000"/>
              <a:tabLst/>
              <a:defRPr/>
            </a:pPr>
            <a:r>
              <a:rPr lang="en-GB" dirty="0" err="1"/>
              <a:t>Cynlluniwch</a:t>
            </a:r>
            <a:r>
              <a:rPr lang="en-GB" dirty="0"/>
              <a:t> </a:t>
            </a:r>
            <a:r>
              <a:rPr lang="en-GB" dirty="0" err="1"/>
              <a:t>ffordd</a:t>
            </a:r>
            <a:r>
              <a:rPr lang="en-GB" dirty="0"/>
              <a:t> o </a:t>
            </a:r>
            <a:r>
              <a:rPr lang="en-GB" dirty="0" err="1"/>
              <a:t>gael</a:t>
            </a:r>
            <a:r>
              <a:rPr lang="en-GB" dirty="0"/>
              <a:t> </a:t>
            </a:r>
            <a:r>
              <a:rPr lang="en-GB" dirty="0" err="1"/>
              <a:t>rhywun</a:t>
            </a:r>
            <a:r>
              <a:rPr lang="en-GB" dirty="0"/>
              <a:t> </a:t>
            </a:r>
            <a:r>
              <a:rPr lang="en-GB" dirty="0" err="1"/>
              <a:t>i</a:t>
            </a:r>
            <a:r>
              <a:rPr lang="en-GB" dirty="0"/>
              <a:t> </a:t>
            </a:r>
            <a:r>
              <a:rPr lang="en-GB" dirty="0" err="1"/>
              <a:t>ddysgu</a:t>
            </a:r>
            <a:r>
              <a:rPr lang="en-GB" dirty="0"/>
              <a:t>:</a:t>
            </a:r>
            <a:endParaRPr kumimoji="0" lang="en-GB" b="0" i="0" u="none" strike="noStrike" kern="1200" cap="none" spc="0" normalizeH="0" baseline="0" noProof="0" dirty="0">
              <a:ln>
                <a:noFill/>
              </a:ln>
              <a:effectLst/>
              <a:uLnTx/>
              <a:uFillTx/>
              <a:latin typeface="+mn-lt"/>
              <a:ea typeface="+mn-ea"/>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Sut </a:t>
            </a:r>
            <a:r>
              <a:rPr lang="en-GB" dirty="0" err="1"/>
              <a:t>i</a:t>
            </a:r>
            <a:r>
              <a:rPr lang="en-GB" dirty="0"/>
              <a:t> </a:t>
            </a:r>
            <a:r>
              <a:rPr lang="en-GB" dirty="0" err="1"/>
              <a:t>gario</a:t>
            </a:r>
            <a:r>
              <a:rPr lang="en-GB" dirty="0"/>
              <a:t> / </a:t>
            </a:r>
            <a:r>
              <a:rPr lang="en-GB" dirty="0" err="1"/>
              <a:t>taflu</a:t>
            </a:r>
            <a:r>
              <a:rPr lang="en-GB" dirty="0"/>
              <a:t> a dal</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Sut </a:t>
            </a:r>
            <a:r>
              <a:rPr lang="en-GB" dirty="0" err="1"/>
              <a:t>i</a:t>
            </a:r>
            <a:r>
              <a:rPr lang="en-GB" dirty="0"/>
              <a:t> </a:t>
            </a:r>
            <a:r>
              <a:rPr lang="en-GB" dirty="0" err="1"/>
              <a:t>driblo</a:t>
            </a:r>
            <a:r>
              <a:rPr lang="en-GB" dirty="0"/>
              <a:t> / </a:t>
            </a:r>
            <a:r>
              <a:rPr lang="en-GB" dirty="0" err="1"/>
              <a:t>rholio</a:t>
            </a:r>
            <a:r>
              <a:rPr lang="en-GB" dirty="0"/>
              <a:t> / </a:t>
            </a:r>
            <a:r>
              <a:rPr lang="en-GB" dirty="0" err="1"/>
              <a:t>trapio</a:t>
            </a:r>
            <a:r>
              <a:rPr lang="en-GB" dirty="0"/>
              <a:t> a </a:t>
            </a:r>
            <a:r>
              <a:rPr lang="en-GB" dirty="0" err="1"/>
              <a:t>tharo</a:t>
            </a:r>
            <a:r>
              <a:rPr lang="en-GB" dirty="0"/>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Sut </a:t>
            </a:r>
            <a:r>
              <a:rPr lang="en-GB" dirty="0" err="1"/>
              <a:t>i</a:t>
            </a:r>
            <a:r>
              <a:rPr lang="en-GB" dirty="0"/>
              <a:t> </a:t>
            </a:r>
            <a:r>
              <a:rPr lang="en-GB" dirty="0" err="1"/>
              <a:t>wneud</a:t>
            </a:r>
            <a:r>
              <a:rPr lang="en-GB" dirty="0"/>
              <a:t> </a:t>
            </a:r>
            <a:r>
              <a:rPr lang="en-GB" dirty="0" err="1"/>
              <a:t>cyfres</a:t>
            </a:r>
            <a:r>
              <a:rPr lang="en-GB" dirty="0"/>
              <a:t> o </a:t>
            </a:r>
            <a:r>
              <a:rPr lang="en-GB" dirty="0" err="1"/>
              <a:t>symudiadau</a:t>
            </a:r>
            <a:r>
              <a:rPr lang="en-GB" dirty="0"/>
              <a:t> </a:t>
            </a:r>
            <a:r>
              <a:rPr lang="en-GB" dirty="0" err="1"/>
              <a:t>syml</a:t>
            </a:r>
            <a:r>
              <a:rPr lang="en-GB" dirty="0"/>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Gwnaethoch</a:t>
            </a:r>
            <a:r>
              <a:rPr lang="en-GB" dirty="0"/>
              <a:t> chi </a:t>
            </a:r>
            <a:r>
              <a:rPr lang="en-GB" dirty="0" err="1"/>
              <a:t>atgyfnerthu</a:t>
            </a:r>
            <a:r>
              <a:rPr lang="en-GB" dirty="0"/>
              <a:t> </a:t>
            </a:r>
            <a:r>
              <a:rPr lang="en-GB" dirty="0" err="1"/>
              <a:t>mewn</a:t>
            </a:r>
            <a:r>
              <a:rPr lang="en-GB" dirty="0"/>
              <a:t> </a:t>
            </a:r>
            <a:r>
              <a:rPr lang="en-GB" dirty="0" err="1"/>
              <a:t>modd</a:t>
            </a:r>
            <a:r>
              <a:rPr lang="en-GB" dirty="0"/>
              <a:t> </a:t>
            </a:r>
            <a:r>
              <a:rPr lang="en-GB" dirty="0" err="1"/>
              <a:t>cadarnhaol</a:t>
            </a:r>
            <a:r>
              <a:rPr lang="en-GB" dirty="0"/>
              <a:t>? </a:t>
            </a:r>
          </a:p>
          <a:p>
            <a:pPr marL="109728" marR="0" lvl="0" algn="l" defTabSz="914400" rtl="0" eaLnBrk="1" fontAlgn="auto" latinLnBrk="0" hangingPunct="1">
              <a:lnSpc>
                <a:spcPct val="100000"/>
              </a:lnSpc>
              <a:spcBef>
                <a:spcPts val="400"/>
              </a:spcBef>
              <a:spcAft>
                <a:spcPts val="0"/>
              </a:spcAft>
              <a:buClr>
                <a:schemeClr val="accent1"/>
              </a:buClr>
              <a:buSzPct val="68000"/>
              <a:tabLst/>
              <a:defRPr/>
            </a:pPr>
            <a:endParaRPr lang="en-GB" dirty="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A </a:t>
            </a:r>
            <a:r>
              <a:rPr lang="en-GB" dirty="0" err="1"/>
              <a:t>defnyddioch</a:t>
            </a:r>
            <a:r>
              <a:rPr lang="en-GB" dirty="0"/>
              <a:t> chi </a:t>
            </a:r>
            <a:r>
              <a:rPr lang="en-GB" dirty="0" err="1"/>
              <a:t>dulliau</a:t>
            </a:r>
            <a:r>
              <a:rPr lang="en-GB" dirty="0"/>
              <a:t> </a:t>
            </a:r>
            <a:r>
              <a:rPr lang="en-GB" dirty="0" err="1"/>
              <a:t>eraill</a:t>
            </a:r>
            <a:r>
              <a:rPr lang="en-GB" dirty="0"/>
              <a:t> </a:t>
            </a:r>
            <a:r>
              <a:rPr lang="en-GB" dirty="0" err="1"/>
              <a:t>sy’n</a:t>
            </a:r>
            <a:r>
              <a:rPr lang="en-GB" dirty="0"/>
              <a:t> </a:t>
            </a:r>
            <a:r>
              <a:rPr lang="en-GB" dirty="0" err="1"/>
              <a:t>gysylltiedig</a:t>
            </a:r>
            <a:r>
              <a:rPr lang="en-GB" dirty="0"/>
              <a:t> </a:t>
            </a:r>
            <a:r>
              <a:rPr lang="en-GB" dirty="0" err="1"/>
              <a:t>gyda</a:t>
            </a:r>
            <a:r>
              <a:rPr lang="en-GB" dirty="0"/>
              <a:t> </a:t>
            </a:r>
            <a:r>
              <a:rPr lang="en-GB" dirty="0" err="1"/>
              <a:t>dysgu</a:t>
            </a:r>
            <a:r>
              <a:rPr lang="en-GB" dirty="0"/>
              <a:t> ag </a:t>
            </a:r>
            <a:r>
              <a:rPr lang="en-GB" dirty="0" err="1"/>
              <a:t>addysgu</a:t>
            </a:r>
            <a:r>
              <a:rPr lang="en-GB" dirty="0"/>
              <a:t>? </a:t>
            </a:r>
          </a:p>
        </p:txBody>
      </p:sp>
    </p:spTree>
    <p:extLst>
      <p:ext uri="{BB962C8B-B14F-4D97-AF65-F5344CB8AC3E}">
        <p14:creationId xmlns:p14="http://schemas.microsoft.com/office/powerpoint/2010/main" val="2369776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A73A-D774-8347-A535-A682AB36686E}"/>
              </a:ext>
            </a:extLst>
          </p:cNvPr>
          <p:cNvSpPr>
            <a:spLocks noGrp="1"/>
          </p:cNvSpPr>
          <p:nvPr>
            <p:ph type="title"/>
          </p:nvPr>
        </p:nvSpPr>
        <p:spPr>
          <a:xfrm>
            <a:off x="457200" y="2060848"/>
            <a:ext cx="8229600" cy="1143000"/>
          </a:xfrm>
        </p:spPr>
        <p:txBody>
          <a:bodyPr/>
          <a:lstStyle/>
          <a:p>
            <a:r>
              <a:rPr lang="en-US" dirty="0"/>
              <a:t>Links with </a:t>
            </a:r>
            <a:r>
              <a:rPr lang="en-US" dirty="0" err="1"/>
              <a:t>Mosston</a:t>
            </a:r>
            <a:r>
              <a:rPr lang="en-US" dirty="0"/>
              <a:t> &amp; Ashworth’s Spectrum of Teaching Styles</a:t>
            </a:r>
          </a:p>
        </p:txBody>
      </p:sp>
    </p:spTree>
    <p:extLst>
      <p:ext uri="{BB962C8B-B14F-4D97-AF65-F5344CB8AC3E}">
        <p14:creationId xmlns:p14="http://schemas.microsoft.com/office/powerpoint/2010/main" val="3275752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B053-04CF-4E4E-8C13-40A60DE62E69}"/>
              </a:ext>
            </a:extLst>
          </p:cNvPr>
          <p:cNvSpPr>
            <a:spLocks noGrp="1"/>
          </p:cNvSpPr>
          <p:nvPr>
            <p:ph type="title"/>
          </p:nvPr>
        </p:nvSpPr>
        <p:spPr/>
        <p:txBody>
          <a:bodyPr/>
          <a:lstStyle/>
          <a:p>
            <a:r>
              <a:rPr lang="en-US" dirty="0"/>
              <a:t>Constructivism</a:t>
            </a:r>
          </a:p>
        </p:txBody>
      </p:sp>
      <p:sp>
        <p:nvSpPr>
          <p:cNvPr id="3" name="Content Placeholder 2">
            <a:extLst>
              <a:ext uri="{FF2B5EF4-FFF2-40B4-BE49-F238E27FC236}">
                <a16:creationId xmlns:a16="http://schemas.microsoft.com/office/drawing/2014/main" id="{BC6C2A17-9712-1643-9D97-37FE8023F99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7534473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0" y="931031"/>
            <a:ext cx="9001001" cy="5069160"/>
          </a:xfrm>
        </p:spPr>
        <p:txBody>
          <a:bodyPr>
            <a:noAutofit/>
          </a:bodyPr>
          <a:lstStyle/>
          <a:p>
            <a:pPr>
              <a:lnSpc>
                <a:spcPct val="90000"/>
              </a:lnSpc>
            </a:pPr>
            <a:r>
              <a:rPr lang="en-GB" sz="2100" dirty="0"/>
              <a:t>Key theorists: Bruner, Piaget, Montessori.</a:t>
            </a:r>
          </a:p>
          <a:p>
            <a:pPr marL="0" indent="0">
              <a:lnSpc>
                <a:spcPct val="90000"/>
              </a:lnSpc>
              <a:buNone/>
            </a:pPr>
            <a:r>
              <a:rPr lang="en-GB" sz="1200" dirty="0"/>
              <a:t>   </a:t>
            </a:r>
          </a:p>
          <a:p>
            <a:pPr eaLnBrk="1" hangingPunct="1">
              <a:lnSpc>
                <a:spcPct val="90000"/>
              </a:lnSpc>
            </a:pPr>
            <a:r>
              <a:rPr lang="en-GB" sz="2100" dirty="0"/>
              <a:t>People, as ‘lone scientists’ actively  ‘make meaning’.</a:t>
            </a:r>
          </a:p>
          <a:p>
            <a:pPr marL="0" indent="0" eaLnBrk="1" hangingPunct="1">
              <a:lnSpc>
                <a:spcPct val="90000"/>
              </a:lnSpc>
              <a:buNone/>
            </a:pPr>
            <a:r>
              <a:rPr lang="en-GB" sz="1200" dirty="0"/>
              <a:t>    </a:t>
            </a:r>
          </a:p>
          <a:p>
            <a:pPr eaLnBrk="1" hangingPunct="1">
              <a:lnSpc>
                <a:spcPct val="90000"/>
              </a:lnSpc>
            </a:pPr>
            <a:r>
              <a:rPr lang="en-GB" sz="2100" dirty="0"/>
              <a:t>Piaget observed his children’s cognitive development and thinking and concluded that the human infant actively seeks to make sense of the world.</a:t>
            </a:r>
          </a:p>
          <a:p>
            <a:pPr marL="0" indent="0" eaLnBrk="1" hangingPunct="1">
              <a:lnSpc>
                <a:spcPct val="90000"/>
              </a:lnSpc>
              <a:buNone/>
            </a:pPr>
            <a:r>
              <a:rPr lang="en-GB" sz="1200" dirty="0"/>
              <a:t>   </a:t>
            </a:r>
          </a:p>
          <a:p>
            <a:pPr eaLnBrk="1" hangingPunct="1">
              <a:lnSpc>
                <a:spcPct val="90000"/>
              </a:lnSpc>
            </a:pPr>
            <a:r>
              <a:rPr lang="en-GB" sz="2100" dirty="0"/>
              <a:t>Learning is a result of the child’s exploration of and interaction with the environment but importantly that learning is the result of </a:t>
            </a:r>
            <a:r>
              <a:rPr lang="en-GB" sz="2100" u="sng" dirty="0"/>
              <a:t>internal processes </a:t>
            </a:r>
            <a:r>
              <a:rPr lang="en-GB" sz="2100" dirty="0"/>
              <a:t>rather than </a:t>
            </a:r>
            <a:r>
              <a:rPr lang="en-GB" sz="2100" u="sng" dirty="0"/>
              <a:t>external stimuli.</a:t>
            </a:r>
          </a:p>
          <a:p>
            <a:pPr marL="0" indent="0" eaLnBrk="1" hangingPunct="1">
              <a:lnSpc>
                <a:spcPct val="90000"/>
              </a:lnSpc>
              <a:buNone/>
            </a:pPr>
            <a:r>
              <a:rPr lang="en-GB" sz="1200" dirty="0"/>
              <a:t>   </a:t>
            </a:r>
          </a:p>
          <a:p>
            <a:pPr eaLnBrk="1" hangingPunct="1">
              <a:lnSpc>
                <a:spcPct val="90000"/>
              </a:lnSpc>
            </a:pPr>
            <a:r>
              <a:rPr lang="en-GB" sz="2100" dirty="0"/>
              <a:t>Children pass through stages in which different types of learning occur – implying that children are only able to learn certain information and skills once they have reached a certain stage in their development. He linked this to the age of a child.</a:t>
            </a:r>
          </a:p>
        </p:txBody>
      </p:sp>
      <p:sp>
        <p:nvSpPr>
          <p:cNvPr id="11266" name="Rectangle 2"/>
          <p:cNvSpPr>
            <a:spLocks noGrp="1" noChangeArrowheads="1"/>
          </p:cNvSpPr>
          <p:nvPr>
            <p:ph type="title"/>
          </p:nvPr>
        </p:nvSpPr>
        <p:spPr>
          <a:xfrm>
            <a:off x="533400" y="0"/>
            <a:ext cx="8229600" cy="1143000"/>
          </a:xfrm>
        </p:spPr>
        <p:txBody>
          <a:bodyPr>
            <a:normAutofit/>
          </a:bodyPr>
          <a:lstStyle/>
          <a:p>
            <a:pPr algn="l" eaLnBrk="1" hangingPunct="1"/>
            <a:r>
              <a:rPr lang="en-GB" sz="3200" b="1" u="sng" dirty="0"/>
              <a:t>Constructivism</a:t>
            </a:r>
            <a:r>
              <a:rPr lang="en-GB" sz="3200" dirty="0"/>
              <a:t> </a:t>
            </a:r>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380311" y="44624"/>
            <a:ext cx="1534593" cy="1772815"/>
          </a:xfrm>
          <a:prstGeom prst="rect">
            <a:avLst/>
          </a:prstGeom>
          <a:noFill/>
        </p:spPr>
      </p:pic>
    </p:spTree>
    <p:extLst>
      <p:ext uri="{BB962C8B-B14F-4D97-AF65-F5344CB8AC3E}">
        <p14:creationId xmlns:p14="http://schemas.microsoft.com/office/powerpoint/2010/main" val="175874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267">
                                            <p:txEl>
                                              <p:pRg st="7" end="7"/>
                                            </p:txEl>
                                          </p:spTgt>
                                        </p:tgtEl>
                                        <p:attrNameLst>
                                          <p:attrName>style.visibility</p:attrName>
                                        </p:attrNameLst>
                                      </p:cBhvr>
                                      <p:to>
                                        <p:strVal val="visible"/>
                                      </p:to>
                                    </p:set>
                                    <p:anim calcmode="lin" valueType="num">
                                      <p:cBhvr additive="base">
                                        <p:cTn id="49" dur="500" fill="hold"/>
                                        <p:tgtEl>
                                          <p:spTgt spid="11267">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26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1267">
                                            <p:txEl>
                                              <p:pRg st="8" end="8"/>
                                            </p:txEl>
                                          </p:spTgt>
                                        </p:tgtEl>
                                        <p:attrNameLst>
                                          <p:attrName>style.visibility</p:attrName>
                                        </p:attrNameLst>
                                      </p:cBhvr>
                                      <p:to>
                                        <p:strVal val="visible"/>
                                      </p:to>
                                    </p:set>
                                    <p:anim calcmode="lin" valueType="num">
                                      <p:cBhvr additive="base">
                                        <p:cTn id="55" dur="500" fill="hold"/>
                                        <p:tgtEl>
                                          <p:spTgt spid="11267">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26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FB691-CF37-8E4E-BF84-4E227E700583}"/>
              </a:ext>
            </a:extLst>
          </p:cNvPr>
          <p:cNvSpPr>
            <a:spLocks noGrp="1"/>
          </p:cNvSpPr>
          <p:nvPr>
            <p:ph type="title"/>
          </p:nvPr>
        </p:nvSpPr>
        <p:spPr/>
        <p:txBody>
          <a:bodyPr/>
          <a:lstStyle/>
          <a:p>
            <a:r>
              <a:rPr lang="en-US" dirty="0"/>
              <a:t>Jean Piaget 1896 – 1980</a:t>
            </a:r>
            <a:br>
              <a:rPr lang="en-US" dirty="0"/>
            </a:br>
            <a:r>
              <a:rPr lang="en-US" dirty="0"/>
              <a:t>Constructivism</a:t>
            </a:r>
          </a:p>
        </p:txBody>
      </p:sp>
      <p:sp>
        <p:nvSpPr>
          <p:cNvPr id="4" name="Content Placeholder 3">
            <a:extLst>
              <a:ext uri="{FF2B5EF4-FFF2-40B4-BE49-F238E27FC236}">
                <a16:creationId xmlns:a16="http://schemas.microsoft.com/office/drawing/2014/main" id="{4D7789C1-0BAC-5742-B346-6500B12B7E3C}"/>
              </a:ext>
            </a:extLst>
          </p:cNvPr>
          <p:cNvSpPr>
            <a:spLocks noGrp="1"/>
          </p:cNvSpPr>
          <p:nvPr>
            <p:ph sz="half" idx="2"/>
          </p:nvPr>
        </p:nvSpPr>
        <p:spPr>
          <a:xfrm>
            <a:off x="461598" y="1396058"/>
            <a:ext cx="7787208" cy="3989040"/>
          </a:xfrm>
        </p:spPr>
        <p:txBody>
          <a:bodyPr/>
          <a:lstStyle/>
          <a:p>
            <a:r>
              <a:rPr lang="en-GB" sz="2400" dirty="0"/>
              <a:t>Interest in epistemology – aspect of philosophy concerned with knowledge.</a:t>
            </a:r>
          </a:p>
          <a:p>
            <a:r>
              <a:rPr lang="en-GB" sz="2400" b="1" dirty="0"/>
              <a:t>constructivist theory </a:t>
            </a:r>
            <a:r>
              <a:rPr lang="en-GB" sz="2400" dirty="0"/>
              <a:t>is based on the belief that children are active participants who construct learning by interacting with their environment and making connections between new experiences and previous learning </a:t>
            </a:r>
          </a:p>
          <a:p>
            <a:r>
              <a:rPr lang="en-GB" sz="2400" dirty="0"/>
              <a:t>children as active not passive learners </a:t>
            </a:r>
          </a:p>
          <a:p>
            <a:r>
              <a:rPr lang="en-GB" sz="2400" dirty="0"/>
              <a:t>There is </a:t>
            </a:r>
            <a:r>
              <a:rPr lang="en-GB" sz="2400" i="1" dirty="0"/>
              <a:t>assimilation</a:t>
            </a:r>
            <a:r>
              <a:rPr lang="en-GB" sz="2400" dirty="0"/>
              <a:t> when a child responds to a new event in a way that is consistent with an existing schema.  </a:t>
            </a:r>
          </a:p>
        </p:txBody>
      </p:sp>
    </p:spTree>
    <p:extLst>
      <p:ext uri="{BB962C8B-B14F-4D97-AF65-F5344CB8AC3E}">
        <p14:creationId xmlns:p14="http://schemas.microsoft.com/office/powerpoint/2010/main" val="2063826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p:txBody>
          <a:bodyPr/>
          <a:lstStyle/>
          <a:p>
            <a:r>
              <a:rPr lang="en-US" dirty="0"/>
              <a:t>Jerome Bruner 1915 – 2016</a:t>
            </a:r>
            <a:br>
              <a:rPr lang="en-US" dirty="0"/>
            </a:br>
            <a:r>
              <a:rPr lang="en-US" dirty="0"/>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2"/>
          </p:nvPr>
        </p:nvSpPr>
        <p:spPr>
          <a:xfrm>
            <a:off x="457200" y="1600201"/>
            <a:ext cx="8229600" cy="3989040"/>
          </a:xfrm>
        </p:spPr>
        <p:txBody>
          <a:bodyPr/>
          <a:lstStyle/>
          <a:p>
            <a:r>
              <a:rPr lang="en-GB" sz="2600" dirty="0"/>
              <a:t>identified three broad modes of learning: enactive (actions), iconic (pictures) and symbolic (words and numbers). </a:t>
            </a:r>
          </a:p>
          <a:p>
            <a:r>
              <a:rPr lang="en-GB" sz="2600" dirty="0"/>
              <a:t>stressed the importance of adult intervention to support or </a:t>
            </a:r>
            <a:r>
              <a:rPr lang="en-GB" sz="2600" b="1" dirty="0"/>
              <a:t>‘scaffold</a:t>
            </a:r>
            <a:r>
              <a:rPr lang="en-GB" sz="2600" dirty="0"/>
              <a:t>’ learning and enable a child to make progress </a:t>
            </a:r>
          </a:p>
          <a:p>
            <a:r>
              <a:rPr lang="en-GB" sz="2600" dirty="0"/>
              <a:t>Bruner proposed / introduced the idea of a </a:t>
            </a:r>
            <a:r>
              <a:rPr lang="en-GB" sz="2600" b="1" dirty="0"/>
              <a:t>‘spiral curriculum’, </a:t>
            </a:r>
            <a:r>
              <a:rPr lang="en-GB" sz="2600" dirty="0"/>
              <a:t>wherein a topic can be re-introduced at a more complex level as thinking skills develop </a:t>
            </a:r>
          </a:p>
          <a:p>
            <a:endParaRPr lang="en-US" dirty="0"/>
          </a:p>
        </p:txBody>
      </p:sp>
    </p:spTree>
    <p:extLst>
      <p:ext uri="{BB962C8B-B14F-4D97-AF65-F5344CB8AC3E}">
        <p14:creationId xmlns:p14="http://schemas.microsoft.com/office/powerpoint/2010/main" val="41987988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CC42-E533-3C4F-B0C1-C58F97C6FD83}"/>
              </a:ext>
            </a:extLst>
          </p:cNvPr>
          <p:cNvSpPr>
            <a:spLocks noGrp="1"/>
          </p:cNvSpPr>
          <p:nvPr>
            <p:ph type="title"/>
          </p:nvPr>
        </p:nvSpPr>
        <p:spPr>
          <a:xfrm>
            <a:off x="20976" y="188640"/>
            <a:ext cx="1954560" cy="634082"/>
          </a:xfrm>
        </p:spPr>
        <p:txBody>
          <a:bodyPr/>
          <a:lstStyle/>
          <a:p>
            <a:r>
              <a:rPr lang="en-US" b="1" dirty="0">
                <a:solidFill>
                  <a:srgbClr val="00B050"/>
                </a:solidFill>
              </a:rPr>
              <a:t>Task </a:t>
            </a:r>
          </a:p>
        </p:txBody>
      </p:sp>
      <p:sp>
        <p:nvSpPr>
          <p:cNvPr id="4" name="Content Placeholder 3">
            <a:extLst>
              <a:ext uri="{FF2B5EF4-FFF2-40B4-BE49-F238E27FC236}">
                <a16:creationId xmlns:a16="http://schemas.microsoft.com/office/drawing/2014/main" id="{2C4358AB-399F-3F42-B565-EE5B1FB66971}"/>
              </a:ext>
            </a:extLst>
          </p:cNvPr>
          <p:cNvSpPr>
            <a:spLocks noGrp="1"/>
          </p:cNvSpPr>
          <p:nvPr>
            <p:ph sz="half" idx="2"/>
          </p:nvPr>
        </p:nvSpPr>
        <p:spPr>
          <a:xfrm>
            <a:off x="251520" y="908720"/>
            <a:ext cx="8640960" cy="3989040"/>
          </a:xfrm>
        </p:spPr>
        <p:txBody>
          <a:bodyPr/>
          <a:lstStyle/>
          <a:p>
            <a:pPr marL="0" indent="0">
              <a:buNone/>
            </a:pPr>
            <a:r>
              <a:rPr lang="en-US" sz="2600" dirty="0"/>
              <a:t>Think of an activity that you can do well i.e. surfing, caving, horse riding, abseiling, mountain climbing, kayaking, coasteering, mountain biking, swimming, cycling …</a:t>
            </a:r>
          </a:p>
          <a:p>
            <a:pPr marL="0" indent="0">
              <a:buNone/>
            </a:pPr>
            <a:r>
              <a:rPr lang="en-US" sz="2600" dirty="0"/>
              <a:t>(</a:t>
            </a:r>
            <a:r>
              <a:rPr lang="en-US" sz="2600" dirty="0" err="1"/>
              <a:t>i</a:t>
            </a:r>
            <a:r>
              <a:rPr lang="en-US" sz="2600" dirty="0"/>
              <a:t>) imagine that you see someone having a go at one of these. </a:t>
            </a:r>
          </a:p>
          <a:p>
            <a:pPr marL="0" indent="0">
              <a:buNone/>
            </a:pPr>
            <a:r>
              <a:rPr lang="en-US" sz="2600" dirty="0"/>
              <a:t>(ii) What if you saw they were having some difficulty with a specific skill within the activity (choose one)</a:t>
            </a:r>
          </a:p>
          <a:p>
            <a:pPr marL="0" indent="0">
              <a:buNone/>
            </a:pPr>
            <a:r>
              <a:rPr lang="en-US" sz="2600" dirty="0"/>
              <a:t>(iii)How would support someone else to learn the skill/ technique needed – scaffolding - to enable the person to make progress? </a:t>
            </a:r>
          </a:p>
        </p:txBody>
      </p:sp>
    </p:spTree>
    <p:extLst>
      <p:ext uri="{BB962C8B-B14F-4D97-AF65-F5344CB8AC3E}">
        <p14:creationId xmlns:p14="http://schemas.microsoft.com/office/powerpoint/2010/main" val="3718000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251520" y="980728"/>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850848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2F69-0937-F24D-AE28-7AE9F24223B6}"/>
              </a:ext>
            </a:extLst>
          </p:cNvPr>
          <p:cNvSpPr>
            <a:spLocks noGrp="1"/>
          </p:cNvSpPr>
          <p:nvPr>
            <p:ph type="title"/>
          </p:nvPr>
        </p:nvSpPr>
        <p:spPr/>
        <p:txBody>
          <a:bodyPr/>
          <a:lstStyle/>
          <a:p>
            <a:r>
              <a:rPr lang="en-US" dirty="0"/>
              <a:t>Social constructivism </a:t>
            </a:r>
          </a:p>
        </p:txBody>
      </p:sp>
      <p:sp>
        <p:nvSpPr>
          <p:cNvPr id="3" name="Content Placeholder 2">
            <a:extLst>
              <a:ext uri="{FF2B5EF4-FFF2-40B4-BE49-F238E27FC236}">
                <a16:creationId xmlns:a16="http://schemas.microsoft.com/office/drawing/2014/main" id="{F9E11D55-E3CD-7E4C-B435-338EE9DE4BB4}"/>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0D89AF41-2BC4-614F-879B-2C8947303CC4}"/>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127887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566-D91C-BD4F-9DF5-E285B2B823DF}"/>
              </a:ext>
            </a:extLst>
          </p:cNvPr>
          <p:cNvSpPr>
            <a:spLocks noGrp="1"/>
          </p:cNvSpPr>
          <p:nvPr>
            <p:ph type="title"/>
          </p:nvPr>
        </p:nvSpPr>
        <p:spPr>
          <a:xfrm>
            <a:off x="457200" y="2825"/>
            <a:ext cx="8229600" cy="1143000"/>
          </a:xfrm>
        </p:spPr>
        <p:txBody>
          <a:bodyPr/>
          <a:lstStyle/>
          <a:p>
            <a:r>
              <a:rPr lang="en-US" b="1" dirty="0" err="1">
                <a:solidFill>
                  <a:schemeClr val="accent1">
                    <a:lumMod val="75000"/>
                  </a:schemeClr>
                </a:solidFill>
              </a:rPr>
              <a:t>Ymarferol</a:t>
            </a:r>
            <a:r>
              <a:rPr lang="en-US" b="1" dirty="0">
                <a:solidFill>
                  <a:schemeClr val="accent1">
                    <a:lumMod val="75000"/>
                  </a:schemeClr>
                </a:solidFill>
              </a:rPr>
              <a:t> / Practical 4</a:t>
            </a:r>
          </a:p>
        </p:txBody>
      </p:sp>
      <p:sp>
        <p:nvSpPr>
          <p:cNvPr id="3" name="Content Placeholder 2">
            <a:extLst>
              <a:ext uri="{FF2B5EF4-FFF2-40B4-BE49-F238E27FC236}">
                <a16:creationId xmlns:a16="http://schemas.microsoft.com/office/drawing/2014/main" id="{3B5BF3B9-4252-A04C-907E-FA543CD4A9ED}"/>
              </a:ext>
            </a:extLst>
          </p:cNvPr>
          <p:cNvSpPr>
            <a:spLocks noGrp="1"/>
          </p:cNvSpPr>
          <p:nvPr>
            <p:ph sz="half" idx="1"/>
          </p:nvPr>
        </p:nvSpPr>
        <p:spPr>
          <a:xfrm>
            <a:off x="179512" y="1608449"/>
            <a:ext cx="4038600" cy="3989040"/>
          </a:xfrm>
        </p:spPr>
        <p:txBody>
          <a:bodyPr/>
          <a:lstStyle/>
          <a:p>
            <a:r>
              <a:rPr lang="en-US" sz="2200" b="1" dirty="0"/>
              <a:t>Gyda</a:t>
            </a:r>
            <a:r>
              <a:rPr lang="en-US" sz="2200" dirty="0"/>
              <a:t> un person </a:t>
            </a:r>
            <a:r>
              <a:rPr lang="en-US" sz="2200" dirty="0" err="1"/>
              <a:t>arall</a:t>
            </a:r>
            <a:r>
              <a:rPr lang="en-US" sz="2200" dirty="0"/>
              <a:t> </a:t>
            </a:r>
            <a:r>
              <a:rPr lang="en-US" sz="2200" dirty="0" err="1"/>
              <a:t>cynlluniwch</a:t>
            </a:r>
            <a:r>
              <a:rPr lang="en-US" sz="2200" dirty="0"/>
              <a:t> a </a:t>
            </a:r>
            <a:r>
              <a:rPr lang="en-US" sz="2200" dirty="0" err="1"/>
              <a:t>chwaraewch</a:t>
            </a:r>
            <a:r>
              <a:rPr lang="en-US" sz="2200" dirty="0"/>
              <a:t> </a:t>
            </a:r>
            <a:r>
              <a:rPr lang="en-US" sz="2200" dirty="0" err="1"/>
              <a:t>gêm</a:t>
            </a:r>
            <a:r>
              <a:rPr lang="en-US" sz="2200" dirty="0"/>
              <a:t> </a:t>
            </a:r>
            <a:r>
              <a:rPr lang="en-US" sz="2200" dirty="0" err="1"/>
              <a:t>syml</a:t>
            </a:r>
            <a:r>
              <a:rPr lang="en-US" sz="2200" dirty="0"/>
              <a:t> </a:t>
            </a:r>
            <a:r>
              <a:rPr lang="en-US" sz="2200" dirty="0" err="1"/>
              <a:t>sy’n</a:t>
            </a:r>
            <a:r>
              <a:rPr lang="en-US" sz="2200" dirty="0"/>
              <a:t> </a:t>
            </a:r>
            <a:r>
              <a:rPr lang="en-US" sz="2200" dirty="0" err="1"/>
              <a:t>cynnwys</a:t>
            </a:r>
            <a:r>
              <a:rPr lang="en-US" sz="2200" dirty="0"/>
              <a:t> </a:t>
            </a:r>
            <a:r>
              <a:rPr lang="en-US" sz="2200" dirty="0" err="1"/>
              <a:t>targed</a:t>
            </a:r>
            <a:r>
              <a:rPr lang="en-US" sz="2200" dirty="0"/>
              <a:t>  </a:t>
            </a:r>
          </a:p>
          <a:p>
            <a:r>
              <a:rPr lang="en-US" sz="2200" dirty="0" err="1"/>
              <a:t>Medrwch</a:t>
            </a:r>
            <a:r>
              <a:rPr lang="en-US" sz="2200" dirty="0"/>
              <a:t> </a:t>
            </a:r>
            <a:r>
              <a:rPr lang="en-US" sz="2200" dirty="0" err="1"/>
              <a:t>defnyddio</a:t>
            </a:r>
            <a:r>
              <a:rPr lang="en-US" sz="2200" dirty="0"/>
              <a:t> </a:t>
            </a:r>
            <a:r>
              <a:rPr lang="en-US" sz="2200" dirty="0" err="1"/>
              <a:t>sialc</a:t>
            </a:r>
            <a:r>
              <a:rPr lang="en-US" sz="2200" dirty="0"/>
              <a:t> </a:t>
            </a:r>
            <a:r>
              <a:rPr lang="en-US" sz="2200" dirty="0" err="1"/>
              <a:t>i</a:t>
            </a:r>
            <a:r>
              <a:rPr lang="en-US" sz="2200" dirty="0"/>
              <a:t> </a:t>
            </a:r>
            <a:r>
              <a:rPr lang="en-US" sz="2200" dirty="0" err="1"/>
              <a:t>dynnu</a:t>
            </a:r>
            <a:r>
              <a:rPr lang="en-US" sz="2200" dirty="0"/>
              <a:t> </a:t>
            </a:r>
            <a:r>
              <a:rPr lang="en-US" sz="2200" dirty="0" err="1"/>
              <a:t>llun</a:t>
            </a:r>
            <a:r>
              <a:rPr lang="en-US" sz="2200" dirty="0"/>
              <a:t> </a:t>
            </a:r>
            <a:r>
              <a:rPr lang="en-US" sz="2200" dirty="0" err="1"/>
              <a:t>o’r</a:t>
            </a:r>
            <a:r>
              <a:rPr lang="en-US" sz="2200" dirty="0"/>
              <a:t> </a:t>
            </a:r>
            <a:r>
              <a:rPr lang="en-US" sz="2200" dirty="0" err="1"/>
              <a:t>darged</a:t>
            </a:r>
            <a:endParaRPr lang="en-US" sz="2200" dirty="0"/>
          </a:p>
          <a:p>
            <a:r>
              <a:rPr lang="en-US" sz="2200" dirty="0" err="1"/>
              <a:t>Ystyriwch</a:t>
            </a:r>
            <a:r>
              <a:rPr lang="en-US" sz="2200" dirty="0"/>
              <a:t> </a:t>
            </a:r>
            <a:r>
              <a:rPr lang="en-US" sz="2200" dirty="0" err="1"/>
              <a:t>Ble</a:t>
            </a:r>
            <a:r>
              <a:rPr lang="en-US" sz="2200" dirty="0"/>
              <a:t> (</a:t>
            </a:r>
            <a:r>
              <a:rPr lang="en-US" sz="2200" dirty="0" err="1"/>
              <a:t>lleoliad</a:t>
            </a:r>
            <a:r>
              <a:rPr lang="en-US" sz="2200" dirty="0"/>
              <a:t>/</a:t>
            </a:r>
            <a:r>
              <a:rPr lang="en-US" sz="2200" dirty="0" err="1"/>
              <a:t>uchel</a:t>
            </a:r>
            <a:r>
              <a:rPr lang="en-US" sz="2200" dirty="0"/>
              <a:t>/</a:t>
            </a:r>
            <a:r>
              <a:rPr lang="en-US" sz="2200" dirty="0" err="1"/>
              <a:t>isel</a:t>
            </a:r>
            <a:r>
              <a:rPr lang="en-US" sz="2200" dirty="0"/>
              <a:t>?) a Sut?</a:t>
            </a:r>
          </a:p>
          <a:p>
            <a:pPr marL="0" indent="0">
              <a:buNone/>
            </a:pPr>
            <a:endParaRPr lang="en-US" sz="2200" dirty="0"/>
          </a:p>
        </p:txBody>
      </p:sp>
      <p:sp>
        <p:nvSpPr>
          <p:cNvPr id="4" name="Content Placeholder 3">
            <a:extLst>
              <a:ext uri="{FF2B5EF4-FFF2-40B4-BE49-F238E27FC236}">
                <a16:creationId xmlns:a16="http://schemas.microsoft.com/office/drawing/2014/main" id="{7211225A-42A6-D143-91CC-D5C5AA99F9C9}"/>
              </a:ext>
            </a:extLst>
          </p:cNvPr>
          <p:cNvSpPr>
            <a:spLocks noGrp="1"/>
          </p:cNvSpPr>
          <p:nvPr>
            <p:ph sz="half" idx="2"/>
          </p:nvPr>
        </p:nvSpPr>
        <p:spPr>
          <a:xfrm>
            <a:off x="5105400" y="1600201"/>
            <a:ext cx="4038600" cy="3989040"/>
          </a:xfrm>
        </p:spPr>
        <p:txBody>
          <a:bodyPr/>
          <a:lstStyle/>
          <a:p>
            <a:r>
              <a:rPr lang="en-US" sz="2200" b="1" dirty="0"/>
              <a:t>With</a:t>
            </a:r>
            <a:r>
              <a:rPr lang="en-US" sz="2200" dirty="0"/>
              <a:t> one other person design and play a target game </a:t>
            </a:r>
          </a:p>
          <a:p>
            <a:r>
              <a:rPr lang="en-US" sz="2200" dirty="0"/>
              <a:t>You may use chalk to draw the target </a:t>
            </a:r>
          </a:p>
          <a:p>
            <a:r>
              <a:rPr lang="en-US" sz="2200" dirty="0"/>
              <a:t>You may consider Where (location/high/low?) How (overarm/underarm/under/over?) </a:t>
            </a:r>
          </a:p>
        </p:txBody>
      </p:sp>
    </p:spTree>
    <p:extLst>
      <p:ext uri="{BB962C8B-B14F-4D97-AF65-F5344CB8AC3E}">
        <p14:creationId xmlns:p14="http://schemas.microsoft.com/office/powerpoint/2010/main" val="97747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FCD8-DB75-C242-A038-1E1EFBA7B323}"/>
              </a:ext>
            </a:extLst>
          </p:cNvPr>
          <p:cNvSpPr>
            <a:spLocks noGrp="1"/>
          </p:cNvSpPr>
          <p:nvPr>
            <p:ph type="title"/>
          </p:nvPr>
        </p:nvSpPr>
        <p:spPr/>
        <p:txBody>
          <a:bodyPr/>
          <a:lstStyle/>
          <a:p>
            <a:r>
              <a:rPr lang="en-US" dirty="0"/>
              <a:t>Social Constructivist Model</a:t>
            </a:r>
            <a:br>
              <a:rPr lang="en-US" dirty="0"/>
            </a:br>
            <a:r>
              <a:rPr lang="en-US" sz="3800" dirty="0"/>
              <a:t>Through interaction with others</a:t>
            </a:r>
          </a:p>
        </p:txBody>
      </p:sp>
      <p:sp>
        <p:nvSpPr>
          <p:cNvPr id="3" name="Content Placeholder 2">
            <a:extLst>
              <a:ext uri="{FF2B5EF4-FFF2-40B4-BE49-F238E27FC236}">
                <a16:creationId xmlns:a16="http://schemas.microsoft.com/office/drawing/2014/main" id="{F890F870-3FEB-C745-80E6-164FD5C92720}"/>
              </a:ext>
            </a:extLst>
          </p:cNvPr>
          <p:cNvSpPr>
            <a:spLocks noGrp="1"/>
          </p:cNvSpPr>
          <p:nvPr>
            <p:ph sz="half" idx="1"/>
          </p:nvPr>
        </p:nvSpPr>
        <p:spPr>
          <a:xfrm>
            <a:off x="318356" y="1417638"/>
            <a:ext cx="8507288" cy="3989040"/>
          </a:xfrm>
        </p:spPr>
        <p:txBody>
          <a:bodyPr/>
          <a:lstStyle/>
          <a:p>
            <a:r>
              <a:rPr lang="en-GB" dirty="0"/>
              <a:t>All cognitive functions originate in </a:t>
            </a:r>
            <a:r>
              <a:rPr lang="en-GB" b="1" dirty="0"/>
              <a:t>social interaction </a:t>
            </a:r>
            <a:r>
              <a:rPr lang="en-GB" dirty="0"/>
              <a:t>and are then internalised on an individual level. </a:t>
            </a:r>
          </a:p>
          <a:p>
            <a:r>
              <a:rPr lang="en-GB" dirty="0"/>
              <a:t>Learners actively ‘make meaning’, and their social world is fundamental to this process. </a:t>
            </a:r>
          </a:p>
          <a:p>
            <a:r>
              <a:rPr lang="en-GB" dirty="0"/>
              <a:t>Language and play are central components. Learning becomes internalised.  Speech development are important factors in the learning process. </a:t>
            </a:r>
          </a:p>
          <a:p>
            <a:endParaRPr lang="en-GB" dirty="0"/>
          </a:p>
          <a:p>
            <a:endParaRPr lang="en-US" dirty="0"/>
          </a:p>
        </p:txBody>
      </p:sp>
    </p:spTree>
    <p:extLst>
      <p:ext uri="{BB962C8B-B14F-4D97-AF65-F5344CB8AC3E}">
        <p14:creationId xmlns:p14="http://schemas.microsoft.com/office/powerpoint/2010/main" val="3481448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0D6005-5001-4496-95A3-7E6A424E072B}"/>
              </a:ext>
            </a:extLst>
          </p:cNvPr>
          <p:cNvSpPr>
            <a:spLocks noGrp="1"/>
          </p:cNvSpPr>
          <p:nvPr>
            <p:ph type="title"/>
          </p:nvPr>
        </p:nvSpPr>
        <p:spPr>
          <a:xfrm>
            <a:off x="468547" y="15297"/>
            <a:ext cx="8229600" cy="1143000"/>
          </a:xfrm>
        </p:spPr>
        <p:txBody>
          <a:bodyPr/>
          <a:lstStyle/>
          <a:p>
            <a:r>
              <a:rPr lang="en-US" dirty="0"/>
              <a:t>Social constructivism </a:t>
            </a:r>
          </a:p>
        </p:txBody>
      </p:sp>
      <p:sp>
        <p:nvSpPr>
          <p:cNvPr id="3" name="Content Placeholder 2"/>
          <p:cNvSpPr>
            <a:spLocks noGrp="1"/>
          </p:cNvSpPr>
          <p:nvPr>
            <p:ph sz="half" idx="1"/>
          </p:nvPr>
        </p:nvSpPr>
        <p:spPr>
          <a:xfrm>
            <a:off x="130112" y="1158297"/>
            <a:ext cx="4388296" cy="4349079"/>
          </a:xfrm>
        </p:spPr>
        <p:txBody>
          <a:bodyPr wrap="square" anchor="t">
            <a:normAutofit/>
          </a:bodyPr>
          <a:lstStyle/>
          <a:p>
            <a:pPr>
              <a:lnSpc>
                <a:spcPct val="90000"/>
              </a:lnSpc>
            </a:pPr>
            <a:r>
              <a:rPr lang="en-GB" sz="2600" dirty="0"/>
              <a:t>Broadhead (2006:2) suggests that the more cooperative children’s play is, the more they are likely to connect with other children and understand their knowledge along with a ‘deeply fulfilling emotional engagement with the world around them.’ </a:t>
            </a:r>
          </a:p>
        </p:txBody>
      </p:sp>
      <p:pic>
        <p:nvPicPr>
          <p:cNvPr id="4" name="Picture 3" descr="EYJMC951">
            <a:extLst>
              <a:ext uri="{FF2B5EF4-FFF2-40B4-BE49-F238E27FC236}">
                <a16:creationId xmlns:a16="http://schemas.microsoft.com/office/drawing/2014/main" id="{560F68DB-D316-3949-A3A4-D2ABC06D2F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31" r="11338" b="2"/>
          <a:stretch/>
        </p:blipFill>
        <p:spPr bwMode="auto">
          <a:xfrm>
            <a:off x="4648200" y="1600201"/>
            <a:ext cx="4038600" cy="3989040"/>
          </a:xfrm>
          <a:prstGeom prst="rect">
            <a:avLst/>
          </a:prstGeom>
          <a:noFill/>
          <a:ln>
            <a:noFill/>
          </a:ln>
          <a:effectLst>
            <a:softEdge rad="0"/>
          </a:effectLst>
          <a:extLst>
            <a:ext uri="{909E8E84-426E-40dd-AFC4-6F175D3DCCD1}"/>
            <a:ext uri="{91240B29-F687-4f45-9708-019B960494DF}"/>
          </a:extLst>
        </p:spPr>
      </p:pic>
    </p:spTree>
    <p:extLst>
      <p:ext uri="{BB962C8B-B14F-4D97-AF65-F5344CB8AC3E}">
        <p14:creationId xmlns:p14="http://schemas.microsoft.com/office/powerpoint/2010/main" val="10845830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381000" y="125759"/>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dirty="0"/>
              <a:t>Lev </a:t>
            </a:r>
            <a:r>
              <a:rPr lang="en-US" sz="3700" dirty="0" err="1"/>
              <a:t>Vygostsky</a:t>
            </a:r>
            <a:r>
              <a:rPr lang="en-US" sz="3700" dirty="0"/>
              <a:t> 1896 – 1934</a:t>
            </a:r>
            <a:br>
              <a:rPr lang="en-US" sz="3700" dirty="0"/>
            </a:br>
            <a:r>
              <a:rPr lang="en-US" sz="3700" dirty="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179512" y="1434480"/>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192884" y="1268759"/>
            <a:ext cx="4746376" cy="43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2000" dirty="0"/>
              <a:t>Through communication and social interaction with adults or more knowledgeable peers children can achieve higher levels of understanding than they would independently </a:t>
            </a:r>
          </a:p>
          <a:p>
            <a:pPr eaLnBrk="1" hangingPunct="1">
              <a:lnSpc>
                <a:spcPct val="90000"/>
              </a:lnSpc>
            </a:pPr>
            <a:r>
              <a:rPr lang="en-GB" sz="2000" dirty="0"/>
              <a:t>gap between what children can achieve unaided and what they can achieve with support and guidance he called the </a:t>
            </a:r>
            <a:r>
              <a:rPr lang="en-GB" sz="2000" b="1" dirty="0"/>
              <a:t>‘Zone of Proximal Development</a:t>
            </a:r>
            <a:r>
              <a:rPr lang="en-GB" sz="2000" dirty="0"/>
              <a:t>’ </a:t>
            </a:r>
          </a:p>
          <a:p>
            <a:pPr eaLnBrk="1" hangingPunct="1">
              <a:lnSpc>
                <a:spcPct val="90000"/>
              </a:lnSpc>
            </a:pPr>
            <a:r>
              <a:rPr lang="en-GB" sz="2000" dirty="0"/>
              <a:t>emphasised the role of the practitioner in matching learning activities to the child’s level of development </a:t>
            </a:r>
          </a:p>
          <a:p>
            <a:pPr eaLnBrk="1" hangingPunct="1">
              <a:lnSpc>
                <a:spcPct val="90000"/>
              </a:lnSpc>
            </a:pPr>
            <a:endParaRPr lang="en-US" sz="1800" dirty="0"/>
          </a:p>
        </p:txBody>
      </p:sp>
    </p:spTree>
    <p:extLst>
      <p:ext uri="{BB962C8B-B14F-4D97-AF65-F5344CB8AC3E}">
        <p14:creationId xmlns:p14="http://schemas.microsoft.com/office/powerpoint/2010/main" val="2124413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10E32-BCBF-5341-B9D1-31829EFBADE3}"/>
              </a:ext>
            </a:extLst>
          </p:cNvPr>
          <p:cNvSpPr>
            <a:spLocks noGrp="1"/>
          </p:cNvSpPr>
          <p:nvPr>
            <p:ph type="title"/>
          </p:nvPr>
        </p:nvSpPr>
        <p:spPr>
          <a:xfrm>
            <a:off x="457200" y="123899"/>
            <a:ext cx="8229600" cy="1143000"/>
          </a:xfrm>
        </p:spPr>
        <p:txBody>
          <a:bodyPr/>
          <a:lstStyle/>
          <a:p>
            <a:r>
              <a:rPr lang="en-US" dirty="0"/>
              <a:t>Lev Vygotsky 1896 - 1934</a:t>
            </a:r>
          </a:p>
        </p:txBody>
      </p:sp>
      <p:sp>
        <p:nvSpPr>
          <p:cNvPr id="3" name="Content Placeholder 2">
            <a:extLst>
              <a:ext uri="{FF2B5EF4-FFF2-40B4-BE49-F238E27FC236}">
                <a16:creationId xmlns:a16="http://schemas.microsoft.com/office/drawing/2014/main" id="{B8445891-26A7-BA4C-B5CF-470CDE8159BC}"/>
              </a:ext>
            </a:extLst>
          </p:cNvPr>
          <p:cNvSpPr>
            <a:spLocks noGrp="1"/>
          </p:cNvSpPr>
          <p:nvPr>
            <p:ph sz="half" idx="1"/>
          </p:nvPr>
        </p:nvSpPr>
        <p:spPr>
          <a:xfrm>
            <a:off x="390364" y="1233434"/>
            <a:ext cx="8363272" cy="3989040"/>
          </a:xfrm>
        </p:spPr>
        <p:txBody>
          <a:bodyPr/>
          <a:lstStyle/>
          <a:p>
            <a:r>
              <a:rPr lang="en-GB" sz="2400" dirty="0"/>
              <a:t>Mae </a:t>
            </a:r>
            <a:r>
              <a:rPr lang="en-GB" sz="2400" dirty="0" err="1"/>
              <a:t>datblygu</a:t>
            </a:r>
            <a:r>
              <a:rPr lang="en-GB" sz="2400" dirty="0"/>
              <a:t> </a:t>
            </a:r>
            <a:r>
              <a:rPr lang="en-GB" sz="2400" dirty="0" err="1"/>
              <a:t>sgiliau</a:t>
            </a:r>
            <a:r>
              <a:rPr lang="en-GB" sz="2400" dirty="0"/>
              <a:t> </a:t>
            </a:r>
            <a:r>
              <a:rPr lang="en-GB" sz="2400" dirty="0" err="1"/>
              <a:t>i</a:t>
            </a:r>
            <a:r>
              <a:rPr lang="en-GB" sz="2400" dirty="0"/>
              <a:t> </a:t>
            </a:r>
            <a:r>
              <a:rPr lang="en-GB" sz="2400" dirty="0" err="1"/>
              <a:t>siarad</a:t>
            </a:r>
            <a:r>
              <a:rPr lang="en-GB" sz="2400" dirty="0"/>
              <a:t> a </a:t>
            </a:r>
            <a:r>
              <a:rPr lang="en-GB" sz="2400" dirty="0" err="1"/>
              <a:t>chwarae</a:t>
            </a:r>
            <a:r>
              <a:rPr lang="en-GB" sz="2400" dirty="0"/>
              <a:t> </a:t>
            </a:r>
            <a:r>
              <a:rPr lang="en-GB" sz="2400" dirty="0" err="1"/>
              <a:t>yn</a:t>
            </a:r>
            <a:r>
              <a:rPr lang="en-GB" sz="2400" dirty="0"/>
              <a:t> </a:t>
            </a:r>
            <a:r>
              <a:rPr lang="en-GB" sz="2400" dirty="0" err="1"/>
              <a:t>agweddau</a:t>
            </a:r>
            <a:r>
              <a:rPr lang="en-GB" sz="2400" dirty="0"/>
              <a:t> </a:t>
            </a:r>
            <a:r>
              <a:rPr lang="en-GB" sz="2400" dirty="0" err="1"/>
              <a:t>pwysig</a:t>
            </a:r>
            <a:r>
              <a:rPr lang="en-GB" sz="2400" dirty="0"/>
              <a:t> </a:t>
            </a:r>
            <a:r>
              <a:rPr lang="en-GB" sz="2400" dirty="0" err="1"/>
              <a:t>iawn</a:t>
            </a:r>
            <a:r>
              <a:rPr lang="en-GB" sz="2400" dirty="0"/>
              <a:t> </a:t>
            </a:r>
            <a:r>
              <a:rPr lang="en-GB" sz="2400" dirty="0" err="1"/>
              <a:t>yn</a:t>
            </a:r>
            <a:r>
              <a:rPr lang="en-GB" sz="2400" dirty="0"/>
              <a:t> y broses </a:t>
            </a:r>
            <a:r>
              <a:rPr lang="en-GB" sz="2400" dirty="0" err="1"/>
              <a:t>dysgu</a:t>
            </a:r>
            <a:r>
              <a:rPr lang="en-GB" sz="2400" dirty="0"/>
              <a:t>. </a:t>
            </a:r>
          </a:p>
          <a:p>
            <a:r>
              <a:rPr lang="en-GB" sz="2400" dirty="0" err="1"/>
              <a:t>Trwy</a:t>
            </a:r>
            <a:r>
              <a:rPr lang="en-GB" sz="2400" dirty="0"/>
              <a:t> </a:t>
            </a:r>
            <a:r>
              <a:rPr lang="en-GB" sz="2400" dirty="0" err="1"/>
              <a:t>gyfathrebu</a:t>
            </a:r>
            <a:r>
              <a:rPr lang="en-GB" sz="2400" dirty="0"/>
              <a:t> a </a:t>
            </a:r>
            <a:r>
              <a:rPr lang="en-GB" sz="2400" dirty="0" err="1"/>
              <a:t>chymysgu’n</a:t>
            </a:r>
            <a:r>
              <a:rPr lang="en-GB" sz="2400" dirty="0"/>
              <a:t> </a:t>
            </a:r>
            <a:r>
              <a:rPr lang="en-GB" sz="2400" dirty="0" err="1"/>
              <a:t>cymdeithasol</a:t>
            </a:r>
            <a:r>
              <a:rPr lang="en-GB" sz="2400" dirty="0"/>
              <a:t> </a:t>
            </a:r>
            <a:r>
              <a:rPr lang="en-GB" sz="2400" dirty="0" err="1"/>
              <a:t>gydag</a:t>
            </a:r>
            <a:r>
              <a:rPr lang="en-GB" sz="2400" dirty="0"/>
              <a:t> </a:t>
            </a:r>
            <a:r>
              <a:rPr lang="en-GB" sz="2400" dirty="0" err="1"/>
              <a:t>oedolion</a:t>
            </a:r>
            <a:r>
              <a:rPr lang="en-GB" sz="2400" dirty="0"/>
              <a:t> neu plant </a:t>
            </a:r>
            <a:r>
              <a:rPr lang="en-GB" sz="2400" dirty="0" err="1"/>
              <a:t>sy’n</a:t>
            </a:r>
            <a:r>
              <a:rPr lang="en-GB" sz="2400" dirty="0"/>
              <a:t> </a:t>
            </a:r>
            <a:r>
              <a:rPr lang="en-GB" sz="2400" dirty="0" err="1"/>
              <a:t>mwy</a:t>
            </a:r>
            <a:r>
              <a:rPr lang="en-GB" sz="2400" dirty="0"/>
              <a:t> </a:t>
            </a:r>
            <a:r>
              <a:rPr lang="en-GB" sz="2400" dirty="0" err="1"/>
              <a:t>wybodus</a:t>
            </a:r>
            <a:r>
              <a:rPr lang="en-GB" sz="2400" dirty="0"/>
              <a:t> </a:t>
            </a:r>
            <a:r>
              <a:rPr lang="en-GB" sz="2400" dirty="0" err="1"/>
              <a:t>na</a:t>
            </a:r>
            <a:r>
              <a:rPr lang="en-GB" sz="2400" dirty="0"/>
              <a:t> </a:t>
            </a:r>
            <a:r>
              <a:rPr lang="en-GB" sz="2400" dirty="0" err="1"/>
              <a:t>hwy</a:t>
            </a:r>
            <a:r>
              <a:rPr lang="en-GB" sz="2400" dirty="0"/>
              <a:t> </a:t>
            </a:r>
            <a:r>
              <a:rPr lang="en-GB" sz="2400" dirty="0" err="1"/>
              <a:t>mae</a:t>
            </a:r>
            <a:r>
              <a:rPr lang="en-GB" sz="2400" dirty="0"/>
              <a:t> </a:t>
            </a:r>
            <a:r>
              <a:rPr lang="en-GB" sz="2400" dirty="0" err="1"/>
              <a:t>modd</a:t>
            </a:r>
            <a:r>
              <a:rPr lang="en-GB" sz="2400" dirty="0"/>
              <a:t> </a:t>
            </a:r>
            <a:r>
              <a:rPr lang="en-GB" sz="2400" dirty="0" err="1"/>
              <a:t>llwyddo</a:t>
            </a:r>
            <a:r>
              <a:rPr lang="en-GB" sz="2400" dirty="0"/>
              <a:t> </a:t>
            </a:r>
            <a:r>
              <a:rPr lang="en-GB" sz="2400" dirty="0" err="1"/>
              <a:t>i</a:t>
            </a:r>
            <a:r>
              <a:rPr lang="en-GB" sz="2400" dirty="0"/>
              <a:t> </a:t>
            </a:r>
            <a:r>
              <a:rPr lang="en-GB" sz="2400" dirty="0" err="1"/>
              <a:t>safon</a:t>
            </a:r>
            <a:r>
              <a:rPr lang="en-GB" sz="2400" dirty="0"/>
              <a:t> </a:t>
            </a:r>
            <a:r>
              <a:rPr lang="en-GB" sz="2400" dirty="0" err="1"/>
              <a:t>uwch</a:t>
            </a:r>
            <a:r>
              <a:rPr lang="en-GB" sz="2400" dirty="0"/>
              <a:t> o </a:t>
            </a:r>
            <a:r>
              <a:rPr lang="en-GB" sz="2400" dirty="0" err="1"/>
              <a:t>ddealltwriaeth</a:t>
            </a:r>
            <a:r>
              <a:rPr lang="en-GB" sz="2400" dirty="0"/>
              <a:t> </a:t>
            </a:r>
            <a:r>
              <a:rPr lang="en-GB" sz="2400" dirty="0" err="1"/>
              <a:t>na</a:t>
            </a:r>
            <a:r>
              <a:rPr lang="en-GB" sz="2400" dirty="0"/>
              <a:t> pe </a:t>
            </a:r>
            <a:r>
              <a:rPr lang="en-GB" sz="2400" dirty="0" err="1"/>
              <a:t>byddant</a:t>
            </a:r>
            <a:r>
              <a:rPr lang="en-GB" sz="2400" dirty="0"/>
              <a:t> </a:t>
            </a:r>
            <a:r>
              <a:rPr lang="en-GB" sz="2400" dirty="0" err="1"/>
              <a:t>ar</a:t>
            </a:r>
            <a:r>
              <a:rPr lang="en-GB" sz="2400" dirty="0"/>
              <a:t> ben </a:t>
            </a:r>
            <a:r>
              <a:rPr lang="en-GB" sz="2400" dirty="0" err="1"/>
              <a:t>eu</a:t>
            </a:r>
            <a:r>
              <a:rPr lang="en-GB" sz="2400" dirty="0"/>
              <a:t> </a:t>
            </a:r>
            <a:r>
              <a:rPr lang="en-GB" sz="2400" dirty="0" err="1"/>
              <a:t>hun</a:t>
            </a:r>
            <a:r>
              <a:rPr lang="en-GB" sz="2400" dirty="0"/>
              <a:t>. </a:t>
            </a:r>
          </a:p>
          <a:p>
            <a:r>
              <a:rPr lang="en-GB" sz="2400" dirty="0"/>
              <a:t>Mae </a:t>
            </a:r>
            <a:r>
              <a:rPr lang="en-GB" sz="2400" dirty="0" err="1"/>
              <a:t>bwlch</a:t>
            </a:r>
            <a:r>
              <a:rPr lang="en-GB" sz="2400" dirty="0"/>
              <a:t> </a:t>
            </a:r>
            <a:r>
              <a:rPr lang="en-GB" sz="2400" dirty="0" err="1"/>
              <a:t>rhwng</a:t>
            </a:r>
            <a:r>
              <a:rPr lang="en-GB" sz="2400" dirty="0"/>
              <a:t> plant </a:t>
            </a:r>
            <a:r>
              <a:rPr lang="en-GB" sz="2400" dirty="0" err="1"/>
              <a:t>yn</a:t>
            </a:r>
            <a:r>
              <a:rPr lang="en-GB" sz="2400" dirty="0"/>
              <a:t> </a:t>
            </a:r>
            <a:r>
              <a:rPr lang="en-GB" sz="2400" dirty="0" err="1"/>
              <a:t>medru</a:t>
            </a:r>
            <a:r>
              <a:rPr lang="en-GB" sz="2400" dirty="0"/>
              <a:t> </a:t>
            </a:r>
            <a:r>
              <a:rPr lang="en-GB" sz="2400" dirty="0" err="1"/>
              <a:t>llwyddo</a:t>
            </a:r>
            <a:r>
              <a:rPr lang="en-GB" sz="2400" dirty="0"/>
              <a:t> </a:t>
            </a:r>
            <a:r>
              <a:rPr lang="en-GB" sz="2400" dirty="0" err="1"/>
              <a:t>heb</a:t>
            </a:r>
            <a:r>
              <a:rPr lang="en-GB" sz="2400" dirty="0"/>
              <a:t> </a:t>
            </a:r>
            <a:r>
              <a:rPr lang="en-GB" sz="2400" dirty="0" err="1"/>
              <a:t>gymorth</a:t>
            </a:r>
            <a:r>
              <a:rPr lang="en-GB" sz="2400" dirty="0"/>
              <a:t> a </a:t>
            </a:r>
            <a:r>
              <a:rPr lang="en-GB" sz="2400" dirty="0" err="1"/>
              <a:t>beth</a:t>
            </a:r>
            <a:r>
              <a:rPr lang="en-GB" sz="2400" dirty="0"/>
              <a:t> </a:t>
            </a:r>
            <a:r>
              <a:rPr lang="en-GB" sz="2400" dirty="0" err="1"/>
              <a:t>maent</a:t>
            </a:r>
            <a:r>
              <a:rPr lang="en-GB" sz="2400" dirty="0"/>
              <a:t> </a:t>
            </a:r>
            <a:r>
              <a:rPr lang="en-GB" sz="2400" dirty="0" err="1"/>
              <a:t>yn</a:t>
            </a:r>
            <a:r>
              <a:rPr lang="en-GB" sz="2400" dirty="0"/>
              <a:t> </a:t>
            </a:r>
            <a:r>
              <a:rPr lang="en-GB" sz="2400" dirty="0" err="1"/>
              <a:t>medru</a:t>
            </a:r>
            <a:r>
              <a:rPr lang="en-GB" sz="2400" dirty="0"/>
              <a:t> </a:t>
            </a:r>
            <a:r>
              <a:rPr lang="en-GB" sz="2400" dirty="0" err="1"/>
              <a:t>cyflawni</a:t>
            </a:r>
            <a:r>
              <a:rPr lang="en-GB" sz="2400" dirty="0"/>
              <a:t> </a:t>
            </a:r>
            <a:r>
              <a:rPr lang="en-GB" sz="2400" dirty="0" err="1"/>
              <a:t>gyda</a:t>
            </a:r>
            <a:r>
              <a:rPr lang="en-GB" sz="2400" dirty="0"/>
              <a:t> </a:t>
            </a:r>
            <a:r>
              <a:rPr lang="en-GB" sz="2400" dirty="0" err="1"/>
              <a:t>chefnogaeth</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alw</a:t>
            </a:r>
            <a:r>
              <a:rPr lang="en-GB" sz="2400" dirty="0"/>
              <a:t> </a:t>
            </a:r>
            <a:r>
              <a:rPr lang="en-GB" sz="2400" dirty="0" err="1"/>
              <a:t>yn</a:t>
            </a:r>
            <a:r>
              <a:rPr lang="en-GB" sz="2400" dirty="0"/>
              <a:t> </a:t>
            </a:r>
            <a:r>
              <a:rPr lang="en-GB" sz="2400" dirty="0" err="1"/>
              <a:t>ôl</a:t>
            </a:r>
            <a:r>
              <a:rPr lang="en-GB" sz="2400" dirty="0"/>
              <a:t> </a:t>
            </a:r>
            <a:r>
              <a:rPr lang="en-GB" sz="2400" dirty="0" err="1"/>
              <a:t>ef</a:t>
            </a:r>
            <a:r>
              <a:rPr lang="en-GB" sz="2400" dirty="0"/>
              <a:t> </a:t>
            </a:r>
            <a:r>
              <a:rPr lang="en-GB" sz="2400" b="1" dirty="0"/>
              <a:t>‘Zone of Proximal Development</a:t>
            </a:r>
            <a:r>
              <a:rPr lang="en-GB" sz="2400" dirty="0"/>
              <a:t>” </a:t>
            </a:r>
          </a:p>
          <a:p>
            <a:r>
              <a:rPr lang="en-GB" sz="2400" dirty="0" err="1"/>
              <a:t>Pwysleisiwyd</a:t>
            </a:r>
            <a:r>
              <a:rPr lang="en-GB" sz="2400" dirty="0"/>
              <a:t> </a:t>
            </a:r>
            <a:r>
              <a:rPr lang="en-GB" sz="2400" dirty="0" err="1"/>
              <a:t>pwysigrwydd</a:t>
            </a:r>
            <a:r>
              <a:rPr lang="en-GB" sz="2400" dirty="0"/>
              <a:t> bod </a:t>
            </a:r>
            <a:r>
              <a:rPr lang="en-GB" sz="2400" dirty="0" err="1"/>
              <a:t>yr</a:t>
            </a:r>
            <a:r>
              <a:rPr lang="en-GB" sz="2400" dirty="0"/>
              <a:t> </a:t>
            </a:r>
            <a:r>
              <a:rPr lang="en-GB" sz="2400" dirty="0" err="1"/>
              <a:t>oedolyn</a:t>
            </a:r>
            <a:r>
              <a:rPr lang="en-GB" sz="2400" dirty="0"/>
              <a:t> </a:t>
            </a:r>
            <a:r>
              <a:rPr lang="en-GB" sz="2400" dirty="0" err="1"/>
              <a:t>yn</a:t>
            </a:r>
            <a:r>
              <a:rPr lang="en-GB" sz="2400" dirty="0"/>
              <a:t> </a:t>
            </a:r>
            <a:r>
              <a:rPr lang="en-GB" sz="2400" dirty="0" err="1"/>
              <a:t>cyfateb</a:t>
            </a:r>
            <a:r>
              <a:rPr lang="en-GB" sz="2400" dirty="0"/>
              <a:t> y </a:t>
            </a:r>
            <a:r>
              <a:rPr lang="en-GB" sz="2400" dirty="0" err="1"/>
              <a:t>weithgareddau</a:t>
            </a:r>
            <a:r>
              <a:rPr lang="en-GB" sz="2400" dirty="0"/>
              <a:t> </a:t>
            </a:r>
            <a:r>
              <a:rPr lang="en-GB" sz="2400" dirty="0" err="1"/>
              <a:t>gyda</a:t>
            </a:r>
            <a:r>
              <a:rPr lang="en-GB" sz="2400" dirty="0"/>
              <a:t> </a:t>
            </a:r>
            <a:r>
              <a:rPr lang="en-GB" sz="2400" dirty="0" err="1"/>
              <a:t>lefel</a:t>
            </a:r>
            <a:r>
              <a:rPr lang="en-GB" sz="2400" dirty="0"/>
              <a:t> </a:t>
            </a:r>
            <a:r>
              <a:rPr lang="en-GB" sz="2400" dirty="0" err="1"/>
              <a:t>nesf</a:t>
            </a:r>
            <a:r>
              <a:rPr lang="en-GB" sz="2400" dirty="0"/>
              <a:t> </a:t>
            </a:r>
            <a:r>
              <a:rPr lang="en-GB" sz="2400" dirty="0" err="1"/>
              <a:t>yn</a:t>
            </a:r>
            <a:r>
              <a:rPr lang="en-GB" sz="2400" dirty="0"/>
              <a:t> </a:t>
            </a:r>
            <a:r>
              <a:rPr lang="en-GB" sz="2400" dirty="0" err="1"/>
              <a:t>nadtblygiad</a:t>
            </a:r>
            <a:r>
              <a:rPr lang="en-GB" sz="2400" dirty="0"/>
              <a:t> y </a:t>
            </a:r>
            <a:r>
              <a:rPr lang="en-GB" sz="2400" dirty="0" err="1"/>
              <a:t>plentyn</a:t>
            </a:r>
            <a:r>
              <a:rPr lang="en-GB" sz="2400" dirty="0"/>
              <a:t>. </a:t>
            </a:r>
          </a:p>
          <a:p>
            <a:endParaRPr lang="en-US" dirty="0"/>
          </a:p>
        </p:txBody>
      </p:sp>
    </p:spTree>
    <p:extLst>
      <p:ext uri="{BB962C8B-B14F-4D97-AF65-F5344CB8AC3E}">
        <p14:creationId xmlns:p14="http://schemas.microsoft.com/office/powerpoint/2010/main" val="41775595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76B6-050A-1C44-A860-7381E5C9F2FF}"/>
              </a:ext>
            </a:extLst>
          </p:cNvPr>
          <p:cNvSpPr>
            <a:spLocks noGrp="1"/>
          </p:cNvSpPr>
          <p:nvPr>
            <p:ph type="title"/>
          </p:nvPr>
        </p:nvSpPr>
        <p:spPr>
          <a:xfrm>
            <a:off x="457200" y="0"/>
            <a:ext cx="8229600" cy="1143000"/>
          </a:xfrm>
        </p:spPr>
        <p:txBody>
          <a:bodyPr/>
          <a:lstStyle/>
          <a:p>
            <a:r>
              <a:rPr lang="en-US" b="1" dirty="0" err="1">
                <a:solidFill>
                  <a:schemeClr val="accent1">
                    <a:lumMod val="75000"/>
                  </a:schemeClr>
                </a:solidFill>
              </a:rPr>
              <a:t>Ymarferol</a:t>
            </a:r>
            <a:r>
              <a:rPr lang="en-US" b="1" dirty="0">
                <a:solidFill>
                  <a:schemeClr val="accent1">
                    <a:lumMod val="75000"/>
                  </a:schemeClr>
                </a:solidFill>
              </a:rPr>
              <a:t> / Practical 5</a:t>
            </a:r>
            <a:endParaRPr lang="en-US" dirty="0"/>
          </a:p>
        </p:txBody>
      </p:sp>
      <p:sp>
        <p:nvSpPr>
          <p:cNvPr id="3" name="Content Placeholder 2">
            <a:extLst>
              <a:ext uri="{FF2B5EF4-FFF2-40B4-BE49-F238E27FC236}">
                <a16:creationId xmlns:a16="http://schemas.microsoft.com/office/drawing/2014/main" id="{4FC934EF-E666-954E-9BDB-714D094F0890}"/>
              </a:ext>
            </a:extLst>
          </p:cNvPr>
          <p:cNvSpPr>
            <a:spLocks noGrp="1"/>
          </p:cNvSpPr>
          <p:nvPr>
            <p:ph sz="half" idx="1"/>
          </p:nvPr>
        </p:nvSpPr>
        <p:spPr>
          <a:xfrm>
            <a:off x="251520" y="1154771"/>
            <a:ext cx="4038600" cy="3989040"/>
          </a:xfrm>
        </p:spPr>
        <p:txBody>
          <a:bodyPr/>
          <a:lstStyle/>
          <a:p>
            <a:pPr marL="0" indent="0">
              <a:buNone/>
            </a:pPr>
            <a:r>
              <a:rPr lang="en-US" sz="2600" dirty="0"/>
              <a:t>Gyda un person </a:t>
            </a:r>
            <a:r>
              <a:rPr lang="en-US" sz="2600" dirty="0" err="1"/>
              <a:t>arall</a:t>
            </a:r>
            <a:r>
              <a:rPr lang="en-US" sz="2600" dirty="0"/>
              <a:t> :</a:t>
            </a:r>
          </a:p>
          <a:p>
            <a:r>
              <a:rPr lang="en-US" sz="2600" dirty="0" err="1"/>
              <a:t>creuwch</a:t>
            </a:r>
            <a:r>
              <a:rPr lang="en-US" sz="2600" dirty="0"/>
              <a:t> a </a:t>
            </a:r>
            <a:r>
              <a:rPr lang="en-US" sz="2600" dirty="0" err="1"/>
              <a:t>chwaraewch</a:t>
            </a:r>
            <a:r>
              <a:rPr lang="en-US" sz="2600" dirty="0"/>
              <a:t> </a:t>
            </a:r>
            <a:r>
              <a:rPr lang="en-US" sz="2600" dirty="0" err="1"/>
              <a:t>cwrs</a:t>
            </a:r>
            <a:r>
              <a:rPr lang="en-US" sz="2600" dirty="0"/>
              <a:t> </a:t>
            </a:r>
            <a:r>
              <a:rPr lang="en-US" sz="2600" dirty="0" err="1"/>
              <a:t>rwystr</a:t>
            </a:r>
            <a:r>
              <a:rPr lang="en-US" sz="2600" dirty="0"/>
              <a:t> </a:t>
            </a:r>
            <a:r>
              <a:rPr lang="en-US" sz="2600" dirty="0" err="1"/>
              <a:t>syml</a:t>
            </a:r>
            <a:r>
              <a:rPr lang="en-US" sz="2600" dirty="0"/>
              <a:t> </a:t>
            </a:r>
            <a:r>
              <a:rPr lang="en-US" sz="2600" dirty="0" err="1"/>
              <a:t>gan</a:t>
            </a:r>
            <a:r>
              <a:rPr lang="en-US" sz="2600" dirty="0"/>
              <a:t> </a:t>
            </a:r>
            <a:r>
              <a:rPr lang="en-US" sz="2600" dirty="0" err="1"/>
              <a:t>gynnwys</a:t>
            </a:r>
            <a:r>
              <a:rPr lang="en-US" sz="2600" dirty="0"/>
              <a:t> (</a:t>
            </a:r>
            <a:r>
              <a:rPr lang="en-US" sz="2600" dirty="0" err="1"/>
              <a:t>i</a:t>
            </a:r>
            <a:r>
              <a:rPr lang="en-US" sz="2600" dirty="0"/>
              <a:t>)</a:t>
            </a:r>
            <a:r>
              <a:rPr lang="en-US" sz="2600" dirty="0" err="1"/>
              <a:t>arddodiadau</a:t>
            </a:r>
            <a:r>
              <a:rPr lang="en-US" sz="2600" dirty="0"/>
              <a:t> (ii)</a:t>
            </a:r>
            <a:r>
              <a:rPr lang="en-US" sz="2600" dirty="0" err="1"/>
              <a:t>amrywiaeth</a:t>
            </a:r>
            <a:r>
              <a:rPr lang="en-US" sz="2600" dirty="0"/>
              <a:t> o offer </a:t>
            </a:r>
            <a:r>
              <a:rPr lang="en-US" sz="2600" dirty="0" err="1"/>
              <a:t>fel</a:t>
            </a:r>
            <a:r>
              <a:rPr lang="en-US" sz="2600" dirty="0"/>
              <a:t> </a:t>
            </a:r>
            <a:r>
              <a:rPr lang="en-US" sz="2600" dirty="0" err="1"/>
              <a:t>rhwystrau</a:t>
            </a:r>
            <a:r>
              <a:rPr lang="en-US" sz="2600" dirty="0"/>
              <a:t> (iii)</a:t>
            </a:r>
            <a:r>
              <a:rPr lang="en-US" sz="2600" dirty="0" err="1"/>
              <a:t>hefyd</a:t>
            </a:r>
            <a:r>
              <a:rPr lang="en-US" sz="2600" dirty="0"/>
              <a:t> </a:t>
            </a:r>
            <a:r>
              <a:rPr lang="en-US" sz="2600" dirty="0" err="1"/>
              <a:t>ydych</a:t>
            </a:r>
            <a:r>
              <a:rPr lang="en-US" sz="2600" dirty="0"/>
              <a:t> </a:t>
            </a:r>
            <a:r>
              <a:rPr lang="en-US" sz="2600" dirty="0" err="1"/>
              <a:t>chi’n</a:t>
            </a:r>
            <a:r>
              <a:rPr lang="en-US" sz="2600" dirty="0"/>
              <a:t> </a:t>
            </a:r>
            <a:r>
              <a:rPr lang="en-US" sz="2600" dirty="0" err="1"/>
              <a:t>medru</a:t>
            </a:r>
            <a:r>
              <a:rPr lang="en-US" sz="2600" dirty="0"/>
              <a:t> </a:t>
            </a:r>
            <a:r>
              <a:rPr lang="en-US" sz="2600" dirty="0" err="1"/>
              <a:t>cynnwys</a:t>
            </a:r>
            <a:r>
              <a:rPr lang="en-US" sz="2600" dirty="0"/>
              <a:t> </a:t>
            </a:r>
            <a:r>
              <a:rPr lang="en-US" sz="2600" dirty="0" err="1"/>
              <a:t>gwahanol</a:t>
            </a:r>
            <a:r>
              <a:rPr lang="en-US" sz="2600" dirty="0"/>
              <a:t> </a:t>
            </a:r>
            <a:r>
              <a:rPr lang="en-US" sz="2600" dirty="0" err="1"/>
              <a:t>ffordd</a:t>
            </a:r>
            <a:r>
              <a:rPr lang="en-US" sz="2600" dirty="0"/>
              <a:t> o </a:t>
            </a:r>
            <a:r>
              <a:rPr lang="en-US" sz="2600" dirty="0" err="1"/>
              <a:t>deithio</a:t>
            </a:r>
            <a:r>
              <a:rPr lang="en-US" sz="2600" dirty="0"/>
              <a:t> </a:t>
            </a:r>
            <a:r>
              <a:rPr lang="en-US" sz="2600" dirty="0" err="1"/>
              <a:t>ar</a:t>
            </a:r>
            <a:r>
              <a:rPr lang="en-US" sz="2600" dirty="0"/>
              <a:t> </a:t>
            </a:r>
            <a:r>
              <a:rPr lang="en-US" sz="2600" dirty="0" err="1"/>
              <a:t>hyd</a:t>
            </a:r>
            <a:r>
              <a:rPr lang="en-US" sz="2600" dirty="0"/>
              <a:t> </a:t>
            </a:r>
            <a:r>
              <a:rPr lang="en-US" sz="2600" dirty="0" err="1"/>
              <a:t>eich</a:t>
            </a:r>
            <a:r>
              <a:rPr lang="en-US" sz="2600" dirty="0"/>
              <a:t> </a:t>
            </a:r>
            <a:r>
              <a:rPr lang="en-US" sz="2600" dirty="0" err="1"/>
              <a:t>cwrs</a:t>
            </a:r>
            <a:r>
              <a:rPr lang="en-US" sz="2600" dirty="0"/>
              <a:t> </a:t>
            </a:r>
            <a:r>
              <a:rPr lang="en-US" sz="2600" dirty="0" err="1"/>
              <a:t>rhwystr</a:t>
            </a:r>
            <a:r>
              <a:rPr lang="en-US" sz="2600" dirty="0"/>
              <a:t>? </a:t>
            </a:r>
          </a:p>
        </p:txBody>
      </p:sp>
      <p:sp>
        <p:nvSpPr>
          <p:cNvPr id="4" name="Content Placeholder 3">
            <a:extLst>
              <a:ext uri="{FF2B5EF4-FFF2-40B4-BE49-F238E27FC236}">
                <a16:creationId xmlns:a16="http://schemas.microsoft.com/office/drawing/2014/main" id="{769B6E0C-019D-A245-A1CF-9A1A38CB6A98}"/>
              </a:ext>
            </a:extLst>
          </p:cNvPr>
          <p:cNvSpPr>
            <a:spLocks noGrp="1"/>
          </p:cNvSpPr>
          <p:nvPr>
            <p:ph sz="half" idx="2"/>
          </p:nvPr>
        </p:nvSpPr>
        <p:spPr>
          <a:xfrm>
            <a:off x="4648202" y="1143000"/>
            <a:ext cx="4038600" cy="3989040"/>
          </a:xfrm>
        </p:spPr>
        <p:txBody>
          <a:bodyPr/>
          <a:lstStyle/>
          <a:p>
            <a:pPr marL="0" indent="0">
              <a:buNone/>
            </a:pPr>
            <a:r>
              <a:rPr lang="en-US" sz="2600" dirty="0"/>
              <a:t>With one other person :</a:t>
            </a:r>
          </a:p>
          <a:p>
            <a:r>
              <a:rPr lang="en-US" sz="2600" dirty="0"/>
              <a:t>create and play a simple obstacle course using (</a:t>
            </a:r>
            <a:r>
              <a:rPr lang="en-US" sz="2600" dirty="0" err="1"/>
              <a:t>i</a:t>
            </a:r>
            <a:r>
              <a:rPr lang="en-US" sz="2600" dirty="0"/>
              <a:t>)prepositions and (ii)various items as obstacles (iii)can you also include different ways of traveling along your circuit?   </a:t>
            </a:r>
          </a:p>
          <a:p>
            <a:endParaRPr lang="en-US" dirty="0"/>
          </a:p>
        </p:txBody>
      </p:sp>
    </p:spTree>
    <p:extLst>
      <p:ext uri="{BB962C8B-B14F-4D97-AF65-F5344CB8AC3E}">
        <p14:creationId xmlns:p14="http://schemas.microsoft.com/office/powerpoint/2010/main" val="1797274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Theorists and play</a:t>
            </a:r>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20951508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22222378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F907-8D5C-ED4C-978E-CA1DAD121949}"/>
              </a:ext>
            </a:extLst>
          </p:cNvPr>
          <p:cNvSpPr>
            <a:spLocks noGrp="1"/>
          </p:cNvSpPr>
          <p:nvPr>
            <p:ph type="title"/>
          </p:nvPr>
        </p:nvSpPr>
        <p:spPr>
          <a:xfrm>
            <a:off x="457200" y="1988840"/>
            <a:ext cx="8229600" cy="1143000"/>
          </a:xfrm>
        </p:spPr>
        <p:txBody>
          <a:bodyPr/>
          <a:lstStyle/>
          <a:p>
            <a:r>
              <a:rPr lang="en-GB" sz="3200" dirty="0"/>
              <a:t>Watch the video clip on the ‘Zone of Proximal Development’ – Lev </a:t>
            </a:r>
            <a:r>
              <a:rPr lang="en-GB" sz="3200" dirty="0" err="1"/>
              <a:t>Vygostsky</a:t>
            </a:r>
            <a:r>
              <a:rPr lang="en-GB" sz="3200" dirty="0"/>
              <a:t> – and you could summarise the key points by our next session: </a:t>
            </a:r>
            <a:br>
              <a:rPr lang="en-GB" sz="3200" dirty="0"/>
            </a:br>
            <a:endParaRPr lang="en-US" sz="3200" dirty="0"/>
          </a:p>
        </p:txBody>
      </p:sp>
      <p:sp>
        <p:nvSpPr>
          <p:cNvPr id="3" name="Content Placeholder 2">
            <a:extLst>
              <a:ext uri="{FF2B5EF4-FFF2-40B4-BE49-F238E27FC236}">
                <a16:creationId xmlns:a16="http://schemas.microsoft.com/office/drawing/2014/main" id="{960EE2BC-C7ED-EB49-9027-BCE5CC2961B2}"/>
              </a:ext>
            </a:extLst>
          </p:cNvPr>
          <p:cNvSpPr>
            <a:spLocks noGrp="1"/>
          </p:cNvSpPr>
          <p:nvPr>
            <p:ph sz="half" idx="1"/>
          </p:nvPr>
        </p:nvSpPr>
        <p:spPr>
          <a:xfrm>
            <a:off x="457200" y="3874567"/>
            <a:ext cx="7855024" cy="1608162"/>
          </a:xfrm>
        </p:spPr>
        <p:txBody>
          <a:bodyPr/>
          <a:lstStyle/>
          <a:p>
            <a:pPr marL="0" indent="0">
              <a:buNone/>
            </a:pPr>
            <a:r>
              <a:rPr lang="en-GB" dirty="0"/>
              <a:t>https://</a:t>
            </a:r>
            <a:r>
              <a:rPr lang="en-GB" dirty="0" err="1"/>
              <a:t>www.youtube.com</a:t>
            </a:r>
            <a:r>
              <a:rPr lang="en-GB" dirty="0"/>
              <a:t>/</a:t>
            </a:r>
            <a:r>
              <a:rPr lang="en-GB" dirty="0" err="1"/>
              <a:t>watch?v</a:t>
            </a:r>
            <a:r>
              <a:rPr lang="en-GB" dirty="0"/>
              <a:t>=Du6vqSOj7UU </a:t>
            </a:r>
          </a:p>
          <a:p>
            <a:endParaRPr lang="en-US" dirty="0"/>
          </a:p>
        </p:txBody>
      </p:sp>
      <p:sp>
        <p:nvSpPr>
          <p:cNvPr id="5" name="TextBox 4">
            <a:extLst>
              <a:ext uri="{FF2B5EF4-FFF2-40B4-BE49-F238E27FC236}">
                <a16:creationId xmlns:a16="http://schemas.microsoft.com/office/drawing/2014/main" id="{F1CC09DE-B7CE-DA4C-A4E7-38020460DF6F}"/>
              </a:ext>
            </a:extLst>
          </p:cNvPr>
          <p:cNvSpPr txBox="1"/>
          <p:nvPr/>
        </p:nvSpPr>
        <p:spPr>
          <a:xfrm>
            <a:off x="2735351" y="476672"/>
            <a:ext cx="5616624" cy="769441"/>
          </a:xfrm>
          <a:prstGeom prst="rect">
            <a:avLst/>
          </a:prstGeom>
          <a:noFill/>
        </p:spPr>
        <p:txBody>
          <a:bodyPr wrap="square" rtlCol="0">
            <a:spAutoFit/>
          </a:bodyPr>
          <a:lstStyle/>
          <a:p>
            <a:r>
              <a:rPr lang="en-US" sz="4400" dirty="0"/>
              <a:t>   LEVEL UP </a:t>
            </a:r>
          </a:p>
        </p:txBody>
      </p:sp>
    </p:spTree>
    <p:extLst>
      <p:ext uri="{BB962C8B-B14F-4D97-AF65-F5344CB8AC3E}">
        <p14:creationId xmlns:p14="http://schemas.microsoft.com/office/powerpoint/2010/main" val="16510557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37E0-91F2-7241-96E8-1FE907D6969E}"/>
              </a:ext>
            </a:extLst>
          </p:cNvPr>
          <p:cNvSpPr>
            <a:spLocks noGrp="1"/>
          </p:cNvSpPr>
          <p:nvPr>
            <p:ph type="title"/>
          </p:nvPr>
        </p:nvSpPr>
        <p:spPr/>
        <p:txBody>
          <a:bodyPr/>
          <a:lstStyle/>
          <a:p>
            <a:r>
              <a:rPr lang="en-US" dirty="0" err="1"/>
              <a:t>Cinio</a:t>
            </a:r>
            <a:r>
              <a:rPr lang="en-US" dirty="0"/>
              <a:t> / Lunch</a:t>
            </a:r>
          </a:p>
        </p:txBody>
      </p:sp>
      <p:sp>
        <p:nvSpPr>
          <p:cNvPr id="3" name="Content Placeholder 2">
            <a:extLst>
              <a:ext uri="{FF2B5EF4-FFF2-40B4-BE49-F238E27FC236}">
                <a16:creationId xmlns:a16="http://schemas.microsoft.com/office/drawing/2014/main" id="{2B474231-FDEA-BD45-BAAD-FC11DA9B9696}"/>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86D22439-AAE9-1A42-9B37-A7BE97024C33}"/>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1512219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5A60-EFC7-8247-9430-70618027E8D3}"/>
              </a:ext>
            </a:extLst>
          </p:cNvPr>
          <p:cNvSpPr>
            <a:spLocks noGrp="1"/>
          </p:cNvSpPr>
          <p:nvPr>
            <p:ph type="title"/>
          </p:nvPr>
        </p:nvSpPr>
        <p:spPr>
          <a:xfrm>
            <a:off x="165956" y="144350"/>
            <a:ext cx="8964488" cy="1143000"/>
          </a:xfrm>
        </p:spPr>
        <p:txBody>
          <a:bodyPr/>
          <a:lstStyle/>
          <a:p>
            <a:r>
              <a:rPr lang="en-US" dirty="0" err="1"/>
              <a:t>Chwarae</a:t>
            </a:r>
            <a:r>
              <a:rPr lang="en-US" dirty="0"/>
              <a:t> – </a:t>
            </a:r>
            <a:r>
              <a:rPr lang="en-US" dirty="0" err="1"/>
              <a:t>i</a:t>
            </a:r>
            <a:r>
              <a:rPr lang="en-US" dirty="0"/>
              <a:t> </a:t>
            </a:r>
            <a:r>
              <a:rPr lang="en-US" dirty="0" err="1"/>
              <a:t>beth</a:t>
            </a:r>
            <a:r>
              <a:rPr lang="en-US" dirty="0"/>
              <a:t>? / Play – so what?</a:t>
            </a:r>
          </a:p>
        </p:txBody>
      </p:sp>
      <p:sp>
        <p:nvSpPr>
          <p:cNvPr id="3" name="Content Placeholder 2">
            <a:extLst>
              <a:ext uri="{FF2B5EF4-FFF2-40B4-BE49-F238E27FC236}">
                <a16:creationId xmlns:a16="http://schemas.microsoft.com/office/drawing/2014/main" id="{433E13FC-E8F8-BB40-B619-6E2C74E7FEB3}"/>
              </a:ext>
            </a:extLst>
          </p:cNvPr>
          <p:cNvSpPr>
            <a:spLocks noGrp="1"/>
          </p:cNvSpPr>
          <p:nvPr>
            <p:ph sz="half" idx="1"/>
          </p:nvPr>
        </p:nvSpPr>
        <p:spPr/>
        <p:txBody>
          <a:bodyPr/>
          <a:lstStyle/>
          <a:p>
            <a:r>
              <a:rPr lang="en-US" dirty="0"/>
              <a:t>Sut </a:t>
            </a:r>
            <a:r>
              <a:rPr lang="en-US" dirty="0" err="1"/>
              <a:t>mae</a:t>
            </a:r>
            <a:r>
              <a:rPr lang="en-US" dirty="0"/>
              <a:t> </a:t>
            </a:r>
            <a:r>
              <a:rPr lang="en-US" dirty="0" err="1"/>
              <a:t>chwarae’n</a:t>
            </a:r>
            <a:r>
              <a:rPr lang="en-US" dirty="0"/>
              <a:t> </a:t>
            </a:r>
            <a:r>
              <a:rPr lang="en-US" dirty="0" err="1"/>
              <a:t>dylanwadu</a:t>
            </a:r>
            <a:r>
              <a:rPr lang="en-US" dirty="0"/>
              <a:t> </a:t>
            </a:r>
            <a:r>
              <a:rPr lang="en-US" dirty="0" err="1"/>
              <a:t>ar</a:t>
            </a:r>
            <a:r>
              <a:rPr lang="en-US" dirty="0"/>
              <a:t> </a:t>
            </a:r>
            <a:r>
              <a:rPr lang="en-US" dirty="0" err="1"/>
              <a:t>blentyn</a:t>
            </a:r>
            <a:r>
              <a:rPr lang="en-US" dirty="0"/>
              <a:t> </a:t>
            </a:r>
            <a:r>
              <a:rPr lang="en-US" dirty="0" err="1"/>
              <a:t>yn</a:t>
            </a:r>
            <a:r>
              <a:rPr lang="en-US" dirty="0"/>
              <a:t> </a:t>
            </a:r>
            <a:r>
              <a:rPr lang="en-US" dirty="0" err="1"/>
              <a:t>fewnol</a:t>
            </a:r>
            <a:r>
              <a:rPr lang="en-US" dirty="0"/>
              <a:t> ac </a:t>
            </a:r>
            <a:r>
              <a:rPr lang="en-US" dirty="0" err="1"/>
              <a:t>yn</a:t>
            </a:r>
            <a:r>
              <a:rPr lang="en-US" dirty="0"/>
              <a:t> </a:t>
            </a:r>
            <a:r>
              <a:rPr lang="en-US" dirty="0" err="1"/>
              <a:t>allanol</a:t>
            </a:r>
            <a:r>
              <a:rPr lang="en-US" dirty="0"/>
              <a:t>?</a:t>
            </a:r>
          </a:p>
          <a:p>
            <a:endParaRPr lang="en-US" dirty="0"/>
          </a:p>
          <a:p>
            <a:r>
              <a:rPr lang="en-US" dirty="0" err="1"/>
              <a:t>Gwnewch</a:t>
            </a:r>
            <a:r>
              <a:rPr lang="en-US" dirty="0"/>
              <a:t> </a:t>
            </a:r>
            <a:r>
              <a:rPr lang="en-US" dirty="0" err="1"/>
              <a:t>amlinelliad</a:t>
            </a:r>
            <a:r>
              <a:rPr lang="en-US" dirty="0"/>
              <a:t> o </a:t>
            </a:r>
            <a:r>
              <a:rPr lang="en-US" dirty="0" err="1"/>
              <a:t>berson</a:t>
            </a:r>
            <a:r>
              <a:rPr lang="en-US" dirty="0"/>
              <a:t> a </a:t>
            </a:r>
            <a:r>
              <a:rPr lang="en-US" dirty="0" err="1"/>
              <a:t>nodwch</a:t>
            </a:r>
            <a:r>
              <a:rPr lang="en-US" dirty="0"/>
              <a:t> </a:t>
            </a:r>
          </a:p>
        </p:txBody>
      </p:sp>
      <p:sp>
        <p:nvSpPr>
          <p:cNvPr id="4" name="Content Placeholder 3">
            <a:extLst>
              <a:ext uri="{FF2B5EF4-FFF2-40B4-BE49-F238E27FC236}">
                <a16:creationId xmlns:a16="http://schemas.microsoft.com/office/drawing/2014/main" id="{1928B0BB-137C-7E40-B2AF-A8D2821FA4F0}"/>
              </a:ext>
            </a:extLst>
          </p:cNvPr>
          <p:cNvSpPr>
            <a:spLocks noGrp="1"/>
          </p:cNvSpPr>
          <p:nvPr>
            <p:ph sz="half" idx="2"/>
          </p:nvPr>
        </p:nvSpPr>
        <p:spPr/>
        <p:txBody>
          <a:bodyPr/>
          <a:lstStyle/>
          <a:p>
            <a:r>
              <a:rPr lang="en-US" dirty="0"/>
              <a:t>How does play effect a child internally (emotionally) and externally (physically)?</a:t>
            </a:r>
          </a:p>
          <a:p>
            <a:endParaRPr lang="en-US" dirty="0"/>
          </a:p>
          <a:p>
            <a:r>
              <a:rPr lang="en-US" dirty="0"/>
              <a:t>Write within the outline of a person</a:t>
            </a:r>
          </a:p>
        </p:txBody>
      </p:sp>
    </p:spTree>
    <p:extLst>
      <p:ext uri="{BB962C8B-B14F-4D97-AF65-F5344CB8AC3E}">
        <p14:creationId xmlns:p14="http://schemas.microsoft.com/office/powerpoint/2010/main" val="2571293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0EB7-BF9D-B84F-9846-02AF2DE67704}"/>
              </a:ext>
            </a:extLst>
          </p:cNvPr>
          <p:cNvSpPr>
            <a:spLocks noGrp="1"/>
          </p:cNvSpPr>
          <p:nvPr>
            <p:ph type="title"/>
          </p:nvPr>
        </p:nvSpPr>
        <p:spPr>
          <a:xfrm>
            <a:off x="457200" y="476672"/>
            <a:ext cx="8229600" cy="1143000"/>
          </a:xfrm>
        </p:spPr>
        <p:txBody>
          <a:bodyPr/>
          <a:lstStyle/>
          <a:p>
            <a:r>
              <a:rPr lang="en-US" i="1" dirty="0"/>
              <a:t>Who’s theory does this quote remind us of? …</a:t>
            </a:r>
          </a:p>
        </p:txBody>
      </p:sp>
      <p:sp>
        <p:nvSpPr>
          <p:cNvPr id="3" name="Content Placeholder 2">
            <a:extLst>
              <a:ext uri="{FF2B5EF4-FFF2-40B4-BE49-F238E27FC236}">
                <a16:creationId xmlns:a16="http://schemas.microsoft.com/office/drawing/2014/main" id="{59DEEFCA-A4EB-0446-AF2F-44B50AB12F61}"/>
              </a:ext>
            </a:extLst>
          </p:cNvPr>
          <p:cNvSpPr>
            <a:spLocks noGrp="1"/>
          </p:cNvSpPr>
          <p:nvPr>
            <p:ph idx="1"/>
          </p:nvPr>
        </p:nvSpPr>
        <p:spPr>
          <a:xfrm>
            <a:off x="457200" y="2132856"/>
            <a:ext cx="8229600" cy="3268959"/>
          </a:xfrm>
        </p:spPr>
        <p:txBody>
          <a:bodyPr/>
          <a:lstStyle/>
          <a:p>
            <a:r>
              <a:rPr lang="en-GB" dirty="0"/>
              <a:t>‘sociable and cooperative endeavours expose children to other children’s perspectives and they become experts for one another, scaffolding their own and peers’ learning experiences’ (Broadhead, 2006:202).</a:t>
            </a:r>
            <a:endParaRPr lang="en-US" dirty="0"/>
          </a:p>
          <a:p>
            <a:endParaRPr lang="en-US" dirty="0"/>
          </a:p>
        </p:txBody>
      </p:sp>
    </p:spTree>
    <p:extLst>
      <p:ext uri="{BB962C8B-B14F-4D97-AF65-F5344CB8AC3E}">
        <p14:creationId xmlns:p14="http://schemas.microsoft.com/office/powerpoint/2010/main" val="2979322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5FE0-22A9-6041-B94A-68E1641E5D6D}"/>
              </a:ext>
            </a:extLst>
          </p:cNvPr>
          <p:cNvSpPr>
            <a:spLocks noGrp="1"/>
          </p:cNvSpPr>
          <p:nvPr>
            <p:ph type="title"/>
          </p:nvPr>
        </p:nvSpPr>
        <p:spPr>
          <a:xfrm>
            <a:off x="1050512" y="2290157"/>
            <a:ext cx="7322181" cy="1143000"/>
          </a:xfrm>
        </p:spPr>
        <p:txBody>
          <a:bodyPr/>
          <a:lstStyle/>
          <a:p>
            <a:r>
              <a:rPr lang="en-US" b="1" dirty="0">
                <a:solidFill>
                  <a:srgbClr val="00B050"/>
                </a:solidFill>
              </a:rPr>
              <a:t>Is playing a form of learning for children in the early years?</a:t>
            </a:r>
          </a:p>
        </p:txBody>
      </p:sp>
    </p:spTree>
    <p:extLst>
      <p:ext uri="{BB962C8B-B14F-4D97-AF65-F5344CB8AC3E}">
        <p14:creationId xmlns:p14="http://schemas.microsoft.com/office/powerpoint/2010/main" val="35098189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66AC-FDE5-C146-9FDA-C84F2A9533A5}"/>
              </a:ext>
            </a:extLst>
          </p:cNvPr>
          <p:cNvSpPr>
            <a:spLocks noGrp="1"/>
          </p:cNvSpPr>
          <p:nvPr>
            <p:ph type="title"/>
          </p:nvPr>
        </p:nvSpPr>
        <p:spPr/>
        <p:txBody>
          <a:bodyPr/>
          <a:lstStyle/>
          <a:p>
            <a:r>
              <a:rPr lang="en-US" dirty="0"/>
              <a:t>After lunch 1.30 – 3pm lecture</a:t>
            </a:r>
          </a:p>
        </p:txBody>
      </p:sp>
      <p:sp>
        <p:nvSpPr>
          <p:cNvPr id="3" name="Content Placeholder 2">
            <a:extLst>
              <a:ext uri="{FF2B5EF4-FFF2-40B4-BE49-F238E27FC236}">
                <a16:creationId xmlns:a16="http://schemas.microsoft.com/office/drawing/2014/main" id="{DC381F8A-15FA-4A43-87C5-E2E9E6527311}"/>
              </a:ext>
            </a:extLst>
          </p:cNvPr>
          <p:cNvSpPr>
            <a:spLocks noGrp="1"/>
          </p:cNvSpPr>
          <p:nvPr>
            <p:ph sz="half" idx="1"/>
          </p:nvPr>
        </p:nvSpPr>
        <p:spPr/>
        <p:txBody>
          <a:bodyPr/>
          <a:lstStyle/>
          <a:p>
            <a:r>
              <a:rPr lang="en-US" dirty="0"/>
              <a:t>Sut i </a:t>
            </a:r>
            <a:r>
              <a:rPr lang="en-US" dirty="0" err="1"/>
              <a:t>ni’n</a:t>
            </a:r>
            <a:r>
              <a:rPr lang="en-US" dirty="0"/>
              <a:t> </a:t>
            </a:r>
            <a:r>
              <a:rPr lang="en-US" dirty="0" err="1"/>
              <a:t>dysgu</a:t>
            </a:r>
            <a:r>
              <a:rPr lang="en-US" dirty="0"/>
              <a:t>?</a:t>
            </a:r>
          </a:p>
          <a:p>
            <a:r>
              <a:rPr lang="en-US" dirty="0"/>
              <a:t>Gall </a:t>
            </a:r>
            <a:r>
              <a:rPr lang="en-US" dirty="0" err="1"/>
              <a:t>dysgwr</a:t>
            </a:r>
            <a:r>
              <a:rPr lang="en-US" dirty="0"/>
              <a:t> </a:t>
            </a:r>
            <a:r>
              <a:rPr lang="en-US" dirty="0" err="1"/>
              <a:t>fod</a:t>
            </a:r>
            <a:r>
              <a:rPr lang="en-US" dirty="0"/>
              <a:t> </a:t>
            </a:r>
            <a:r>
              <a:rPr lang="en-US" dirty="0" err="1"/>
              <a:t>yn</a:t>
            </a:r>
            <a:r>
              <a:rPr lang="en-US" dirty="0"/>
              <a:t> ‘</a:t>
            </a:r>
            <a:r>
              <a:rPr lang="en-US" dirty="0" err="1"/>
              <a:t>weithredol</a:t>
            </a:r>
            <a:r>
              <a:rPr lang="en-US" dirty="0"/>
              <a:t> </a:t>
            </a:r>
            <a:r>
              <a:rPr lang="en-US" dirty="0" err="1"/>
              <a:t>ymddygiadol</a:t>
            </a:r>
            <a:r>
              <a:rPr lang="en-US" dirty="0"/>
              <a:t>’ </a:t>
            </a:r>
            <a:r>
              <a:rPr lang="en-US" dirty="0" err="1"/>
              <a:t>ond</a:t>
            </a:r>
            <a:r>
              <a:rPr lang="en-US" dirty="0"/>
              <a:t> </a:t>
            </a:r>
            <a:r>
              <a:rPr lang="en-US" dirty="0" err="1"/>
              <a:t>nid</a:t>
            </a:r>
            <a:r>
              <a:rPr lang="en-US" dirty="0"/>
              <a:t> </a:t>
            </a:r>
            <a:r>
              <a:rPr lang="en-US" dirty="0" err="1"/>
              <a:t>yn</a:t>
            </a:r>
            <a:r>
              <a:rPr lang="en-US" dirty="0"/>
              <a:t> ‘</a:t>
            </a:r>
            <a:r>
              <a:rPr lang="en-US" dirty="0" err="1"/>
              <a:t>wybyddol</a:t>
            </a:r>
            <a:r>
              <a:rPr lang="en-US" dirty="0"/>
              <a:t> </a:t>
            </a:r>
            <a:r>
              <a:rPr lang="en-US" dirty="0" err="1"/>
              <a:t>weithredol</a:t>
            </a:r>
            <a:r>
              <a:rPr lang="en-US" dirty="0"/>
              <a:t>’… </a:t>
            </a:r>
            <a:r>
              <a:rPr lang="en-US" dirty="0" err="1"/>
              <a:t>beth</a:t>
            </a:r>
            <a:r>
              <a:rPr lang="en-US" dirty="0"/>
              <a:t> </a:t>
            </a:r>
            <a:r>
              <a:rPr lang="en-US" dirty="0" err="1"/>
              <a:t>yw’ch</a:t>
            </a:r>
            <a:r>
              <a:rPr lang="en-US" dirty="0"/>
              <a:t> barn?</a:t>
            </a:r>
          </a:p>
        </p:txBody>
      </p:sp>
      <p:sp>
        <p:nvSpPr>
          <p:cNvPr id="4" name="Content Placeholder 3">
            <a:extLst>
              <a:ext uri="{FF2B5EF4-FFF2-40B4-BE49-F238E27FC236}">
                <a16:creationId xmlns:a16="http://schemas.microsoft.com/office/drawing/2014/main" id="{3C7E341D-926E-B24D-8F10-0162FFB91AFB}"/>
              </a:ext>
            </a:extLst>
          </p:cNvPr>
          <p:cNvSpPr>
            <a:spLocks noGrp="1"/>
          </p:cNvSpPr>
          <p:nvPr>
            <p:ph sz="half" idx="2"/>
          </p:nvPr>
        </p:nvSpPr>
        <p:spPr/>
        <p:txBody>
          <a:bodyPr/>
          <a:lstStyle/>
          <a:p>
            <a:r>
              <a:rPr lang="en-US" dirty="0"/>
              <a:t>How do we learn?</a:t>
            </a:r>
          </a:p>
          <a:p>
            <a:r>
              <a:rPr lang="en-US" dirty="0"/>
              <a:t>Learners may be ‘</a:t>
            </a:r>
            <a:r>
              <a:rPr lang="en-US" dirty="0" err="1"/>
              <a:t>behaviourally</a:t>
            </a:r>
            <a:r>
              <a:rPr lang="en-US" dirty="0"/>
              <a:t> active’ but not ‘cognitively active’ … what are your thoughts?</a:t>
            </a:r>
          </a:p>
        </p:txBody>
      </p:sp>
    </p:spTree>
    <p:extLst>
      <p:ext uri="{BB962C8B-B14F-4D97-AF65-F5344CB8AC3E}">
        <p14:creationId xmlns:p14="http://schemas.microsoft.com/office/powerpoint/2010/main" val="41760882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03CD-D2BA-254F-BC40-39D87A8D360A}"/>
              </a:ext>
            </a:extLst>
          </p:cNvPr>
          <p:cNvSpPr>
            <a:spLocks noGrp="1"/>
          </p:cNvSpPr>
          <p:nvPr>
            <p:ph type="title"/>
          </p:nvPr>
        </p:nvSpPr>
        <p:spPr/>
        <p:txBody>
          <a:bodyPr/>
          <a:lstStyle/>
          <a:p>
            <a:r>
              <a:rPr lang="en-US" dirty="0"/>
              <a:t>Memory</a:t>
            </a:r>
          </a:p>
        </p:txBody>
      </p:sp>
      <p:sp>
        <p:nvSpPr>
          <p:cNvPr id="3" name="Content Placeholder 2">
            <a:extLst>
              <a:ext uri="{FF2B5EF4-FFF2-40B4-BE49-F238E27FC236}">
                <a16:creationId xmlns:a16="http://schemas.microsoft.com/office/drawing/2014/main" id="{CA27EC08-045E-2A4E-863A-56D27888C771}"/>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B552DFAD-7A53-F14A-8492-94088255C51B}"/>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40392921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US" dirty="0" err="1">
                <a:ea typeface="ＭＳ Ｐゴシック" pitchFamily="-112" charset="-128"/>
                <a:cs typeface="ＭＳ Ｐゴシック" pitchFamily="-112" charset="-128"/>
              </a:rPr>
              <a:t>Ydych</a:t>
            </a:r>
            <a:r>
              <a:rPr lang="en-US" dirty="0">
                <a:ea typeface="ＭＳ Ｐゴシック" pitchFamily="-112" charset="-128"/>
                <a:cs typeface="ＭＳ Ｐゴシック" pitchFamily="-112" charset="-128"/>
              </a:rPr>
              <a:t> </a:t>
            </a:r>
            <a:r>
              <a:rPr lang="en-US" dirty="0" err="1">
                <a:ea typeface="ＭＳ Ｐゴシック" pitchFamily="-112" charset="-128"/>
                <a:cs typeface="ＭＳ Ｐゴシック" pitchFamily="-112" charset="-128"/>
              </a:rPr>
              <a:t>chi’n</a:t>
            </a:r>
            <a:r>
              <a:rPr lang="en-US" dirty="0">
                <a:ea typeface="ＭＳ Ｐゴシック" pitchFamily="-112" charset="-128"/>
                <a:cs typeface="ＭＳ Ｐゴシック" pitchFamily="-112" charset="-128"/>
              </a:rPr>
              <a:t> </a:t>
            </a:r>
            <a:r>
              <a:rPr lang="en-US" dirty="0" err="1">
                <a:ea typeface="ＭＳ Ｐゴシック" pitchFamily="-112" charset="-128"/>
                <a:cs typeface="ＭＳ Ｐゴシック" pitchFamily="-112" charset="-128"/>
              </a:rPr>
              <a:t>cofio</a:t>
            </a:r>
            <a:r>
              <a:rPr lang="en-US" dirty="0">
                <a:ea typeface="ＭＳ Ｐゴシック" pitchFamily="-112" charset="-128"/>
                <a:cs typeface="ＭＳ Ｐゴシック" pitchFamily="-112" charset="-128"/>
              </a:rPr>
              <a:t>?</a:t>
            </a:r>
            <a:br>
              <a:rPr lang="en-US" dirty="0">
                <a:ea typeface="ＭＳ Ｐゴシック" pitchFamily="-112" charset="-128"/>
                <a:cs typeface="ＭＳ Ｐゴシック" pitchFamily="-112" charset="-128"/>
              </a:rPr>
            </a:br>
            <a:r>
              <a:rPr lang="en-US" dirty="0">
                <a:ea typeface="ＭＳ Ｐゴシック" pitchFamily="-112" charset="-128"/>
                <a:cs typeface="ＭＳ Ｐゴシック" pitchFamily="-112" charset="-128"/>
              </a:rPr>
              <a:t>Do you remember? </a:t>
            </a:r>
          </a:p>
        </p:txBody>
      </p:sp>
      <p:pic>
        <p:nvPicPr>
          <p:cNvPr id="1026" name="Picture 2" descr="http://i.telegraph.co.uk/multimedia/archive/01792/gocompare_1792276b.jpg">
            <a:hlinkClick r:id="rId3"/>
          </p:cNvPr>
          <p:cNvPicPr>
            <a:picLocks noChangeAspect="1" noChangeArrowheads="1"/>
          </p:cNvPicPr>
          <p:nvPr/>
        </p:nvPicPr>
        <p:blipFill>
          <a:blip r:embed="rId4"/>
          <a:srcRect/>
          <a:stretch>
            <a:fillRect/>
          </a:stretch>
        </p:blipFill>
        <p:spPr bwMode="auto">
          <a:xfrm>
            <a:off x="5394141" y="1984982"/>
            <a:ext cx="2827522" cy="1824566"/>
          </a:xfrm>
          <a:prstGeom prst="rect">
            <a:avLst/>
          </a:prstGeom>
          <a:noFill/>
          <a:ln w="9525">
            <a:noFill/>
            <a:miter lim="800000"/>
            <a:headEnd/>
            <a:tailEnd/>
          </a:ln>
        </p:spPr>
      </p:pic>
      <p:pic>
        <p:nvPicPr>
          <p:cNvPr id="1028" name="Picture 4" descr="http://i.ytimg.com/vi/iEKLFS-aKcw/maxresdefault.jpg">
            <a:hlinkClick r:id="rId5"/>
          </p:cNvPr>
          <p:cNvPicPr>
            <a:picLocks noChangeAspect="1" noChangeArrowheads="1"/>
          </p:cNvPicPr>
          <p:nvPr/>
        </p:nvPicPr>
        <p:blipFill>
          <a:blip r:embed="rId6"/>
          <a:srcRect/>
          <a:stretch>
            <a:fillRect/>
          </a:stretch>
        </p:blipFill>
        <p:spPr bwMode="auto">
          <a:xfrm>
            <a:off x="5304182" y="4379352"/>
            <a:ext cx="3273081" cy="1905561"/>
          </a:xfrm>
          <a:prstGeom prst="rect">
            <a:avLst/>
          </a:prstGeom>
          <a:noFill/>
          <a:ln w="9525">
            <a:noFill/>
            <a:miter lim="800000"/>
            <a:headEnd/>
            <a:tailEnd/>
          </a:ln>
        </p:spPr>
      </p:pic>
      <p:sp>
        <p:nvSpPr>
          <p:cNvPr id="54279" name="AutoShape 6" descr="https://kateshaley.files.wordpress.com/2010/03/catherinertate.jpg">
            <a:hlinkClick r:id="rId7"/>
          </p:cNvPr>
          <p:cNvSpPr>
            <a:spLocks noChangeAspect="1" noChangeArrowheads="1"/>
          </p:cNvSpPr>
          <p:nvPr/>
        </p:nvSpPr>
        <p:spPr bwMode="auto">
          <a:xfrm>
            <a:off x="155575" y="-936625"/>
            <a:ext cx="4286250" cy="1962150"/>
          </a:xfrm>
          <a:prstGeom prst="rect">
            <a:avLst/>
          </a:prstGeom>
          <a:noFill/>
          <a:ln w="9525">
            <a:noFill/>
            <a:miter lim="800000"/>
            <a:headEnd/>
            <a:tailEnd/>
          </a:ln>
        </p:spPr>
        <p:txBody>
          <a:bodyPr>
            <a:prstTxWarp prst="textNoShape">
              <a:avLst/>
            </a:prstTxWarp>
          </a:bodyPr>
          <a:lstStyle/>
          <a:p>
            <a:pPr algn="ctr" eaLnBrk="1" hangingPunct="1"/>
            <a:endParaRPr lang="en-US" sz="2400">
              <a:latin typeface="Times New Roman" pitchFamily="-112" charset="0"/>
            </a:endParaRPr>
          </a:p>
        </p:txBody>
      </p:sp>
      <p:sp>
        <p:nvSpPr>
          <p:cNvPr id="54280" name="AutoShape 8" descr="https://kateshaley.files.wordpress.com/2010/03/catherinertate.jpg">
            <a:hlinkClick r:id="rId7"/>
          </p:cNvPr>
          <p:cNvSpPr>
            <a:spLocks noChangeAspect="1" noChangeArrowheads="1"/>
          </p:cNvSpPr>
          <p:nvPr/>
        </p:nvSpPr>
        <p:spPr bwMode="auto">
          <a:xfrm>
            <a:off x="307975" y="-784225"/>
            <a:ext cx="4286250" cy="1962150"/>
          </a:xfrm>
          <a:prstGeom prst="rect">
            <a:avLst/>
          </a:prstGeom>
          <a:noFill/>
          <a:ln w="9525">
            <a:noFill/>
            <a:miter lim="800000"/>
            <a:headEnd/>
            <a:tailEnd/>
          </a:ln>
        </p:spPr>
        <p:txBody>
          <a:bodyPr>
            <a:prstTxWarp prst="textNoShape">
              <a:avLst/>
            </a:prstTxWarp>
          </a:bodyPr>
          <a:lstStyle/>
          <a:p>
            <a:pPr algn="ctr" eaLnBrk="1" hangingPunct="1"/>
            <a:endParaRPr lang="en-US" sz="2400">
              <a:latin typeface="Times New Roman" pitchFamily="-112" charset="0"/>
            </a:endParaRPr>
          </a:p>
        </p:txBody>
      </p:sp>
      <p:sp>
        <p:nvSpPr>
          <p:cNvPr id="54281" name="AutoShape 10" descr="https://kateshaley.files.wordpress.com/2010/03/catherinertate.jpg?w=500"/>
          <p:cNvSpPr>
            <a:spLocks noChangeAspect="1" noChangeArrowheads="1"/>
          </p:cNvSpPr>
          <p:nvPr/>
        </p:nvSpPr>
        <p:spPr bwMode="auto">
          <a:xfrm>
            <a:off x="63500" y="-136525"/>
            <a:ext cx="304800" cy="304800"/>
          </a:xfrm>
          <a:prstGeom prst="rect">
            <a:avLst/>
          </a:prstGeom>
          <a:noFill/>
          <a:ln w="9525">
            <a:noFill/>
            <a:miter lim="800000"/>
            <a:headEnd/>
            <a:tailEnd/>
          </a:ln>
        </p:spPr>
        <p:txBody>
          <a:bodyPr>
            <a:prstTxWarp prst="textNoShape">
              <a:avLst/>
            </a:prstTxWarp>
          </a:bodyPr>
          <a:lstStyle/>
          <a:p>
            <a:pPr algn="ctr" eaLnBrk="1" hangingPunct="1"/>
            <a:endParaRPr lang="en-US" sz="2400">
              <a:latin typeface="Times New Roman" pitchFamily="-112" charset="0"/>
            </a:endParaRPr>
          </a:p>
        </p:txBody>
      </p:sp>
      <p:pic>
        <p:nvPicPr>
          <p:cNvPr id="1036" name="Picture 12" descr="http://www.twentysteps.com/images/bovvered.jpg">
            <a:hlinkClick r:id="rId8"/>
          </p:cNvPr>
          <p:cNvPicPr>
            <a:picLocks noChangeAspect="1" noChangeArrowheads="1"/>
          </p:cNvPicPr>
          <p:nvPr/>
        </p:nvPicPr>
        <p:blipFill>
          <a:blip r:embed="rId9"/>
          <a:srcRect/>
          <a:stretch>
            <a:fillRect/>
          </a:stretch>
        </p:blipFill>
        <p:spPr bwMode="auto">
          <a:xfrm>
            <a:off x="584200" y="1851524"/>
            <a:ext cx="1714500" cy="2327275"/>
          </a:xfrm>
          <a:prstGeom prst="rect">
            <a:avLst/>
          </a:prstGeom>
          <a:noFill/>
          <a:ln w="9525">
            <a:noFill/>
            <a:miter lim="800000"/>
            <a:headEnd/>
            <a:tailEnd/>
          </a:ln>
        </p:spPr>
      </p:pic>
      <p:pic>
        <p:nvPicPr>
          <p:cNvPr id="7" name="Picture 6"/>
          <p:cNvPicPr>
            <a:picLocks noChangeAspect="1"/>
          </p:cNvPicPr>
          <p:nvPr/>
        </p:nvPicPr>
        <p:blipFill>
          <a:blip r:embed="rId10"/>
          <a:srcRect/>
          <a:stretch>
            <a:fillRect/>
          </a:stretch>
        </p:blipFill>
        <p:spPr bwMode="auto">
          <a:xfrm>
            <a:off x="2412207" y="2767620"/>
            <a:ext cx="2237630" cy="326249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16" presetClass="entr" presetSubtype="21" fill="hold" nodeType="clickEffect">
                                  <p:stCondLst>
                                    <p:cond delay="0"/>
                                  </p:stCondLst>
                                  <p:childTnLst>
                                    <p:set>
                                      <p:cBhvr>
                                        <p:cTn id="13" dur="1" fill="hold">
                                          <p:stCondLst>
                                            <p:cond delay="0"/>
                                          </p:stCondLst>
                                        </p:cTn>
                                        <p:tgtEl>
                                          <p:spTgt spid="1036"/>
                                        </p:tgtEl>
                                        <p:attrNameLst>
                                          <p:attrName>style.visibility</p:attrName>
                                        </p:attrNameLst>
                                      </p:cBhvr>
                                      <p:to>
                                        <p:strVal val="visible"/>
                                      </p:to>
                                    </p:set>
                                    <p:animEffect transition="in" filter="barn(inVertical)">
                                      <p:cBhvr>
                                        <p:cTn id="14" dur="500"/>
                                        <p:tgtEl>
                                          <p:spTgt spid="1036"/>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6" presetClass="entr" presetSubtype="16"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circle(in)">
                                      <p:cBhvr>
                                        <p:cTn id="25"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lsa.umich.edu/UMICH/advising/Home/Academic%20Support/Strategies%20for%20Success/Memory%20diagram.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692696"/>
            <a:ext cx="7920880" cy="4185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203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128" y="0"/>
            <a:ext cx="8042276" cy="1705240"/>
          </a:xfrm>
        </p:spPr>
        <p:txBody>
          <a:bodyPr/>
          <a:lstStyle/>
          <a:p>
            <a:r>
              <a:rPr lang="en-US" sz="2400" b="1" dirty="0"/>
              <a:t>Cues that children use to distinguish between play and work </a:t>
            </a:r>
            <a:r>
              <a:rPr lang="en-GB" sz="2000" dirty="0"/>
              <a:t>Howard and </a:t>
            </a:r>
            <a:r>
              <a:rPr lang="en-GB" sz="2000" dirty="0" err="1"/>
              <a:t>McInnes’s</a:t>
            </a:r>
            <a:r>
              <a:rPr lang="en-GB" sz="2000" dirty="0"/>
              <a:t>(2010:35) </a:t>
            </a:r>
            <a:br>
              <a:rPr lang="en-GB" b="1" dirty="0"/>
            </a:br>
            <a:endParaRPr lang="en-US" dirty="0"/>
          </a:p>
        </p:txBody>
      </p:sp>
      <p:graphicFrame>
        <p:nvGraphicFramePr>
          <p:cNvPr id="4" name="Content Placeholder 3"/>
          <p:cNvGraphicFramePr>
            <a:graphicFrameLocks noGrp="1"/>
          </p:cNvGraphicFramePr>
          <p:nvPr>
            <p:ph idx="1"/>
          </p:nvPr>
        </p:nvGraphicFramePr>
        <p:xfrm>
          <a:off x="0" y="1083733"/>
          <a:ext cx="9008532" cy="5989215"/>
        </p:xfrm>
        <a:graphic>
          <a:graphicData uri="http://schemas.openxmlformats.org/drawingml/2006/table">
            <a:tbl>
              <a:tblPr firstRow="1" firstCol="1" bandRow="1" bandCol="1">
                <a:tableStyleId>{5C22544A-7EE6-4342-B048-85BDC9FD1C3A}</a:tableStyleId>
              </a:tblPr>
              <a:tblGrid>
                <a:gridCol w="2129049">
                  <a:extLst>
                    <a:ext uri="{9D8B030D-6E8A-4147-A177-3AD203B41FA5}">
                      <a16:colId xmlns:a16="http://schemas.microsoft.com/office/drawing/2014/main" val="20000"/>
                    </a:ext>
                  </a:extLst>
                </a:gridCol>
                <a:gridCol w="2375217">
                  <a:extLst>
                    <a:ext uri="{9D8B030D-6E8A-4147-A177-3AD203B41FA5}">
                      <a16:colId xmlns:a16="http://schemas.microsoft.com/office/drawing/2014/main" val="20001"/>
                    </a:ext>
                  </a:extLst>
                </a:gridCol>
                <a:gridCol w="1950018">
                  <a:extLst>
                    <a:ext uri="{9D8B030D-6E8A-4147-A177-3AD203B41FA5}">
                      <a16:colId xmlns:a16="http://schemas.microsoft.com/office/drawing/2014/main" val="20002"/>
                    </a:ext>
                  </a:extLst>
                </a:gridCol>
                <a:gridCol w="2554248">
                  <a:extLst>
                    <a:ext uri="{9D8B030D-6E8A-4147-A177-3AD203B41FA5}">
                      <a16:colId xmlns:a16="http://schemas.microsoft.com/office/drawing/2014/main" val="20003"/>
                    </a:ext>
                  </a:extLst>
                </a:gridCol>
              </a:tblGrid>
              <a:tr h="268177">
                <a:tc>
                  <a:txBody>
                    <a:bodyPr/>
                    <a:lstStyle/>
                    <a:p>
                      <a:pPr marL="0" marR="0">
                        <a:lnSpc>
                          <a:spcPct val="150000"/>
                        </a:lnSpc>
                        <a:spcBef>
                          <a:spcPts val="0"/>
                        </a:spcBef>
                        <a:spcAft>
                          <a:spcPts val="0"/>
                        </a:spcAft>
                      </a:pPr>
                      <a:r>
                        <a:rPr lang="en-GB" sz="1200">
                          <a:effectLst/>
                        </a:rPr>
                        <a:t>Play</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Work</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0"/>
                  </a:ext>
                </a:extLst>
              </a:tr>
              <a:tr h="841697">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1"/>
                  </a:ext>
                </a:extLst>
              </a:tr>
              <a:tr h="4879341">
                <a:tc>
                  <a:txBody>
                    <a:bodyPr/>
                    <a:lstStyle/>
                    <a:p>
                      <a:pPr marL="0" marR="0">
                        <a:lnSpc>
                          <a:spcPct val="150000"/>
                        </a:lnSpc>
                        <a:spcBef>
                          <a:spcPts val="0"/>
                        </a:spcBef>
                        <a:spcAft>
                          <a:spcPts val="0"/>
                        </a:spcAft>
                      </a:pPr>
                      <a:r>
                        <a:rPr lang="en-GB" sz="1200">
                          <a:effectLst/>
                        </a:rPr>
                        <a:t>Voluntary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child’s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Easy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Fun</a:t>
                      </a:r>
                    </a:p>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On the floor</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Lacks adult involvement</a:t>
                      </a:r>
                    </a:p>
                    <a:p>
                      <a:pPr marL="0" marR="0">
                        <a:lnSpc>
                          <a:spcPct val="150000"/>
                        </a:lnSpc>
                        <a:spcBef>
                          <a:spcPts val="0"/>
                        </a:spcBef>
                        <a:spcAft>
                          <a:spcPts val="0"/>
                        </a:spcAft>
                      </a:pPr>
                      <a:r>
                        <a:rPr lang="en-GB" sz="1200">
                          <a:effectLst/>
                        </a:rPr>
                        <a:t>No adult evaluation</a:t>
                      </a:r>
                    </a:p>
                    <a:p>
                      <a:pPr marL="0" marR="0">
                        <a:lnSpc>
                          <a:spcPct val="150000"/>
                        </a:lnSpc>
                        <a:spcBef>
                          <a:spcPts val="0"/>
                        </a:spcBef>
                        <a:spcAft>
                          <a:spcPts val="0"/>
                        </a:spcAft>
                      </a:pPr>
                      <a:r>
                        <a:rPr lang="en-GB" sz="1200">
                          <a:effectLst/>
                        </a:rPr>
                        <a:t>Can be continued-focus on the process</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Physical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Compulsory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adult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Hard</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Can be fun</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dirty="0">
                          <a:effectLst/>
                        </a:rPr>
                        <a:t>At a table</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Includes adult involvement</a:t>
                      </a:r>
                    </a:p>
                    <a:p>
                      <a:pPr marL="0" marR="0">
                        <a:lnSpc>
                          <a:spcPct val="150000"/>
                        </a:lnSpc>
                        <a:spcBef>
                          <a:spcPts val="0"/>
                        </a:spcBef>
                        <a:spcAft>
                          <a:spcPts val="0"/>
                        </a:spcAft>
                      </a:pPr>
                      <a:r>
                        <a:rPr lang="en-GB" sz="1200" dirty="0">
                          <a:effectLst/>
                        </a:rPr>
                        <a:t>Includes adult evaluation</a:t>
                      </a:r>
                    </a:p>
                    <a:p>
                      <a:pPr marL="0" marR="0">
                        <a:lnSpc>
                          <a:spcPct val="150000"/>
                        </a:lnSpc>
                        <a:spcBef>
                          <a:spcPts val="0"/>
                        </a:spcBef>
                        <a:spcAft>
                          <a:spcPts val="0"/>
                        </a:spcAft>
                      </a:pPr>
                      <a:r>
                        <a:rPr lang="en-GB" sz="1200" dirty="0">
                          <a:effectLst/>
                        </a:rPr>
                        <a:t>Has to finish-focus on the product</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Not physical</a:t>
                      </a:r>
                      <a:endParaRPr lang="en-GB" sz="1200" dirty="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0464968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VID00050">
            <a:hlinkClick r:id="" action="ppaction://media"/>
          </p:cNvPr>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4532"/>
            <a:ext cx="9144000" cy="481952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305594" y="1556792"/>
            <a:ext cx="8658894" cy="4032473"/>
          </a:xfrm>
        </p:spPr>
        <p:txBody>
          <a:bodyPr>
            <a:normAutofit/>
          </a:bodyPr>
          <a:lstStyle/>
          <a:p>
            <a:pPr marL="0" indent="0" eaLnBrk="1" hangingPunct="1">
              <a:lnSpc>
                <a:spcPct val="90000"/>
              </a:lnSpc>
              <a:buFont typeface="Symbol" pitchFamily="-112" charset="2"/>
              <a:buNone/>
            </a:pPr>
            <a:r>
              <a:rPr lang="en-GB"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Dysgu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drwy</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brofiadau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uniongyrchol</a:t>
            </a:r>
            <a:r>
              <a:rPr lang="en-GB" sz="2800" dirty="0">
                <a:solidFill>
                  <a:srgbClr val="FF0000"/>
                </a:solidFill>
                <a:ea typeface="ＭＳ Ｐゴシック" pitchFamily="-112" charset="-128"/>
                <a:cs typeface="ＭＳ Ｐゴシック" pitchFamily="-112" charset="-128"/>
              </a:rPr>
              <a:t> a </a:t>
            </a:r>
            <a:r>
              <a:rPr lang="en-GB" sz="2800" dirty="0" err="1">
                <a:solidFill>
                  <a:srgbClr val="FF0000"/>
                </a:solidFill>
                <a:ea typeface="ＭＳ Ｐゴシック" pitchFamily="-112" charset="-128"/>
                <a:cs typeface="ＭＳ Ｐゴシック" pitchFamily="-112" charset="-128"/>
              </a:rPr>
              <a:t>chwarae</a:t>
            </a:r>
            <a:r>
              <a:rPr lang="en-GB" sz="2800" dirty="0">
                <a:solidFill>
                  <a:srgbClr val="FF0000"/>
                </a:solidFill>
                <a:ea typeface="ＭＳ Ｐゴシック" pitchFamily="-112" charset="-128"/>
                <a:cs typeface="ＭＳ Ｐゴシック" pitchFamily="-112" charset="-128"/>
              </a:rPr>
              <a:t> /</a:t>
            </a:r>
          </a:p>
          <a:p>
            <a:pPr marL="0" indent="0" eaLnBrk="1" hangingPunct="1">
              <a:lnSpc>
                <a:spcPct val="90000"/>
              </a:lnSpc>
              <a:buFont typeface="Symbol" pitchFamily="-112" charset="2"/>
              <a:buNone/>
            </a:pPr>
            <a:r>
              <a:rPr lang="en-GB" sz="2800" dirty="0">
                <a:ea typeface="ＭＳ Ｐゴシック" pitchFamily="-112" charset="-128"/>
                <a:cs typeface="ＭＳ Ｐゴシック" pitchFamily="-112" charset="-128"/>
              </a:rPr>
              <a:t>    </a:t>
            </a:r>
            <a:r>
              <a:rPr lang="en-GB" sz="2800" dirty="0">
                <a:solidFill>
                  <a:srgbClr val="0070C0"/>
                </a:solidFill>
                <a:ea typeface="ＭＳ Ｐゴシック" pitchFamily="-112" charset="-128"/>
                <a:cs typeface="ＭＳ Ｐゴシック" pitchFamily="-112" charset="-128"/>
              </a:rPr>
              <a:t>Learning through experiential activities &amp; play</a:t>
            </a:r>
          </a:p>
          <a:p>
            <a:pPr marL="0" indent="0" eaLnBrk="1" hangingPunct="1">
              <a:lnSpc>
                <a:spcPct val="90000"/>
              </a:lnSpc>
            </a:pPr>
            <a:r>
              <a:rPr lang="en-GB" sz="2800" dirty="0">
                <a:solidFill>
                  <a:srgbClr val="FF0000"/>
                </a:solidFill>
                <a:ea typeface="ＭＳ Ｐゴシック" pitchFamily="-112" charset="-128"/>
                <a:cs typeface="ＭＳ Ｐゴシック" pitchFamily="-112" charset="-128"/>
              </a:rPr>
              <a:t>R</a:t>
            </a:r>
            <a:r>
              <a:rPr lang="en-US" sz="2800" dirty="0" err="1">
                <a:solidFill>
                  <a:srgbClr val="FF0000"/>
                </a:solidFill>
                <a:ea typeface="Arial" pitchFamily="-112" charset="0"/>
                <a:cs typeface="Arial" pitchFamily="-112" charset="0"/>
              </a:rPr>
              <a:t>ôl</a:t>
            </a:r>
            <a:r>
              <a:rPr lang="en-US" sz="2800" dirty="0">
                <a:solidFill>
                  <a:srgbClr val="FF0000"/>
                </a:solidFill>
                <a:ea typeface="Arial" pitchFamily="-112" charset="0"/>
                <a:cs typeface="Arial" pitchFamily="-112" charset="0"/>
              </a:rPr>
              <a:t> yr </a:t>
            </a:r>
            <a:r>
              <a:rPr lang="en-US" sz="2800" dirty="0" err="1">
                <a:solidFill>
                  <a:srgbClr val="FF0000"/>
                </a:solidFill>
                <a:ea typeface="Arial" pitchFamily="-112" charset="0"/>
                <a:cs typeface="Arial" pitchFamily="-112" charset="0"/>
              </a:rPr>
              <a:t>oedolion</a:t>
            </a:r>
            <a:r>
              <a:rPr lang="en-US" sz="2800" dirty="0">
                <a:solidFill>
                  <a:srgbClr val="FF0000"/>
                </a:solidFill>
                <a:ea typeface="Arial" pitchFamily="-112" charset="0"/>
                <a:cs typeface="Arial" pitchFamily="-112" charset="0"/>
              </a:rPr>
              <a:t> </a:t>
            </a:r>
            <a:r>
              <a:rPr lang="en-US" sz="2800" dirty="0">
                <a:ea typeface="Arial" pitchFamily="-112" charset="0"/>
                <a:cs typeface="Arial" pitchFamily="-112" charset="0"/>
              </a:rPr>
              <a:t>/ </a:t>
            </a:r>
            <a:r>
              <a:rPr lang="en-US" sz="2800" dirty="0">
                <a:solidFill>
                  <a:srgbClr val="0070C0"/>
                </a:solidFill>
                <a:ea typeface="Arial" pitchFamily="-112" charset="0"/>
                <a:cs typeface="Arial" pitchFamily="-112" charset="0"/>
              </a:rPr>
              <a:t>The Adult’s role</a:t>
            </a:r>
          </a:p>
          <a:p>
            <a:pPr marL="0" indent="0" eaLnBrk="1" hangingPunct="1">
              <a:lnSpc>
                <a:spcPct val="90000"/>
              </a:lnSpc>
            </a:pPr>
            <a:r>
              <a:rPr lang="en-GB" sz="2800" dirty="0" err="1">
                <a:solidFill>
                  <a:srgbClr val="FF0000"/>
                </a:solidFill>
                <a:ea typeface="Arial" pitchFamily="-112" charset="0"/>
                <a:cs typeface="Arial" pitchFamily="-112" charset="0"/>
              </a:rPr>
              <a:t>Tu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allan</a:t>
            </a:r>
            <a:r>
              <a:rPr lang="en-GB" sz="2800" dirty="0">
                <a:solidFill>
                  <a:srgbClr val="FF0000"/>
                </a:solidFill>
                <a:ea typeface="Arial" pitchFamily="-112" charset="0"/>
                <a:cs typeface="Arial" pitchFamily="-112" charset="0"/>
              </a:rPr>
              <a:t> / </a:t>
            </a:r>
            <a:r>
              <a:rPr lang="en-GB" sz="2800" dirty="0">
                <a:solidFill>
                  <a:srgbClr val="0070C0"/>
                </a:solidFill>
                <a:ea typeface="Arial" pitchFamily="-112" charset="0"/>
                <a:cs typeface="Arial" pitchFamily="-112" charset="0"/>
              </a:rPr>
              <a:t>The outdoors</a:t>
            </a:r>
          </a:p>
          <a:p>
            <a:pPr marL="0" indent="0" eaLnBrk="1" hangingPunct="1">
              <a:lnSpc>
                <a:spcPct val="90000"/>
              </a:lnSpc>
            </a:pPr>
            <a:r>
              <a:rPr lang="en-GB" sz="2800" dirty="0" err="1">
                <a:solidFill>
                  <a:srgbClr val="FF0000"/>
                </a:solidFill>
                <a:ea typeface="Arial" pitchFamily="-112" charset="0"/>
                <a:cs typeface="Arial" pitchFamily="-112" charset="0"/>
              </a:rPr>
              <a:t>Plentyn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ganolog</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Child centred</a:t>
            </a:r>
          </a:p>
          <a:p>
            <a:pPr marL="0" indent="0" eaLnBrk="1" hangingPunct="1">
              <a:lnSpc>
                <a:spcPct val="90000"/>
              </a:lnSpc>
            </a:pPr>
            <a:r>
              <a:rPr lang="en-GB" sz="2800" dirty="0">
                <a:solidFill>
                  <a:srgbClr val="FF0000"/>
                </a:solidFill>
                <a:ea typeface="Arial" pitchFamily="-112" charset="0"/>
                <a:cs typeface="Arial" pitchFamily="-112" charset="0"/>
              </a:rPr>
              <a:t>O </a:t>
            </a:r>
            <a:r>
              <a:rPr lang="en-GB" sz="2800" dirty="0" err="1">
                <a:solidFill>
                  <a:srgbClr val="FF0000"/>
                </a:solidFill>
                <a:ea typeface="Arial" pitchFamily="-112" charset="0"/>
                <a:cs typeface="Arial" pitchFamily="-112" charset="0"/>
              </a:rPr>
              <a:t>fewn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cyd-desun</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Within context</a:t>
            </a:r>
          </a:p>
          <a:p>
            <a:pPr marL="0" indent="0" eaLnBrk="1" hangingPunct="1">
              <a:lnSpc>
                <a:spcPct val="90000"/>
              </a:lnSpc>
            </a:pPr>
            <a:r>
              <a:rPr lang="en-GB" sz="2800" dirty="0" err="1">
                <a:solidFill>
                  <a:srgbClr val="FF0000"/>
                </a:solidFill>
                <a:ea typeface="Arial" pitchFamily="-112" charset="0"/>
                <a:cs typeface="Arial" pitchFamily="-112" charset="0"/>
              </a:rPr>
              <a:t>Annog</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dysgu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gydol</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oes</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Encourage lifelong learners</a:t>
            </a:r>
            <a:endParaRPr lang="en-US" sz="2800" dirty="0">
              <a:solidFill>
                <a:srgbClr val="0070C0"/>
              </a:solidFill>
              <a:ea typeface="Arial" pitchFamily="-112" charset="0"/>
              <a:cs typeface="Arial" pitchFamily="-112" charset="0"/>
            </a:endParaRPr>
          </a:p>
        </p:txBody>
      </p:sp>
      <p:sp>
        <p:nvSpPr>
          <p:cNvPr id="57347" name="Rectangle 2"/>
          <p:cNvSpPr>
            <a:spLocks noGrp="1" noChangeArrowheads="1"/>
          </p:cNvSpPr>
          <p:nvPr>
            <p:ph type="title"/>
          </p:nvPr>
        </p:nvSpPr>
        <p:spPr/>
        <p:txBody>
          <a:bodyPr/>
          <a:lstStyle/>
          <a:p>
            <a:pPr eaLnBrk="1" hangingPunct="1"/>
            <a:r>
              <a:rPr lang="en-GB" dirty="0" err="1">
                <a:ea typeface="ＭＳ Ｐゴシック" pitchFamily="-112" charset="-128"/>
                <a:cs typeface="ＭＳ Ｐゴシック" pitchFamily="-112" charset="-128"/>
              </a:rPr>
              <a:t>Prif</a:t>
            </a:r>
            <a:r>
              <a:rPr lang="en-GB" dirty="0">
                <a:ea typeface="ＭＳ Ｐゴシック" pitchFamily="-112" charset="-128"/>
                <a:cs typeface="ＭＳ Ｐゴシック" pitchFamily="-112" charset="-128"/>
              </a:rPr>
              <a:t> </a:t>
            </a:r>
            <a:r>
              <a:rPr lang="en-GB" dirty="0" err="1">
                <a:ea typeface="ＭＳ Ｐゴシック" pitchFamily="-112" charset="-128"/>
                <a:cs typeface="ＭＳ Ｐゴシック" pitchFamily="-112" charset="-128"/>
              </a:rPr>
              <a:t>bwyntiau</a:t>
            </a:r>
            <a:r>
              <a:rPr lang="en-GB" dirty="0">
                <a:ea typeface="ＭＳ Ｐゴシック" pitchFamily="-112" charset="-128"/>
                <a:cs typeface="ＭＳ Ｐゴシック" pitchFamily="-112" charset="-128"/>
              </a:rPr>
              <a:t> / </a:t>
            </a:r>
            <a:r>
              <a:rPr lang="en-GB" i="1" dirty="0">
                <a:ea typeface="ＭＳ Ｐゴシック" pitchFamily="-112" charset="-128"/>
                <a:cs typeface="ＭＳ Ｐゴシック" pitchFamily="-112" charset="-128"/>
              </a:rPr>
              <a:t>Main points</a:t>
            </a:r>
            <a:endParaRPr lang="en-US" i="1" dirty="0">
              <a:ea typeface="ＭＳ Ｐゴシック" pitchFamily="-112" charset="-128"/>
              <a:cs typeface="ＭＳ Ｐゴシック" pitchFamily="-112" charset="-128"/>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70764"/>
            <a:ext cx="8042276" cy="1336956"/>
          </a:xfrm>
        </p:spPr>
        <p:txBody>
          <a:bodyPr/>
          <a:lstStyle/>
          <a:p>
            <a:r>
              <a:rPr lang="en-US" dirty="0"/>
              <a:t>Y </a:t>
            </a:r>
            <a:r>
              <a:rPr lang="en-US" dirty="0" err="1"/>
              <a:t>plentyn</a:t>
            </a:r>
            <a:r>
              <a:rPr lang="en-US" dirty="0"/>
              <a:t> </a:t>
            </a:r>
            <a:r>
              <a:rPr lang="en-US" dirty="0" err="1"/>
              <a:t>yn</a:t>
            </a:r>
            <a:r>
              <a:rPr lang="en-US" dirty="0"/>
              <a:t> </a:t>
            </a:r>
            <a:r>
              <a:rPr lang="en-US" dirty="0" err="1"/>
              <a:t>arwain</a:t>
            </a:r>
            <a:r>
              <a:rPr lang="en-US" dirty="0"/>
              <a:t> </a:t>
            </a:r>
            <a:r>
              <a:rPr lang="en-US" dirty="0" err="1"/>
              <a:t>y</a:t>
            </a:r>
            <a:r>
              <a:rPr lang="en-US" dirty="0"/>
              <a:t> </a:t>
            </a:r>
            <a:r>
              <a:rPr lang="en-US" dirty="0" err="1"/>
              <a:t>dysgu</a:t>
            </a:r>
            <a:br>
              <a:rPr lang="en-US" dirty="0"/>
            </a:br>
            <a:br>
              <a:rPr lang="en-US" dirty="0"/>
            </a:br>
            <a:r>
              <a:rPr lang="en-US" dirty="0"/>
              <a:t>Child led learning</a:t>
            </a:r>
          </a:p>
        </p:txBody>
      </p:sp>
      <p:sp>
        <p:nvSpPr>
          <p:cNvPr id="3" name="Content Placeholder 2"/>
          <p:cNvSpPr>
            <a:spLocks noGrp="1"/>
          </p:cNvSpPr>
          <p:nvPr>
            <p:ph idx="1"/>
          </p:nvPr>
        </p:nvSpPr>
        <p:spPr>
          <a:xfrm>
            <a:off x="549275" y="3286611"/>
            <a:ext cx="8042276" cy="4343400"/>
          </a:xfrm>
        </p:spPr>
        <p:txBody>
          <a:bodyPr/>
          <a:lstStyle/>
          <a:p>
            <a:r>
              <a:rPr lang="en-US" dirty="0">
                <a:hlinkClick r:id="rId2"/>
              </a:rPr>
              <a:t>https://dysgu.hwb.gov.wales/playlists/view/62ca7ec4-b6a2-485c-bf47-7f396550d0ab/en#page3</a:t>
            </a:r>
            <a:endParaRPr lang="en-US" dirty="0"/>
          </a:p>
          <a:p>
            <a:endParaRPr lang="en-US"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Lecture about learning theory</a:t>
            </a: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Increased knowledge and understanding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a:t>Questions to challenge your views and build your understanding</a:t>
            </a: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a:t>Social Constructivism </a:t>
            </a:r>
            <a:r>
              <a:rPr lang="en-GB" dirty="0">
                <a:solidFill>
                  <a:schemeClr val="accent3">
                    <a:lumMod val="50000"/>
                  </a:schemeClr>
                </a:solidFill>
              </a:rPr>
              <a:t>(‘Through interaction with others’)</a:t>
            </a:r>
          </a:p>
        </p:txBody>
      </p:sp>
    </p:spTree>
    <p:extLst>
      <p:ext uri="{BB962C8B-B14F-4D97-AF65-F5344CB8AC3E}">
        <p14:creationId xmlns:p14="http://schemas.microsoft.com/office/powerpoint/2010/main" val="9083859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79512" y="3516694"/>
            <a:ext cx="3094807" cy="2069713"/>
          </a:xfr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7079" y="104582"/>
            <a:ext cx="8010679" cy="301611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03580" y="3516694"/>
            <a:ext cx="4495715" cy="3016112"/>
          </a:xfrm>
          <a:prstGeom prst="rect">
            <a:avLst/>
          </a:prstGeom>
        </p:spPr>
      </p:pic>
    </p:spTree>
    <p:extLst>
      <p:ext uri="{BB962C8B-B14F-4D97-AF65-F5344CB8AC3E}">
        <p14:creationId xmlns:p14="http://schemas.microsoft.com/office/powerpoint/2010/main" val="3635497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8993-31B2-6347-A909-E98EED936D46}"/>
              </a:ext>
            </a:extLst>
          </p:cNvPr>
          <p:cNvSpPr>
            <a:spLocks noGrp="1"/>
          </p:cNvSpPr>
          <p:nvPr>
            <p:ph type="title"/>
          </p:nvPr>
        </p:nvSpPr>
        <p:spPr>
          <a:xfrm>
            <a:off x="0" y="274638"/>
            <a:ext cx="9036496" cy="1143000"/>
          </a:xfrm>
        </p:spPr>
        <p:txBody>
          <a:bodyPr/>
          <a:lstStyle/>
          <a:p>
            <a:r>
              <a:rPr lang="en-US" b="1" dirty="0">
                <a:solidFill>
                  <a:srgbClr val="00B050"/>
                </a:solidFill>
              </a:rPr>
              <a:t>Beth </a:t>
            </a:r>
            <a:r>
              <a:rPr lang="en-US" b="1" dirty="0" err="1">
                <a:solidFill>
                  <a:srgbClr val="00B050"/>
                </a:solidFill>
              </a:rPr>
              <a:t>ydy</a:t>
            </a:r>
            <a:r>
              <a:rPr lang="en-US" b="1" dirty="0">
                <a:solidFill>
                  <a:srgbClr val="00B050"/>
                </a:solidFill>
              </a:rPr>
              <a:t> </a:t>
            </a:r>
            <a:r>
              <a:rPr lang="en-US" b="1" dirty="0" err="1">
                <a:solidFill>
                  <a:srgbClr val="00B050"/>
                </a:solidFill>
              </a:rPr>
              <a:t>chwarae</a:t>
            </a:r>
            <a:r>
              <a:rPr lang="en-US" b="1" dirty="0">
                <a:solidFill>
                  <a:srgbClr val="00B050"/>
                </a:solidFill>
              </a:rPr>
              <a:t>? </a:t>
            </a:r>
            <a:r>
              <a:rPr lang="en-US" b="1" i="1" dirty="0">
                <a:solidFill>
                  <a:srgbClr val="00B050"/>
                </a:solidFill>
              </a:rPr>
              <a:t>What is play?</a:t>
            </a:r>
            <a:endParaRPr lang="en-US" dirty="0"/>
          </a:p>
        </p:txBody>
      </p:sp>
      <p:sp>
        <p:nvSpPr>
          <p:cNvPr id="3" name="Content Placeholder 2">
            <a:extLst>
              <a:ext uri="{FF2B5EF4-FFF2-40B4-BE49-F238E27FC236}">
                <a16:creationId xmlns:a16="http://schemas.microsoft.com/office/drawing/2014/main" id="{21D01F2F-D987-9F49-8ADF-6BD234B600A3}"/>
              </a:ext>
            </a:extLst>
          </p:cNvPr>
          <p:cNvSpPr>
            <a:spLocks noGrp="1"/>
          </p:cNvSpPr>
          <p:nvPr>
            <p:ph idx="1"/>
          </p:nvPr>
        </p:nvSpPr>
        <p:spPr/>
        <p:txBody>
          <a:bodyPr/>
          <a:lstStyle/>
          <a:p>
            <a:r>
              <a:rPr lang="en-US" dirty="0"/>
              <a:t>Revisit your definition of play … </a:t>
            </a:r>
          </a:p>
          <a:p>
            <a:r>
              <a:rPr lang="en-US" dirty="0"/>
              <a:t>Make additions / tweaks / refinements </a:t>
            </a:r>
          </a:p>
          <a:p>
            <a:r>
              <a:rPr lang="en-US" dirty="0"/>
              <a:t>You may want to convey your thoughts / notes as a chart ? … or a diagram ? …</a:t>
            </a:r>
          </a:p>
        </p:txBody>
      </p:sp>
    </p:spTree>
    <p:extLst>
      <p:ext uri="{BB962C8B-B14F-4D97-AF65-F5344CB8AC3E}">
        <p14:creationId xmlns:p14="http://schemas.microsoft.com/office/powerpoint/2010/main" val="11377053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74D48-9CAA-A946-9667-BBBE7772456F}"/>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AC2C079F-691A-B041-9C27-4D512E6D7B38}"/>
              </a:ext>
            </a:extLst>
          </p:cNvPr>
          <p:cNvGraphicFramePr>
            <a:graphicFrameLocks noGrp="1"/>
          </p:cNvGraphicFramePr>
          <p:nvPr>
            <p:ph idx="1"/>
            <p:extLst>
              <p:ext uri="{D42A27DB-BD31-4B8C-83A1-F6EECF244321}">
                <p14:modId xmlns:p14="http://schemas.microsoft.com/office/powerpoint/2010/main" val="1109771277"/>
              </p:ext>
            </p:extLst>
          </p:nvPr>
        </p:nvGraphicFramePr>
        <p:xfrm>
          <a:off x="457200" y="1600200"/>
          <a:ext cx="8229600" cy="39163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574476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28A7-F473-F947-970F-E83EA2D3E39E}"/>
              </a:ext>
            </a:extLst>
          </p:cNvPr>
          <p:cNvSpPr>
            <a:spLocks noGrp="1"/>
          </p:cNvSpPr>
          <p:nvPr>
            <p:ph type="title"/>
          </p:nvPr>
        </p:nvSpPr>
        <p:spPr>
          <a:xfrm>
            <a:off x="457200" y="274638"/>
            <a:ext cx="8229600" cy="1143000"/>
          </a:xfrm>
        </p:spPr>
        <p:txBody>
          <a:bodyPr wrap="square" anchor="ctr">
            <a:normAutofit fontScale="90000"/>
          </a:bodyPr>
          <a:lstStyle/>
          <a:p>
            <a:r>
              <a:rPr lang="en-US" b="1" dirty="0">
                <a:solidFill>
                  <a:srgbClr val="00B050"/>
                </a:solidFill>
              </a:rPr>
              <a:t>Beth </a:t>
            </a:r>
            <a:r>
              <a:rPr lang="en-US" b="1" dirty="0" err="1">
                <a:solidFill>
                  <a:srgbClr val="00B050"/>
                </a:solidFill>
              </a:rPr>
              <a:t>ydy</a:t>
            </a:r>
            <a:r>
              <a:rPr lang="en-US" b="1" dirty="0">
                <a:solidFill>
                  <a:srgbClr val="00B050"/>
                </a:solidFill>
              </a:rPr>
              <a:t> </a:t>
            </a:r>
            <a:r>
              <a:rPr lang="en-US" b="1" dirty="0" err="1">
                <a:solidFill>
                  <a:srgbClr val="00B050"/>
                </a:solidFill>
              </a:rPr>
              <a:t>chwarae</a:t>
            </a:r>
            <a:r>
              <a:rPr lang="en-US" b="1" dirty="0">
                <a:solidFill>
                  <a:srgbClr val="00B050"/>
                </a:solidFill>
              </a:rPr>
              <a:t>? </a:t>
            </a:r>
            <a:r>
              <a:rPr lang="en-US" b="1" i="1" dirty="0">
                <a:solidFill>
                  <a:srgbClr val="00B050"/>
                </a:solidFill>
              </a:rPr>
              <a:t>What is play?</a:t>
            </a:r>
            <a:endParaRPr lang="en-US" dirty="0"/>
          </a:p>
        </p:txBody>
      </p:sp>
      <p:sp>
        <p:nvSpPr>
          <p:cNvPr id="3" name="Content Placeholder 2">
            <a:extLst>
              <a:ext uri="{FF2B5EF4-FFF2-40B4-BE49-F238E27FC236}">
                <a16:creationId xmlns:a16="http://schemas.microsoft.com/office/drawing/2014/main" id="{E9FEA855-3229-AE42-8F20-F1FADB9583F2}"/>
              </a:ext>
            </a:extLst>
          </p:cNvPr>
          <p:cNvSpPr>
            <a:spLocks noGrp="1"/>
          </p:cNvSpPr>
          <p:nvPr>
            <p:ph sz="half" idx="1"/>
          </p:nvPr>
        </p:nvSpPr>
        <p:spPr>
          <a:xfrm>
            <a:off x="457200" y="1600201"/>
            <a:ext cx="4038600" cy="3845023"/>
          </a:xfrm>
        </p:spPr>
        <p:txBody>
          <a:bodyPr wrap="square" anchor="t">
            <a:normAutofit/>
          </a:bodyPr>
          <a:lstStyle/>
          <a:p>
            <a:r>
              <a:rPr lang="en-US" dirty="0"/>
              <a:t>See ‘hand out’ of various definitions about play and the power of play</a:t>
            </a:r>
          </a:p>
          <a:p>
            <a:pPr marL="0" indent="0">
              <a:buNone/>
            </a:pPr>
            <a:endParaRPr lang="en-US" dirty="0"/>
          </a:p>
          <a:p>
            <a:r>
              <a:rPr lang="en-US" dirty="0"/>
              <a:t>Does your definition resonate with another author’s thoughts? </a:t>
            </a:r>
          </a:p>
          <a:p>
            <a:endParaRPr lang="en-US" dirty="0"/>
          </a:p>
        </p:txBody>
      </p:sp>
      <p:pic>
        <p:nvPicPr>
          <p:cNvPr id="5" name="Picture 4">
            <a:extLst>
              <a:ext uri="{FF2B5EF4-FFF2-40B4-BE49-F238E27FC236}">
                <a16:creationId xmlns:a16="http://schemas.microsoft.com/office/drawing/2014/main" id="{537C5685-4052-E247-A3C2-34D95991DE67}"/>
              </a:ext>
            </a:extLst>
          </p:cNvPr>
          <p:cNvPicPr>
            <a:picLocks noChangeAspect="1"/>
          </p:cNvPicPr>
          <p:nvPr/>
        </p:nvPicPr>
        <p:blipFill rotWithShape="1">
          <a:blip r:embed="rId3"/>
          <a:srcRect l="24036" r="21798" b="-2"/>
          <a:stretch/>
        </p:blipFill>
        <p:spPr>
          <a:xfrm>
            <a:off x="4648200" y="1600201"/>
            <a:ext cx="4038600" cy="3989040"/>
          </a:xfrm>
          <a:prstGeom prst="rect">
            <a:avLst/>
          </a:prstGeom>
          <a:noFill/>
        </p:spPr>
      </p:pic>
    </p:spTree>
    <p:extLst>
      <p:ext uri="{BB962C8B-B14F-4D97-AF65-F5344CB8AC3E}">
        <p14:creationId xmlns:p14="http://schemas.microsoft.com/office/powerpoint/2010/main" val="16059813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6"/>
          <p:cNvSpPr>
            <a:spLocks noGrp="1"/>
          </p:cNvSpPr>
          <p:nvPr>
            <p:ph type="title"/>
          </p:nvPr>
        </p:nvSpPr>
        <p:spPr>
          <a:xfrm>
            <a:off x="-963255" y="204496"/>
            <a:ext cx="8229600" cy="1143000"/>
          </a:xfrm>
        </p:spPr>
        <p:txBody>
          <a:bodyPr/>
          <a:lstStyle/>
          <a:p>
            <a:r>
              <a:rPr lang="en-US" dirty="0">
                <a:solidFill>
                  <a:srgbClr val="FF0000"/>
                </a:solidFill>
                <a:ea typeface="ＭＳ Ｐゴシック" pitchFamily="-112" charset="-128"/>
                <a:cs typeface="ＭＳ Ｐゴシック" pitchFamily="-112" charset="-128"/>
              </a:rPr>
              <a:t>Sut </a:t>
            </a:r>
            <a:r>
              <a:rPr lang="en-US" dirty="0" err="1">
                <a:solidFill>
                  <a:srgbClr val="FF0000"/>
                </a:solidFill>
                <a:ea typeface="ＭＳ Ｐゴシック" pitchFamily="-112" charset="-128"/>
                <a:cs typeface="ＭＳ Ｐゴシック" pitchFamily="-112" charset="-128"/>
              </a:rPr>
              <a:t>wyf</a:t>
            </a:r>
            <a:r>
              <a:rPr lang="en-US" dirty="0">
                <a:solidFill>
                  <a:srgbClr val="FF0000"/>
                </a:solidFill>
                <a:ea typeface="ＭＳ Ｐゴシック" pitchFamily="-112" charset="-128"/>
                <a:cs typeface="ＭＳ Ｐゴシック" pitchFamily="-112" charset="-128"/>
              </a:rPr>
              <a:t> </a:t>
            </a:r>
            <a:r>
              <a:rPr lang="en-US" dirty="0" err="1">
                <a:solidFill>
                  <a:srgbClr val="FF0000"/>
                </a:solidFill>
                <a:ea typeface="ＭＳ Ｐゴシック" pitchFamily="-112" charset="-128"/>
                <a:cs typeface="ＭＳ Ｐゴシック" pitchFamily="-112" charset="-128"/>
              </a:rPr>
              <a:t>yn</a:t>
            </a:r>
            <a:r>
              <a:rPr lang="en-US" dirty="0">
                <a:solidFill>
                  <a:srgbClr val="FF0000"/>
                </a:solidFill>
                <a:ea typeface="ＭＳ Ｐゴシック" pitchFamily="-112" charset="-128"/>
                <a:cs typeface="ＭＳ Ｐゴシック" pitchFamily="-112" charset="-128"/>
              </a:rPr>
              <a:t> </a:t>
            </a:r>
            <a:r>
              <a:rPr lang="en-US" dirty="0" err="1">
                <a:solidFill>
                  <a:srgbClr val="FF0000"/>
                </a:solidFill>
                <a:ea typeface="ＭＳ Ｐゴシック" pitchFamily="-112" charset="-128"/>
                <a:cs typeface="ＭＳ Ｐゴシック" pitchFamily="-112" charset="-128"/>
              </a:rPr>
              <a:t>dysgu</a:t>
            </a:r>
            <a:r>
              <a:rPr lang="en-US" dirty="0">
                <a:solidFill>
                  <a:srgbClr val="FF0000"/>
                </a:solidFill>
                <a:ea typeface="ＭＳ Ｐゴシック" pitchFamily="-112" charset="-128"/>
                <a:cs typeface="ＭＳ Ｐゴシック" pitchFamily="-112" charset="-128"/>
              </a:rPr>
              <a:t>?</a:t>
            </a:r>
            <a:br>
              <a:rPr lang="en-US" dirty="0">
                <a:solidFill>
                  <a:srgbClr val="FF0000"/>
                </a:solidFill>
                <a:ea typeface="ＭＳ Ｐゴシック" pitchFamily="-112" charset="-128"/>
                <a:cs typeface="ＭＳ Ｐゴシック" pitchFamily="-112" charset="-128"/>
              </a:rPr>
            </a:br>
            <a:r>
              <a:rPr lang="en-US" dirty="0">
                <a:ea typeface="ＭＳ Ｐゴシック" pitchFamily="-112" charset="-128"/>
                <a:cs typeface="ＭＳ Ｐゴシック" pitchFamily="-112" charset="-128"/>
              </a:rPr>
              <a:t>How do I learn?</a:t>
            </a:r>
          </a:p>
        </p:txBody>
      </p:sp>
      <p:sp>
        <p:nvSpPr>
          <p:cNvPr id="56323" name="Content Placeholder 7"/>
          <p:cNvSpPr>
            <a:spLocks noGrp="1"/>
          </p:cNvSpPr>
          <p:nvPr>
            <p:ph sz="quarter" idx="4294967295"/>
          </p:nvPr>
        </p:nvSpPr>
        <p:spPr>
          <a:xfrm>
            <a:off x="246738" y="1444532"/>
            <a:ext cx="3508572" cy="4885930"/>
          </a:xfrm>
          <a:prstGeom prst="rect">
            <a:avLst/>
          </a:prstGeom>
        </p:spPr>
        <p:txBody>
          <a:bodyPr>
            <a:normAutofit/>
          </a:bodyPr>
          <a:lstStyle/>
          <a:p>
            <a:r>
              <a:rPr lang="en-US" sz="2800" dirty="0" err="1">
                <a:solidFill>
                  <a:srgbClr val="FF0000"/>
                </a:solidFill>
                <a:ea typeface="ＭＳ Ｐゴシック" pitchFamily="-112" charset="-128"/>
                <a:cs typeface="ＭＳ Ｐゴシック" pitchFamily="-112" charset="-128"/>
              </a:rPr>
              <a:t>Gwneud</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Arbrofi</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Llwyddo</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Methu</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Gwylio</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Cael</a:t>
            </a:r>
            <a:r>
              <a:rPr lang="en-US" sz="2800" dirty="0">
                <a:solidFill>
                  <a:srgbClr val="FF0000"/>
                </a:solidFill>
                <a:ea typeface="ＭＳ Ｐゴシック" pitchFamily="-112" charset="-128"/>
                <a:cs typeface="ＭＳ Ｐゴシック" pitchFamily="-112" charset="-128"/>
              </a:rPr>
              <a:t> </a:t>
            </a:r>
            <a:r>
              <a:rPr lang="en-US" sz="2800" dirty="0" err="1">
                <a:solidFill>
                  <a:srgbClr val="FF0000"/>
                </a:solidFill>
                <a:ea typeface="ＭＳ Ｐゴシック" pitchFamily="-112" charset="-128"/>
                <a:cs typeface="ＭＳ Ｐゴシック" pitchFamily="-112" charset="-128"/>
              </a:rPr>
              <a:t>hwyl</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Ymchwilio</a:t>
            </a:r>
            <a:endParaRPr lang="en-US" sz="2800" dirty="0">
              <a:solidFill>
                <a:srgbClr val="FF0000"/>
              </a:solidFill>
              <a:ea typeface="ＭＳ Ｐゴシック" pitchFamily="-112" charset="-128"/>
              <a:cs typeface="ＭＳ Ｐゴシック" pitchFamily="-112" charset="-128"/>
            </a:endParaRPr>
          </a:p>
          <a:p>
            <a:r>
              <a:rPr lang="en-US" sz="2800" dirty="0">
                <a:solidFill>
                  <a:srgbClr val="FF0000"/>
                </a:solidFill>
                <a:ea typeface="ＭＳ Ｐゴシック" pitchFamily="-112" charset="-128"/>
                <a:cs typeface="ＭＳ Ｐゴシック" pitchFamily="-112" charset="-128"/>
              </a:rPr>
              <a:t>Ail </a:t>
            </a:r>
            <a:r>
              <a:rPr lang="en-US" sz="2800" dirty="0" err="1">
                <a:solidFill>
                  <a:srgbClr val="FF0000"/>
                </a:solidFill>
                <a:ea typeface="ＭＳ Ｐゴシック" pitchFamily="-112" charset="-128"/>
                <a:cs typeface="ＭＳ Ｐゴシック" pitchFamily="-112" charset="-128"/>
              </a:rPr>
              <a:t>adrodd</a:t>
            </a:r>
            <a:endParaRPr lang="en-US" sz="2800" dirty="0">
              <a:solidFill>
                <a:srgbClr val="FF0000"/>
              </a:solidFill>
              <a:ea typeface="ＭＳ Ｐゴシック" pitchFamily="-112" charset="-128"/>
              <a:cs typeface="ＭＳ Ｐゴシック" pitchFamily="-112" charset="-128"/>
            </a:endParaRPr>
          </a:p>
        </p:txBody>
      </p:sp>
      <p:sp>
        <p:nvSpPr>
          <p:cNvPr id="56324" name="Content Placeholder 8"/>
          <p:cNvSpPr>
            <a:spLocks noGrp="1"/>
          </p:cNvSpPr>
          <p:nvPr>
            <p:ph sz="quarter" idx="4294967295"/>
          </p:nvPr>
        </p:nvSpPr>
        <p:spPr>
          <a:xfrm>
            <a:off x="5533256" y="332656"/>
            <a:ext cx="3610744" cy="4661319"/>
          </a:xfrm>
          <a:prstGeom prst="rect">
            <a:avLst/>
          </a:prstGeom>
        </p:spPr>
        <p:txBody>
          <a:bodyPr>
            <a:normAutofit lnSpcReduction="10000"/>
          </a:bodyPr>
          <a:lstStyle/>
          <a:p>
            <a:r>
              <a:rPr lang="en-US" dirty="0">
                <a:ea typeface="ＭＳ Ｐゴシック" pitchFamily="-112" charset="-128"/>
                <a:cs typeface="ＭＳ Ｐゴシック" pitchFamily="-112" charset="-128"/>
              </a:rPr>
              <a:t>Doing</a:t>
            </a:r>
          </a:p>
          <a:p>
            <a:r>
              <a:rPr lang="en-US" dirty="0">
                <a:ea typeface="ＭＳ Ｐゴシック" pitchFamily="-112" charset="-128"/>
                <a:cs typeface="ＭＳ Ｐゴシック" pitchFamily="-112" charset="-128"/>
              </a:rPr>
              <a:t>Experimenting</a:t>
            </a:r>
          </a:p>
          <a:p>
            <a:r>
              <a:rPr lang="en-US" dirty="0">
                <a:ea typeface="ＭＳ Ｐゴシック" pitchFamily="-112" charset="-128"/>
                <a:cs typeface="ＭＳ Ｐゴシック" pitchFamily="-112" charset="-128"/>
              </a:rPr>
              <a:t>Achieving</a:t>
            </a:r>
          </a:p>
          <a:p>
            <a:r>
              <a:rPr lang="en-US" dirty="0">
                <a:ea typeface="ＭＳ Ｐゴシック" pitchFamily="-112" charset="-128"/>
                <a:cs typeface="ＭＳ Ｐゴシック" pitchFamily="-112" charset="-128"/>
              </a:rPr>
              <a:t>Failing</a:t>
            </a:r>
          </a:p>
          <a:p>
            <a:r>
              <a:rPr lang="en-US" dirty="0">
                <a:ea typeface="ＭＳ Ｐゴシック" pitchFamily="-112" charset="-128"/>
                <a:cs typeface="ＭＳ Ｐゴシック" pitchFamily="-112" charset="-128"/>
              </a:rPr>
              <a:t>Watching</a:t>
            </a:r>
          </a:p>
          <a:p>
            <a:r>
              <a:rPr lang="en-US" dirty="0">
                <a:ea typeface="ＭＳ Ｐゴシック" pitchFamily="-112" charset="-128"/>
                <a:cs typeface="ＭＳ Ｐゴシック" pitchFamily="-112" charset="-128"/>
              </a:rPr>
              <a:t>Enjoying</a:t>
            </a:r>
          </a:p>
          <a:p>
            <a:r>
              <a:rPr lang="en-US" dirty="0">
                <a:ea typeface="ＭＳ Ｐゴシック" pitchFamily="-112" charset="-128"/>
                <a:cs typeface="ＭＳ Ｐゴシック" pitchFamily="-112" charset="-128"/>
              </a:rPr>
              <a:t>Investigating</a:t>
            </a:r>
          </a:p>
          <a:p>
            <a:r>
              <a:rPr lang="en-US" dirty="0">
                <a:ea typeface="ＭＳ Ｐゴシック" pitchFamily="-112" charset="-128"/>
                <a:cs typeface="ＭＳ Ｐゴシック" pitchFamily="-112" charset="-128"/>
              </a:rPr>
              <a:t>Repeating</a:t>
            </a:r>
          </a:p>
        </p:txBody>
      </p:sp>
      <p:pic>
        <p:nvPicPr>
          <p:cNvPr id="5" name="Picture 4"/>
          <p:cNvPicPr>
            <a:picLocks noChangeAspect="1"/>
          </p:cNvPicPr>
          <p:nvPr/>
        </p:nvPicPr>
        <p:blipFill>
          <a:blip r:embed="rId3"/>
          <a:stretch>
            <a:fillRect/>
          </a:stretch>
        </p:blipFill>
        <p:spPr>
          <a:xfrm>
            <a:off x="2767765" y="4653137"/>
            <a:ext cx="4124746" cy="2204864"/>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3400" dirty="0"/>
              <a:t>Sut </a:t>
            </a:r>
            <a:r>
              <a:rPr lang="en-US" sz="3400" dirty="0" err="1"/>
              <a:t>i</a:t>
            </a:r>
            <a:r>
              <a:rPr lang="en-US" sz="3400" dirty="0"/>
              <a:t> </a:t>
            </a:r>
            <a:r>
              <a:rPr lang="en-US" sz="3400" dirty="0" err="1"/>
              <a:t>ni’n</a:t>
            </a:r>
            <a:r>
              <a:rPr lang="en-US" sz="3400" dirty="0"/>
              <a:t> </a:t>
            </a:r>
            <a:r>
              <a:rPr lang="en-US" sz="3400" dirty="0" err="1"/>
              <a:t>dysgu</a:t>
            </a:r>
            <a:r>
              <a:rPr lang="en-US" sz="3400"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378210" y="1153068"/>
            <a:ext cx="4038600" cy="3989040"/>
          </a:xfrm>
        </p:spPr>
        <p:txBody>
          <a:bodyPr/>
          <a:lstStyle/>
          <a:p>
            <a:r>
              <a:rPr lang="en-GB" sz="2000" dirty="0" err="1"/>
              <a:t>Gwneud</a:t>
            </a:r>
            <a:endParaRPr lang="en-GB" sz="2000" dirty="0"/>
          </a:p>
          <a:p>
            <a:r>
              <a:rPr lang="en-GB" sz="2000" dirty="0"/>
              <a:t>Cael hwyl</a:t>
            </a:r>
          </a:p>
          <a:p>
            <a:r>
              <a:rPr lang="en-GB" sz="2000" dirty="0" err="1"/>
              <a:t>Arbrofi</a:t>
            </a:r>
            <a:r>
              <a:rPr lang="en-GB" sz="2000" dirty="0"/>
              <a:t> </a:t>
            </a:r>
            <a:r>
              <a:rPr lang="en-GB" sz="2000" dirty="0" err="1"/>
              <a:t>personol</a:t>
            </a:r>
            <a:endParaRPr lang="en-GB" sz="2000" dirty="0"/>
          </a:p>
          <a:p>
            <a:r>
              <a:rPr lang="en-GB" sz="2000" dirty="0" err="1"/>
              <a:t>Trwy</a:t>
            </a:r>
            <a:r>
              <a:rPr lang="en-GB" sz="2000" dirty="0"/>
              <a:t> </a:t>
            </a:r>
            <a:r>
              <a:rPr lang="en-GB" sz="2000" dirty="0" err="1"/>
              <a:t>ryngweithio</a:t>
            </a:r>
            <a:r>
              <a:rPr lang="en-GB" sz="2000" dirty="0"/>
              <a:t> ag </a:t>
            </a:r>
            <a:r>
              <a:rPr lang="en-GB" sz="2000" dirty="0" err="1"/>
              <a:t>eraill</a:t>
            </a:r>
            <a:r>
              <a:rPr lang="en-GB" sz="2000" dirty="0"/>
              <a:t>  </a:t>
            </a:r>
          </a:p>
          <a:p>
            <a:r>
              <a:rPr lang="en-GB" sz="2000" dirty="0" err="1"/>
              <a:t>Datrys</a:t>
            </a:r>
            <a:r>
              <a:rPr lang="en-GB" sz="2000" dirty="0"/>
              <a:t> </a:t>
            </a:r>
            <a:r>
              <a:rPr lang="en-GB" sz="2000" dirty="0" err="1"/>
              <a:t>problemau</a:t>
            </a:r>
            <a:r>
              <a:rPr lang="en-GB" sz="2000" dirty="0"/>
              <a:t> (</a:t>
            </a:r>
            <a:r>
              <a:rPr lang="en-GB" sz="2000" dirty="0" err="1"/>
              <a:t>i</a:t>
            </a:r>
            <a:r>
              <a:rPr lang="en-GB" sz="2000" dirty="0"/>
              <a:t>)</a:t>
            </a:r>
            <a:r>
              <a:rPr lang="en-GB" sz="2000" dirty="0" err="1"/>
              <a:t>wrth</a:t>
            </a:r>
            <a:r>
              <a:rPr lang="en-GB" sz="2000" dirty="0"/>
              <a:t> </a:t>
            </a:r>
            <a:r>
              <a:rPr lang="en-GB" sz="2000" dirty="0" err="1"/>
              <a:t>fethu</a:t>
            </a:r>
            <a:r>
              <a:rPr lang="en-GB" sz="2000" dirty="0"/>
              <a:t> a </a:t>
            </a:r>
            <a:r>
              <a:rPr lang="en-GB" sz="2000" dirty="0" err="1"/>
              <a:t>llwyddo</a:t>
            </a:r>
            <a:r>
              <a:rPr lang="en-GB" sz="2000" dirty="0"/>
              <a:t> (ii)</a:t>
            </a:r>
            <a:r>
              <a:rPr lang="en-GB" sz="2000" dirty="0" err="1"/>
              <a:t>ymchwilio</a:t>
            </a:r>
            <a:r>
              <a:rPr lang="en-GB" sz="2000" dirty="0"/>
              <a:t> </a:t>
            </a:r>
          </a:p>
          <a:p>
            <a:r>
              <a:rPr lang="en-GB" sz="2000" dirty="0" err="1"/>
              <a:t>Gwylio</a:t>
            </a:r>
            <a:r>
              <a:rPr lang="en-GB" sz="2000" dirty="0"/>
              <a:t> – </a:t>
            </a:r>
            <a:r>
              <a:rPr lang="en-GB" sz="2000" dirty="0" err="1"/>
              <a:t>athro’n</a:t>
            </a:r>
            <a:r>
              <a:rPr lang="en-GB" sz="2000" dirty="0"/>
              <a:t> </a:t>
            </a:r>
            <a:r>
              <a:rPr lang="en-GB" sz="2000" dirty="0" err="1"/>
              <a:t>arwain</a:t>
            </a:r>
            <a:r>
              <a:rPr lang="en-GB" sz="2000" dirty="0"/>
              <a:t> neu o </a:t>
            </a:r>
            <a:r>
              <a:rPr lang="en-GB" sz="2000" dirty="0" err="1"/>
              <a:t>gyfoedion</a:t>
            </a:r>
            <a:endParaRPr lang="en-GB" sz="2000" dirty="0"/>
          </a:p>
          <a:p>
            <a:r>
              <a:rPr lang="en-GB" sz="2000" dirty="0" err="1"/>
              <a:t>Ailadrodd</a:t>
            </a:r>
            <a:r>
              <a:rPr lang="en-GB" sz="2000" dirty="0"/>
              <a:t> </a:t>
            </a:r>
            <a:r>
              <a:rPr lang="en-GB" sz="2000" dirty="0" err="1"/>
              <a:t>Pwrpasol</a:t>
            </a:r>
            <a:endParaRPr lang="en-GB" sz="2000" dirty="0"/>
          </a:p>
          <a:p>
            <a:r>
              <a:rPr lang="en-GB" sz="2000" dirty="0" err="1"/>
              <a:t>Datblygu</a:t>
            </a:r>
            <a:r>
              <a:rPr lang="en-GB" sz="2000" dirty="0"/>
              <a:t> </a:t>
            </a:r>
            <a:r>
              <a:rPr lang="en-GB" sz="2000" dirty="0" err="1"/>
              <a:t>sgiliau</a:t>
            </a:r>
            <a:r>
              <a:rPr lang="en-GB" sz="2000" dirty="0"/>
              <a:t> </a:t>
            </a:r>
            <a:r>
              <a:rPr lang="en-GB" sz="2000" dirty="0" err="1"/>
              <a:t>trwy</a:t>
            </a:r>
            <a:r>
              <a:rPr lang="en-GB" sz="2000" dirty="0"/>
              <a:t> </a:t>
            </a:r>
            <a:r>
              <a:rPr lang="en-GB" sz="2000" dirty="0" err="1"/>
              <a:t>ehangu</a:t>
            </a:r>
            <a:r>
              <a:rPr lang="en-GB" sz="2000" dirty="0"/>
              <a:t> </a:t>
            </a:r>
            <a:r>
              <a:rPr lang="en-GB" sz="2000" dirty="0" err="1"/>
              <a:t>ar</a:t>
            </a:r>
            <a:r>
              <a:rPr lang="en-GB" sz="2000" dirty="0"/>
              <a:t> </a:t>
            </a:r>
            <a:r>
              <a:rPr lang="en-GB" sz="2000" dirty="0" err="1"/>
              <a:t>wybodaeth</a:t>
            </a:r>
            <a:r>
              <a:rPr lang="en-GB" sz="2000" dirty="0"/>
              <a:t> </a:t>
            </a:r>
            <a:r>
              <a:rPr lang="en-GB" sz="2000" dirty="0" err="1"/>
              <a:t>mewn</a:t>
            </a:r>
            <a:r>
              <a:rPr lang="en-GB" sz="2000" dirty="0"/>
              <a:t> </a:t>
            </a:r>
            <a:r>
              <a:rPr lang="en-GB" sz="2000" dirty="0" err="1"/>
              <a:t>gweithgareddau</a:t>
            </a:r>
            <a:r>
              <a:rPr lang="en-GB" sz="2000" dirty="0"/>
              <a:t> </a:t>
            </a:r>
            <a:r>
              <a:rPr lang="en-GB" sz="2000" dirty="0" err="1"/>
              <a:t>amrywiol</a:t>
            </a:r>
            <a:r>
              <a:rPr lang="en-GB" sz="2000" dirty="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4" y="1184968"/>
            <a:ext cx="4038600" cy="3989040"/>
          </a:xfrm>
        </p:spPr>
        <p:txBody>
          <a:bodyPr/>
          <a:lstStyle/>
          <a:p>
            <a:r>
              <a:rPr lang="en-GB" sz="2000" dirty="0"/>
              <a:t>Doing </a:t>
            </a:r>
          </a:p>
          <a:p>
            <a:r>
              <a:rPr lang="en-GB" sz="2000" dirty="0"/>
              <a:t>Enjoying </a:t>
            </a:r>
          </a:p>
          <a:p>
            <a:r>
              <a:rPr lang="en-GB" sz="2000" dirty="0"/>
              <a:t>Personal Experimentation </a:t>
            </a:r>
          </a:p>
          <a:p>
            <a:r>
              <a:rPr lang="en-GB" sz="2000" dirty="0"/>
              <a:t>Through interaction with others </a:t>
            </a:r>
          </a:p>
          <a:p>
            <a:r>
              <a:rPr lang="en-GB" sz="2000" dirty="0"/>
              <a:t>Problem solving by (</a:t>
            </a:r>
            <a:r>
              <a:rPr lang="en-GB" sz="2000" dirty="0" err="1"/>
              <a:t>i</a:t>
            </a:r>
            <a:r>
              <a:rPr lang="en-GB" sz="2000" dirty="0"/>
              <a:t>)failing and achieving (ii) investigating </a:t>
            </a:r>
          </a:p>
          <a:p>
            <a:r>
              <a:rPr lang="en-GB" sz="2000" dirty="0"/>
              <a:t>Watching – teacher directed or peers </a:t>
            </a:r>
          </a:p>
          <a:p>
            <a:r>
              <a:rPr lang="en-GB" sz="2000" dirty="0"/>
              <a:t>Purposeful Repetition</a:t>
            </a:r>
          </a:p>
          <a:p>
            <a:r>
              <a:rPr lang="en-GB" sz="2000" dirty="0"/>
              <a:t>Develop skills through knowledge based activities</a:t>
            </a:r>
            <a:endParaRPr lang="en-US" sz="2000" dirty="0"/>
          </a:p>
        </p:txBody>
      </p:sp>
    </p:spTree>
    <p:extLst>
      <p:ext uri="{BB962C8B-B14F-4D97-AF65-F5344CB8AC3E}">
        <p14:creationId xmlns:p14="http://schemas.microsoft.com/office/powerpoint/2010/main" val="29920246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sz="3600" b="1" dirty="0">
                <a:solidFill>
                  <a:srgbClr val="00B050"/>
                </a:solidFill>
              </a:rPr>
              <a:t>Sut </a:t>
            </a:r>
            <a:r>
              <a:rPr lang="en-US" sz="3600" b="1" dirty="0" err="1">
                <a:solidFill>
                  <a:srgbClr val="00B050"/>
                </a:solidFill>
              </a:rPr>
              <a:t>i</a:t>
            </a:r>
            <a:r>
              <a:rPr lang="en-US" sz="3600" b="1" dirty="0">
                <a:solidFill>
                  <a:srgbClr val="00B050"/>
                </a:solidFill>
              </a:rPr>
              <a:t> </a:t>
            </a:r>
            <a:r>
              <a:rPr lang="en-US" sz="3600" b="1" dirty="0" err="1">
                <a:solidFill>
                  <a:srgbClr val="00B050"/>
                </a:solidFill>
              </a:rPr>
              <a:t>ni’n</a:t>
            </a:r>
            <a:r>
              <a:rPr lang="en-US" sz="3600" b="1" dirty="0">
                <a:solidFill>
                  <a:srgbClr val="00B050"/>
                </a:solidFill>
              </a:rPr>
              <a:t> </a:t>
            </a:r>
            <a:r>
              <a:rPr lang="en-US" sz="3600" b="1" dirty="0" err="1">
                <a:solidFill>
                  <a:srgbClr val="00B050"/>
                </a:solidFill>
              </a:rPr>
              <a:t>dysgu</a:t>
            </a:r>
            <a:r>
              <a:rPr lang="en-US" sz="3600" b="1" dirty="0">
                <a:solidFill>
                  <a:srgbClr val="00B050"/>
                </a:solidFill>
              </a:rPr>
              <a:t>? / How do we learn?</a:t>
            </a:r>
          </a:p>
        </p:txBody>
      </p:sp>
      <p:sp>
        <p:nvSpPr>
          <p:cNvPr id="3" name="Content Placeholder 2">
            <a:extLst>
              <a:ext uri="{FF2B5EF4-FFF2-40B4-BE49-F238E27FC236}">
                <a16:creationId xmlns:a16="http://schemas.microsoft.com/office/drawing/2014/main" id="{4CB2ACE0-E9D0-6942-97FB-054A2ABD6ADD}"/>
              </a:ext>
            </a:extLst>
          </p:cNvPr>
          <p:cNvSpPr>
            <a:spLocks noGrp="1"/>
          </p:cNvSpPr>
          <p:nvPr>
            <p:ph sz="half" idx="1"/>
          </p:nvPr>
        </p:nvSpPr>
        <p:spPr>
          <a:xfrm>
            <a:off x="251520" y="2168859"/>
            <a:ext cx="4038600" cy="2520281"/>
          </a:xfrm>
        </p:spPr>
        <p:txBody>
          <a:bodyPr/>
          <a:lstStyle/>
          <a:p>
            <a:r>
              <a:rPr lang="en-US" b="1" dirty="0"/>
              <a:t>Beth am </a:t>
            </a:r>
            <a:r>
              <a:rPr lang="en-US" b="1" dirty="0" err="1"/>
              <a:t>ysgrifennu</a:t>
            </a:r>
            <a:r>
              <a:rPr lang="en-US" b="1" dirty="0"/>
              <a:t> </a:t>
            </a:r>
            <a:r>
              <a:rPr lang="en-US" b="1" dirty="0" err="1"/>
              <a:t>eich</a:t>
            </a:r>
            <a:r>
              <a:rPr lang="en-US" b="1" dirty="0"/>
              <a:t> </a:t>
            </a:r>
            <a:r>
              <a:rPr lang="en-US" b="1" dirty="0" err="1"/>
              <a:t>datganiad</a:t>
            </a:r>
            <a:r>
              <a:rPr lang="en-US" b="1" dirty="0"/>
              <a:t> / </a:t>
            </a:r>
            <a:r>
              <a:rPr lang="en-US" b="1" dirty="0" err="1"/>
              <a:t>crynodeb</a:t>
            </a:r>
            <a:r>
              <a:rPr lang="en-US" b="1" dirty="0"/>
              <a:t> </a:t>
            </a:r>
            <a:r>
              <a:rPr lang="en-US" b="1" dirty="0" err="1"/>
              <a:t>eich</a:t>
            </a:r>
            <a:r>
              <a:rPr lang="en-US" b="1" dirty="0"/>
              <a:t> </a:t>
            </a:r>
            <a:r>
              <a:rPr lang="en-US" b="1" dirty="0" err="1"/>
              <a:t>hun</a:t>
            </a:r>
            <a:r>
              <a:rPr lang="en-US" b="1" dirty="0"/>
              <a:t> am ‘</a:t>
            </a:r>
            <a:r>
              <a:rPr lang="en-US" b="1" dirty="0" err="1"/>
              <a:t>sut</a:t>
            </a:r>
            <a:r>
              <a:rPr lang="en-US" b="1" dirty="0"/>
              <a:t> </a:t>
            </a:r>
            <a:r>
              <a:rPr lang="en-US" b="1" dirty="0" err="1"/>
              <a:t>i</a:t>
            </a:r>
            <a:r>
              <a:rPr lang="en-US" b="1" dirty="0"/>
              <a:t> </a:t>
            </a:r>
            <a:r>
              <a:rPr lang="en-US" b="1" dirty="0" err="1"/>
              <a:t>ni’n</a:t>
            </a:r>
            <a:r>
              <a:rPr lang="en-US" b="1" dirty="0"/>
              <a:t> </a:t>
            </a:r>
            <a:r>
              <a:rPr lang="en-US" b="1" dirty="0" err="1"/>
              <a:t>dysgu</a:t>
            </a:r>
            <a:r>
              <a:rPr lang="en-US" b="1" dirty="0"/>
              <a:t>?’ </a:t>
            </a:r>
            <a:br>
              <a:rPr lang="en-US" b="1" dirty="0"/>
            </a:br>
            <a:r>
              <a:rPr lang="en-US" b="1" dirty="0"/>
              <a:t> </a:t>
            </a:r>
            <a:br>
              <a:rPr lang="en-US" b="1" dirty="0"/>
            </a:br>
            <a:endParaRPr lang="en-US" dirty="0"/>
          </a:p>
        </p:txBody>
      </p:sp>
      <p:sp>
        <p:nvSpPr>
          <p:cNvPr id="4" name="Content Placeholder 3">
            <a:extLst>
              <a:ext uri="{FF2B5EF4-FFF2-40B4-BE49-F238E27FC236}">
                <a16:creationId xmlns:a16="http://schemas.microsoft.com/office/drawing/2014/main" id="{CF11A6AB-FA04-E748-9B69-359F09EB9E1D}"/>
              </a:ext>
            </a:extLst>
          </p:cNvPr>
          <p:cNvSpPr>
            <a:spLocks noGrp="1"/>
          </p:cNvSpPr>
          <p:nvPr>
            <p:ph sz="half" idx="2"/>
          </p:nvPr>
        </p:nvSpPr>
        <p:spPr>
          <a:xfrm>
            <a:off x="5105400" y="2182601"/>
            <a:ext cx="4038600" cy="3989040"/>
          </a:xfrm>
        </p:spPr>
        <p:txBody>
          <a:bodyPr/>
          <a:lstStyle/>
          <a:p>
            <a:r>
              <a:rPr lang="en-US" b="1" dirty="0"/>
              <a:t>How about having a go at writing a statement about ‘how we learn?’</a:t>
            </a:r>
          </a:p>
          <a:p>
            <a:endParaRPr lang="en-US" dirty="0"/>
          </a:p>
        </p:txBody>
      </p:sp>
    </p:spTree>
    <p:extLst>
      <p:ext uri="{BB962C8B-B14F-4D97-AF65-F5344CB8AC3E}">
        <p14:creationId xmlns:p14="http://schemas.microsoft.com/office/powerpoint/2010/main" val="6833434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F88DAB3-8E43-4EA0-B087-BAFA1608A3B1}"/>
              </a:ext>
            </a:extLst>
          </p:cNvPr>
          <p:cNvSpPr>
            <a:spLocks noGrp="1"/>
          </p:cNvSpPr>
          <p:nvPr>
            <p:ph type="title"/>
          </p:nvPr>
        </p:nvSpPr>
        <p:spPr>
          <a:xfrm>
            <a:off x="457200" y="0"/>
            <a:ext cx="8229600" cy="1143000"/>
          </a:xfrm>
        </p:spPr>
        <p:txBody>
          <a:bodyPr/>
          <a:lstStyle/>
          <a:p>
            <a:r>
              <a:rPr lang="en-US" dirty="0"/>
              <a:t>Simple theories of learning</a:t>
            </a:r>
          </a:p>
        </p:txBody>
      </p:sp>
      <p:pic>
        <p:nvPicPr>
          <p:cNvPr id="5" name="Picture 2" descr="threshold1">
            <a:extLst>
              <a:ext uri="{FF2B5EF4-FFF2-40B4-BE49-F238E27FC236}">
                <a16:creationId xmlns:a16="http://schemas.microsoft.com/office/drawing/2014/main" id="{C2FEB773-AE72-EC4A-A607-059FC15F37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204807" y="1359025"/>
            <a:ext cx="3819892" cy="3773016"/>
          </a:xfrm>
          <a:prstGeom prst="rect">
            <a:avLst/>
          </a:prstGeom>
          <a:solidFill>
            <a:srgbClr val="FFFFFF"/>
          </a:solidFill>
        </p:spPr>
      </p:pic>
      <p:sp>
        <p:nvSpPr>
          <p:cNvPr id="12" name="Content Placeholder 3">
            <a:extLst>
              <a:ext uri="{FF2B5EF4-FFF2-40B4-BE49-F238E27FC236}">
                <a16:creationId xmlns:a16="http://schemas.microsoft.com/office/drawing/2014/main" id="{F2FC727C-87FA-4166-8567-8F46139F77D5}"/>
              </a:ext>
            </a:extLst>
          </p:cNvPr>
          <p:cNvSpPr>
            <a:spLocks noGrp="1"/>
          </p:cNvSpPr>
          <p:nvPr>
            <p:ph sz="half" idx="2"/>
          </p:nvPr>
        </p:nvSpPr>
        <p:spPr>
          <a:xfrm>
            <a:off x="4296876" y="1160116"/>
            <a:ext cx="4847124" cy="3989040"/>
          </a:xfrm>
        </p:spPr>
        <p:txBody>
          <a:bodyPr/>
          <a:lstStyle/>
          <a:p>
            <a:r>
              <a:rPr lang="en-US" sz="2400" dirty="0"/>
              <a:t>Learning is hard – learning is uncomfortable, difficult, can feel overwhelming at the beginning. </a:t>
            </a:r>
          </a:p>
          <a:p>
            <a:r>
              <a:rPr lang="en-US" sz="2400" dirty="0"/>
              <a:t>Not knowing – know - knowing  </a:t>
            </a:r>
          </a:p>
          <a:p>
            <a:r>
              <a:rPr lang="en-US" sz="2400" dirty="0"/>
              <a:t>Lead from the front and facilitate from the sides or the back - supporting learners construct meanings individually or with others socially. </a:t>
            </a:r>
          </a:p>
          <a:p>
            <a:endParaRPr lang="en-US" dirty="0"/>
          </a:p>
        </p:txBody>
      </p:sp>
    </p:spTree>
    <p:extLst>
      <p:ext uri="{BB962C8B-B14F-4D97-AF65-F5344CB8AC3E}">
        <p14:creationId xmlns:p14="http://schemas.microsoft.com/office/powerpoint/2010/main" val="26597540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41B5A-85D2-EE42-A505-C4CFDE89D44A}"/>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err="1"/>
              <a:t>Damcaniaethau</a:t>
            </a:r>
            <a:r>
              <a:rPr lang="en-US" sz="3700"/>
              <a:t> </a:t>
            </a:r>
            <a:r>
              <a:rPr lang="en-US" sz="3700" err="1"/>
              <a:t>syml</a:t>
            </a:r>
            <a:r>
              <a:rPr lang="en-US" sz="3700"/>
              <a:t> o </a:t>
            </a:r>
            <a:r>
              <a:rPr lang="en-US" sz="3700" err="1"/>
              <a:t>ddysgu</a:t>
            </a:r>
            <a:r>
              <a:rPr lang="en-US" sz="3700"/>
              <a:t> </a:t>
            </a:r>
            <a:br>
              <a:rPr lang="en-US" sz="3700"/>
            </a:br>
            <a:endParaRPr lang="en-US" sz="3700"/>
          </a:p>
        </p:txBody>
      </p:sp>
      <p:sp>
        <p:nvSpPr>
          <p:cNvPr id="3" name="Content Placeholder 2">
            <a:extLst>
              <a:ext uri="{FF2B5EF4-FFF2-40B4-BE49-F238E27FC236}">
                <a16:creationId xmlns:a16="http://schemas.microsoft.com/office/drawing/2014/main" id="{F73BADD2-F4A6-2B47-B46D-1F1AF4137C41}"/>
              </a:ext>
            </a:extLst>
          </p:cNvPr>
          <p:cNvSpPr>
            <a:spLocks noGrp="1"/>
          </p:cNvSpPr>
          <p:nvPr>
            <p:ph sz="half" idx="1"/>
          </p:nvPr>
        </p:nvSpPr>
        <p:spPr>
          <a:xfrm>
            <a:off x="251520" y="1196752"/>
            <a:ext cx="4038600" cy="3989040"/>
          </a:xfrm>
        </p:spPr>
        <p:txBody>
          <a:bodyPr wrap="square" anchor="t">
            <a:normAutofit lnSpcReduction="10000"/>
          </a:bodyPr>
          <a:lstStyle/>
          <a:p>
            <a:pPr>
              <a:lnSpc>
                <a:spcPct val="90000"/>
              </a:lnSpc>
            </a:pPr>
            <a:r>
              <a:rPr lang="en-US" sz="2400" dirty="0"/>
              <a:t>Mae </a:t>
            </a:r>
            <a:r>
              <a:rPr lang="en-US" sz="2400" dirty="0" err="1"/>
              <a:t>dysgu’n</a:t>
            </a:r>
            <a:r>
              <a:rPr lang="en-US" sz="2400" dirty="0"/>
              <a:t> </a:t>
            </a:r>
            <a:r>
              <a:rPr lang="en-US" sz="2400" dirty="0" err="1"/>
              <a:t>anodd</a:t>
            </a:r>
            <a:r>
              <a:rPr lang="en-US" sz="2400" dirty="0"/>
              <a:t> – pan </a:t>
            </a:r>
            <a:r>
              <a:rPr lang="en-US" sz="2400" dirty="0" err="1"/>
              <a:t>rydych</a:t>
            </a:r>
            <a:r>
              <a:rPr lang="en-US" sz="2400" dirty="0"/>
              <a:t> </a:t>
            </a:r>
            <a:r>
              <a:rPr lang="en-US" sz="2400" dirty="0" err="1"/>
              <a:t>yn</a:t>
            </a:r>
            <a:r>
              <a:rPr lang="en-US" sz="2400" dirty="0"/>
              <a:t> </a:t>
            </a:r>
            <a:r>
              <a:rPr lang="en-US" sz="2400" dirty="0" err="1"/>
              <a:t>dysgu</a:t>
            </a:r>
            <a:r>
              <a:rPr lang="en-US" sz="2400" dirty="0"/>
              <a:t> </a:t>
            </a:r>
            <a:r>
              <a:rPr lang="en-US" sz="2400" dirty="0" err="1"/>
              <a:t>mae’n</a:t>
            </a:r>
            <a:r>
              <a:rPr lang="en-US" sz="2400" dirty="0"/>
              <a:t> </a:t>
            </a:r>
            <a:r>
              <a:rPr lang="en-US" sz="2400" dirty="0" err="1"/>
              <a:t>anghyfforddus</a:t>
            </a:r>
            <a:r>
              <a:rPr lang="en-US" sz="2400" dirty="0"/>
              <a:t>, </a:t>
            </a:r>
            <a:r>
              <a:rPr lang="en-US" sz="2400" dirty="0" err="1"/>
              <a:t>anodd</a:t>
            </a:r>
            <a:r>
              <a:rPr lang="en-US" sz="2400" dirty="0"/>
              <a:t> ac </a:t>
            </a:r>
            <a:r>
              <a:rPr lang="en-US" sz="2400" dirty="0" err="1"/>
              <a:t>mae’n</a:t>
            </a:r>
            <a:r>
              <a:rPr lang="en-US" sz="2400" dirty="0"/>
              <a:t> </a:t>
            </a:r>
            <a:r>
              <a:rPr lang="en-US" sz="2400" dirty="0" err="1"/>
              <a:t>medru</a:t>
            </a:r>
            <a:r>
              <a:rPr lang="en-US" sz="2400" dirty="0"/>
              <a:t> </a:t>
            </a:r>
            <a:r>
              <a:rPr lang="en-US" sz="2400" dirty="0" err="1"/>
              <a:t>teimlo’n</a:t>
            </a:r>
            <a:r>
              <a:rPr lang="en-US" sz="2400" dirty="0"/>
              <a:t> </a:t>
            </a:r>
            <a:r>
              <a:rPr lang="en-US" sz="2400" dirty="0" err="1"/>
              <a:t>llethol</a:t>
            </a:r>
            <a:r>
              <a:rPr lang="en-US" sz="2400" dirty="0"/>
              <a:t> </a:t>
            </a:r>
            <a:r>
              <a:rPr lang="en-US" sz="2400" dirty="0" err="1"/>
              <a:t>ar</a:t>
            </a:r>
            <a:r>
              <a:rPr lang="en-US" sz="2400" dirty="0"/>
              <a:t> y </a:t>
            </a:r>
            <a:r>
              <a:rPr lang="en-US" sz="2400" dirty="0" err="1"/>
              <a:t>dechrau</a:t>
            </a:r>
            <a:r>
              <a:rPr lang="en-US" sz="2400" dirty="0"/>
              <a:t>.</a:t>
            </a:r>
          </a:p>
          <a:p>
            <a:pPr>
              <a:lnSpc>
                <a:spcPct val="90000"/>
              </a:lnSpc>
            </a:pPr>
            <a:r>
              <a:rPr lang="en-US" sz="2400" dirty="0"/>
              <a:t>Dim </a:t>
            </a:r>
            <a:r>
              <a:rPr lang="en-US" sz="2400" dirty="0" err="1"/>
              <a:t>gwybod</a:t>
            </a:r>
            <a:r>
              <a:rPr lang="en-US" sz="2400" dirty="0"/>
              <a:t> – </a:t>
            </a:r>
            <a:r>
              <a:rPr lang="en-US" sz="2400" dirty="0" err="1"/>
              <a:t>gwybod</a:t>
            </a:r>
            <a:r>
              <a:rPr lang="en-US" sz="2400" dirty="0"/>
              <a:t> – </a:t>
            </a:r>
            <a:r>
              <a:rPr lang="en-US" sz="2400" dirty="0" err="1"/>
              <a:t>gwybod</a:t>
            </a:r>
            <a:r>
              <a:rPr lang="en-US" sz="2400" dirty="0"/>
              <a:t> </a:t>
            </a:r>
            <a:r>
              <a:rPr lang="en-US" sz="2400" dirty="0" err="1"/>
              <a:t>sut</a:t>
            </a:r>
            <a:r>
              <a:rPr lang="en-US" sz="2400" dirty="0"/>
              <a:t> </a:t>
            </a:r>
            <a:r>
              <a:rPr lang="en-US" sz="2400" dirty="0" err="1"/>
              <a:t>i</a:t>
            </a:r>
            <a:r>
              <a:rPr lang="en-US" sz="2400" dirty="0"/>
              <a:t>…</a:t>
            </a:r>
          </a:p>
          <a:p>
            <a:pPr>
              <a:lnSpc>
                <a:spcPct val="90000"/>
              </a:lnSpc>
            </a:pPr>
            <a:r>
              <a:rPr lang="en-US" sz="2400" dirty="0" err="1"/>
              <a:t>Arwain</a:t>
            </a:r>
            <a:r>
              <a:rPr lang="en-US" sz="2400" dirty="0"/>
              <a:t> y </a:t>
            </a:r>
            <a:r>
              <a:rPr lang="en-US" sz="2400" dirty="0" err="1"/>
              <a:t>dysgu</a:t>
            </a:r>
            <a:r>
              <a:rPr lang="en-US" sz="2400" dirty="0"/>
              <a:t> a </a:t>
            </a:r>
            <a:r>
              <a:rPr lang="en-US" sz="2400" dirty="0" err="1"/>
              <a:t>chefnogi</a:t>
            </a:r>
            <a:r>
              <a:rPr lang="en-US" sz="2400" dirty="0"/>
              <a:t> </a:t>
            </a:r>
            <a:r>
              <a:rPr lang="en-US" sz="2400" dirty="0" err="1"/>
              <a:t>o’r</a:t>
            </a:r>
            <a:r>
              <a:rPr lang="en-US" sz="2400" dirty="0"/>
              <a:t> </a:t>
            </a:r>
            <a:r>
              <a:rPr lang="en-US" sz="2400" dirty="0" err="1"/>
              <a:t>ochr</a:t>
            </a:r>
            <a:r>
              <a:rPr lang="en-US" sz="2400" dirty="0"/>
              <a:t> / </a:t>
            </a:r>
            <a:r>
              <a:rPr lang="en-US" sz="2400" dirty="0" err="1"/>
              <a:t>cefn</a:t>
            </a:r>
            <a:r>
              <a:rPr lang="en-US" sz="2400" dirty="0"/>
              <a:t> – </a:t>
            </a:r>
            <a:r>
              <a:rPr lang="en-US" sz="2400" dirty="0" err="1"/>
              <a:t>wrth</a:t>
            </a:r>
            <a:r>
              <a:rPr lang="en-US" sz="2400" dirty="0"/>
              <a:t> </a:t>
            </a:r>
            <a:r>
              <a:rPr lang="en-US" sz="2400" dirty="0" err="1"/>
              <a:t>i</a:t>
            </a:r>
            <a:r>
              <a:rPr lang="en-US" sz="2400" dirty="0"/>
              <a:t> </a:t>
            </a:r>
            <a:r>
              <a:rPr lang="en-US" sz="2400" dirty="0" err="1"/>
              <a:t>ddysgwyr</a:t>
            </a:r>
            <a:r>
              <a:rPr lang="en-US" sz="2400" dirty="0"/>
              <a:t> </a:t>
            </a:r>
            <a:r>
              <a:rPr lang="en-US" sz="2400" dirty="0" err="1"/>
              <a:t>llunio</a:t>
            </a:r>
            <a:r>
              <a:rPr lang="en-US" sz="2400" dirty="0"/>
              <a:t> </a:t>
            </a:r>
            <a:r>
              <a:rPr lang="en-US" sz="2400" dirty="0" err="1"/>
              <a:t>ystyr</a:t>
            </a:r>
            <a:r>
              <a:rPr lang="en-US" sz="2400" dirty="0"/>
              <a:t> </a:t>
            </a:r>
            <a:r>
              <a:rPr lang="en-US" sz="2400" dirty="0" err="1"/>
              <a:t>ar</a:t>
            </a:r>
            <a:r>
              <a:rPr lang="en-US" sz="2400" dirty="0"/>
              <a:t> ben </a:t>
            </a:r>
            <a:r>
              <a:rPr lang="en-US" sz="2400" dirty="0" err="1"/>
              <a:t>ei</a:t>
            </a:r>
            <a:r>
              <a:rPr lang="en-US" sz="2400" dirty="0"/>
              <a:t> </a:t>
            </a:r>
            <a:r>
              <a:rPr lang="en-US" sz="2400" dirty="0" err="1"/>
              <a:t>hun</a:t>
            </a:r>
            <a:r>
              <a:rPr lang="en-US" sz="2400" dirty="0"/>
              <a:t> ag / neu </a:t>
            </a:r>
            <a:r>
              <a:rPr lang="en-US" sz="2400" dirty="0" err="1"/>
              <a:t>gydag</a:t>
            </a:r>
            <a:r>
              <a:rPr lang="en-US" sz="2400" dirty="0"/>
              <a:t> </a:t>
            </a:r>
            <a:r>
              <a:rPr lang="en-US" sz="2400" dirty="0" err="1"/>
              <a:t>eraill</a:t>
            </a:r>
            <a:r>
              <a:rPr lang="en-US" sz="2400" dirty="0"/>
              <a:t>. </a:t>
            </a:r>
          </a:p>
          <a:p>
            <a:pPr>
              <a:lnSpc>
                <a:spcPct val="90000"/>
              </a:lnSpc>
            </a:pPr>
            <a:endParaRPr lang="en-US" sz="2400" dirty="0"/>
          </a:p>
        </p:txBody>
      </p:sp>
      <p:pic>
        <p:nvPicPr>
          <p:cNvPr id="5" name="Picture 2" descr="threshold1">
            <a:extLst>
              <a:ext uri="{FF2B5EF4-FFF2-40B4-BE49-F238E27FC236}">
                <a16:creationId xmlns:a16="http://schemas.microsoft.com/office/drawing/2014/main" id="{96EA5CB9-70B7-8F4C-81DE-79739AFCC32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4648200" y="1202482"/>
            <a:ext cx="4038600" cy="3989040"/>
          </a:xfrm>
          <a:prstGeom prst="rect">
            <a:avLst/>
          </a:prstGeom>
          <a:solidFill>
            <a:srgbClr val="FFFFFF"/>
          </a:solidFill>
        </p:spPr>
      </p:pic>
    </p:spTree>
    <p:extLst>
      <p:ext uri="{BB962C8B-B14F-4D97-AF65-F5344CB8AC3E}">
        <p14:creationId xmlns:p14="http://schemas.microsoft.com/office/powerpoint/2010/main" val="31316382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8F9C-2529-054F-86DD-D27A06B9BCF6}"/>
              </a:ext>
            </a:extLst>
          </p:cNvPr>
          <p:cNvSpPr>
            <a:spLocks noGrp="1"/>
          </p:cNvSpPr>
          <p:nvPr>
            <p:ph type="title"/>
          </p:nvPr>
        </p:nvSpPr>
        <p:spPr>
          <a:xfrm>
            <a:off x="457200" y="476672"/>
            <a:ext cx="8229600" cy="1143000"/>
          </a:xfrm>
        </p:spPr>
        <p:txBody>
          <a:bodyPr/>
          <a:lstStyle/>
          <a:p>
            <a:r>
              <a:rPr lang="en-US" dirty="0"/>
              <a:t>Foundation Phase –</a:t>
            </a:r>
            <a:br>
              <a:rPr lang="en-US" dirty="0"/>
            </a:br>
            <a:r>
              <a:rPr lang="en-US" dirty="0"/>
              <a:t>a play based curriculum</a:t>
            </a:r>
          </a:p>
        </p:txBody>
      </p:sp>
      <p:sp>
        <p:nvSpPr>
          <p:cNvPr id="5" name="Content Placeholder 4">
            <a:extLst>
              <a:ext uri="{FF2B5EF4-FFF2-40B4-BE49-F238E27FC236}">
                <a16:creationId xmlns:a16="http://schemas.microsoft.com/office/drawing/2014/main" id="{6591D4B8-F779-427B-9310-F0432B5D060D}"/>
              </a:ext>
            </a:extLst>
          </p:cNvPr>
          <p:cNvSpPr>
            <a:spLocks noGrp="1"/>
          </p:cNvSpPr>
          <p:nvPr>
            <p:ph sz="half" idx="2"/>
          </p:nvPr>
        </p:nvSpPr>
        <p:spPr>
          <a:xfrm>
            <a:off x="899592" y="2276872"/>
            <a:ext cx="7787208" cy="3312368"/>
          </a:xfrm>
        </p:spPr>
        <p:txBody>
          <a:bodyPr/>
          <a:lstStyle/>
          <a:p>
            <a:pPr marL="0" indent="0">
              <a:buNone/>
            </a:pPr>
            <a:r>
              <a:rPr lang="en-US" dirty="0"/>
              <a:t>The Foundation phase advocates a holistic child-centered approach. Well-being underpins the Foundation Phase, the learning being through ‘first hand experiential activities with the serious business of play providing the vehicle’ (DCELLS, 2008a:4). </a:t>
            </a:r>
          </a:p>
          <a:p>
            <a:pPr marL="0" indent="0">
              <a:buNone/>
            </a:pPr>
            <a:endParaRPr lang="en-US" dirty="0"/>
          </a:p>
        </p:txBody>
      </p:sp>
    </p:spTree>
    <p:extLst>
      <p:ext uri="{BB962C8B-B14F-4D97-AF65-F5344CB8AC3E}">
        <p14:creationId xmlns:p14="http://schemas.microsoft.com/office/powerpoint/2010/main" val="174590438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chor="t">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ea typeface="MS PGothic"/>
                <a:cs typeface="Al Nile"/>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1915 - 2016</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904862"/>
            <a:ext cx="3299471" cy="1200329"/>
          </a:xfrm>
          <a:prstGeom prst="rect">
            <a:avLst/>
          </a:prstGeom>
          <a:noFill/>
        </p:spPr>
        <p:txBody>
          <a:bodyPr wrap="square" rtlCol="0">
            <a:spAutoFit/>
          </a:bodyPr>
          <a:lstStyle/>
          <a:p>
            <a:r>
              <a:rPr lang="en-US" dirty="0" err="1"/>
              <a:t>Ymestynwch</a:t>
            </a:r>
            <a:r>
              <a:rPr lang="en-US" dirty="0"/>
              <a:t> </a:t>
            </a:r>
            <a:r>
              <a:rPr lang="en-US" dirty="0" err="1"/>
              <a:t>eich</a:t>
            </a:r>
            <a:r>
              <a:rPr lang="en-US" dirty="0"/>
              <a:t> </a:t>
            </a:r>
            <a:r>
              <a:rPr lang="en-US" dirty="0" err="1"/>
              <a:t>ysgrifennu</a:t>
            </a:r>
            <a:r>
              <a:rPr lang="en-US" dirty="0"/>
              <a:t> am un neu </a:t>
            </a:r>
            <a:r>
              <a:rPr lang="en-US" dirty="0" err="1"/>
              <a:t>ddau</a:t>
            </a:r>
            <a:r>
              <a:rPr lang="en-US" dirty="0"/>
              <a:t> o </a:t>
            </a:r>
            <a:r>
              <a:rPr lang="en-US" dirty="0" err="1"/>
              <a:t>ddamcanieithwr</a:t>
            </a:r>
            <a:r>
              <a:rPr lang="en-US" dirty="0"/>
              <a:t> </a:t>
            </a:r>
            <a:r>
              <a:rPr lang="en-US" dirty="0" err="1"/>
              <a:t>rydych</a:t>
            </a:r>
            <a:r>
              <a:rPr lang="en-US" dirty="0"/>
              <a:t> </a:t>
            </a:r>
            <a:r>
              <a:rPr lang="en-US" dirty="0" err="1"/>
              <a:t>wedi</a:t>
            </a:r>
            <a:r>
              <a:rPr lang="en-US" dirty="0"/>
              <a:t> </a:t>
            </a:r>
            <a:r>
              <a:rPr lang="en-US" dirty="0" err="1"/>
              <a:t>dewis</a:t>
            </a:r>
            <a:r>
              <a:rPr lang="en-US" dirty="0"/>
              <a:t> </a:t>
            </a:r>
            <a:r>
              <a:rPr lang="en-US" dirty="0" err="1"/>
              <a:t>trafod</a:t>
            </a:r>
            <a:r>
              <a:rPr lang="en-US" dirty="0"/>
              <a:t>.  </a:t>
            </a:r>
          </a:p>
        </p:txBody>
      </p:sp>
      <p:sp>
        <p:nvSpPr>
          <p:cNvPr id="7" name="TextBox 6"/>
          <p:cNvSpPr txBox="1"/>
          <p:nvPr/>
        </p:nvSpPr>
        <p:spPr>
          <a:xfrm>
            <a:off x="5292080" y="3752810"/>
            <a:ext cx="3057747" cy="1200329"/>
          </a:xfrm>
          <a:prstGeom prst="rect">
            <a:avLst/>
          </a:prstGeom>
          <a:noFill/>
        </p:spPr>
        <p:txBody>
          <a:bodyPr wrap="square" rtlCol="0">
            <a:spAutoFit/>
          </a:bodyPr>
          <a:lstStyle/>
          <a:p>
            <a:r>
              <a:rPr lang="en-US" dirty="0"/>
              <a:t>Extend the blurb you’ve written about one or two of the theorists that you’ve chosen.  </a:t>
            </a:r>
          </a:p>
        </p:txBody>
      </p:sp>
    </p:spTree>
    <p:extLst>
      <p:ext uri="{BB962C8B-B14F-4D97-AF65-F5344CB8AC3E}">
        <p14:creationId xmlns:p14="http://schemas.microsoft.com/office/powerpoint/2010/main" val="12608919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331640" y="346142"/>
            <a:ext cx="6768752" cy="2722817"/>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Mawrth / Tuesday </a:t>
            </a:r>
          </a:p>
          <a:p>
            <a:pPr eaLnBrk="1" hangingPunct="1"/>
            <a:r>
              <a:rPr lang="en-US" altLang="en-US" sz="2400" b="1" dirty="0">
                <a:solidFill>
                  <a:schemeClr val="bg1"/>
                </a:solidFill>
              </a:rPr>
              <a:t>19 / 10 / 2021</a:t>
            </a:r>
          </a:p>
          <a:p>
            <a:pPr eaLnBrk="1" hangingPunct="1"/>
            <a:r>
              <a:rPr lang="en-US" altLang="en-US" sz="2400" b="1" dirty="0">
                <a:solidFill>
                  <a:schemeClr val="bg1"/>
                </a:solidFill>
              </a:rPr>
              <a:t>Campus based lecture – </a:t>
            </a:r>
          </a:p>
          <a:p>
            <a:pPr eaLnBrk="1" hangingPunct="1"/>
            <a:r>
              <a:rPr lang="en-US" altLang="en-US" sz="2400" b="1" dirty="0">
                <a:solidFill>
                  <a:schemeClr val="bg1"/>
                </a:solidFill>
              </a:rPr>
              <a:t>SKIP training day</a:t>
            </a:r>
          </a:p>
          <a:p>
            <a:pPr eaLnBrk="1" hangingPunct="1"/>
            <a:r>
              <a:rPr lang="en-US" altLang="en-US" sz="2400" b="1" dirty="0">
                <a:solidFill>
                  <a:schemeClr val="bg1"/>
                </a:solidFill>
              </a:rPr>
              <a:t>Studio 9.20 to start 9.30am prompt</a:t>
            </a:r>
          </a:p>
          <a:p>
            <a:pPr eaLnBrk="1" hangingPunct="1"/>
            <a:r>
              <a:rPr lang="en-US" altLang="en-US" sz="2400" b="1" dirty="0">
                <a:solidFill>
                  <a:schemeClr val="bg1"/>
                </a:solidFill>
              </a:rPr>
              <a:t>Lunch 12 – 1. Finished 3.30pm </a:t>
            </a:r>
          </a:p>
        </p:txBody>
      </p:sp>
      <p:sp>
        <p:nvSpPr>
          <p:cNvPr id="2" name="TextBox 1">
            <a:extLst>
              <a:ext uri="{FF2B5EF4-FFF2-40B4-BE49-F238E27FC236}">
                <a16:creationId xmlns:a16="http://schemas.microsoft.com/office/drawing/2014/main" id="{1D996922-2B59-BE4C-B810-81D771F5B647}"/>
              </a:ext>
            </a:extLst>
          </p:cNvPr>
          <p:cNvSpPr txBox="1"/>
          <p:nvPr/>
        </p:nvSpPr>
        <p:spPr>
          <a:xfrm>
            <a:off x="738357" y="3429000"/>
            <a:ext cx="2526929" cy="1881605"/>
          </a:xfrm>
          <a:prstGeom prst="rect">
            <a:avLst/>
          </a:prstGeom>
          <a:noFill/>
          <a:ln>
            <a:solidFill>
              <a:schemeClr val="accent1"/>
            </a:solidFill>
          </a:ln>
        </p:spPr>
        <p:txBody>
          <a:bodyPr wrap="square" rtlCol="0">
            <a:spAutoFit/>
          </a:bodyPr>
          <a:lstStyle/>
          <a:p>
            <a:pPr algn="ctr">
              <a:lnSpc>
                <a:spcPct val="150000"/>
              </a:lnSpc>
            </a:pPr>
            <a:r>
              <a:rPr lang="en-US" sz="2000" dirty="0" err="1">
                <a:latin typeface="+mn-lt"/>
              </a:rPr>
              <a:t>Ymarferol</a:t>
            </a:r>
            <a:r>
              <a:rPr lang="en-US" sz="2000" dirty="0">
                <a:latin typeface="+mn-lt"/>
              </a:rPr>
              <a:t> </a:t>
            </a:r>
          </a:p>
          <a:p>
            <a:pPr algn="ctr">
              <a:lnSpc>
                <a:spcPct val="150000"/>
              </a:lnSpc>
            </a:pPr>
            <a:r>
              <a:rPr lang="en-US" sz="2000" dirty="0" err="1">
                <a:latin typeface="+mn-lt"/>
              </a:rPr>
              <a:t>Dillad</a:t>
            </a:r>
            <a:r>
              <a:rPr lang="en-US" sz="2000" dirty="0">
                <a:latin typeface="+mn-lt"/>
              </a:rPr>
              <a:t> addas</a:t>
            </a:r>
          </a:p>
          <a:p>
            <a:pPr algn="ctr">
              <a:lnSpc>
                <a:spcPct val="150000"/>
              </a:lnSpc>
            </a:pPr>
            <a:r>
              <a:rPr lang="en-US" sz="2000" dirty="0" err="1">
                <a:latin typeface="+mn-lt"/>
              </a:rPr>
              <a:t>Potel</a:t>
            </a:r>
            <a:r>
              <a:rPr lang="en-US" sz="2000" dirty="0">
                <a:latin typeface="+mn-lt"/>
              </a:rPr>
              <a:t> </a:t>
            </a:r>
            <a:r>
              <a:rPr lang="en-US" sz="2000" dirty="0" err="1">
                <a:latin typeface="+mn-lt"/>
              </a:rPr>
              <a:t>dwr</a:t>
            </a:r>
            <a:r>
              <a:rPr lang="en-US" sz="2000" dirty="0">
                <a:latin typeface="+mn-lt"/>
              </a:rPr>
              <a:t> </a:t>
            </a:r>
            <a:r>
              <a:rPr lang="en-US" sz="2000" dirty="0" err="1">
                <a:latin typeface="+mn-lt"/>
              </a:rPr>
              <a:t>personol</a:t>
            </a:r>
            <a:r>
              <a:rPr lang="en-US" sz="2000" dirty="0">
                <a:latin typeface="+mn-lt"/>
              </a:rPr>
              <a:t>. </a:t>
            </a:r>
          </a:p>
          <a:p>
            <a:pPr algn="ctr">
              <a:lnSpc>
                <a:spcPct val="150000"/>
              </a:lnSpc>
            </a:pPr>
            <a:endParaRPr lang="en-US" sz="2000" dirty="0">
              <a:latin typeface="+mn-lt"/>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5631270" y="3440755"/>
            <a:ext cx="2776770" cy="1881605"/>
          </a:xfrm>
          <a:prstGeom prst="rect">
            <a:avLst/>
          </a:prstGeom>
          <a:noFill/>
          <a:ln>
            <a:solidFill>
              <a:schemeClr val="accent1"/>
            </a:solidFill>
          </a:ln>
        </p:spPr>
        <p:txBody>
          <a:bodyPr wrap="square" rtlCol="0">
            <a:spAutoFit/>
          </a:bodyPr>
          <a:lstStyle/>
          <a:p>
            <a:pPr algn="ctr">
              <a:lnSpc>
                <a:spcPct val="150000"/>
              </a:lnSpc>
            </a:pPr>
            <a:r>
              <a:rPr lang="en-US" sz="2000" dirty="0">
                <a:latin typeface="+mn-lt"/>
              </a:rPr>
              <a:t>Practical</a:t>
            </a:r>
          </a:p>
          <a:p>
            <a:pPr algn="ctr">
              <a:lnSpc>
                <a:spcPct val="150000"/>
              </a:lnSpc>
            </a:pPr>
            <a:r>
              <a:rPr lang="en-US" sz="2000" dirty="0">
                <a:latin typeface="+mn-lt"/>
              </a:rPr>
              <a:t>Dress appropriately</a:t>
            </a:r>
          </a:p>
          <a:p>
            <a:pPr algn="ctr">
              <a:lnSpc>
                <a:spcPct val="150000"/>
              </a:lnSpc>
            </a:pPr>
            <a:r>
              <a:rPr lang="en-US" sz="2000" dirty="0">
                <a:latin typeface="+mn-lt"/>
              </a:rPr>
              <a:t>Bring own water bottles</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610</TotalTime>
  <Words>4488</Words>
  <Application>Microsoft Office PowerPoint</Application>
  <PresentationFormat>On-screen Show (4:3)</PresentationFormat>
  <Paragraphs>530</Paragraphs>
  <Slides>64</Slides>
  <Notes>36</Notes>
  <HiddenSlides>0</HiddenSlides>
  <MMClips>1</MMClips>
  <ScaleCrop>false</ScaleCrop>
  <HeadingPairs>
    <vt:vector size="4" baseType="variant">
      <vt:variant>
        <vt:lpstr>Theme</vt:lpstr>
      </vt:variant>
      <vt:variant>
        <vt:i4>1</vt:i4>
      </vt:variant>
      <vt:variant>
        <vt:lpstr>Slide Titles</vt:lpstr>
      </vt:variant>
      <vt:variant>
        <vt:i4>64</vt:i4>
      </vt:variant>
    </vt:vector>
  </HeadingPairs>
  <TitlesOfParts>
    <vt:vector size="65" baseType="lpstr">
      <vt:lpstr>Theme2</vt:lpstr>
      <vt:lpstr>BMPE 5005  Damcanieithwyr ym myd Addysg Theorists in the world of Education  </vt:lpstr>
      <vt:lpstr>Amcanion / Aims :</vt:lpstr>
      <vt:lpstr>Chwarae / Play</vt:lpstr>
      <vt:lpstr>Y Cyfnod Sylfaen  The Foundation Phase</vt:lpstr>
      <vt:lpstr>Chwech Maes Dysgu  Seven Areas Of Learning</vt:lpstr>
      <vt:lpstr>PowerPoint Presentation</vt:lpstr>
      <vt:lpstr>Beth ydy chwarae? What is play?</vt:lpstr>
      <vt:lpstr>Recap lecture 2 –  Fundamental Movement Skills</vt:lpstr>
      <vt:lpstr>Ymarferol / Practical 1</vt:lpstr>
      <vt:lpstr>Increase sophistication Prac 2</vt:lpstr>
      <vt:lpstr>   Pwysigrwydd chwarae yn natblygiad plant   The role of play in  child development</vt:lpstr>
      <vt:lpstr>Evidence from neuroscience</vt:lpstr>
      <vt:lpstr>PowerPoint Presentation</vt:lpstr>
      <vt:lpstr>  Agweddau sylfaenol o sensori a motor sy’n dylanwadu ar ddysgu.    Basic sensory &amp; motor components that  influence learning.</vt:lpstr>
      <vt:lpstr>Nodweddion chwarae …  Features of play …</vt:lpstr>
      <vt:lpstr>Tasg a thoriad / Task and break</vt:lpstr>
      <vt:lpstr>Dylanwad Damcanieithwyr Influences from Theorists</vt:lpstr>
      <vt:lpstr>Behaviourism</vt:lpstr>
      <vt:lpstr>Behaviourism (‘Through positive and negative reinforcement’) </vt:lpstr>
      <vt:lpstr>Behaviourist model</vt:lpstr>
      <vt:lpstr>  Operant conditioning</vt:lpstr>
      <vt:lpstr>Cynlluniwch ddysgu!   Design some learning! Practical 3</vt:lpstr>
      <vt:lpstr>Links with Mosston &amp; Ashworth’s Spectrum of Teaching Styles</vt:lpstr>
      <vt:lpstr>Constructivism</vt:lpstr>
      <vt:lpstr>Constructivism </vt:lpstr>
      <vt:lpstr>Jean Piaget 1896 – 1980 Constructivism</vt:lpstr>
      <vt:lpstr>Jerome Bruner 1915 – 2016 Constructivism</vt:lpstr>
      <vt:lpstr>Task </vt:lpstr>
      <vt:lpstr>Bruner’s theory of Cognitive Development  </vt:lpstr>
      <vt:lpstr>Social constructivism </vt:lpstr>
      <vt:lpstr>Ymarferol / Practical 4</vt:lpstr>
      <vt:lpstr>Social Constructivist Model Through interaction with others</vt:lpstr>
      <vt:lpstr>Social constructivism </vt:lpstr>
      <vt:lpstr>Lev Vygostsky 1896 – 1934 Social Constructivism</vt:lpstr>
      <vt:lpstr>Lev Vygotsky 1896 - 1934</vt:lpstr>
      <vt:lpstr>Ymarferol / Practical 5</vt:lpstr>
      <vt:lpstr>Theorists and play</vt:lpstr>
      <vt:lpstr>PowerPoint Presentation</vt:lpstr>
      <vt:lpstr>Watch the video clip on the ‘Zone of Proximal Development’ – Lev Vygostsky – and you could summarise the key points by our next session:  </vt:lpstr>
      <vt:lpstr>Cinio / Lunch</vt:lpstr>
      <vt:lpstr>Chwarae – i beth? / Play – so what?</vt:lpstr>
      <vt:lpstr>Who’s theory does this quote remind us of? …</vt:lpstr>
      <vt:lpstr>Is playing a form of learning for children in the early years?</vt:lpstr>
      <vt:lpstr>After lunch 1.30 – 3pm lecture</vt:lpstr>
      <vt:lpstr>Memory</vt:lpstr>
      <vt:lpstr>Ydych chi’n cofio? Do you remember? </vt:lpstr>
      <vt:lpstr>PowerPoint Presentation</vt:lpstr>
      <vt:lpstr>Cues that children use to distinguish between play and work Howard and McInnes’s(2010:35)  </vt:lpstr>
      <vt:lpstr>PowerPoint Presentation</vt:lpstr>
      <vt:lpstr>Prif bwyntiau / Main points</vt:lpstr>
      <vt:lpstr>Y plentyn yn arwain y dysgu  Child led learning</vt:lpstr>
      <vt:lpstr>PowerPoint Presentation</vt:lpstr>
      <vt:lpstr>PowerPoint Presentation</vt:lpstr>
      <vt:lpstr>Beth ydy chwarae? What is play?</vt:lpstr>
      <vt:lpstr>PowerPoint Presentation</vt:lpstr>
      <vt:lpstr>Beth ydy chwarae? What is play?</vt:lpstr>
      <vt:lpstr>Sut wyf yn dysgu? How do I learn?</vt:lpstr>
      <vt:lpstr>Sut i ni’n dysgu? / How do we learn?</vt:lpstr>
      <vt:lpstr>Sut i ni’n dysgu? / How do we learn?</vt:lpstr>
      <vt:lpstr>Simple theories of learning</vt:lpstr>
      <vt:lpstr>Damcaniaethau syml o ddysgu  </vt:lpstr>
      <vt:lpstr>Foundation Phase – a play based curriculum</vt:lpstr>
      <vt:lpstr>Dylanwad Damcanieithwyr Influences from Theorists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  </dc:title>
  <dc:creator>Heddwen Davies</dc:creator>
  <cp:lastModifiedBy>Heddwen Davies</cp:lastModifiedBy>
  <cp:revision>55</cp:revision>
  <cp:lastPrinted>2021-10-11T19:00:33Z</cp:lastPrinted>
  <dcterms:created xsi:type="dcterms:W3CDTF">2020-10-05T18:51:09Z</dcterms:created>
  <dcterms:modified xsi:type="dcterms:W3CDTF">2021-10-25T10:15:14Z</dcterms:modified>
</cp:coreProperties>
</file>