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09" r:id="rId1"/>
  </p:sldMasterIdLst>
  <p:sldIdLst>
    <p:sldId id="256" r:id="rId2"/>
    <p:sldId id="257" r:id="rId3"/>
    <p:sldId id="260" r:id="rId4"/>
    <p:sldId id="261" r:id="rId5"/>
    <p:sldId id="272" r:id="rId6"/>
    <p:sldId id="267" r:id="rId7"/>
    <p:sldId id="262" r:id="rId8"/>
    <p:sldId id="263" r:id="rId9"/>
    <p:sldId id="269" r:id="rId10"/>
    <p:sldId id="264" r:id="rId11"/>
    <p:sldId id="268" r:id="rId12"/>
    <p:sldId id="265" r:id="rId13"/>
    <p:sldId id="270" r:id="rId14"/>
    <p:sldId id="273" r:id="rId15"/>
    <p:sldId id="274" r:id="rId16"/>
    <p:sldId id="271"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59D3F5C-FEBD-F7D4-FD64-9E29A12B3CCA}" v="2574" dt="2020-04-14T00:34:54.974"/>
    <p1510:client id="{31A2608C-C294-F127-1A18-06E1C73ACC43}" v="787" dt="2020-03-17T14:15:25.283"/>
    <p1510:client id="{32705C7D-00D0-358E-4C4E-946F0EB26C88}" v="396" dt="2020-03-14T19:09:53.932"/>
    <p1510:client id="{372CD35B-5FEA-689C-C4EA-D73A75672CB5}" v="1179" dt="2020-03-15T12:37:25.744"/>
    <p1510:client id="{3842A966-2A92-E653-50B1-522AA14C9DAD}" v="606" dt="2020-04-14T16:13:19.557"/>
    <p1510:client id="{39F08333-806C-DB15-4902-12064D9782FB}" v="3812" dt="2020-03-14T11:28:49.689"/>
    <p1510:client id="{9E29D4BD-3A69-DB0C-232A-C78295F9C17D}" v="429" dt="2020-03-24T15:53:33.168"/>
    <p1510:client id="{9F7B098E-C889-7DF3-B40F-FD64AE7380FC}" v="2149" dt="2020-03-15T13:47:43.372"/>
    <p1510:client id="{9FDBE1EA-BF34-480F-FD7F-F7F004589330}" v="1029" dt="2020-03-13T19:18:19.679"/>
    <p1510:client id="{A2ABF724-F988-8200-6BA6-C4104461C98C}" v="541" dt="2020-03-14T13:14:32.326"/>
    <p1510:client id="{B3E609F9-12D9-EFC7-1178-6343E506B109}" v="1329" dt="2020-03-15T17:29:29.227"/>
    <p1510:client id="{D63241B6-A79E-1690-8033-F4A8B5694FDA}" v="437" dt="2020-03-24T16:46:36.890"/>
    <p1510:client id="{D87A6E07-A6B7-EF13-266E-CD3573B0B5DA}" v="4209" dt="2020-03-26T17:00:06.168"/>
    <p1510:client id="{F63C80BF-D329-D639-A485-3149CBEA8EB3}" v="1438" dt="2020-03-24T15:35:55.680"/>
    <p1510:client id="{FF246897-B6BE-0589-C9BA-9947BBA5F1CA}" v="246" dt="2020-03-19T15:34:29.05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3">
        <a:schemeClr val="bg2"/>
      </p:bgRef>
    </p:bg>
    <p:spTree>
      <p:nvGrpSpPr>
        <p:cNvPr id="1" name=""/>
        <p:cNvGrpSpPr/>
        <p:nvPr/>
      </p:nvGrpSpPr>
      <p:grpSpPr>
        <a:xfrm>
          <a:off x="0" y="0"/>
          <a:ext cx="0" cy="0"/>
          <a:chOff x="0" y="0"/>
          <a:chExt cx="0" cy="0"/>
        </a:xfrm>
      </p:grpSpPr>
      <p:pic>
        <p:nvPicPr>
          <p:cNvPr id="7" name="Picture 6" descr="Celestia-R1---OverlayTitle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3962399" y="1964267"/>
            <a:ext cx="7197726" cy="2421464"/>
          </a:xfrm>
        </p:spPr>
        <p:txBody>
          <a:bodyPr anchor="b">
            <a:normAutofit/>
          </a:bodyPr>
          <a:lstStyle>
            <a:lvl1pPr algn="r">
              <a:defRPr sz="4800">
                <a:effectLst/>
              </a:defRPr>
            </a:lvl1pPr>
          </a:lstStyle>
          <a:p>
            <a:r>
              <a:rPr lang="en-US"/>
              <a:t>Click to edit Master title style</a:t>
            </a:r>
          </a:p>
        </p:txBody>
      </p:sp>
      <p:sp>
        <p:nvSpPr>
          <p:cNvPr id="3" name="Subtitle 2"/>
          <p:cNvSpPr>
            <a:spLocks noGrp="1"/>
          </p:cNvSpPr>
          <p:nvPr>
            <p:ph type="subTitle" idx="1"/>
          </p:nvPr>
        </p:nvSpPr>
        <p:spPr>
          <a:xfrm>
            <a:off x="3962399" y="4385732"/>
            <a:ext cx="7197726" cy="1405467"/>
          </a:xfrm>
        </p:spPr>
        <p:txBody>
          <a:bodyPr anchor="t">
            <a:normAutofit/>
          </a:bodyPr>
          <a:lstStyle>
            <a:lvl1pPr marL="0" indent="0" algn="r">
              <a:buNone/>
              <a:defRPr sz="1800" cap="all">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a:xfrm>
            <a:off x="8932558" y="5870575"/>
            <a:ext cx="1600200" cy="377825"/>
          </a:xfrm>
        </p:spPr>
        <p:txBody>
          <a:bodyPr/>
          <a:lstStyle/>
          <a:p>
            <a:fld id="{B61BEF0D-F0BB-DE4B-95CE-6DB70DBA9567}" type="datetimeFigureOut">
              <a:rPr lang="en-US" dirty="0"/>
              <a:pPr/>
              <a:t>4/14/2020</a:t>
            </a:fld>
            <a:endParaRPr lang="en-US"/>
          </a:p>
        </p:txBody>
      </p:sp>
      <p:sp>
        <p:nvSpPr>
          <p:cNvPr id="5" name="Footer Placeholder 4"/>
          <p:cNvSpPr>
            <a:spLocks noGrp="1"/>
          </p:cNvSpPr>
          <p:nvPr>
            <p:ph type="ftr" sz="quarter" idx="11"/>
          </p:nvPr>
        </p:nvSpPr>
        <p:spPr>
          <a:xfrm>
            <a:off x="3962399" y="5870575"/>
            <a:ext cx="4893958" cy="377825"/>
          </a:xfrm>
        </p:spPr>
        <p:txBody>
          <a:bodyPr/>
          <a:lstStyle/>
          <a:p>
            <a:endParaRPr lang="en-US"/>
          </a:p>
        </p:txBody>
      </p:sp>
      <p:sp>
        <p:nvSpPr>
          <p:cNvPr id="6" name="Slide Number Placeholder 5"/>
          <p:cNvSpPr>
            <a:spLocks noGrp="1"/>
          </p:cNvSpPr>
          <p:nvPr>
            <p:ph type="sldNum" sz="quarter" idx="12"/>
          </p:nvPr>
        </p:nvSpPr>
        <p:spPr>
          <a:xfrm>
            <a:off x="10608958" y="5870575"/>
            <a:ext cx="551167" cy="3778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618292275"/>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4/14/2020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449706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3308581"/>
            <a:ext cx="10131427" cy="1468800"/>
          </a:xfrm>
        </p:spPr>
        <p:txBody>
          <a:bodyPr anchor="b"/>
          <a:lstStyle>
            <a:lvl1pPr algn="l">
              <a:defRPr sz="4000" b="0" cap="all"/>
            </a:lvl1pPr>
          </a:lstStyle>
          <a:p>
            <a:r>
              <a:rPr lang="en-US"/>
              <a:t>Click to edit Master title style</a:t>
            </a:r>
          </a:p>
        </p:txBody>
      </p:sp>
      <p:sp>
        <p:nvSpPr>
          <p:cNvPr id="3" name="Text Placeholder 2"/>
          <p:cNvSpPr>
            <a:spLocks noGrp="1"/>
          </p:cNvSpPr>
          <p:nvPr>
            <p:ph type="body" idx="1"/>
          </p:nvPr>
        </p:nvSpPr>
        <p:spPr>
          <a:xfrm>
            <a:off x="685799" y="4777381"/>
            <a:ext cx="10131428" cy="860400"/>
          </a:xfrm>
        </p:spPr>
        <p:txBody>
          <a:bodyPr anchor="t">
            <a:normAutofit/>
          </a:bodyPr>
          <a:lstStyle>
            <a:lvl1pPr marL="0" indent="0" algn="l">
              <a:buNone/>
              <a:defRPr sz="2000" cap="all">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4/14/2020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7544832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85802" y="2142067"/>
            <a:ext cx="4995334" cy="364913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821895" y="2142067"/>
            <a:ext cx="4995332" cy="364913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4/14/2020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5769294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hasCustomPrompt="1"/>
          </p:nvPr>
        </p:nvSpPr>
        <p:spPr>
          <a:xfrm>
            <a:off x="973670" y="2218267"/>
            <a:ext cx="4709054"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1" y="2870201"/>
            <a:ext cx="4996923" cy="292099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hasCustomPrompt="1"/>
          </p:nvPr>
        </p:nvSpPr>
        <p:spPr>
          <a:xfrm>
            <a:off x="6096003" y="2226734"/>
            <a:ext cx="4722813"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23483" y="2870201"/>
            <a:ext cx="4995334" cy="292099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4/14/2020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6198977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4/14/2020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3737641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Date Placeholder 1"/>
          <p:cNvSpPr>
            <a:spLocks noGrp="1"/>
          </p:cNvSpPr>
          <p:nvPr>
            <p:ph type="dt" sz="half" idx="10"/>
          </p:nvPr>
        </p:nvSpPr>
        <p:spPr/>
        <p:txBody>
          <a:bodyPr/>
          <a:lstStyle/>
          <a:p>
            <a:fld id="{B61BEF0D-F0BB-DE4B-95CE-6DB70DBA9567}" type="datetimeFigureOut">
              <a:rPr lang="en-US" dirty="0"/>
              <a:pPr/>
              <a:t>4/14/2020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7998900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2074333"/>
            <a:ext cx="3680885" cy="1371600"/>
          </a:xfrm>
        </p:spPr>
        <p:txBody>
          <a:bodyPr anchor="b">
            <a:normAutofit/>
          </a:bodyPr>
          <a:lstStyle>
            <a:lvl1pPr algn="l">
              <a:defRPr sz="2400" b="0"/>
            </a:lvl1pPr>
          </a:lstStyle>
          <a:p>
            <a:r>
              <a:rPr lang="en-US"/>
              <a:t>Click to edit Master title style</a:t>
            </a:r>
          </a:p>
        </p:txBody>
      </p:sp>
      <p:sp>
        <p:nvSpPr>
          <p:cNvPr id="3" name="Content Placeholder 2"/>
          <p:cNvSpPr>
            <a:spLocks noGrp="1"/>
          </p:cNvSpPr>
          <p:nvPr>
            <p:ph idx="1"/>
          </p:nvPr>
        </p:nvSpPr>
        <p:spPr>
          <a:xfrm>
            <a:off x="4648201" y="609601"/>
            <a:ext cx="6169026" cy="5181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85800" y="3445933"/>
            <a:ext cx="3680885" cy="1828800"/>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4/14/2020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9277387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1600200"/>
            <a:ext cx="6164653" cy="1371600"/>
          </a:xfrm>
        </p:spPr>
        <p:txBody>
          <a:bodyPr anchor="b">
            <a:normAutofit/>
          </a:bodyPr>
          <a:lstStyle>
            <a:lvl1pPr algn="l">
              <a:defRPr sz="2800" b="0"/>
            </a:lvl1pPr>
          </a:lstStyle>
          <a:p>
            <a:r>
              <a:rPr lang="en-US"/>
              <a:t>Click to edit Master title style</a:t>
            </a:r>
          </a:p>
        </p:txBody>
      </p:sp>
      <p:sp>
        <p:nvSpPr>
          <p:cNvPr id="14" name="Picture Placeholder 2"/>
          <p:cNvSpPr>
            <a:spLocks noGrp="1" noChangeAspect="1"/>
          </p:cNvSpPr>
          <p:nvPr>
            <p:ph type="pic" idx="1"/>
          </p:nvPr>
        </p:nvSpPr>
        <p:spPr>
          <a:xfrm>
            <a:off x="7536253" y="914400"/>
            <a:ext cx="3280974" cy="4572000"/>
          </a:xfrm>
          <a:prstGeom prst="roundRect">
            <a:avLst>
              <a:gd name="adj" fmla="val 42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685800" y="2971800"/>
            <a:ext cx="6164653" cy="1828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4/14/2020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1367446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4732865"/>
            <a:ext cx="1013142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1371600" y="932112"/>
            <a:ext cx="8759827" cy="3164976"/>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685800" y="5299603"/>
            <a:ext cx="10131427" cy="49371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4/14/2020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0484558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3124199"/>
          </a:xfrm>
        </p:spPr>
        <p:txBody>
          <a:bodyPr anchor="ctr">
            <a:normAutofit/>
          </a:bodyPr>
          <a:lstStyle>
            <a:lvl1pPr algn="l">
              <a:defRPr sz="3200" b="0" cap="none"/>
            </a:lvl1pPr>
          </a:lstStyle>
          <a:p>
            <a:r>
              <a:rPr lang="en-US"/>
              <a:t>Click to edit Master title style</a:t>
            </a:r>
          </a:p>
        </p:txBody>
      </p:sp>
      <p:sp>
        <p:nvSpPr>
          <p:cNvPr id="3" name="Text Placeholder 2"/>
          <p:cNvSpPr>
            <a:spLocks noGrp="1"/>
          </p:cNvSpPr>
          <p:nvPr>
            <p:ph type="body" idx="1"/>
          </p:nvPr>
        </p:nvSpPr>
        <p:spPr>
          <a:xfrm>
            <a:off x="685800" y="4343400"/>
            <a:ext cx="10131428"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4/14/2020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8588346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6" name="Picture 1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5" name="TextBox 14"/>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11" name="TextBox 10"/>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2"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1097875" y="3352800"/>
            <a:ext cx="9339184"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7465" y="4343400"/>
            <a:ext cx="10152367"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4/14/2020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75514502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2" y="3308581"/>
            <a:ext cx="10131425" cy="1468800"/>
          </a:xfrm>
        </p:spPr>
        <p:txBody>
          <a:bodyPr anchor="b">
            <a:normAutofit/>
          </a:bodyPr>
          <a:lstStyle>
            <a:lvl1pPr algn="l">
              <a:defRPr sz="3200" b="0" cap="none"/>
            </a:lvl1pPr>
          </a:lstStyle>
          <a:p>
            <a:r>
              <a:rPr lang="en-US"/>
              <a:t>Click to edit Master title style</a:t>
            </a:r>
          </a:p>
        </p:txBody>
      </p:sp>
      <p:sp>
        <p:nvSpPr>
          <p:cNvPr id="3" name="Text Placeholder 2"/>
          <p:cNvSpPr>
            <a:spLocks noGrp="1"/>
          </p:cNvSpPr>
          <p:nvPr>
            <p:ph type="body" idx="1"/>
          </p:nvPr>
        </p:nvSpPr>
        <p:spPr>
          <a:xfrm>
            <a:off x="685801" y="4777381"/>
            <a:ext cx="10131426"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4/14/2020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75832518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685800" y="3886200"/>
            <a:ext cx="10135436" cy="889000"/>
          </a:xfrm>
        </p:spPr>
        <p:txBody>
          <a:bodyPr vert="horz" lIns="91440" tIns="45720" rIns="91440" bIns="45720" rtlCol="0" anchor="b">
            <a:normAutofit/>
          </a:bodyPr>
          <a:lstStyle>
            <a:lvl1pP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5799" y="4775200"/>
            <a:ext cx="10135436" cy="10160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4/14/2020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1148060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2743199"/>
          </a:xfrm>
        </p:spPr>
        <p:txBody>
          <a:bodyPr vert="horz" lIns="91440" tIns="45720" rIns="91440" bIns="45720" rtlCol="0" anchor="ctr">
            <a:normAutofit/>
          </a:bodyPr>
          <a:lstStyle>
            <a:lvl1pPr>
              <a:defRPr lang="en-US" b="0" dirty="0"/>
            </a:lvl1pPr>
          </a:lstStyle>
          <a:p>
            <a:pPr marL="0" lvl="0"/>
            <a:r>
              <a:rPr lang="en-US"/>
              <a:t>Click to edit Master title style</a:t>
            </a:r>
          </a:p>
        </p:txBody>
      </p:sp>
      <p:sp>
        <p:nvSpPr>
          <p:cNvPr id="10" name="Text Placeholder 9"/>
          <p:cNvSpPr>
            <a:spLocks noGrp="1"/>
          </p:cNvSpPr>
          <p:nvPr>
            <p:ph type="body" sz="quarter" idx="13"/>
          </p:nvPr>
        </p:nvSpPr>
        <p:spPr>
          <a:xfrm>
            <a:off x="685801" y="3505200"/>
            <a:ext cx="10131428"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5800" y="4343400"/>
            <a:ext cx="10131428"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4/14/2020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57462983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4/14/2020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8" name="Title 1"/>
          <p:cNvSpPr>
            <a:spLocks noGrp="1"/>
          </p:cNvSpPr>
          <p:nvPr>
            <p:ph type="title"/>
          </p:nvPr>
        </p:nvSpPr>
        <p:spPr>
          <a:xfrm>
            <a:off x="685801" y="609600"/>
            <a:ext cx="10131425" cy="1456267"/>
          </a:xfrm>
        </p:spPr>
        <p:txBody>
          <a:bodyPr/>
          <a:lstStyle/>
          <a:p>
            <a:r>
              <a:rPr lang="en-US"/>
              <a:t>Click to edit Master title style</a:t>
            </a:r>
          </a:p>
        </p:txBody>
      </p:sp>
    </p:spTree>
    <p:extLst>
      <p:ext uri="{BB962C8B-B14F-4D97-AF65-F5344CB8AC3E}">
        <p14:creationId xmlns:p14="http://schemas.microsoft.com/office/powerpoint/2010/main" val="11625061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Vertical Title 1"/>
          <p:cNvSpPr>
            <a:spLocks noGrp="1"/>
          </p:cNvSpPr>
          <p:nvPr>
            <p:ph type="title" orient="vert"/>
          </p:nvPr>
        </p:nvSpPr>
        <p:spPr>
          <a:xfrm>
            <a:off x="8658675" y="609599"/>
            <a:ext cx="2158552" cy="5181601"/>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85800" y="609600"/>
            <a:ext cx="7832116" cy="5181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4/14/2020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5319931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5801" y="609600"/>
            <a:ext cx="10131425" cy="1456267"/>
          </a:xfrm>
          <a:prstGeom prst="rect">
            <a:avLst/>
          </a:prstGeom>
          <a:effectLst/>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85801" y="2142067"/>
            <a:ext cx="10131425" cy="3649133"/>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589660" y="5870575"/>
            <a:ext cx="1600200"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4/14/2020</a:t>
            </a:fld>
            <a:endParaRPr lang="en-US"/>
          </a:p>
        </p:txBody>
      </p:sp>
      <p:sp>
        <p:nvSpPr>
          <p:cNvPr id="5" name="Footer Placeholder 4"/>
          <p:cNvSpPr>
            <a:spLocks noGrp="1"/>
          </p:cNvSpPr>
          <p:nvPr>
            <p:ph type="ftr" sz="quarter" idx="3"/>
          </p:nvPr>
        </p:nvSpPr>
        <p:spPr>
          <a:xfrm>
            <a:off x="685800" y="5870575"/>
            <a:ext cx="7827659" cy="3778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266060" y="5870575"/>
            <a:ext cx="551167"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1664977324"/>
      </p:ext>
    </p:extLst>
  </p:cSld>
  <p:clrMap bg1="dk1" tx1="lt1" bg2="dk2" tx2="lt2" accent1="accent1" accent2="accent2" accent3="accent3" accent4="accent4" accent5="accent5" accent6="accent6" hlink="hlink" folHlink="folHlink"/>
  <p:sldLayoutIdLst>
    <p:sldLayoutId id="2147483910" r:id="rId1"/>
    <p:sldLayoutId id="2147483911" r:id="rId2"/>
    <p:sldLayoutId id="2147483912" r:id="rId3"/>
    <p:sldLayoutId id="2147483913" r:id="rId4"/>
    <p:sldLayoutId id="2147483914" r:id="rId5"/>
    <p:sldLayoutId id="2147483915" r:id="rId6"/>
    <p:sldLayoutId id="2147483916" r:id="rId7"/>
    <p:sldLayoutId id="2147483917" r:id="rId8"/>
    <p:sldLayoutId id="2147483918" r:id="rId9"/>
    <p:sldLayoutId id="2147483919" r:id="rId10"/>
    <p:sldLayoutId id="2147483920" r:id="rId11"/>
    <p:sldLayoutId id="2147483921" r:id="rId12"/>
    <p:sldLayoutId id="2147483922" r:id="rId13"/>
    <p:sldLayoutId id="2147483923" r:id="rId14"/>
    <p:sldLayoutId id="2147483924" r:id="rId15"/>
    <p:sldLayoutId id="2147483925" r:id="rId16"/>
    <p:sldLayoutId id="2147483926"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4.jpeg"/></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jpe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image" Target="../media/image8.svg"/><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1.jpeg"/><Relationship Id="rId1" Type="http://schemas.openxmlformats.org/officeDocument/2006/relationships/slideLayout" Target="../slideLayouts/slideLayout6.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10.png"/></Relationships>
</file>

<file path=ppt/slides/_rels/slide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14.svg"/></Relationships>
</file>

<file path=ppt/slides/_rels/slide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16.svg"/></Relationships>
</file>

<file path=ppt/slides/_rels/slide1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image" Target="../media/image17.png"/></Relationships>
</file>

<file path=ppt/slides/_rels/slide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8" Type="http://schemas.openxmlformats.org/officeDocument/2006/relationships/hyperlink" Target="https://www.rms.wa.edu.au/montessori-and-freedom-of-choice/" TargetMode="External"/><Relationship Id="rId3" Type="http://schemas.openxmlformats.org/officeDocument/2006/relationships/hyperlink" Target="https://www.thoughtco.com/maslows-hierarchy-of-needs-4582571" TargetMode="External"/><Relationship Id="rId7" Type="http://schemas.openxmlformats.org/officeDocument/2006/relationships/hyperlink" Target="http://ohttps/drinkteatravel.com/santa-cruz-island-galapagos/" TargetMode="External"/><Relationship Id="rId2" Type="http://schemas.openxmlformats.org/officeDocument/2006/relationships/hyperlink" Target="http://pakphilosophy.blogspot.com/2014/03/pragmatism-its-meaning-and-definition.html" TargetMode="External"/><Relationship Id="rId1" Type="http://schemas.openxmlformats.org/officeDocument/2006/relationships/slideLayout" Target="../slideLayouts/slideLayout2.xml"/><Relationship Id="rId6" Type="http://schemas.openxmlformats.org/officeDocument/2006/relationships/hyperlink" Target="https://montessori-nw.org/what-is-montessori-education" TargetMode="External"/><Relationship Id="rId11" Type="http://schemas.openxmlformats.org/officeDocument/2006/relationships/hyperlink" Target="https://www.worldatlas.com/webimage/countrys/samerica/galap.htm" TargetMode="External"/><Relationship Id="rId5" Type="http://schemas.openxmlformats.org/officeDocument/2006/relationships/hyperlink" Target="https://www.montessori.org.uk/about-us/what-is-montessori/the-philisophy" TargetMode="External"/><Relationship Id="rId10" Type="http://schemas.openxmlformats.org/officeDocument/2006/relationships/hyperlink" Target="https://files.eric.ed.gov/fulltext/ED564712.pdf" TargetMode="External"/><Relationship Id="rId4" Type="http://schemas.openxmlformats.org/officeDocument/2006/relationships/hyperlink" Target="http://www.changekidslives.org/actions-4" TargetMode="External"/><Relationship Id="rId9" Type="http://schemas.openxmlformats.org/officeDocument/2006/relationships/hyperlink" Target="http://www.scalesia.org/education-in-galapago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31" name="Rectangle 12">
            <a:extLst>
              <a:ext uri="{FF2B5EF4-FFF2-40B4-BE49-F238E27FC236}">
                <a16:creationId xmlns:a16="http://schemas.microsoft.com/office/drawing/2014/main" id="{94961B61-03D2-49E9-BD4B-B3A93E5A2C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5" cy="685621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2" name="Picture 14">
            <a:extLst>
              <a:ext uri="{FF2B5EF4-FFF2-40B4-BE49-F238E27FC236}">
                <a16:creationId xmlns:a16="http://schemas.microsoft.com/office/drawing/2014/main" id="{F719563D-93CB-4148-9B1C-AB39FA117B4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51000"/>
            <a:extLst>
              <a:ext uri="{28A0092B-C50C-407E-A947-70E740481C1C}">
                <a14:useLocalDpi xmlns:a14="http://schemas.microsoft.com/office/drawing/2010/main" val="0"/>
              </a:ext>
            </a:extLst>
          </a:blip>
          <a:stretch>
            <a:fillRect/>
          </a:stretch>
        </p:blipFill>
        <p:spPr>
          <a:xfrm>
            <a:off x="0" y="1786"/>
            <a:ext cx="12188825" cy="6856214"/>
          </a:xfrm>
          <a:prstGeom prst="rect">
            <a:avLst/>
          </a:prstGeom>
        </p:spPr>
      </p:pic>
      <p:pic>
        <p:nvPicPr>
          <p:cNvPr id="8" name="Picture 3">
            <a:extLst>
              <a:ext uri="{FF2B5EF4-FFF2-40B4-BE49-F238E27FC236}">
                <a16:creationId xmlns:a16="http://schemas.microsoft.com/office/drawing/2014/main" id="{79DE4C6F-7275-4756-8021-2EA071B74908}"/>
              </a:ext>
            </a:extLst>
          </p:cNvPr>
          <p:cNvPicPr>
            <a:picLocks noChangeAspect="1"/>
          </p:cNvPicPr>
          <p:nvPr/>
        </p:nvPicPr>
        <p:blipFill rotWithShape="1">
          <a:blip r:embed="rId4">
            <a:alphaModFix amt="20000"/>
          </a:blip>
          <a:srcRect t="9985" b="15"/>
          <a:stretch/>
        </p:blipFill>
        <p:spPr>
          <a:xfrm>
            <a:off x="20" y="10"/>
            <a:ext cx="12188930" cy="6857990"/>
          </a:xfrm>
          <a:prstGeom prst="rect">
            <a:avLst/>
          </a:prstGeom>
        </p:spPr>
      </p:pic>
      <p:sp>
        <p:nvSpPr>
          <p:cNvPr id="33" name="Rectangle 16">
            <a:extLst>
              <a:ext uri="{FF2B5EF4-FFF2-40B4-BE49-F238E27FC236}">
                <a16:creationId xmlns:a16="http://schemas.microsoft.com/office/drawing/2014/main" id="{E8AF3458-709F-4682-8E3C-FA8FECC8EC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12912" y="2125133"/>
            <a:ext cx="8736013" cy="2607734"/>
          </a:xfrm>
          <a:prstGeom prst="rect">
            <a:avLst/>
          </a:prstGeom>
          <a:solidFill>
            <a:schemeClr val="bg1">
              <a:alpha val="35000"/>
            </a:schemeClr>
          </a:solidFill>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solidFill>
                <a:schemeClr val="tx1"/>
              </a:solidFill>
            </a:endParaRPr>
          </a:p>
        </p:txBody>
      </p:sp>
      <p:sp>
        <p:nvSpPr>
          <p:cNvPr id="2" name="Title 1"/>
          <p:cNvSpPr>
            <a:spLocks noGrp="1"/>
          </p:cNvSpPr>
          <p:nvPr>
            <p:ph type="ctrTitle"/>
          </p:nvPr>
        </p:nvSpPr>
        <p:spPr>
          <a:xfrm>
            <a:off x="1922991" y="2298700"/>
            <a:ext cx="8347076" cy="1595952"/>
          </a:xfrm>
        </p:spPr>
        <p:txBody>
          <a:bodyPr>
            <a:normAutofit/>
          </a:bodyPr>
          <a:lstStyle/>
          <a:p>
            <a:pPr algn="ctr">
              <a:lnSpc>
                <a:spcPct val="90000"/>
              </a:lnSpc>
            </a:pPr>
            <a:r>
              <a:rPr lang="en-US" sz="3700">
                <a:cs typeface="Calibri Light"/>
              </a:rPr>
              <a:t>Alternative learning environment; Remote and natural education</a:t>
            </a:r>
          </a:p>
        </p:txBody>
      </p:sp>
      <p:sp>
        <p:nvSpPr>
          <p:cNvPr id="3" name="Subtitle 2"/>
          <p:cNvSpPr>
            <a:spLocks noGrp="1"/>
          </p:cNvSpPr>
          <p:nvPr>
            <p:ph type="subTitle" idx="1"/>
          </p:nvPr>
        </p:nvSpPr>
        <p:spPr>
          <a:xfrm>
            <a:off x="1918758" y="3894653"/>
            <a:ext cx="8355542" cy="664647"/>
          </a:xfrm>
        </p:spPr>
        <p:txBody>
          <a:bodyPr>
            <a:normAutofit/>
          </a:bodyPr>
          <a:lstStyle/>
          <a:p>
            <a:pPr algn="ctr">
              <a:lnSpc>
                <a:spcPct val="90000"/>
              </a:lnSpc>
            </a:pPr>
            <a:r>
              <a:rPr lang="en-US" sz="1500">
                <a:cs typeface="Calibri"/>
              </a:rPr>
              <a:t>Kate Lewis</a:t>
            </a:r>
          </a:p>
          <a:p>
            <a:pPr algn="ctr">
              <a:lnSpc>
                <a:spcPct val="90000"/>
              </a:lnSpc>
            </a:pPr>
            <a:r>
              <a:rPr lang="en-US" sz="1500">
                <a:cs typeface="Calibri"/>
              </a:rPr>
              <a:t>1701248</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BC6FD2-6D06-4914-A58C-FAFB4DB51CC7}"/>
              </a:ext>
            </a:extLst>
          </p:cNvPr>
          <p:cNvSpPr>
            <a:spLocks noGrp="1"/>
          </p:cNvSpPr>
          <p:nvPr>
            <p:ph type="title"/>
          </p:nvPr>
        </p:nvSpPr>
        <p:spPr>
          <a:xfrm>
            <a:off x="685799" y="1150076"/>
            <a:ext cx="3659389" cy="4557849"/>
          </a:xfrm>
        </p:spPr>
        <p:txBody>
          <a:bodyPr>
            <a:normAutofit/>
          </a:bodyPr>
          <a:lstStyle/>
          <a:p>
            <a:pPr algn="r"/>
            <a:r>
              <a:rPr lang="en-US">
                <a:cs typeface="Calibri Light"/>
              </a:rPr>
              <a:t>Objectives</a:t>
            </a:r>
            <a:endParaRPr lang="en-US"/>
          </a:p>
        </p:txBody>
      </p:sp>
      <p:sp>
        <p:nvSpPr>
          <p:cNvPr id="3" name="Content Placeholder 2">
            <a:extLst>
              <a:ext uri="{FF2B5EF4-FFF2-40B4-BE49-F238E27FC236}">
                <a16:creationId xmlns:a16="http://schemas.microsoft.com/office/drawing/2014/main" id="{E17E3199-311A-454A-B7AA-8D7D78AEA6A2}"/>
              </a:ext>
            </a:extLst>
          </p:cNvPr>
          <p:cNvSpPr>
            <a:spLocks noGrp="1"/>
          </p:cNvSpPr>
          <p:nvPr>
            <p:ph idx="1"/>
          </p:nvPr>
        </p:nvSpPr>
        <p:spPr>
          <a:xfrm>
            <a:off x="4988658" y="1150076"/>
            <a:ext cx="6517543" cy="4557849"/>
          </a:xfrm>
        </p:spPr>
        <p:txBody>
          <a:bodyPr>
            <a:normAutofit/>
          </a:bodyPr>
          <a:lstStyle/>
          <a:p>
            <a:r>
              <a:rPr lang="en-US">
                <a:cs typeface="Calibri"/>
              </a:rPr>
              <a:t>Present and discuss an ideal and preferred alternative learning environment to what is currently available. </a:t>
            </a:r>
          </a:p>
          <a:p>
            <a:r>
              <a:rPr lang="en-US">
                <a:ea typeface="+mn-lt"/>
                <a:cs typeface="+mn-lt"/>
              </a:rPr>
              <a:t>Provide an overall consideration of how the learning environment will run and look. </a:t>
            </a:r>
            <a:endParaRPr lang="en-US">
              <a:cs typeface="Calibri"/>
            </a:endParaRPr>
          </a:p>
          <a:p>
            <a:r>
              <a:rPr lang="en-US">
                <a:cs typeface="Calibri"/>
              </a:rPr>
              <a:t>Outline which group of learners the environment will work to support and how  the learning environment will meet the needs of learners. </a:t>
            </a:r>
          </a:p>
          <a:p>
            <a:r>
              <a:rPr lang="en-US">
                <a:cs typeface="Calibri"/>
              </a:rPr>
              <a:t>While linking relevant and supporting theories of alternative and radical education. </a:t>
            </a:r>
          </a:p>
        </p:txBody>
      </p:sp>
    </p:spTree>
    <p:extLst>
      <p:ext uri="{BB962C8B-B14F-4D97-AF65-F5344CB8AC3E}">
        <p14:creationId xmlns:p14="http://schemas.microsoft.com/office/powerpoint/2010/main" val="398576425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4818D1-1E57-456B-AEAA-5C05D2D1E9F1}"/>
              </a:ext>
            </a:extLst>
          </p:cNvPr>
          <p:cNvSpPr>
            <a:spLocks noGrp="1"/>
          </p:cNvSpPr>
          <p:nvPr>
            <p:ph type="title"/>
          </p:nvPr>
        </p:nvSpPr>
        <p:spPr>
          <a:xfrm>
            <a:off x="8180983" y="639097"/>
            <a:ext cx="3352256" cy="3746634"/>
          </a:xfrm>
        </p:spPr>
        <p:txBody>
          <a:bodyPr vert="horz" lIns="91440" tIns="45720" rIns="91440" bIns="45720" rtlCol="0" anchor="b">
            <a:normAutofit/>
          </a:bodyPr>
          <a:lstStyle/>
          <a:p>
            <a:pPr algn="r"/>
            <a:r>
              <a:rPr lang="en-US" sz="4100"/>
              <a:t>Key components</a:t>
            </a:r>
          </a:p>
        </p:txBody>
      </p:sp>
      <p:pic>
        <p:nvPicPr>
          <p:cNvPr id="3" name="Picture 3" descr="A screenshot of a cell phone&#10;&#10;Description generated with very high confidence">
            <a:extLst>
              <a:ext uri="{FF2B5EF4-FFF2-40B4-BE49-F238E27FC236}">
                <a16:creationId xmlns:a16="http://schemas.microsoft.com/office/drawing/2014/main" id="{3412E68B-50D7-4016-9CD8-FA5D16A4723B}"/>
              </a:ext>
            </a:extLst>
          </p:cNvPr>
          <p:cNvPicPr>
            <a:picLocks noChangeAspect="1"/>
          </p:cNvPicPr>
          <p:nvPr/>
        </p:nvPicPr>
        <p:blipFill rotWithShape="1">
          <a:blip r:embed="rId3"/>
          <a:srcRect l="13730" t="1818" r="12705" b="3636"/>
          <a:stretch/>
        </p:blipFill>
        <p:spPr>
          <a:xfrm>
            <a:off x="227244" y="642090"/>
            <a:ext cx="7870269" cy="5621867"/>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pic>
    </p:spTree>
    <p:extLst>
      <p:ext uri="{BB962C8B-B14F-4D97-AF65-F5344CB8AC3E}">
        <p14:creationId xmlns:p14="http://schemas.microsoft.com/office/powerpoint/2010/main" val="386326491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71505C-35D8-4C01-9AD7-C09C26F1BC48}"/>
              </a:ext>
            </a:extLst>
          </p:cNvPr>
          <p:cNvSpPr>
            <a:spLocks noGrp="1"/>
          </p:cNvSpPr>
          <p:nvPr>
            <p:ph type="title"/>
          </p:nvPr>
        </p:nvSpPr>
        <p:spPr>
          <a:xfrm>
            <a:off x="685802" y="609600"/>
            <a:ext cx="6282266" cy="1456267"/>
          </a:xfrm>
        </p:spPr>
        <p:txBody>
          <a:bodyPr>
            <a:normAutofit/>
          </a:bodyPr>
          <a:lstStyle/>
          <a:p>
            <a:r>
              <a:rPr lang="en-US">
                <a:cs typeface="Calibri Light"/>
              </a:rPr>
              <a:t>Where will it be set?</a:t>
            </a:r>
            <a:endParaRPr lang="en-US"/>
          </a:p>
        </p:txBody>
      </p:sp>
      <p:sp>
        <p:nvSpPr>
          <p:cNvPr id="3" name="Content Placeholder 2">
            <a:extLst>
              <a:ext uri="{FF2B5EF4-FFF2-40B4-BE49-F238E27FC236}">
                <a16:creationId xmlns:a16="http://schemas.microsoft.com/office/drawing/2014/main" id="{298914AD-2B8E-4F07-AF9E-034832191D3A}"/>
              </a:ext>
            </a:extLst>
          </p:cNvPr>
          <p:cNvSpPr>
            <a:spLocks noGrp="1"/>
          </p:cNvSpPr>
          <p:nvPr>
            <p:ph idx="1"/>
          </p:nvPr>
        </p:nvSpPr>
        <p:spPr>
          <a:xfrm>
            <a:off x="685802" y="2142067"/>
            <a:ext cx="6282266" cy="3649133"/>
          </a:xfrm>
        </p:spPr>
        <p:txBody>
          <a:bodyPr>
            <a:normAutofit/>
          </a:bodyPr>
          <a:lstStyle/>
          <a:p>
            <a:r>
              <a:rPr lang="en-US">
                <a:cs typeface="Calibri"/>
              </a:rPr>
              <a:t>The ideal and alternative learning environment will be a boarding school based within the Santa Cruz Island</a:t>
            </a:r>
            <a:r>
              <a:rPr lang="en-US">
                <a:ea typeface="+mn-lt"/>
                <a:cs typeface="+mn-lt"/>
              </a:rPr>
              <a:t> one of the main inhabited and most developed islands of the Galapagos. </a:t>
            </a:r>
            <a:endParaRPr lang="en-US"/>
          </a:p>
          <a:p>
            <a:r>
              <a:rPr lang="en-US">
                <a:ea typeface="+mn-lt"/>
                <a:cs typeface="+mn-lt"/>
              </a:rPr>
              <a:t>This is due to the fact that St John, (2019) The Island boasts the Charles Darwin Research Station, The El Chato Tortoise Reserve, lava Tunnels, beaches, naturally formed rock pools, water sports, Scuba diving opportunities and a vast variety of plantation and wildlife. </a:t>
            </a:r>
          </a:p>
          <a:p>
            <a:r>
              <a:rPr lang="en-US">
                <a:ea typeface="+mn-lt"/>
                <a:cs typeface="+mn-lt"/>
              </a:rPr>
              <a:t>And allows for the best use of the surrounding natural environment and wildlife to promote natural and outdoor learning. </a:t>
            </a:r>
            <a:endParaRPr lang="en-US">
              <a:cs typeface="Calibri"/>
            </a:endParaRPr>
          </a:p>
          <a:p>
            <a:endParaRPr lang="en-US">
              <a:cs typeface="Calibri"/>
            </a:endParaRPr>
          </a:p>
        </p:txBody>
      </p:sp>
      <p:pic>
        <p:nvPicPr>
          <p:cNvPr id="4" name="Picture 4" descr="A screenshot of a cell phone&#10;&#10;Description generated with high confidence">
            <a:extLst>
              <a:ext uri="{FF2B5EF4-FFF2-40B4-BE49-F238E27FC236}">
                <a16:creationId xmlns:a16="http://schemas.microsoft.com/office/drawing/2014/main" id="{F913EAD4-FDE0-460E-8AE2-387D98A92B30}"/>
              </a:ext>
            </a:extLst>
          </p:cNvPr>
          <p:cNvPicPr>
            <a:picLocks noChangeAspect="1"/>
          </p:cNvPicPr>
          <p:nvPr/>
        </p:nvPicPr>
        <p:blipFill rotWithShape="1">
          <a:blip r:embed="rId3"/>
          <a:srcRect l="6582" r="14913"/>
          <a:stretch/>
        </p:blipFill>
        <p:spPr>
          <a:xfrm>
            <a:off x="8209162" y="1177506"/>
            <a:ext cx="3445714" cy="4800599"/>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pic>
      <p:pic>
        <p:nvPicPr>
          <p:cNvPr id="6" name="Graphic 6" descr="Line arrow Straight">
            <a:extLst>
              <a:ext uri="{FF2B5EF4-FFF2-40B4-BE49-F238E27FC236}">
                <a16:creationId xmlns:a16="http://schemas.microsoft.com/office/drawing/2014/main" id="{B29FC718-8D3A-41FA-AEDF-2B3F3B0DF65F}"/>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rot="12480000">
            <a:off x="9477555" y="3230592"/>
            <a:ext cx="914400" cy="914400"/>
          </a:xfrm>
          <a:prstGeom prst="rect">
            <a:avLst/>
          </a:prstGeom>
        </p:spPr>
      </p:pic>
      <p:sp>
        <p:nvSpPr>
          <p:cNvPr id="8" name="TextBox 7">
            <a:extLst>
              <a:ext uri="{FF2B5EF4-FFF2-40B4-BE49-F238E27FC236}">
                <a16:creationId xmlns:a16="http://schemas.microsoft.com/office/drawing/2014/main" id="{E455BA56-58B4-4D42-82B7-09CCCEADE6C0}"/>
              </a:ext>
            </a:extLst>
          </p:cNvPr>
          <p:cNvSpPr txBox="1"/>
          <p:nvPr/>
        </p:nvSpPr>
        <p:spPr>
          <a:xfrm>
            <a:off x="9785230" y="6018363"/>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(World Atlas, 2020).</a:t>
            </a:r>
            <a:endParaRPr lang="en-US">
              <a:cs typeface="Calibri"/>
            </a:endParaRPr>
          </a:p>
        </p:txBody>
      </p:sp>
    </p:spTree>
    <p:extLst>
      <p:ext uri="{BB962C8B-B14F-4D97-AF65-F5344CB8AC3E}">
        <p14:creationId xmlns:p14="http://schemas.microsoft.com/office/powerpoint/2010/main" val="8912050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6BD461-EE7D-4D25-B2F6-7BBFE88E81C7}"/>
              </a:ext>
            </a:extLst>
          </p:cNvPr>
          <p:cNvSpPr>
            <a:spLocks noGrp="1"/>
          </p:cNvSpPr>
          <p:nvPr>
            <p:ph type="title"/>
          </p:nvPr>
        </p:nvSpPr>
        <p:spPr>
          <a:xfrm>
            <a:off x="5459709" y="4050264"/>
            <a:ext cx="5700416" cy="1412858"/>
          </a:xfrm>
        </p:spPr>
        <p:txBody>
          <a:bodyPr vert="horz" lIns="91440" tIns="45720" rIns="91440" bIns="45720" rtlCol="0" anchor="b">
            <a:normAutofit/>
          </a:bodyPr>
          <a:lstStyle/>
          <a:p>
            <a:pPr algn="r"/>
            <a:r>
              <a:rPr lang="en-US" sz="4000"/>
              <a:t>Santa Cruz Island, The Galapagos;</a:t>
            </a:r>
          </a:p>
        </p:txBody>
      </p:sp>
      <p:pic>
        <p:nvPicPr>
          <p:cNvPr id="7" name="Picture 7" descr="A body of water&#10;&#10;Description generated with very high confidence">
            <a:extLst>
              <a:ext uri="{FF2B5EF4-FFF2-40B4-BE49-F238E27FC236}">
                <a16:creationId xmlns:a16="http://schemas.microsoft.com/office/drawing/2014/main" id="{BF40813B-0BEE-4B69-953A-B7E665D11AF0}"/>
              </a:ext>
            </a:extLst>
          </p:cNvPr>
          <p:cNvPicPr>
            <a:picLocks noChangeAspect="1"/>
          </p:cNvPicPr>
          <p:nvPr/>
        </p:nvPicPr>
        <p:blipFill rotWithShape="1">
          <a:blip r:embed="rId3"/>
          <a:srcRect l="4543" r="2" b="2"/>
          <a:stretch/>
        </p:blipFill>
        <p:spPr>
          <a:xfrm>
            <a:off x="1215882" y="10"/>
            <a:ext cx="3910184" cy="2304168"/>
          </a:xfrm>
          <a:custGeom>
            <a:avLst/>
            <a:gdLst/>
            <a:ahLst/>
            <a:cxnLst/>
            <a:rect l="l" t="t" r="r" b="b"/>
            <a:pathLst>
              <a:path w="3910184" h="2304178">
                <a:moveTo>
                  <a:pt x="32864" y="0"/>
                </a:moveTo>
                <a:lnTo>
                  <a:pt x="3877322" y="0"/>
                </a:lnTo>
                <a:lnTo>
                  <a:pt x="3900090" y="149190"/>
                </a:lnTo>
                <a:cubicBezTo>
                  <a:pt x="3906765" y="214915"/>
                  <a:pt x="3910184" y="281602"/>
                  <a:pt x="3910184" y="349087"/>
                </a:cubicBezTo>
                <a:cubicBezTo>
                  <a:pt x="3910184" y="1428854"/>
                  <a:pt x="3034859" y="2304178"/>
                  <a:pt x="1955092" y="2304178"/>
                </a:cubicBezTo>
                <a:cubicBezTo>
                  <a:pt x="875325" y="2304178"/>
                  <a:pt x="0" y="1428854"/>
                  <a:pt x="0" y="349087"/>
                </a:cubicBezTo>
                <a:cubicBezTo>
                  <a:pt x="0" y="281602"/>
                  <a:pt x="3419" y="214915"/>
                  <a:pt x="10094" y="149190"/>
                </a:cubicBezTo>
                <a:close/>
              </a:path>
            </a:pathLst>
          </a:custGeom>
        </p:spPr>
      </p:pic>
      <p:pic>
        <p:nvPicPr>
          <p:cNvPr id="3" name="Picture 3" descr="A view of a beach next to the ocean&#10;&#10;Description generated with very high confidence">
            <a:extLst>
              <a:ext uri="{FF2B5EF4-FFF2-40B4-BE49-F238E27FC236}">
                <a16:creationId xmlns:a16="http://schemas.microsoft.com/office/drawing/2014/main" id="{7C5C1207-6E3C-45DE-913C-37E81A3086CA}"/>
              </a:ext>
            </a:extLst>
          </p:cNvPr>
          <p:cNvPicPr>
            <a:picLocks noChangeAspect="1"/>
          </p:cNvPicPr>
          <p:nvPr/>
        </p:nvPicPr>
        <p:blipFill rotWithShape="1">
          <a:blip r:embed="rId4"/>
          <a:srcRect l="29067" r="18183" b="3"/>
          <a:stretch/>
        </p:blipFill>
        <p:spPr>
          <a:xfrm>
            <a:off x="-219" y="2273740"/>
            <a:ext cx="3622862" cy="4584260"/>
          </a:xfrm>
          <a:custGeom>
            <a:avLst/>
            <a:gdLst/>
            <a:ahLst/>
            <a:cxnLst/>
            <a:rect l="l" t="t" r="r" b="b"/>
            <a:pathLst>
              <a:path w="3622862" h="4584260">
                <a:moveTo>
                  <a:pt x="706129" y="0"/>
                </a:moveTo>
                <a:cubicBezTo>
                  <a:pt x="2316996" y="0"/>
                  <a:pt x="3622862" y="1305866"/>
                  <a:pt x="3622862" y="2916733"/>
                </a:cubicBezTo>
                <a:cubicBezTo>
                  <a:pt x="3622862" y="3520808"/>
                  <a:pt x="3439225" y="4081993"/>
                  <a:pt x="3124730" y="4547506"/>
                </a:cubicBezTo>
                <a:lnTo>
                  <a:pt x="3097246" y="4584260"/>
                </a:lnTo>
                <a:lnTo>
                  <a:pt x="0" y="4584260"/>
                </a:lnTo>
                <a:lnTo>
                  <a:pt x="0" y="87518"/>
                </a:lnTo>
                <a:lnTo>
                  <a:pt x="47423" y="74689"/>
                </a:lnTo>
                <a:cubicBezTo>
                  <a:pt x="259105" y="25825"/>
                  <a:pt x="479601" y="0"/>
                  <a:pt x="706129" y="0"/>
                </a:cubicBezTo>
                <a:close/>
              </a:path>
            </a:pathLst>
          </a:custGeom>
        </p:spPr>
      </p:pic>
      <p:pic>
        <p:nvPicPr>
          <p:cNvPr id="9" name="Picture 9" descr="A boat is docked in a harbor&#10;&#10;Description generated with high confidence">
            <a:extLst>
              <a:ext uri="{FF2B5EF4-FFF2-40B4-BE49-F238E27FC236}">
                <a16:creationId xmlns:a16="http://schemas.microsoft.com/office/drawing/2014/main" id="{AA6D2564-64B2-46EE-8923-691B0A9250E7}"/>
              </a:ext>
            </a:extLst>
          </p:cNvPr>
          <p:cNvPicPr>
            <a:picLocks noChangeAspect="1"/>
          </p:cNvPicPr>
          <p:nvPr/>
        </p:nvPicPr>
        <p:blipFill rotWithShape="1">
          <a:blip r:embed="rId5"/>
          <a:srcRect l="41534" r="24466" b="-1"/>
          <a:stretch/>
        </p:blipFill>
        <p:spPr>
          <a:xfrm>
            <a:off x="5540446" y="780500"/>
            <a:ext cx="2851962" cy="2851962"/>
          </a:xfrm>
          <a:custGeom>
            <a:avLst/>
            <a:gdLst/>
            <a:ahLst/>
            <a:cxnLst/>
            <a:rect l="l" t="t" r="r" b="b"/>
            <a:pathLst>
              <a:path w="2851962" h="2851962">
                <a:moveTo>
                  <a:pt x="1425981" y="0"/>
                </a:moveTo>
                <a:cubicBezTo>
                  <a:pt x="2213529" y="0"/>
                  <a:pt x="2851962" y="638433"/>
                  <a:pt x="2851962" y="1425981"/>
                </a:cubicBezTo>
                <a:cubicBezTo>
                  <a:pt x="2851962" y="2213529"/>
                  <a:pt x="2213529" y="2851962"/>
                  <a:pt x="1425981" y="2851962"/>
                </a:cubicBezTo>
                <a:cubicBezTo>
                  <a:pt x="638433" y="2851962"/>
                  <a:pt x="0" y="2213529"/>
                  <a:pt x="0" y="1425981"/>
                </a:cubicBezTo>
                <a:cubicBezTo>
                  <a:pt x="0" y="638433"/>
                  <a:pt x="638433" y="0"/>
                  <a:pt x="1425981" y="0"/>
                </a:cubicBezTo>
                <a:close/>
              </a:path>
            </a:pathLst>
          </a:custGeom>
        </p:spPr>
      </p:pic>
      <p:pic>
        <p:nvPicPr>
          <p:cNvPr id="5" name="Picture 5" descr="Water next to the ocean&#10;&#10;Description generated with very high confidence">
            <a:extLst>
              <a:ext uri="{FF2B5EF4-FFF2-40B4-BE49-F238E27FC236}">
                <a16:creationId xmlns:a16="http://schemas.microsoft.com/office/drawing/2014/main" id="{A2104EDF-CE9C-471F-92A1-0AE5739BD0DB}"/>
              </a:ext>
            </a:extLst>
          </p:cNvPr>
          <p:cNvPicPr>
            <a:picLocks noChangeAspect="1"/>
          </p:cNvPicPr>
          <p:nvPr/>
        </p:nvPicPr>
        <p:blipFill rotWithShape="1">
          <a:blip r:embed="rId6"/>
          <a:srcRect l="15025" r="33305" b="2"/>
          <a:stretch/>
        </p:blipFill>
        <p:spPr>
          <a:xfrm>
            <a:off x="8908937" y="-1"/>
            <a:ext cx="3283065" cy="3574038"/>
          </a:xfrm>
          <a:custGeom>
            <a:avLst/>
            <a:gdLst/>
            <a:ahLst/>
            <a:cxnLst/>
            <a:rect l="l" t="t" r="r" b="b"/>
            <a:pathLst>
              <a:path w="3283065" h="3574038">
                <a:moveTo>
                  <a:pt x="191559" y="0"/>
                </a:moveTo>
                <a:lnTo>
                  <a:pt x="3283065" y="0"/>
                </a:lnTo>
                <a:lnTo>
                  <a:pt x="3283065" y="3480152"/>
                </a:lnTo>
                <a:lnTo>
                  <a:pt x="3181697" y="3507574"/>
                </a:lnTo>
                <a:cubicBezTo>
                  <a:pt x="2993327" y="3551058"/>
                  <a:pt x="2797112" y="3574038"/>
                  <a:pt x="2595530" y="3574038"/>
                </a:cubicBezTo>
                <a:cubicBezTo>
                  <a:pt x="1162058" y="3574038"/>
                  <a:pt x="0" y="2411980"/>
                  <a:pt x="0" y="978508"/>
                </a:cubicBezTo>
                <a:cubicBezTo>
                  <a:pt x="0" y="642538"/>
                  <a:pt x="63834" y="321477"/>
                  <a:pt x="180034" y="26792"/>
                </a:cubicBezTo>
                <a:close/>
              </a:path>
            </a:pathLst>
          </a:custGeom>
        </p:spPr>
      </p:pic>
    </p:spTree>
    <p:extLst>
      <p:ext uri="{BB962C8B-B14F-4D97-AF65-F5344CB8AC3E}">
        <p14:creationId xmlns:p14="http://schemas.microsoft.com/office/powerpoint/2010/main" val="24266611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B8D4A7-1221-47D5-817A-D18E3119AAC2}"/>
              </a:ext>
            </a:extLst>
          </p:cNvPr>
          <p:cNvSpPr>
            <a:spLocks noGrp="1"/>
          </p:cNvSpPr>
          <p:nvPr>
            <p:ph type="title"/>
          </p:nvPr>
        </p:nvSpPr>
        <p:spPr>
          <a:xfrm>
            <a:off x="685801" y="533400"/>
            <a:ext cx="10820400" cy="1177092"/>
          </a:xfrm>
        </p:spPr>
        <p:txBody>
          <a:bodyPr anchor="b">
            <a:normAutofit/>
          </a:bodyPr>
          <a:lstStyle/>
          <a:p>
            <a:pPr algn="ctr"/>
            <a:r>
              <a:rPr lang="en-US" sz="4400">
                <a:cs typeface="Calibri Light"/>
              </a:rPr>
              <a:t>Additional information. </a:t>
            </a:r>
            <a:endParaRPr lang="en-US" sz="4400"/>
          </a:p>
        </p:txBody>
      </p:sp>
      <p:sp>
        <p:nvSpPr>
          <p:cNvPr id="3" name="Content Placeholder 2">
            <a:extLst>
              <a:ext uri="{FF2B5EF4-FFF2-40B4-BE49-F238E27FC236}">
                <a16:creationId xmlns:a16="http://schemas.microsoft.com/office/drawing/2014/main" id="{3013A35D-8AC7-487A-8A3B-3C79E71918DA}"/>
              </a:ext>
            </a:extLst>
          </p:cNvPr>
          <p:cNvSpPr>
            <a:spLocks noGrp="1"/>
          </p:cNvSpPr>
          <p:nvPr>
            <p:ph idx="1"/>
          </p:nvPr>
        </p:nvSpPr>
        <p:spPr>
          <a:xfrm>
            <a:off x="685801" y="2243892"/>
            <a:ext cx="10820400" cy="3547308"/>
          </a:xfrm>
        </p:spPr>
        <p:txBody>
          <a:bodyPr anchor="t">
            <a:normAutofit fontScale="92500" lnSpcReduction="20000"/>
          </a:bodyPr>
          <a:lstStyle/>
          <a:p>
            <a:r>
              <a:rPr lang="en-US" sz="1900" dirty="0">
                <a:cs typeface="Calibri"/>
              </a:rPr>
              <a:t>The learning environment will be a boarding school following a classic school year; however, lessons and teaching will run Monday to Thursday and Fridays will be used as free days where learners are encouraged to pursue their interests, explore and volunteer. </a:t>
            </a:r>
            <a:endParaRPr lang="en-US" dirty="0"/>
          </a:p>
          <a:p>
            <a:r>
              <a:rPr lang="en-US" sz="1900" dirty="0">
                <a:cs typeface="Calibri"/>
              </a:rPr>
              <a:t>The setting will provide summer courses/schemes where international students may attend to experience the alternative educational approach. </a:t>
            </a:r>
            <a:endParaRPr lang="en-US"/>
          </a:p>
          <a:p>
            <a:r>
              <a:rPr lang="en-US" sz="1900" dirty="0">
                <a:cs typeface="Calibri"/>
              </a:rPr>
              <a:t>The setting will not follow a strict or rigorous curriculum structure but will incorporate elements covered within the national curriculum in relation to STEM subjects. Such as themes and content such as evolution. </a:t>
            </a:r>
          </a:p>
          <a:p>
            <a:r>
              <a:rPr lang="en-US" sz="1900" dirty="0">
                <a:cs typeface="Calibri"/>
              </a:rPr>
              <a:t>There will be no exams and subjects and courses will be coursework based with aspects of free choice for learners to decide on what they want to cover and what assessments they will undertake. </a:t>
            </a:r>
          </a:p>
          <a:p>
            <a:r>
              <a:rPr lang="en-US" sz="1900" dirty="0">
                <a:cs typeface="Calibri"/>
              </a:rPr>
              <a:t>Sustainability, conservation and agriculture will also underpin a large amount of the teaching and learning. </a:t>
            </a:r>
          </a:p>
          <a:p>
            <a:r>
              <a:rPr lang="en-US" sz="1900" dirty="0">
                <a:cs typeface="Calibri"/>
              </a:rPr>
              <a:t>And older learners will have opportunities to choose vocational courses based on interests and future career aspirations. </a:t>
            </a:r>
          </a:p>
        </p:txBody>
      </p:sp>
    </p:spTree>
    <p:extLst>
      <p:ext uri="{BB962C8B-B14F-4D97-AF65-F5344CB8AC3E}">
        <p14:creationId xmlns:p14="http://schemas.microsoft.com/office/powerpoint/2010/main" val="8175438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F6915-1CD7-45A8-A052-3F333363128F}"/>
              </a:ext>
            </a:extLst>
          </p:cNvPr>
          <p:cNvSpPr>
            <a:spLocks noGrp="1"/>
          </p:cNvSpPr>
          <p:nvPr>
            <p:ph type="title"/>
          </p:nvPr>
        </p:nvSpPr>
        <p:spPr/>
        <p:txBody>
          <a:bodyPr/>
          <a:lstStyle/>
          <a:p>
            <a:r>
              <a:rPr lang="en-US">
                <a:cs typeface="Calibri Light"/>
              </a:rPr>
              <a:t>Who are the learners and meeting their educational needs. </a:t>
            </a:r>
            <a:endParaRPr lang="en-US"/>
          </a:p>
        </p:txBody>
      </p:sp>
      <p:sp>
        <p:nvSpPr>
          <p:cNvPr id="3" name="Content Placeholder 2">
            <a:extLst>
              <a:ext uri="{FF2B5EF4-FFF2-40B4-BE49-F238E27FC236}">
                <a16:creationId xmlns:a16="http://schemas.microsoft.com/office/drawing/2014/main" id="{C6F4618D-C452-4780-8211-5FFE67BAE75F}"/>
              </a:ext>
            </a:extLst>
          </p:cNvPr>
          <p:cNvSpPr>
            <a:spLocks noGrp="1"/>
          </p:cNvSpPr>
          <p:nvPr>
            <p:ph idx="1"/>
          </p:nvPr>
        </p:nvSpPr>
        <p:spPr>
          <a:xfrm>
            <a:off x="685801" y="2602142"/>
            <a:ext cx="10131425" cy="3649133"/>
          </a:xfrm>
        </p:spPr>
        <p:txBody>
          <a:bodyPr>
            <a:normAutofit fontScale="92500" lnSpcReduction="20000"/>
          </a:bodyPr>
          <a:lstStyle/>
          <a:p>
            <a:r>
              <a:rPr lang="en-US" sz="1400" dirty="0">
                <a:cs typeface="Calibri"/>
              </a:rPr>
              <a:t>The educational setting will target learners from the ages of 10 to 18 years old. </a:t>
            </a:r>
          </a:p>
          <a:p>
            <a:r>
              <a:rPr lang="en-US" sz="1400" dirty="0">
                <a:cs typeface="Calibri"/>
              </a:rPr>
              <a:t>This will support learners who would be following the usual Key stage two to key stage five curriculum </a:t>
            </a:r>
          </a:p>
          <a:p>
            <a:r>
              <a:rPr lang="en-US" sz="1400" dirty="0">
                <a:cs typeface="Calibri"/>
              </a:rPr>
              <a:t>However, the ideal learning environment will not be following the National Curriculum strictly and instead incorporate elements in relation to content for Science, Technology, Engerineering and Mathematics subjects.  </a:t>
            </a:r>
            <a:endParaRPr lang="en-US" sz="1400">
              <a:cs typeface="Calibri"/>
            </a:endParaRPr>
          </a:p>
          <a:p>
            <a:r>
              <a:rPr lang="en-US" sz="1400" dirty="0">
                <a:cs typeface="Calibri"/>
              </a:rPr>
              <a:t>The ideal learning environment will work to ensure learners feel safe, secure and cared for. While providing opportunities for exploration, freedom , growth, play, creativity, the ability to practice and fail without judgement and build up confidence and self-esteem. </a:t>
            </a:r>
          </a:p>
          <a:p>
            <a:r>
              <a:rPr lang="en-US" sz="1400" dirty="0">
                <a:cs typeface="Calibri"/>
              </a:rPr>
              <a:t>Meeting the educational needs of the learners relies largely on the ability to meet their basic needs, for this reason the ideal learning environment will focus on meeting all the basic and educational needs of learners in line with Maslow's Hierarchy of needs.</a:t>
            </a:r>
          </a:p>
          <a:p>
            <a:r>
              <a:rPr lang="en-US" sz="1400" dirty="0">
                <a:cs typeface="Calibri"/>
              </a:rPr>
              <a:t>Maslow's Hierarchy of Needs theory proposes that ''</a:t>
            </a:r>
            <a:r>
              <a:rPr lang="en-US" sz="1400" dirty="0">
                <a:ea typeface="+mn-lt"/>
                <a:cs typeface="+mn-lt"/>
              </a:rPr>
              <a:t>people are motivated by five basic categories of needs: physiological, safety, love, esteem, and self-actualization.''(Hopper, 2020). And that once lower needs are met individuals can move up the hierarchy eventually to self-actualization this is where they can reach their fullest potential. </a:t>
            </a:r>
            <a:endParaRPr lang="en-US" sz="1400" dirty="0">
              <a:cs typeface="Calibri"/>
            </a:endParaRPr>
          </a:p>
          <a:p>
            <a:r>
              <a:rPr lang="en-US" sz="1400" dirty="0">
                <a:cs typeface="Calibri"/>
              </a:rPr>
              <a:t>Therefore, by fulfilling learners' basic needs such as ensuring safety and security this can enable learners to move up the hierarchy as the ideal learning environment supports in reaching and fulfilling each level to ensure the best possible outcomes for learners.</a:t>
            </a:r>
            <a:endParaRPr lang="en-US" sz="1400">
              <a:cs typeface="Calibri"/>
            </a:endParaRPr>
          </a:p>
          <a:p>
            <a:r>
              <a:rPr lang="en-US" sz="1400" dirty="0">
                <a:cs typeface="Calibri"/>
              </a:rPr>
              <a:t>This is increasingly important as ''before</a:t>
            </a:r>
            <a:r>
              <a:rPr lang="en-US" sz="1400" dirty="0">
                <a:ea typeface="+mn-lt"/>
                <a:cs typeface="+mn-lt"/>
              </a:rPr>
              <a:t> expecting students to reach their potential, teachers need to meet students at their current levels.'' (Kline, 2015). </a:t>
            </a:r>
            <a:endParaRPr lang="en-US" dirty="0">
              <a:ea typeface="+mn-lt"/>
              <a:cs typeface="+mn-lt"/>
            </a:endParaRPr>
          </a:p>
          <a:p>
            <a:endParaRPr lang="en-US">
              <a:cs typeface="Calibri"/>
            </a:endParaRPr>
          </a:p>
          <a:p>
            <a:endParaRPr lang="en-US" dirty="0">
              <a:cs typeface="Calibri"/>
            </a:endParaRPr>
          </a:p>
          <a:p>
            <a:pPr marL="0" indent="0">
              <a:buNone/>
            </a:pPr>
            <a:endParaRPr lang="en-US">
              <a:cs typeface="Calibri"/>
            </a:endParaRPr>
          </a:p>
        </p:txBody>
      </p:sp>
    </p:spTree>
    <p:extLst>
      <p:ext uri="{BB962C8B-B14F-4D97-AF65-F5344CB8AC3E}">
        <p14:creationId xmlns:p14="http://schemas.microsoft.com/office/powerpoint/2010/main" val="953912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5F4854-4133-46D2-A57D-F77BCA607FA4}"/>
              </a:ext>
            </a:extLst>
          </p:cNvPr>
          <p:cNvSpPr>
            <a:spLocks noGrp="1"/>
          </p:cNvSpPr>
          <p:nvPr>
            <p:ph type="title"/>
          </p:nvPr>
        </p:nvSpPr>
        <p:spPr>
          <a:xfrm>
            <a:off x="4955458" y="639097"/>
            <a:ext cx="6593075" cy="1612490"/>
          </a:xfrm>
        </p:spPr>
        <p:txBody>
          <a:bodyPr>
            <a:normAutofit/>
          </a:bodyPr>
          <a:lstStyle/>
          <a:p>
            <a:r>
              <a:rPr lang="en-US">
                <a:cs typeface="Calibri Light"/>
              </a:rPr>
              <a:t>How the learning will be organized within the setting.</a:t>
            </a:r>
            <a:endParaRPr lang="en-US"/>
          </a:p>
        </p:txBody>
      </p:sp>
      <p:sp>
        <p:nvSpPr>
          <p:cNvPr id="3" name="Content Placeholder 2">
            <a:extLst>
              <a:ext uri="{FF2B5EF4-FFF2-40B4-BE49-F238E27FC236}">
                <a16:creationId xmlns:a16="http://schemas.microsoft.com/office/drawing/2014/main" id="{1A6B612D-14E5-4050-B033-E5872A0BF2A9}"/>
              </a:ext>
            </a:extLst>
          </p:cNvPr>
          <p:cNvSpPr>
            <a:spLocks noGrp="1"/>
          </p:cNvSpPr>
          <p:nvPr>
            <p:ph idx="1"/>
          </p:nvPr>
        </p:nvSpPr>
        <p:spPr>
          <a:xfrm>
            <a:off x="4955458" y="2251587"/>
            <a:ext cx="6593075" cy="3972232"/>
          </a:xfrm>
        </p:spPr>
        <p:txBody>
          <a:bodyPr>
            <a:normAutofit/>
          </a:bodyPr>
          <a:lstStyle/>
          <a:p>
            <a:pPr>
              <a:lnSpc>
                <a:spcPct val="90000"/>
              </a:lnSpc>
            </a:pPr>
            <a:r>
              <a:rPr lang="en-US" sz="1700" dirty="0">
                <a:cs typeface="Calibri"/>
              </a:rPr>
              <a:t>The learning and teaching will take place across a classic academic school year and learning will be organized into the following subjects; </a:t>
            </a:r>
          </a:p>
          <a:p>
            <a:pPr>
              <a:lnSpc>
                <a:spcPct val="90000"/>
              </a:lnSpc>
            </a:pPr>
            <a:r>
              <a:rPr lang="en-US" sz="1700" dirty="0">
                <a:cs typeface="Calibri"/>
              </a:rPr>
              <a:t>Science, Technology, Engerineering, Mathematics, Conservation and Sustainability- These are subjects that will be covered from 10 to 16 years old.</a:t>
            </a:r>
          </a:p>
          <a:p>
            <a:pPr>
              <a:lnSpc>
                <a:spcPct val="90000"/>
              </a:lnSpc>
            </a:pPr>
            <a:r>
              <a:rPr lang="en-US" sz="1700" dirty="0">
                <a:cs typeface="Calibri"/>
              </a:rPr>
              <a:t>Then there will be opportunities for post 16 vocational study such as wildlife and animal studies, agriculture, land- based engineering, sport and outdoor activities, Horticulture and Landscape, and courses relating to STEM subjects. </a:t>
            </a:r>
          </a:p>
          <a:p>
            <a:pPr>
              <a:lnSpc>
                <a:spcPct val="90000"/>
              </a:lnSpc>
            </a:pPr>
            <a:r>
              <a:rPr lang="en-US" sz="1700" dirty="0">
                <a:cs typeface="Calibri"/>
              </a:rPr>
              <a:t>All learning is course work assessed there will be no examinations. </a:t>
            </a:r>
          </a:p>
          <a:p>
            <a:pPr>
              <a:lnSpc>
                <a:spcPct val="90000"/>
              </a:lnSpc>
            </a:pPr>
            <a:r>
              <a:rPr lang="en-US" sz="1700" dirty="0">
                <a:cs typeface="Calibri"/>
              </a:rPr>
              <a:t>Learning within the setting will take place mainly outdoors making use of the natural resources of the islands, learning will be hands on and activity based. Classroom based learning and teaching will only take place when absolutely required.</a:t>
            </a:r>
          </a:p>
        </p:txBody>
      </p:sp>
      <p:pic>
        <p:nvPicPr>
          <p:cNvPr id="7" name="Graphic 6" descr="Books">
            <a:extLst>
              <a:ext uri="{FF2B5EF4-FFF2-40B4-BE49-F238E27FC236}">
                <a16:creationId xmlns:a16="http://schemas.microsoft.com/office/drawing/2014/main" id="{B5E8A9E7-E80C-4E12-90CE-073700FB9552}"/>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43464" y="1428135"/>
            <a:ext cx="3997362" cy="3997362"/>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pic>
    </p:spTree>
    <p:extLst>
      <p:ext uri="{BB962C8B-B14F-4D97-AF65-F5344CB8AC3E}">
        <p14:creationId xmlns:p14="http://schemas.microsoft.com/office/powerpoint/2010/main" val="45230099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56064F-A8B2-419D-AFBF-C65EA4D71DEF}"/>
              </a:ext>
            </a:extLst>
          </p:cNvPr>
          <p:cNvSpPr>
            <a:spLocks noGrp="1"/>
          </p:cNvSpPr>
          <p:nvPr>
            <p:ph type="title"/>
          </p:nvPr>
        </p:nvSpPr>
        <p:spPr>
          <a:xfrm>
            <a:off x="685801" y="533400"/>
            <a:ext cx="10820400" cy="1177092"/>
          </a:xfrm>
        </p:spPr>
        <p:txBody>
          <a:bodyPr anchor="b">
            <a:normAutofit/>
          </a:bodyPr>
          <a:lstStyle/>
          <a:p>
            <a:pPr algn="ctr">
              <a:lnSpc>
                <a:spcPct val="90000"/>
              </a:lnSpc>
            </a:pPr>
            <a:r>
              <a:rPr lang="en-US" sz="3700">
                <a:ea typeface="+mj-lt"/>
                <a:cs typeface="+mj-lt"/>
              </a:rPr>
              <a:t>HOW THE LEARNING WILL BE ORGANIZED WITHIN THE SETTING.</a:t>
            </a:r>
            <a:endParaRPr lang="en-US" sz="3700"/>
          </a:p>
        </p:txBody>
      </p:sp>
      <p:sp>
        <p:nvSpPr>
          <p:cNvPr id="3" name="Content Placeholder 2">
            <a:extLst>
              <a:ext uri="{FF2B5EF4-FFF2-40B4-BE49-F238E27FC236}">
                <a16:creationId xmlns:a16="http://schemas.microsoft.com/office/drawing/2014/main" id="{B3AC6EC8-01E9-41D5-8AC0-01F6BB180265}"/>
              </a:ext>
            </a:extLst>
          </p:cNvPr>
          <p:cNvSpPr>
            <a:spLocks noGrp="1"/>
          </p:cNvSpPr>
          <p:nvPr>
            <p:ph idx="1"/>
          </p:nvPr>
        </p:nvSpPr>
        <p:spPr>
          <a:xfrm>
            <a:off x="685801" y="2243892"/>
            <a:ext cx="10820400" cy="3547308"/>
          </a:xfrm>
        </p:spPr>
        <p:txBody>
          <a:bodyPr anchor="t">
            <a:normAutofit/>
          </a:bodyPr>
          <a:lstStyle/>
          <a:p>
            <a:pPr>
              <a:lnSpc>
                <a:spcPct val="90000"/>
              </a:lnSpc>
            </a:pPr>
            <a:r>
              <a:rPr lang="en-US" sz="2000">
                <a:cs typeface="Calibri"/>
              </a:rPr>
              <a:t>Learners will also have many opportunities for free choice on what they would like to study or focus their assignments on and will be responsible for their own learning at times. </a:t>
            </a:r>
            <a:endParaRPr lang="en-US" sz="2000"/>
          </a:p>
          <a:p>
            <a:pPr>
              <a:lnSpc>
                <a:spcPct val="90000"/>
              </a:lnSpc>
            </a:pPr>
            <a:r>
              <a:rPr lang="en-US" sz="2000">
                <a:cs typeface="Calibri"/>
              </a:rPr>
              <a:t>Learners will also be encouraged to seek out and recognize learning opportunities, to learn through exploration and to pursue their interests regardless of whether they link to what is currently being taught. </a:t>
            </a:r>
            <a:endParaRPr lang="en-US" sz="2000"/>
          </a:p>
          <a:p>
            <a:pPr>
              <a:lnSpc>
                <a:spcPct val="90000"/>
              </a:lnSpc>
            </a:pPr>
            <a:r>
              <a:rPr lang="en-US" sz="2000">
                <a:cs typeface="Calibri"/>
              </a:rPr>
              <a:t>The setting will also provide opportunities for learning through sporting activities such as scuba diving, snorkeling, kayaking and swimming. This will also work to promote health and wellness encouraging learners to live healthy lives. </a:t>
            </a:r>
          </a:p>
          <a:p>
            <a:pPr>
              <a:lnSpc>
                <a:spcPct val="90000"/>
              </a:lnSpc>
            </a:pPr>
            <a:r>
              <a:rPr lang="en-US" sz="2000">
                <a:cs typeface="Calibri"/>
              </a:rPr>
              <a:t>The setting will make use of the resources around the islands for educational visits and trips such as to the Charles Darwin Research Station, The tortoise Reserve, Lava Tunnels, beaches and taking day trips via boat to the surrounding islands. </a:t>
            </a:r>
          </a:p>
        </p:txBody>
      </p:sp>
    </p:spTree>
    <p:extLst>
      <p:ext uri="{BB962C8B-B14F-4D97-AF65-F5344CB8AC3E}">
        <p14:creationId xmlns:p14="http://schemas.microsoft.com/office/powerpoint/2010/main" val="236109629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F543EF-FAB2-49A2-8764-E4051CB7EDDF}"/>
              </a:ext>
            </a:extLst>
          </p:cNvPr>
          <p:cNvSpPr>
            <a:spLocks noGrp="1"/>
          </p:cNvSpPr>
          <p:nvPr>
            <p:ph type="title"/>
          </p:nvPr>
        </p:nvSpPr>
        <p:spPr>
          <a:xfrm>
            <a:off x="685799" y="1150076"/>
            <a:ext cx="3659389" cy="4557849"/>
          </a:xfrm>
        </p:spPr>
        <p:txBody>
          <a:bodyPr>
            <a:normAutofit/>
          </a:bodyPr>
          <a:lstStyle/>
          <a:p>
            <a:pPr algn="r"/>
            <a:r>
              <a:rPr lang="en-US">
                <a:cs typeface="Calibri Light"/>
              </a:rPr>
              <a:t>the physical learning environment. </a:t>
            </a:r>
            <a:endParaRPr lang="en-US"/>
          </a:p>
        </p:txBody>
      </p:sp>
      <p:sp>
        <p:nvSpPr>
          <p:cNvPr id="3" name="Content Placeholder 2">
            <a:extLst>
              <a:ext uri="{FF2B5EF4-FFF2-40B4-BE49-F238E27FC236}">
                <a16:creationId xmlns:a16="http://schemas.microsoft.com/office/drawing/2014/main" id="{98DA30BF-93A2-4FA6-B4D3-DD9E2C7C2308}"/>
              </a:ext>
            </a:extLst>
          </p:cNvPr>
          <p:cNvSpPr>
            <a:spLocks noGrp="1"/>
          </p:cNvSpPr>
          <p:nvPr>
            <p:ph idx="1"/>
          </p:nvPr>
        </p:nvSpPr>
        <p:spPr>
          <a:xfrm>
            <a:off x="4988658" y="1150076"/>
            <a:ext cx="6517543" cy="4557849"/>
          </a:xfrm>
        </p:spPr>
        <p:txBody>
          <a:bodyPr>
            <a:normAutofit/>
          </a:bodyPr>
          <a:lstStyle/>
          <a:p>
            <a:r>
              <a:rPr lang="en-US">
                <a:cs typeface="Calibri"/>
              </a:rPr>
              <a:t>The physical learning environment will be largely based outdoors, making use of the natural world due to the variety of plantation and wildlife around the islands. This will work to ensure learners develop respect and understanding of the importance of maintaining and taking care the world around them. </a:t>
            </a:r>
          </a:p>
          <a:p>
            <a:r>
              <a:rPr lang="en-US">
                <a:cs typeface="Calibri"/>
              </a:rPr>
              <a:t>The learning environment will present opportunities for a variety of water-based sports and exploration, such as exploring naturally formed rock pools, scuba diving to observe ocean plantation and wildlife. </a:t>
            </a:r>
          </a:p>
          <a:p>
            <a:r>
              <a:rPr lang="en-US">
                <a:cs typeface="Calibri"/>
              </a:rPr>
              <a:t>The access to such a variety of outdoor learning opportunities can be linked to the learning and teaching of STEM subjects in a hands-on way, providing learners with opportunities to learn through first-hand experiences. </a:t>
            </a:r>
          </a:p>
        </p:txBody>
      </p:sp>
    </p:spTree>
    <p:extLst>
      <p:ext uri="{BB962C8B-B14F-4D97-AF65-F5344CB8AC3E}">
        <p14:creationId xmlns:p14="http://schemas.microsoft.com/office/powerpoint/2010/main" val="428596090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2E6449-6DC8-4A45-8C82-994E9C4898AA}"/>
              </a:ext>
            </a:extLst>
          </p:cNvPr>
          <p:cNvSpPr>
            <a:spLocks noGrp="1"/>
          </p:cNvSpPr>
          <p:nvPr>
            <p:ph type="title"/>
          </p:nvPr>
        </p:nvSpPr>
        <p:spPr>
          <a:xfrm>
            <a:off x="685802" y="609600"/>
            <a:ext cx="6282266" cy="1456267"/>
          </a:xfrm>
        </p:spPr>
        <p:txBody>
          <a:bodyPr>
            <a:normAutofit/>
          </a:bodyPr>
          <a:lstStyle/>
          <a:p>
            <a:r>
              <a:rPr lang="en-US">
                <a:cs typeface="Calibri Light"/>
              </a:rPr>
              <a:t>Sustainability and conservation. </a:t>
            </a:r>
            <a:endParaRPr lang="en-US"/>
          </a:p>
        </p:txBody>
      </p:sp>
      <p:sp>
        <p:nvSpPr>
          <p:cNvPr id="3" name="Content Placeholder 2">
            <a:extLst>
              <a:ext uri="{FF2B5EF4-FFF2-40B4-BE49-F238E27FC236}">
                <a16:creationId xmlns:a16="http://schemas.microsoft.com/office/drawing/2014/main" id="{CD154558-E042-4CB7-848A-45F0B2260F5B}"/>
              </a:ext>
            </a:extLst>
          </p:cNvPr>
          <p:cNvSpPr>
            <a:spLocks noGrp="1"/>
          </p:cNvSpPr>
          <p:nvPr>
            <p:ph idx="1"/>
          </p:nvPr>
        </p:nvSpPr>
        <p:spPr>
          <a:xfrm>
            <a:off x="685802" y="2142067"/>
            <a:ext cx="6282266" cy="3649133"/>
          </a:xfrm>
        </p:spPr>
        <p:txBody>
          <a:bodyPr>
            <a:normAutofit/>
          </a:bodyPr>
          <a:lstStyle/>
          <a:p>
            <a:pPr>
              <a:lnSpc>
                <a:spcPct val="90000"/>
              </a:lnSpc>
            </a:pPr>
            <a:r>
              <a:rPr lang="en-US" sz="1300" err="1">
                <a:ea typeface="+mn-lt"/>
                <a:cs typeface="+mn-lt"/>
              </a:rPr>
              <a:t>Scalesia</a:t>
            </a:r>
            <a:r>
              <a:rPr lang="en-US" sz="1300" dirty="0">
                <a:ea typeface="+mn-lt"/>
                <a:cs typeface="+mn-lt"/>
              </a:rPr>
              <a:t> Foundation, (2015) In relation to education and curriculum currently available within The Galapagos Islands there have been major concerns linking to environmental conservation due to the fact that schools have not taken advantage or made use of the surrounding environment. Missing out on opportunities to merge the natural environment and resources with the teaching of natural and social sciences and service-based learning.  </a:t>
            </a:r>
          </a:p>
          <a:p>
            <a:pPr>
              <a:lnSpc>
                <a:spcPct val="90000"/>
              </a:lnSpc>
            </a:pPr>
            <a:r>
              <a:rPr lang="en-US" sz="1300" dirty="0">
                <a:cs typeface="Calibri"/>
              </a:rPr>
              <a:t>With the rise of concern about global warming and the negative effects this is having on the world as well as the rapid decline of many species of wildlife and plantation. Sustainability and conservation-based education is essential in changing and saving the world. </a:t>
            </a:r>
          </a:p>
          <a:p>
            <a:pPr>
              <a:lnSpc>
                <a:spcPct val="90000"/>
              </a:lnSpc>
            </a:pPr>
            <a:r>
              <a:rPr lang="en-US" sz="1300">
                <a:cs typeface="Calibri"/>
              </a:rPr>
              <a:t>Teaching within the setting will, therefore, largely focus on sustainability and </a:t>
            </a:r>
            <a:r>
              <a:rPr lang="en-US" sz="1300" dirty="0">
                <a:cs typeface="Calibri"/>
              </a:rPr>
              <a:t>conservation-based education, ensuring that the next generation have the knowledge and the skills needed to preserve and maintain the natural world around them. </a:t>
            </a:r>
          </a:p>
          <a:p>
            <a:pPr>
              <a:lnSpc>
                <a:spcPct val="90000"/>
              </a:lnSpc>
            </a:pPr>
            <a:r>
              <a:rPr lang="en-US" sz="1300" dirty="0">
                <a:cs typeface="Calibri"/>
              </a:rPr>
              <a:t>To ensure best possible learning opportunities the setting will also make use of the resources and environment of the islands through outdoor education. Using the ''</a:t>
            </a:r>
            <a:r>
              <a:rPr lang="en-US" sz="1300" dirty="0">
                <a:ea typeface="+mn-lt"/>
                <a:cs typeface="+mn-lt"/>
              </a:rPr>
              <a:t>Galapagos’ physical surroundings as a natural laboratory'' (</a:t>
            </a:r>
            <a:r>
              <a:rPr lang="en-US" sz="1300" err="1">
                <a:ea typeface="+mn-lt"/>
                <a:cs typeface="+mn-lt"/>
              </a:rPr>
              <a:t>Scalesia</a:t>
            </a:r>
            <a:r>
              <a:rPr lang="en-US" sz="1300" dirty="0">
                <a:ea typeface="+mn-lt"/>
                <a:cs typeface="+mn-lt"/>
              </a:rPr>
              <a:t> Foundation, 2015).</a:t>
            </a:r>
          </a:p>
          <a:p>
            <a:pPr>
              <a:lnSpc>
                <a:spcPct val="90000"/>
              </a:lnSpc>
            </a:pPr>
            <a:endParaRPr lang="en-US" sz="1300">
              <a:cs typeface="Calibri"/>
            </a:endParaRPr>
          </a:p>
          <a:p>
            <a:pPr marL="0" indent="0">
              <a:lnSpc>
                <a:spcPct val="90000"/>
              </a:lnSpc>
              <a:buNone/>
            </a:pPr>
            <a:endParaRPr lang="en-US" sz="1300">
              <a:cs typeface="Calibri"/>
            </a:endParaRPr>
          </a:p>
        </p:txBody>
      </p:sp>
      <p:pic>
        <p:nvPicPr>
          <p:cNvPr id="7" name="Graphic 6" descr="Deciduous tree">
            <a:extLst>
              <a:ext uri="{FF2B5EF4-FFF2-40B4-BE49-F238E27FC236}">
                <a16:creationId xmlns:a16="http://schemas.microsoft.com/office/drawing/2014/main" id="{CCE639DB-B43F-4E23-98E5-40D1E719966E}"/>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590936" y="1668042"/>
            <a:ext cx="3445714" cy="3445714"/>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pic>
    </p:spTree>
    <p:extLst>
      <p:ext uri="{BB962C8B-B14F-4D97-AF65-F5344CB8AC3E}">
        <p14:creationId xmlns:p14="http://schemas.microsoft.com/office/powerpoint/2010/main" val="53642370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19" name="Picture 18">
            <a:extLst>
              <a:ext uri="{FF2B5EF4-FFF2-40B4-BE49-F238E27FC236}">
                <a16:creationId xmlns:a16="http://schemas.microsoft.com/office/drawing/2014/main" id="{CBECFFDC-94DB-4DA3-94FE-22FEDDA8FA3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pic>
        <p:nvPicPr>
          <p:cNvPr id="4" name="Picture 4" descr="A screenshot of a cell phone&#10;&#10;Description generated with very high confidence">
            <a:extLst>
              <a:ext uri="{FF2B5EF4-FFF2-40B4-BE49-F238E27FC236}">
                <a16:creationId xmlns:a16="http://schemas.microsoft.com/office/drawing/2014/main" id="{D9F6E832-1C78-461E-BEE6-FFFAE02EEB24}"/>
              </a:ext>
            </a:extLst>
          </p:cNvPr>
          <p:cNvPicPr>
            <a:picLocks noChangeAspect="1"/>
          </p:cNvPicPr>
          <p:nvPr/>
        </p:nvPicPr>
        <p:blipFill rotWithShape="1">
          <a:blip r:embed="rId4"/>
          <a:srcRect l="19717" r="18334"/>
          <a:stretch/>
        </p:blipFill>
        <p:spPr>
          <a:xfrm>
            <a:off x="20" y="975"/>
            <a:ext cx="7552924" cy="6858000"/>
          </a:xfrm>
          <a:prstGeom prst="rect">
            <a:avLst/>
          </a:prstGeom>
        </p:spPr>
      </p:pic>
      <p:pic>
        <p:nvPicPr>
          <p:cNvPr id="21" name="Picture 20">
            <a:extLst>
              <a:ext uri="{FF2B5EF4-FFF2-40B4-BE49-F238E27FC236}">
                <a16:creationId xmlns:a16="http://schemas.microsoft.com/office/drawing/2014/main" id="{98BF0107-3463-486E-B9EE-5A5727B4F7F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a:extLst>
              <a:ext uri="{FF2B5EF4-FFF2-40B4-BE49-F238E27FC236}">
                <a16:creationId xmlns:a16="http://schemas.microsoft.com/office/drawing/2014/main" id="{8FA99E7E-B99D-46CF-A88C-CC39908DFB5E}"/>
              </a:ext>
            </a:extLst>
          </p:cNvPr>
          <p:cNvSpPr>
            <a:spLocks noGrp="1"/>
          </p:cNvSpPr>
          <p:nvPr>
            <p:ph type="title"/>
          </p:nvPr>
        </p:nvSpPr>
        <p:spPr>
          <a:xfrm>
            <a:off x="7905135" y="1964267"/>
            <a:ext cx="3254990" cy="2421464"/>
          </a:xfrm>
        </p:spPr>
        <p:txBody>
          <a:bodyPr vert="horz" lIns="91440" tIns="45720" rIns="91440" bIns="45720" rtlCol="0" anchor="b">
            <a:normAutofit/>
          </a:bodyPr>
          <a:lstStyle/>
          <a:p>
            <a:pPr algn="r">
              <a:lnSpc>
                <a:spcPct val="90000"/>
              </a:lnSpc>
            </a:pPr>
            <a:r>
              <a:rPr lang="en-US" sz="3400"/>
              <a:t>Classic curriculum vs ideal learning environment. </a:t>
            </a:r>
          </a:p>
        </p:txBody>
      </p:sp>
    </p:spTree>
    <p:extLst>
      <p:ext uri="{BB962C8B-B14F-4D97-AF65-F5344CB8AC3E}">
        <p14:creationId xmlns:p14="http://schemas.microsoft.com/office/powerpoint/2010/main" val="424983939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1709A45-C6F3-4CEE-AA0F-887FAC5CAE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C6E84A0-047A-444A-BB8D-3B712DAEA494}"/>
              </a:ext>
            </a:extLst>
          </p:cNvPr>
          <p:cNvSpPr>
            <a:spLocks noGrp="1"/>
          </p:cNvSpPr>
          <p:nvPr>
            <p:ph type="title"/>
          </p:nvPr>
        </p:nvSpPr>
        <p:spPr>
          <a:xfrm>
            <a:off x="685801" y="533400"/>
            <a:ext cx="10820400" cy="1177092"/>
          </a:xfrm>
        </p:spPr>
        <p:txBody>
          <a:bodyPr anchor="b">
            <a:normAutofit/>
          </a:bodyPr>
          <a:lstStyle/>
          <a:p>
            <a:pPr algn="ctr"/>
            <a:r>
              <a:rPr lang="en-US" sz="4400">
                <a:cs typeface="Calibri Light"/>
              </a:rPr>
              <a:t>Montessori education approach</a:t>
            </a:r>
          </a:p>
        </p:txBody>
      </p:sp>
      <p:cxnSp>
        <p:nvCxnSpPr>
          <p:cNvPr id="10" name="Straight Connector 9">
            <a:extLst>
              <a:ext uri="{FF2B5EF4-FFF2-40B4-BE49-F238E27FC236}">
                <a16:creationId xmlns:a16="http://schemas.microsoft.com/office/drawing/2014/main" id="{26E963D7-0A73-484A-B8A2-DDBFEA123C2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45629" y="1850077"/>
            <a:ext cx="500743" cy="0"/>
          </a:xfrm>
          <a:prstGeom prst="line">
            <a:avLst/>
          </a:prstGeom>
          <a:ln w="1905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9099845-7B89-4D7B-BFA2-EF24324EC374}"/>
              </a:ext>
            </a:extLst>
          </p:cNvPr>
          <p:cNvSpPr>
            <a:spLocks noGrp="1"/>
          </p:cNvSpPr>
          <p:nvPr>
            <p:ph idx="1"/>
          </p:nvPr>
        </p:nvSpPr>
        <p:spPr>
          <a:xfrm>
            <a:off x="685801" y="2243892"/>
            <a:ext cx="10820400" cy="3547308"/>
          </a:xfrm>
        </p:spPr>
        <p:txBody>
          <a:bodyPr anchor="t">
            <a:normAutofit lnSpcReduction="10000"/>
          </a:bodyPr>
          <a:lstStyle/>
          <a:p>
            <a:pPr>
              <a:lnSpc>
                <a:spcPct val="90000"/>
              </a:lnSpc>
            </a:pPr>
            <a:r>
              <a:rPr lang="en-US" sz="1400" dirty="0">
                <a:cs typeface="Calibri"/>
              </a:rPr>
              <a:t>The Montessori educational approach '' i</a:t>
            </a:r>
            <a:r>
              <a:rPr lang="en-US" sz="1400" dirty="0">
                <a:ea typeface="+mn-lt"/>
                <a:cs typeface="+mn-lt"/>
              </a:rPr>
              <a:t>s a method of education that is based on self-directed activity, hands-on learning and collaborative play.'' (Montessori Northwest, 2017). </a:t>
            </a:r>
          </a:p>
          <a:p>
            <a:pPr>
              <a:lnSpc>
                <a:spcPct val="90000"/>
              </a:lnSpc>
            </a:pPr>
            <a:r>
              <a:rPr lang="en-US" sz="1400" dirty="0">
                <a:ea typeface="+mn-lt"/>
                <a:cs typeface="+mn-lt"/>
              </a:rPr>
              <a:t>This alternative approach supports the visions of the ideal education as much like the Montessori approach the ideal learning environment encourages exploration, child-centered and hands-on learning and collaboration. </a:t>
            </a:r>
          </a:p>
          <a:p>
            <a:pPr>
              <a:lnSpc>
                <a:spcPct val="90000"/>
              </a:lnSpc>
            </a:pPr>
            <a:r>
              <a:rPr lang="en-US" sz="1400" dirty="0">
                <a:ea typeface="+mn-lt"/>
                <a:cs typeface="+mn-lt"/>
              </a:rPr>
              <a:t>This is supported through the use of the natural environment and outdoor based educational approach as a natural laboratory for exploration and discovery. The numerous opportunities for outdoor based activities and sporting such as diving, and swimming also promote and encourage hand-on and inquiry-based learning. </a:t>
            </a:r>
          </a:p>
          <a:p>
            <a:pPr>
              <a:lnSpc>
                <a:spcPct val="90000"/>
              </a:lnSpc>
            </a:pPr>
            <a:r>
              <a:rPr lang="en-US" sz="1400" dirty="0">
                <a:ea typeface="+mn-lt"/>
                <a:cs typeface="+mn-lt"/>
              </a:rPr>
              <a:t>Montessori also believed that learners had natural spirituality and that they are ''inherently good and that, if allowed to develop freely, they felt connected to everything and were naturally caring towards each other and the world around them'' (Montessori Group, no date). </a:t>
            </a:r>
          </a:p>
          <a:p>
            <a:pPr>
              <a:lnSpc>
                <a:spcPct val="90000"/>
              </a:lnSpc>
            </a:pPr>
            <a:r>
              <a:rPr lang="en-US" sz="1400" dirty="0">
                <a:ea typeface="+mn-lt"/>
                <a:cs typeface="+mn-lt"/>
              </a:rPr>
              <a:t>This supports the ideal learning environments vision of educating learners about sustainability and conservation and how both are essential in preserving the natural world. </a:t>
            </a:r>
          </a:p>
          <a:p>
            <a:pPr>
              <a:lnSpc>
                <a:spcPct val="90000"/>
              </a:lnSpc>
            </a:pPr>
            <a:r>
              <a:rPr lang="en-US" sz="1400" dirty="0">
                <a:ea typeface="+mn-lt"/>
                <a:cs typeface="+mn-lt"/>
              </a:rPr>
              <a:t>This also supports the visions for education and teaching subjects such as agriculture and animal studies to educate on the importance of saving wildlife and plantation. </a:t>
            </a:r>
          </a:p>
          <a:p>
            <a:pPr>
              <a:lnSpc>
                <a:spcPct val="90000"/>
              </a:lnSpc>
            </a:pPr>
            <a:r>
              <a:rPr lang="en-US" sz="1400" dirty="0">
                <a:ea typeface="+mn-lt"/>
                <a:cs typeface="+mn-lt"/>
              </a:rPr>
              <a:t>In line with the Montessori approach the ideal learning environment aims to tap into learner's natural spirituality to create and foster attitudes of respect, acceptance and care for the world around them and all who live within it.</a:t>
            </a:r>
          </a:p>
          <a:p>
            <a:pPr>
              <a:lnSpc>
                <a:spcPct val="90000"/>
              </a:lnSpc>
            </a:pPr>
            <a:endParaRPr lang="en-US" sz="1100">
              <a:ea typeface="+mn-lt"/>
              <a:cs typeface="+mn-lt"/>
            </a:endParaRPr>
          </a:p>
          <a:p>
            <a:pPr>
              <a:lnSpc>
                <a:spcPct val="90000"/>
              </a:lnSpc>
            </a:pPr>
            <a:endParaRPr lang="en-US" sz="1100">
              <a:ea typeface="+mn-lt"/>
              <a:cs typeface="+mn-lt"/>
            </a:endParaRPr>
          </a:p>
        </p:txBody>
      </p:sp>
    </p:spTree>
    <p:extLst>
      <p:ext uri="{BB962C8B-B14F-4D97-AF65-F5344CB8AC3E}">
        <p14:creationId xmlns:p14="http://schemas.microsoft.com/office/powerpoint/2010/main" val="300140090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C1709A45-C6F3-4CEE-AA0F-887FAC5CAE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59BF08D-0265-4B52-972D-AE0BFE8AFF59}"/>
              </a:ext>
            </a:extLst>
          </p:cNvPr>
          <p:cNvSpPr>
            <a:spLocks noGrp="1"/>
          </p:cNvSpPr>
          <p:nvPr>
            <p:ph type="title"/>
          </p:nvPr>
        </p:nvSpPr>
        <p:spPr>
          <a:xfrm>
            <a:off x="685801" y="533400"/>
            <a:ext cx="10820400" cy="1177092"/>
          </a:xfrm>
        </p:spPr>
        <p:txBody>
          <a:bodyPr anchor="b">
            <a:normAutofit/>
          </a:bodyPr>
          <a:lstStyle/>
          <a:p>
            <a:pPr algn="ctr"/>
            <a:r>
              <a:rPr lang="en-US" sz="4400">
                <a:cs typeface="Calibri Light"/>
              </a:rPr>
              <a:t>Montessori Education approach</a:t>
            </a:r>
            <a:endParaRPr lang="en-US" sz="4400"/>
          </a:p>
        </p:txBody>
      </p:sp>
      <p:cxnSp>
        <p:nvCxnSpPr>
          <p:cNvPr id="6" name="Straight Connector 9">
            <a:extLst>
              <a:ext uri="{FF2B5EF4-FFF2-40B4-BE49-F238E27FC236}">
                <a16:creationId xmlns:a16="http://schemas.microsoft.com/office/drawing/2014/main" id="{26E963D7-0A73-484A-B8A2-DDBFEA123C2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45629" y="1850077"/>
            <a:ext cx="500743" cy="0"/>
          </a:xfrm>
          <a:prstGeom prst="line">
            <a:avLst/>
          </a:prstGeom>
          <a:ln w="1905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67386DC-C089-4F2B-91CB-BF2B7D1ACD42}"/>
              </a:ext>
            </a:extLst>
          </p:cNvPr>
          <p:cNvSpPr>
            <a:spLocks noGrp="1"/>
          </p:cNvSpPr>
          <p:nvPr>
            <p:ph idx="1"/>
          </p:nvPr>
        </p:nvSpPr>
        <p:spPr>
          <a:xfrm>
            <a:off x="685801" y="2243892"/>
            <a:ext cx="10820400" cy="3547308"/>
          </a:xfrm>
        </p:spPr>
        <p:txBody>
          <a:bodyPr anchor="t">
            <a:normAutofit/>
          </a:bodyPr>
          <a:lstStyle/>
          <a:p>
            <a:pPr>
              <a:lnSpc>
                <a:spcPct val="90000"/>
              </a:lnSpc>
            </a:pPr>
            <a:r>
              <a:rPr lang="en-US" sz="1300">
                <a:cs typeface="Calibri"/>
              </a:rPr>
              <a:t>Montessori Group, (no date) Montessori believed that learners experienced and went through sensitive periods where they have a particularly intense interest or focus on certain activities, during this time learning can occur easily and learners can experience greater development and achievements. </a:t>
            </a:r>
          </a:p>
          <a:p>
            <a:pPr>
              <a:lnSpc>
                <a:spcPct val="90000"/>
              </a:lnSpc>
            </a:pPr>
            <a:r>
              <a:rPr lang="en-US" sz="1300">
                <a:cs typeface="Calibri"/>
              </a:rPr>
              <a:t>This supports the vision of ideal education as the setting encourages the learners to actively explore and pursue their interests regardless of whether they link to current teaching or sessions. The ideal learning environment also sets an additional free day a week for learners to explore, pursue their interests and volunteer.</a:t>
            </a:r>
          </a:p>
          <a:p>
            <a:pPr>
              <a:lnSpc>
                <a:spcPct val="90000"/>
              </a:lnSpc>
            </a:pPr>
            <a:r>
              <a:rPr lang="en-US" sz="1300">
                <a:cs typeface="Calibri"/>
              </a:rPr>
              <a:t>This also provides learners with the opportunities for own choice, taking responsibility for their own learning and freedom this is supported by Montessori's ideas in relation to the need for freedom of choice. As ''</a:t>
            </a:r>
            <a:r>
              <a:rPr lang="en-US" sz="1300">
                <a:ea typeface="+mn-lt"/>
                <a:cs typeface="+mn-lt"/>
              </a:rPr>
              <a:t>choice allows children to discover their needs, interests and abilities. Furthermore, freedom of choice encourages children to be engaged in their learning'' (Rockingham Montessori School, 2020). </a:t>
            </a:r>
          </a:p>
          <a:p>
            <a:pPr>
              <a:lnSpc>
                <a:spcPct val="90000"/>
              </a:lnSpc>
            </a:pPr>
            <a:r>
              <a:rPr lang="en-US" sz="1300">
                <a:cs typeface="Calibri"/>
              </a:rPr>
              <a:t>The ideal learning environment also provides learners with the opportunities to decide and choose particular topics they may want to cover in relation to various subjects and what type of assessments they would like to undertake.  For example, making decisions between a multiple choice of questions or topics for an essay.</a:t>
            </a:r>
          </a:p>
          <a:p>
            <a:pPr>
              <a:lnSpc>
                <a:spcPct val="90000"/>
              </a:lnSpc>
            </a:pPr>
            <a:r>
              <a:rPr lang="en-US" sz="1300">
                <a:cs typeface="Calibri"/>
              </a:rPr>
              <a:t>Montessori also found that </a:t>
            </a:r>
            <a:r>
              <a:rPr lang="en-US" sz="1300">
                <a:ea typeface="+mn-lt"/>
                <a:cs typeface="+mn-lt"/>
              </a:rPr>
              <a:t>due to the freedom provided by the educational approach ''children absorbed the cultural world around them'' (Montessori Group, no date). This supports the vision of the ideal learning environment as the alternative approach makes use of the access to the outdoor environment. And culture of the islands allowing learners the freedom to explore providing them with insight and respect in relation to other cultures and those around them.</a:t>
            </a:r>
            <a:endParaRPr lang="en-US" sz="1300">
              <a:cs typeface="Calibri"/>
            </a:endParaRPr>
          </a:p>
          <a:p>
            <a:pPr marL="0" indent="0">
              <a:lnSpc>
                <a:spcPct val="90000"/>
              </a:lnSpc>
              <a:buNone/>
            </a:pPr>
            <a:endParaRPr lang="en-US" sz="1300">
              <a:cs typeface="Calibri"/>
            </a:endParaRPr>
          </a:p>
        </p:txBody>
      </p:sp>
    </p:spTree>
    <p:extLst>
      <p:ext uri="{BB962C8B-B14F-4D97-AF65-F5344CB8AC3E}">
        <p14:creationId xmlns:p14="http://schemas.microsoft.com/office/powerpoint/2010/main" val="77042111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C1709A45-C6F3-4CEE-AA0F-887FAC5CAE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3F5959E-CC32-44BB-BB30-55281654C9B2}"/>
              </a:ext>
            </a:extLst>
          </p:cNvPr>
          <p:cNvSpPr>
            <a:spLocks noGrp="1"/>
          </p:cNvSpPr>
          <p:nvPr>
            <p:ph type="title"/>
          </p:nvPr>
        </p:nvSpPr>
        <p:spPr>
          <a:xfrm>
            <a:off x="685801" y="533400"/>
            <a:ext cx="10820400" cy="1177092"/>
          </a:xfrm>
        </p:spPr>
        <p:txBody>
          <a:bodyPr anchor="b">
            <a:normAutofit/>
          </a:bodyPr>
          <a:lstStyle/>
          <a:p>
            <a:pPr algn="ctr"/>
            <a:r>
              <a:rPr lang="en-US" sz="4400">
                <a:cs typeface="Calibri Light"/>
              </a:rPr>
              <a:t>John Dewey</a:t>
            </a:r>
            <a:endParaRPr lang="en-US" sz="4400"/>
          </a:p>
        </p:txBody>
      </p:sp>
      <p:cxnSp>
        <p:nvCxnSpPr>
          <p:cNvPr id="6" name="Straight Connector 9">
            <a:extLst>
              <a:ext uri="{FF2B5EF4-FFF2-40B4-BE49-F238E27FC236}">
                <a16:creationId xmlns:a16="http://schemas.microsoft.com/office/drawing/2014/main" id="{26E963D7-0A73-484A-B8A2-DDBFEA123C2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45629" y="1850077"/>
            <a:ext cx="500743" cy="0"/>
          </a:xfrm>
          <a:prstGeom prst="line">
            <a:avLst/>
          </a:prstGeom>
          <a:ln w="1905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15C5C76-C8A1-4978-AF78-C57736FF3DFB}"/>
              </a:ext>
            </a:extLst>
          </p:cNvPr>
          <p:cNvSpPr>
            <a:spLocks noGrp="1"/>
          </p:cNvSpPr>
          <p:nvPr>
            <p:ph idx="1"/>
          </p:nvPr>
        </p:nvSpPr>
        <p:spPr>
          <a:xfrm>
            <a:off x="685801" y="2243892"/>
            <a:ext cx="10820400" cy="3547308"/>
          </a:xfrm>
        </p:spPr>
        <p:txBody>
          <a:bodyPr anchor="t">
            <a:normAutofit fontScale="92500" lnSpcReduction="10000"/>
          </a:bodyPr>
          <a:lstStyle/>
          <a:p>
            <a:pPr>
              <a:lnSpc>
                <a:spcPct val="90000"/>
              </a:lnSpc>
            </a:pPr>
            <a:r>
              <a:rPr lang="en-US" sz="1400" dirty="0" err="1">
                <a:cs typeface="Calibri"/>
              </a:rPr>
              <a:t>Talebi</a:t>
            </a:r>
            <a:r>
              <a:rPr lang="en-US" sz="1400" dirty="0">
                <a:cs typeface="Calibri"/>
              </a:rPr>
              <a:t>, (2015) John Dewey's educational theories focus on education and learning as a social and interactive process, where students can learn through doing and interacting with curriculum content as well as covering ideas of democracy and social reform. </a:t>
            </a:r>
          </a:p>
          <a:p>
            <a:pPr>
              <a:lnSpc>
                <a:spcPct val="90000"/>
              </a:lnSpc>
            </a:pPr>
            <a:r>
              <a:rPr lang="en-US" sz="1400" dirty="0">
                <a:ea typeface="+mn-lt"/>
                <a:cs typeface="+mn-lt"/>
              </a:rPr>
              <a:t>John Dewey's work also focused on pragmatism in education this is the idea that ''education should provide real life experiences to the learners so as to make them dynamic, resourceful efficient and enterprising.'' (Educational Philosophy, 2014). </a:t>
            </a:r>
          </a:p>
          <a:p>
            <a:pPr>
              <a:lnSpc>
                <a:spcPct val="90000"/>
              </a:lnSpc>
            </a:pPr>
            <a:r>
              <a:rPr lang="en-US" sz="1400" dirty="0">
                <a:ea typeface="+mn-lt"/>
                <a:cs typeface="+mn-lt"/>
              </a:rPr>
              <a:t>This alternative approach supports the visions of the ideal education as the ideal learning environment encourages learners to actively participate and take responsibility for their own learning. As well as promoting a social and collaborative approach to education and making use of the resources of the surrounding islands to give real life experiences to learners.  </a:t>
            </a:r>
          </a:p>
          <a:p>
            <a:pPr>
              <a:lnSpc>
                <a:spcPct val="90000"/>
              </a:lnSpc>
            </a:pPr>
            <a:r>
              <a:rPr lang="en-US" sz="1400" dirty="0">
                <a:ea typeface="+mn-lt"/>
                <a:cs typeface="+mn-lt"/>
              </a:rPr>
              <a:t>Much of Dewey's work supports the idea of education as a lifelong journey instead of a thing to just prepare learners for life. As well as Dewey's support for experiential and hands on learning and education that develops practical skills. </a:t>
            </a:r>
          </a:p>
          <a:p>
            <a:pPr>
              <a:lnSpc>
                <a:spcPct val="90000"/>
              </a:lnSpc>
            </a:pPr>
            <a:r>
              <a:rPr lang="en-US" sz="1400" dirty="0">
                <a:ea typeface="+mn-lt"/>
                <a:cs typeface="+mn-lt"/>
              </a:rPr>
              <a:t>''If knowledge comes from the impressions made upon us by natural objects, it is impossible to procure knowledge without the use of objects that impress the mind'' (Dewey, 1916/2009, pp.217-218 cited in </a:t>
            </a:r>
            <a:r>
              <a:rPr lang="en-US" sz="1400" dirty="0" err="1">
                <a:ea typeface="+mn-lt"/>
                <a:cs typeface="+mn-lt"/>
              </a:rPr>
              <a:t>Talebi</a:t>
            </a:r>
            <a:r>
              <a:rPr lang="en-US" sz="1400" dirty="0">
                <a:ea typeface="+mn-lt"/>
                <a:cs typeface="+mn-lt"/>
              </a:rPr>
              <a:t>, 2015, p. 6). </a:t>
            </a:r>
          </a:p>
          <a:p>
            <a:pPr>
              <a:lnSpc>
                <a:spcPct val="90000"/>
              </a:lnSpc>
            </a:pPr>
            <a:r>
              <a:rPr lang="en-US" sz="1400" dirty="0">
                <a:ea typeface="+mn-lt"/>
                <a:cs typeface="+mn-lt"/>
              </a:rPr>
              <a:t>This alternative approach supports the visions of the ideal education as the ideal learning environment largely relies and focuses on the use of the natural world around to support learning and education. As well as providing learners with unique experiences that will provide lasting impressions and learning.</a:t>
            </a:r>
          </a:p>
          <a:p>
            <a:pPr>
              <a:lnSpc>
                <a:spcPct val="90000"/>
              </a:lnSpc>
            </a:pPr>
            <a:r>
              <a:rPr lang="en-US" sz="1400" dirty="0">
                <a:ea typeface="+mn-lt"/>
                <a:cs typeface="+mn-lt"/>
              </a:rPr>
              <a:t> The ideal education setting also promotes education as a lifelong experience and encourages learners to seek out learning opportunities and experiences. </a:t>
            </a:r>
            <a:endParaRPr lang="en-US" sz="1400">
              <a:cs typeface="Calibri"/>
            </a:endParaRPr>
          </a:p>
          <a:p>
            <a:pPr>
              <a:lnSpc>
                <a:spcPct val="90000"/>
              </a:lnSpc>
            </a:pPr>
            <a:endParaRPr lang="en-US" sz="1400">
              <a:cs typeface="Calibri"/>
            </a:endParaRPr>
          </a:p>
        </p:txBody>
      </p:sp>
    </p:spTree>
    <p:extLst>
      <p:ext uri="{BB962C8B-B14F-4D97-AF65-F5344CB8AC3E}">
        <p14:creationId xmlns:p14="http://schemas.microsoft.com/office/powerpoint/2010/main" val="83464171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8F2693-0DA3-4C5D-99DA-B2FA1BA1DD20}"/>
              </a:ext>
            </a:extLst>
          </p:cNvPr>
          <p:cNvSpPr>
            <a:spLocks noGrp="1"/>
          </p:cNvSpPr>
          <p:nvPr>
            <p:ph type="title"/>
          </p:nvPr>
        </p:nvSpPr>
        <p:spPr/>
        <p:txBody>
          <a:bodyPr/>
          <a:lstStyle/>
          <a:p>
            <a:r>
              <a:rPr lang="en-US">
                <a:cs typeface="Calibri Light"/>
              </a:rPr>
              <a:t>Reference list</a:t>
            </a:r>
          </a:p>
        </p:txBody>
      </p:sp>
      <p:sp>
        <p:nvSpPr>
          <p:cNvPr id="3" name="Content Placeholder 2">
            <a:extLst>
              <a:ext uri="{FF2B5EF4-FFF2-40B4-BE49-F238E27FC236}">
                <a16:creationId xmlns:a16="http://schemas.microsoft.com/office/drawing/2014/main" id="{DF08FB79-9503-42DC-8C1F-2168F7EC3759}"/>
              </a:ext>
            </a:extLst>
          </p:cNvPr>
          <p:cNvSpPr>
            <a:spLocks noGrp="1"/>
          </p:cNvSpPr>
          <p:nvPr>
            <p:ph idx="1"/>
          </p:nvPr>
        </p:nvSpPr>
        <p:spPr/>
        <p:txBody>
          <a:bodyPr>
            <a:normAutofit fontScale="62500" lnSpcReduction="20000"/>
          </a:bodyPr>
          <a:lstStyle/>
          <a:p>
            <a:r>
              <a:rPr lang="en-US" dirty="0">
                <a:ea typeface="+mn-lt"/>
                <a:cs typeface="+mn-lt"/>
              </a:rPr>
              <a:t>Educational philosophy. (2014) '</a:t>
            </a:r>
            <a:r>
              <a:rPr lang="en-US" b="1" dirty="0"/>
              <a:t>Pragmatism: Its Meaning and Definition' [blog]. 19 March. Available at:</a:t>
            </a:r>
            <a:r>
              <a:rPr lang="en-US" dirty="0">
                <a:ea typeface="+mn-lt"/>
                <a:cs typeface="+mn-lt"/>
                <a:hlinkClick r:id="rId2"/>
              </a:rPr>
              <a:t>http://pakphilosophy.blogspot.com/2014/03/pragmatism-its-meaning-and-definition.html</a:t>
            </a:r>
            <a:r>
              <a:rPr lang="en-US" dirty="0">
                <a:ea typeface="+mn-lt"/>
                <a:cs typeface="+mn-lt"/>
              </a:rPr>
              <a:t> (Accessed: 13 April 2020). </a:t>
            </a:r>
            <a:endParaRPr lang="en-US" b="1" dirty="0">
              <a:ea typeface="+mn-lt"/>
              <a:cs typeface="+mn-lt"/>
            </a:endParaRPr>
          </a:p>
          <a:p>
            <a:r>
              <a:rPr lang="en-US" dirty="0">
                <a:ea typeface="+mn-lt"/>
                <a:cs typeface="+mn-lt"/>
              </a:rPr>
              <a:t>Hopper, E. (2020) </a:t>
            </a:r>
            <a:r>
              <a:rPr lang="en-US" i="1" dirty="0"/>
              <a:t>Maslow's Hierarchy of Needs Explained. </a:t>
            </a:r>
            <a:r>
              <a:rPr lang="en-US" dirty="0"/>
              <a:t>Available at: </a:t>
            </a:r>
            <a:r>
              <a:rPr lang="en-US" dirty="0">
                <a:ea typeface="+mn-lt"/>
                <a:cs typeface="+mn-lt"/>
                <a:hlinkClick r:id="rId3"/>
              </a:rPr>
              <a:t>https://www.thoughtco.com/maslows-hierarchy-of-needs-4582571</a:t>
            </a:r>
            <a:r>
              <a:rPr lang="en-US" dirty="0">
                <a:ea typeface="+mn-lt"/>
                <a:cs typeface="+mn-lt"/>
              </a:rPr>
              <a:t> (Accessed: 22 March 2020). </a:t>
            </a:r>
            <a:endParaRPr lang="en-US"/>
          </a:p>
          <a:p>
            <a:r>
              <a:rPr lang="en-US" dirty="0">
                <a:ea typeface="+mn-lt"/>
                <a:cs typeface="+mn-lt"/>
              </a:rPr>
              <a:t>Kline, T. (2015) </a:t>
            </a:r>
            <a:r>
              <a:rPr lang="en-US" i="1" dirty="0"/>
              <a:t>Applying Maslow's Hierarchy of Needs In Our Classrooms. </a:t>
            </a:r>
            <a:r>
              <a:rPr lang="en-US" dirty="0"/>
              <a:t>Available at:</a:t>
            </a:r>
            <a:r>
              <a:rPr lang="en-US" dirty="0">
                <a:ea typeface="+mn-lt"/>
                <a:cs typeface="+mn-lt"/>
                <a:hlinkClick r:id="rId4"/>
              </a:rPr>
              <a:t>http://www.changekidslives.org/actions-4</a:t>
            </a:r>
            <a:r>
              <a:rPr lang="en-US" dirty="0">
                <a:ea typeface="+mn-lt"/>
                <a:cs typeface="+mn-lt"/>
              </a:rPr>
              <a:t> (Accessed: 23 March 2020).</a:t>
            </a:r>
          </a:p>
          <a:p>
            <a:r>
              <a:rPr lang="en-US" dirty="0">
                <a:ea typeface="+mn-lt"/>
                <a:cs typeface="+mn-lt"/>
              </a:rPr>
              <a:t>Montessori Group, (no date) </a:t>
            </a:r>
            <a:r>
              <a:rPr lang="en-US" i="1" dirty="0"/>
              <a:t>The Philosophy behind the Montessori Approach. </a:t>
            </a:r>
            <a:r>
              <a:rPr lang="en-US" dirty="0"/>
              <a:t>Available at:</a:t>
            </a:r>
            <a:r>
              <a:rPr lang="en-US" dirty="0">
                <a:ea typeface="+mn-lt"/>
                <a:cs typeface="+mn-lt"/>
                <a:hlinkClick r:id="rId5"/>
              </a:rPr>
              <a:t>https://www.montessori.org.uk/about-us/what-is-montessori/the-philisophy</a:t>
            </a:r>
            <a:r>
              <a:rPr lang="en-US" dirty="0">
                <a:ea typeface="+mn-lt"/>
                <a:cs typeface="+mn-lt"/>
              </a:rPr>
              <a:t> (Accessed: 20 March 2020). </a:t>
            </a:r>
            <a:endParaRPr lang="en-US"/>
          </a:p>
          <a:p>
            <a:r>
              <a:rPr lang="en-US" dirty="0">
                <a:cs typeface="Calibri"/>
              </a:rPr>
              <a:t>Montessori Northwest, (2017) </a:t>
            </a:r>
            <a:r>
              <a:rPr lang="en-US" i="1" dirty="0"/>
              <a:t>What is Montessori Education? </a:t>
            </a:r>
            <a:r>
              <a:rPr lang="en-US" dirty="0"/>
              <a:t>Available at: </a:t>
            </a:r>
            <a:r>
              <a:rPr lang="en-US" dirty="0">
                <a:ea typeface="+mn-lt"/>
                <a:cs typeface="+mn-lt"/>
                <a:hlinkClick r:id="rId6"/>
              </a:rPr>
              <a:t>https://montessori-nw.org/what-is-montessori-education</a:t>
            </a:r>
            <a:r>
              <a:rPr lang="en-US" dirty="0">
                <a:ea typeface="+mn-lt"/>
                <a:cs typeface="+mn-lt"/>
              </a:rPr>
              <a:t> (Accessed: 19 March 2020) </a:t>
            </a:r>
            <a:endParaRPr lang="en-US" dirty="0">
              <a:cs typeface="Calibri"/>
            </a:endParaRPr>
          </a:p>
          <a:p>
            <a:r>
              <a:rPr lang="en-US" dirty="0">
                <a:cs typeface="Calibri"/>
              </a:rPr>
              <a:t>O and M, St John, (2019) </a:t>
            </a:r>
            <a:r>
              <a:rPr lang="en-US" i="1" dirty="0">
                <a:cs typeface="Calibri"/>
              </a:rPr>
              <a:t>What to do on Santa Cruz Island, Galapagos. </a:t>
            </a:r>
            <a:r>
              <a:rPr lang="en-US" dirty="0">
                <a:cs typeface="Calibri"/>
              </a:rPr>
              <a:t>Available at: </a:t>
            </a:r>
            <a:r>
              <a:rPr lang="en-US" dirty="0">
                <a:cs typeface="Calibri"/>
                <a:hlinkClick r:id="rId7"/>
              </a:rPr>
              <a:t>https://drinkteatravel.com/santa-cruz-island-galapagos/</a:t>
            </a:r>
            <a:r>
              <a:rPr lang="en-US" dirty="0">
                <a:cs typeface="Calibri"/>
              </a:rPr>
              <a:t> (Accessed: 14 March 2020).</a:t>
            </a:r>
          </a:p>
          <a:p>
            <a:r>
              <a:rPr lang="en-US" dirty="0">
                <a:cs typeface="Calibri"/>
              </a:rPr>
              <a:t>Rockingham Montessori School, (2020) </a:t>
            </a:r>
            <a:r>
              <a:rPr lang="en-US" i="1" dirty="0"/>
              <a:t>Montessori and Freedom of Choice. </a:t>
            </a:r>
            <a:r>
              <a:rPr lang="en-US" dirty="0"/>
              <a:t>Available at: </a:t>
            </a:r>
            <a:r>
              <a:rPr lang="en-US" dirty="0">
                <a:ea typeface="+mn-lt"/>
                <a:cs typeface="+mn-lt"/>
                <a:hlinkClick r:id="rId8"/>
              </a:rPr>
              <a:t>https://www.rms.wa.edu.au/montessori-and-freedom-of-choice/</a:t>
            </a:r>
            <a:r>
              <a:rPr lang="en-US" dirty="0">
                <a:ea typeface="+mn-lt"/>
                <a:cs typeface="+mn-lt"/>
              </a:rPr>
              <a:t> (Accessed: 21 March 2020).</a:t>
            </a:r>
            <a:endParaRPr lang="en-US" dirty="0">
              <a:cs typeface="Calibri"/>
            </a:endParaRPr>
          </a:p>
          <a:p>
            <a:r>
              <a:rPr lang="en-US" dirty="0" err="1">
                <a:cs typeface="Calibri"/>
              </a:rPr>
              <a:t>Scalesia</a:t>
            </a:r>
            <a:r>
              <a:rPr lang="en-US" dirty="0">
                <a:cs typeface="Calibri"/>
              </a:rPr>
              <a:t> Foundation, (2015) </a:t>
            </a:r>
            <a:r>
              <a:rPr lang="en-US" i="1" dirty="0"/>
              <a:t>Education in Galapagos. </a:t>
            </a:r>
            <a:r>
              <a:rPr lang="en-US" dirty="0"/>
              <a:t>Available at: </a:t>
            </a:r>
            <a:r>
              <a:rPr lang="en-US" dirty="0">
                <a:ea typeface="+mn-lt"/>
                <a:cs typeface="+mn-lt"/>
                <a:hlinkClick r:id="rId9"/>
              </a:rPr>
              <a:t>http://www.scalesia.org/education-in-galapagos</a:t>
            </a:r>
            <a:r>
              <a:rPr lang="en-US" dirty="0">
                <a:ea typeface="+mn-lt"/>
                <a:cs typeface="+mn-lt"/>
              </a:rPr>
              <a:t> (Accessed: 14 March 2020).</a:t>
            </a:r>
          </a:p>
          <a:p>
            <a:r>
              <a:rPr lang="en-US" dirty="0" err="1">
                <a:cs typeface="Calibri"/>
              </a:rPr>
              <a:t>Talebi</a:t>
            </a:r>
            <a:r>
              <a:rPr lang="en-US" dirty="0">
                <a:cs typeface="Calibri"/>
              </a:rPr>
              <a:t>, K. (2015) 'John Dewey philosopher and educational reformer' </a:t>
            </a:r>
            <a:r>
              <a:rPr lang="en-US" i="1" dirty="0">
                <a:cs typeface="Calibri"/>
              </a:rPr>
              <a:t>European journal of education studies.</a:t>
            </a:r>
            <a:r>
              <a:rPr lang="en-US" dirty="0">
                <a:cs typeface="Calibri"/>
              </a:rPr>
              <a:t> 1(1), pp.1-13. Available at: </a:t>
            </a:r>
            <a:r>
              <a:rPr lang="en-US" dirty="0">
                <a:ea typeface="+mn-lt"/>
                <a:cs typeface="+mn-lt"/>
                <a:hlinkClick r:id="rId10"/>
              </a:rPr>
              <a:t>https://files.eric.ed.gov/fulltext/ED564712.pdf</a:t>
            </a:r>
            <a:r>
              <a:rPr lang="en-US" dirty="0">
                <a:ea typeface="+mn-lt"/>
                <a:cs typeface="+mn-lt"/>
              </a:rPr>
              <a:t> (Accessed: 13 April 2020).</a:t>
            </a:r>
            <a:endParaRPr lang="en-US" dirty="0">
              <a:cs typeface="Calibri"/>
            </a:endParaRPr>
          </a:p>
          <a:p>
            <a:r>
              <a:rPr lang="en-US" dirty="0">
                <a:cs typeface="Calibri"/>
              </a:rPr>
              <a:t>World Atlas, (2020) </a:t>
            </a:r>
            <a:r>
              <a:rPr lang="en-US" i="1" dirty="0"/>
              <a:t>Galapagos Islands. </a:t>
            </a:r>
            <a:r>
              <a:rPr lang="en-US" dirty="0"/>
              <a:t>Available at: </a:t>
            </a:r>
            <a:r>
              <a:rPr lang="en-US" dirty="0">
                <a:hlinkClick r:id="rId11"/>
              </a:rPr>
              <a:t>https://www.worldatlas.com/webimage/countrys/samerica/galap.htm</a:t>
            </a:r>
            <a:r>
              <a:rPr lang="en-US" dirty="0"/>
              <a:t> (Accessed: 14 March 2020). </a:t>
            </a:r>
            <a:endParaRPr lang="en-US" dirty="0">
              <a:cs typeface="Calibri"/>
            </a:endParaRPr>
          </a:p>
          <a:p>
            <a:endParaRPr lang="en-US" dirty="0">
              <a:cs typeface="Calibri"/>
            </a:endParaRPr>
          </a:p>
        </p:txBody>
      </p:sp>
    </p:spTree>
    <p:extLst>
      <p:ext uri="{BB962C8B-B14F-4D97-AF65-F5344CB8AC3E}">
        <p14:creationId xmlns:p14="http://schemas.microsoft.com/office/powerpoint/2010/main" val="218929665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elestial">
  <a:themeElements>
    <a:clrScheme name="Celestial">
      <a:dk1>
        <a:sysClr val="windowText" lastClr="000000"/>
      </a:dk1>
      <a:lt1>
        <a:sysClr val="window" lastClr="FFFFFF"/>
      </a:lt1>
      <a:dk2>
        <a:srgbClr val="18276C"/>
      </a:dk2>
      <a:lt2>
        <a:srgbClr val="EBEBEB"/>
      </a:lt2>
      <a:accent1>
        <a:srgbClr val="AC3EC1"/>
      </a:accent1>
      <a:accent2>
        <a:srgbClr val="477BD1"/>
      </a:accent2>
      <a:accent3>
        <a:srgbClr val="46B298"/>
      </a:accent3>
      <a:accent4>
        <a:srgbClr val="90BA4C"/>
      </a:accent4>
      <a:accent5>
        <a:srgbClr val="DD9D31"/>
      </a:accent5>
      <a:accent6>
        <a:srgbClr val="E25247"/>
      </a:accent6>
      <a:hlink>
        <a:srgbClr val="C573D2"/>
      </a:hlink>
      <a:folHlink>
        <a:srgbClr val="CCAEE8"/>
      </a:folHlink>
    </a:clrScheme>
    <a:fontScheme name="Celestial">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elestial">
      <a:fillStyleLst>
        <a:solidFill>
          <a:schemeClr val="phClr"/>
        </a:solidFill>
        <a:gradFill rotWithShape="1">
          <a:gsLst>
            <a:gs pos="0">
              <a:schemeClr val="phClr">
                <a:tint val="70000"/>
                <a:lumMod val="110000"/>
              </a:schemeClr>
            </a:gs>
            <a:gs pos="100000">
              <a:schemeClr val="phClr">
                <a:tint val="82000"/>
                <a:alpha val="74000"/>
              </a:schemeClr>
            </a:gs>
          </a:gsLst>
          <a:lin ang="5400000" scaled="0"/>
        </a:gradFill>
        <a:gradFill rotWithShape="1">
          <a:gsLst>
            <a:gs pos="0">
              <a:schemeClr val="phClr">
                <a:tint val="98000"/>
                <a:lumMod val="100000"/>
              </a:schemeClr>
            </a:gs>
            <a:gs pos="100000">
              <a:schemeClr val="phClr">
                <a:shade val="88000"/>
                <a:lumMod val="88000"/>
              </a:schemeClr>
            </a:gs>
          </a:gsLst>
          <a:lin ang="5400000" scaled="1"/>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a:effectStyle>
      </a:effectStyleLst>
      <a:bgFillStyleLst>
        <a:solidFill>
          <a:schemeClr val="phClr"/>
        </a:solidFill>
        <a:gradFill rotWithShape="1">
          <a:gsLst>
            <a:gs pos="0">
              <a:schemeClr val="phClr">
                <a:tint val="90000"/>
                <a:shade val="96000"/>
                <a:hueMod val="100000"/>
                <a:satMod val="180000"/>
                <a:lumMod val="110000"/>
              </a:schemeClr>
            </a:gs>
            <a:gs pos="100000">
              <a:schemeClr val="phClr">
                <a:shade val="96000"/>
                <a:satMod val="160000"/>
                <a:lumMod val="100000"/>
              </a:schemeClr>
            </a:gs>
          </a:gsLst>
          <a:lin ang="4740000" scaled="1"/>
        </a:gradFill>
        <a:blipFill>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Celestial" id="{C4BB2A3D-0E93-4C5F-B0D2-9D3FCE089CC5}" vid="{42E5908D-19A2-46FD-89FA-638B126129EF}"/>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16</Slides>
  <Notes>0</Notes>
  <HiddenSlides>0</HiddenSlide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Celestial</vt:lpstr>
      <vt:lpstr>Alternative learning environment; Remote and natural education</vt:lpstr>
      <vt:lpstr>Objectives</vt:lpstr>
      <vt:lpstr>Key components</vt:lpstr>
      <vt:lpstr>Where will it be set?</vt:lpstr>
      <vt:lpstr>Santa Cruz Island, The Galapagos;</vt:lpstr>
      <vt:lpstr>Additional information. </vt:lpstr>
      <vt:lpstr>Who are the learners and meeting their educational needs. </vt:lpstr>
      <vt:lpstr>How the learning will be organized within the setting.</vt:lpstr>
      <vt:lpstr>HOW THE LEARNING WILL BE ORGANIZED WITHIN THE SETTING.</vt:lpstr>
      <vt:lpstr>the physical learning environment. </vt:lpstr>
      <vt:lpstr>Sustainability and conservation. </vt:lpstr>
      <vt:lpstr>Classic curriculum vs ideal learning environment. </vt:lpstr>
      <vt:lpstr>Montessori education approach</vt:lpstr>
      <vt:lpstr>Montessori Education approach</vt:lpstr>
      <vt:lpstr>John Dewey</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1365</cp:revision>
  <dcterms:created xsi:type="dcterms:W3CDTF">2020-03-13T18:36:28Z</dcterms:created>
  <dcterms:modified xsi:type="dcterms:W3CDTF">2020-04-14T16:40:04Z</dcterms:modified>
</cp:coreProperties>
</file>