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0" r:id="rId1"/>
  </p:sldMasterIdLst>
  <p:sldIdLst>
    <p:sldId id="257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5C6E06-7CB6-6EBC-4F13-1F0737DB5138}" v="157" dt="2019-09-11T11:53:30.898"/>
    <p1510:client id="{3CA4B290-1D88-0865-4880-358BCFD67CA8}" v="8" dt="2019-09-11T11:14:45.215"/>
    <p1510:client id="{047C7ACC-6640-40CA-6D77-E6224A006BE3}" v="673" dt="2019-09-11T12:48:17.3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576"/>
  </p:normalViewPr>
  <p:slideViewPr>
    <p:cSldViewPr snapToGrid="0">
      <p:cViewPr varScale="1">
        <p:scale>
          <a:sx n="95" d="100"/>
          <a:sy n="95" d="100"/>
        </p:scale>
        <p:origin x="68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930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050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427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45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9/11/19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811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9/11/19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474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9/11/19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653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127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287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67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112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9/11/19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546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93874-9D7A-401E-9748-61F9E3EA22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367" y="-79375"/>
            <a:ext cx="7213600" cy="1325563"/>
          </a:xfrm>
        </p:spPr>
        <p:txBody>
          <a:bodyPr/>
          <a:lstStyle/>
          <a:p>
            <a:pPr algn="ctr"/>
            <a:r>
              <a:rPr lang="en-GB" sz="4800" u="sng" err="1">
                <a:solidFill>
                  <a:srgbClr val="7030A0"/>
                </a:solidFill>
                <a:cs typeface="Calibri Light"/>
              </a:rPr>
              <a:t>Gwyddoniaeth</a:t>
            </a:r>
            <a:r>
              <a:rPr lang="en-GB" sz="4800" u="sng">
                <a:solidFill>
                  <a:srgbClr val="7030A0"/>
                </a:solidFill>
                <a:cs typeface="Calibri Light"/>
              </a:rPr>
              <a:t> a </a:t>
            </a:r>
            <a:r>
              <a:rPr lang="en-GB" sz="4800" u="sng" err="1">
                <a:solidFill>
                  <a:srgbClr val="7030A0"/>
                </a:solidFill>
                <a:cs typeface="Calibri Light"/>
              </a:rPr>
              <a:t>Thechnoleg</a:t>
            </a:r>
          </a:p>
        </p:txBody>
      </p:sp>
      <p:pic>
        <p:nvPicPr>
          <p:cNvPr id="4" name="Picture 4" descr="A picture containing clipart&#10;&#10;Description generated with high confidence">
            <a:extLst>
              <a:ext uri="{FF2B5EF4-FFF2-40B4-BE49-F238E27FC236}">
                <a16:creationId xmlns:a16="http://schemas.microsoft.com/office/drawing/2014/main" id="{A89CF14B-6E67-4E9F-ADF0-1C65669CBD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327" y="374820"/>
            <a:ext cx="1371600" cy="1607609"/>
          </a:xfrm>
          <a:prstGeom prst="rect">
            <a:avLst/>
          </a:prstGeom>
        </p:spPr>
      </p:pic>
      <p:sp>
        <p:nvSpPr>
          <p:cNvPr id="5" name="Arrow: Quad 4">
            <a:extLst>
              <a:ext uri="{FF2B5EF4-FFF2-40B4-BE49-F238E27FC236}">
                <a16:creationId xmlns:a16="http://schemas.microsoft.com/office/drawing/2014/main" id="{1F9A1E9A-7382-4961-AADA-0A47E6AEABB7}"/>
              </a:ext>
            </a:extLst>
          </p:cNvPr>
          <p:cNvSpPr/>
          <p:nvPr/>
        </p:nvSpPr>
        <p:spPr>
          <a:xfrm>
            <a:off x="321933" y="2850027"/>
            <a:ext cx="2190749" cy="1889124"/>
          </a:xfrm>
          <a:prstGeom prst="quad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6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E70D1158-E7AE-4A2B-ACAF-5926E99234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893" y="4912057"/>
            <a:ext cx="1901589" cy="1890215"/>
          </a:xfrm>
          <a:prstGeom prst="rect">
            <a:avLst/>
          </a:prstGeom>
        </p:spPr>
      </p:pic>
      <p:sp>
        <p:nvSpPr>
          <p:cNvPr id="7" name="Plus Sign 6">
            <a:extLst>
              <a:ext uri="{FF2B5EF4-FFF2-40B4-BE49-F238E27FC236}">
                <a16:creationId xmlns:a16="http://schemas.microsoft.com/office/drawing/2014/main" id="{783E181D-C5D5-4ADA-B435-64850B7C4D0F}"/>
              </a:ext>
            </a:extLst>
          </p:cNvPr>
          <p:cNvSpPr/>
          <p:nvPr/>
        </p:nvSpPr>
        <p:spPr>
          <a:xfrm>
            <a:off x="8964612" y="2416175"/>
            <a:ext cx="912812" cy="91281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Minus Sign 7">
            <a:extLst>
              <a:ext uri="{FF2B5EF4-FFF2-40B4-BE49-F238E27FC236}">
                <a16:creationId xmlns:a16="http://schemas.microsoft.com/office/drawing/2014/main" id="{264CD0F2-B54E-4E92-AB93-0B0BDA379F52}"/>
              </a:ext>
            </a:extLst>
          </p:cNvPr>
          <p:cNvSpPr/>
          <p:nvPr/>
        </p:nvSpPr>
        <p:spPr>
          <a:xfrm>
            <a:off x="9877426" y="2384425"/>
            <a:ext cx="912812" cy="912812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E137B98-CF9A-4FB3-9ECC-AFB972977887}"/>
              </a:ext>
            </a:extLst>
          </p:cNvPr>
          <p:cNvSpPr/>
          <p:nvPr/>
        </p:nvSpPr>
        <p:spPr>
          <a:xfrm>
            <a:off x="2178050" y="971550"/>
            <a:ext cx="10011832" cy="10212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cs typeface="Calibri"/>
            </a:endParaRPr>
          </a:p>
          <a:p>
            <a:pPr algn="ctr"/>
            <a:r>
              <a:rPr lang="en-GB" dirty="0">
                <a:cs typeface="Calibri"/>
              </a:rPr>
              <a:t>"Y </a:t>
            </a:r>
            <a:r>
              <a:rPr lang="en-GB" dirty="0" err="1">
                <a:cs typeface="Calibri"/>
              </a:rPr>
              <a:t>prif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obaith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yw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bydd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gwybodaeth</a:t>
            </a:r>
            <a:r>
              <a:rPr lang="en-GB" dirty="0">
                <a:cs typeface="Calibri"/>
              </a:rPr>
              <a:t> a </a:t>
            </a:r>
            <a:r>
              <a:rPr lang="en-GB" dirty="0" err="1">
                <a:cs typeface="Calibri"/>
              </a:rPr>
              <a:t>dealltwriaeth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ddwfn</a:t>
            </a:r>
            <a:r>
              <a:rPr lang="en-GB" dirty="0">
                <a:cs typeface="Calibri"/>
              </a:rPr>
              <a:t> o </a:t>
            </a:r>
            <a:r>
              <a:rPr lang="en-GB" dirty="0" err="1">
                <a:cs typeface="Calibri"/>
              </a:rPr>
              <a:t>wyddoniaeth</a:t>
            </a:r>
            <a:r>
              <a:rPr lang="en-GB" dirty="0">
                <a:cs typeface="Calibri"/>
              </a:rPr>
              <a:t> a </a:t>
            </a:r>
            <a:r>
              <a:rPr lang="en-GB" dirty="0" err="1">
                <a:cs typeface="Calibri"/>
              </a:rPr>
              <a:t>thechnoleg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yn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eu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helpu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i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fyw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bywydau</a:t>
            </a:r>
            <a:r>
              <a:rPr lang="en-GB" dirty="0">
                <a:cs typeface="Calibri"/>
              </a:rPr>
              <a:t> </a:t>
            </a:r>
            <a:r>
              <a:rPr lang="en-GB">
                <a:cs typeface="Calibri"/>
              </a:rPr>
              <a:t>annibynnol</a:t>
            </a:r>
            <a:r>
              <a:rPr lang="en-GB" dirty="0">
                <a:cs typeface="Calibri"/>
              </a:rPr>
              <a:t> a </a:t>
            </a:r>
            <a:r>
              <a:rPr lang="en-GB" dirty="0" err="1">
                <a:cs typeface="Calibri"/>
              </a:rPr>
              <a:t>llawn</a:t>
            </a:r>
            <a:r>
              <a:rPr lang="en-GB" dirty="0">
                <a:cs typeface="Calibri"/>
              </a:rPr>
              <a:t>" (Donaldson, 2019) </a:t>
            </a:r>
            <a:endParaRPr lang="en-GB" dirty="0"/>
          </a:p>
          <a:p>
            <a:pPr algn="ctr"/>
            <a:endParaRPr lang="en-GB" dirty="0"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09752E-2826-41EF-BAAF-C0DC072862D3}"/>
              </a:ext>
            </a:extLst>
          </p:cNvPr>
          <p:cNvSpPr txBox="1"/>
          <p:nvPr/>
        </p:nvSpPr>
        <p:spPr>
          <a:xfrm>
            <a:off x="3676650" y="2343150"/>
            <a:ext cx="3965575" cy="2554545"/>
          </a:xfrm>
          <a:prstGeom prst="rect">
            <a:avLst/>
          </a:prstGeom>
          <a:solidFill>
            <a:srgbClr val="FFFF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>
                <a:solidFill>
                  <a:srgbClr val="002060"/>
                </a:solidFill>
                <a:cs typeface="Calibri"/>
              </a:rPr>
              <a:t>* </a:t>
            </a:r>
            <a:r>
              <a:rPr lang="en-GB" sz="3200" err="1">
                <a:solidFill>
                  <a:srgbClr val="002060"/>
                </a:solidFill>
                <a:ea typeface="+mn-lt"/>
                <a:cs typeface="+mn-lt"/>
              </a:rPr>
              <a:t>Bioleg</a:t>
            </a:r>
          </a:p>
          <a:p>
            <a:pPr algn="ctr"/>
            <a:r>
              <a:rPr lang="en-GB" sz="3200">
                <a:solidFill>
                  <a:srgbClr val="002060"/>
                </a:solidFill>
                <a:ea typeface="+mn-lt"/>
                <a:cs typeface="+mn-lt"/>
              </a:rPr>
              <a:t>*</a:t>
            </a:r>
            <a:r>
              <a:rPr lang="en-GB" sz="3200" err="1">
                <a:solidFill>
                  <a:srgbClr val="002060"/>
                </a:solidFill>
                <a:ea typeface="+mn-lt"/>
                <a:cs typeface="+mn-lt"/>
              </a:rPr>
              <a:t>Cemeg</a:t>
            </a:r>
          </a:p>
          <a:p>
            <a:pPr algn="ctr"/>
            <a:r>
              <a:rPr lang="en-GB" sz="3200">
                <a:solidFill>
                  <a:srgbClr val="002060"/>
                </a:solidFill>
                <a:ea typeface="+mn-lt"/>
                <a:cs typeface="+mn-lt"/>
              </a:rPr>
              <a:t>*</a:t>
            </a:r>
            <a:r>
              <a:rPr lang="en-GB" sz="3200" err="1">
                <a:solidFill>
                  <a:srgbClr val="002060"/>
                </a:solidFill>
                <a:ea typeface="+mn-lt"/>
                <a:cs typeface="+mn-lt"/>
              </a:rPr>
              <a:t>Cyfrifiadureg</a:t>
            </a:r>
          </a:p>
          <a:p>
            <a:pPr algn="ctr"/>
            <a:r>
              <a:rPr lang="en-GB" sz="3200">
                <a:solidFill>
                  <a:srgbClr val="002060"/>
                </a:solidFill>
                <a:ea typeface="+mn-lt"/>
                <a:cs typeface="+mn-lt"/>
              </a:rPr>
              <a:t>*</a:t>
            </a:r>
            <a:r>
              <a:rPr lang="en-GB" sz="3200" err="1">
                <a:solidFill>
                  <a:srgbClr val="002060"/>
                </a:solidFill>
                <a:ea typeface="+mn-lt"/>
                <a:cs typeface="+mn-lt"/>
              </a:rPr>
              <a:t>Dylunio</a:t>
            </a:r>
            <a:r>
              <a:rPr lang="en-GB" sz="3200">
                <a:solidFill>
                  <a:srgbClr val="002060"/>
                </a:solidFill>
                <a:ea typeface="+mn-lt"/>
                <a:cs typeface="+mn-lt"/>
              </a:rPr>
              <a:t> a </a:t>
            </a:r>
            <a:r>
              <a:rPr lang="en-GB" sz="3200" err="1">
                <a:solidFill>
                  <a:srgbClr val="002060"/>
                </a:solidFill>
                <a:ea typeface="+mn-lt"/>
                <a:cs typeface="+mn-lt"/>
              </a:rPr>
              <a:t>Thechnoleg</a:t>
            </a:r>
          </a:p>
          <a:p>
            <a:pPr algn="ctr"/>
            <a:r>
              <a:rPr lang="en-GB" sz="3200">
                <a:solidFill>
                  <a:srgbClr val="002060"/>
                </a:solidFill>
                <a:ea typeface="+mn-lt"/>
                <a:cs typeface="+mn-lt"/>
              </a:rPr>
              <a:t> *</a:t>
            </a:r>
            <a:r>
              <a:rPr lang="en-GB" sz="3200" err="1">
                <a:solidFill>
                  <a:srgbClr val="002060"/>
                </a:solidFill>
                <a:ea typeface="+mn-lt"/>
                <a:cs typeface="+mn-lt"/>
              </a:rPr>
              <a:t>Ffiseg</a:t>
            </a:r>
            <a:endParaRPr lang="en-GB" sz="3200" err="1">
              <a:solidFill>
                <a:srgbClr val="002060"/>
              </a:solidFill>
              <a:cs typeface="Calibri"/>
            </a:endParaRPr>
          </a:p>
        </p:txBody>
      </p:sp>
      <p:pic>
        <p:nvPicPr>
          <p:cNvPr id="10" name="Picture 10" descr="A close up of a toy&#10;&#10;Description generated with high confidence">
            <a:extLst>
              <a:ext uri="{FF2B5EF4-FFF2-40B4-BE49-F238E27FC236}">
                <a16:creationId xmlns:a16="http://schemas.microsoft.com/office/drawing/2014/main" id="{49AA9019-0F0F-4EA2-8F3F-98C6C1D16B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5400" y="4146550"/>
            <a:ext cx="2743200" cy="20574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807C229-5233-4AAE-84F5-482A04C50E8F}"/>
              </a:ext>
            </a:extLst>
          </p:cNvPr>
          <p:cNvSpPr txBox="1"/>
          <p:nvPr/>
        </p:nvSpPr>
        <p:spPr>
          <a:xfrm>
            <a:off x="8698442" y="5978525"/>
            <a:ext cx="376978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err="1">
                <a:cs typeface="Calibri"/>
              </a:rPr>
              <a:t>Trawsgwricwlaidd</a:t>
            </a:r>
            <a:r>
              <a:rPr lang="en-GB" b="1">
                <a:cs typeface="Calibri"/>
              </a:rPr>
              <a:t> - </a:t>
            </a:r>
            <a:r>
              <a:rPr lang="en-GB" err="1">
                <a:cs typeface="Calibri"/>
              </a:rPr>
              <a:t>llythrennedd</a:t>
            </a:r>
            <a:r>
              <a:rPr lang="en-GB">
                <a:cs typeface="Calibri"/>
              </a:rPr>
              <a:t>, </a:t>
            </a:r>
            <a:r>
              <a:rPr lang="en-GB" err="1">
                <a:cs typeface="Calibri"/>
              </a:rPr>
              <a:t>rhifedd</a:t>
            </a:r>
            <a:r>
              <a:rPr lang="en-GB">
                <a:cs typeface="Calibri"/>
              </a:rPr>
              <a:t> a </a:t>
            </a:r>
            <a:r>
              <a:rPr lang="en-GB" err="1">
                <a:cs typeface="Calibri"/>
              </a:rPr>
              <a:t>cymhwysedd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digidiol</a:t>
            </a:r>
            <a:r>
              <a:rPr lang="en-GB">
                <a:cs typeface="Calibri"/>
              </a:rPr>
              <a:t> 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B88870D-A1FE-43E6-A920-6FCA6E4E70AB}"/>
              </a:ext>
            </a:extLst>
          </p:cNvPr>
          <p:cNvSpPr txBox="1"/>
          <p:nvPr/>
        </p:nvSpPr>
        <p:spPr>
          <a:xfrm>
            <a:off x="194733" y="2343150"/>
            <a:ext cx="274320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u="sng"/>
              <a:t>Y </a:t>
            </a:r>
            <a:r>
              <a:rPr lang="en-GB" sz="2000" b="1" u="sng" err="1"/>
              <a:t>Pedwar</a:t>
            </a:r>
            <a:r>
              <a:rPr lang="en-GB" sz="2000" b="1" u="sng"/>
              <a:t> </a:t>
            </a:r>
            <a:r>
              <a:rPr lang="en-GB" sz="2000" b="1" u="sng" err="1"/>
              <a:t>Diben</a:t>
            </a:r>
            <a:endParaRPr lang="en-GB" sz="2000" b="1" u="sng" err="1">
              <a:cs typeface="Calibri"/>
            </a:endParaRPr>
          </a:p>
        </p:txBody>
      </p:sp>
      <p:pic>
        <p:nvPicPr>
          <p:cNvPr id="14" name="Picture 14" descr="A picture containing reptile, animal, insect, dinosaur&#10;&#10;Description generated with high confidence">
            <a:extLst>
              <a:ext uri="{FF2B5EF4-FFF2-40B4-BE49-F238E27FC236}">
                <a16:creationId xmlns:a16="http://schemas.microsoft.com/office/drawing/2014/main" id="{9400243F-5159-434E-BD7A-4C27661976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-360000">
            <a:off x="2843213" y="5802313"/>
            <a:ext cx="2695575" cy="90487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9590676-437A-4802-973A-CBFB64E038E8}"/>
              </a:ext>
            </a:extLst>
          </p:cNvPr>
          <p:cNvSpPr txBox="1"/>
          <p:nvPr/>
        </p:nvSpPr>
        <p:spPr>
          <a:xfrm>
            <a:off x="2464859" y="5523442"/>
            <a:ext cx="274320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u="sng" err="1">
                <a:cs typeface="Calibri"/>
              </a:rPr>
              <a:t>Yr</a:t>
            </a:r>
            <a:r>
              <a:rPr lang="en-GB" sz="2000" u="sng">
                <a:cs typeface="Calibri"/>
              </a:rPr>
              <a:t> hen </a:t>
            </a:r>
            <a:r>
              <a:rPr lang="en-GB" sz="2000" u="sng" err="1">
                <a:cs typeface="Calibri"/>
              </a:rPr>
              <a:t>i'r</a:t>
            </a:r>
            <a:r>
              <a:rPr lang="en-GB" sz="2000" u="sng">
                <a:cs typeface="Calibri"/>
              </a:rPr>
              <a:t> </a:t>
            </a:r>
            <a:r>
              <a:rPr lang="en-GB" sz="2000" u="sng" err="1">
                <a:cs typeface="Calibri"/>
              </a:rPr>
              <a:t>newydd</a:t>
            </a:r>
            <a:r>
              <a:rPr lang="en-GB" sz="2000" u="sng">
                <a:cs typeface="Calibri"/>
              </a:rPr>
              <a:t>!!!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2317226-9CB5-4AEB-9C7F-E55108100AE6}"/>
              </a:ext>
            </a:extLst>
          </p:cNvPr>
          <p:cNvSpPr txBox="1"/>
          <p:nvPr/>
        </p:nvSpPr>
        <p:spPr>
          <a:xfrm>
            <a:off x="8830733" y="3306233"/>
            <a:ext cx="3060700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err="1">
                <a:cs typeface="Calibri"/>
              </a:rPr>
              <a:t>Manteision</a:t>
            </a:r>
            <a:r>
              <a:rPr lang="en-GB" sz="2000">
                <a:cs typeface="Calibri"/>
              </a:rPr>
              <a:t> ac </a:t>
            </a:r>
            <a:r>
              <a:rPr lang="en-GB" sz="2000" err="1">
                <a:cs typeface="Calibri"/>
              </a:rPr>
              <a:t>anfanteision</a:t>
            </a:r>
            <a:r>
              <a:rPr lang="en-GB" sz="2000">
                <a:cs typeface="Calibri"/>
              </a:rPr>
              <a:t> a </a:t>
            </a:r>
            <a:r>
              <a:rPr lang="en-GB" sz="2000" err="1">
                <a:cs typeface="Calibri"/>
              </a:rPr>
              <a:t>goblygiadau</a:t>
            </a:r>
            <a:r>
              <a:rPr lang="en-GB" sz="2000">
                <a:cs typeface="Calibri"/>
              </a:rPr>
              <a:t> </a:t>
            </a:r>
            <a:r>
              <a:rPr lang="en-GB" sz="2000" err="1">
                <a:cs typeface="Calibri"/>
              </a:rPr>
              <a:t>athrawon</a:t>
            </a:r>
            <a:endParaRPr lang="en-GB" sz="2000">
              <a:cs typeface="Calibri"/>
            </a:endParaRPr>
          </a:p>
        </p:txBody>
      </p:sp>
      <p:pic>
        <p:nvPicPr>
          <p:cNvPr id="18" name="Picture 18" descr="A picture containing clipart&#10;&#10;Description generated with high confidence">
            <a:extLst>
              <a:ext uri="{FF2B5EF4-FFF2-40B4-BE49-F238E27FC236}">
                <a16:creationId xmlns:a16="http://schemas.microsoft.com/office/drawing/2014/main" id="{4AEEC23A-6DDD-4BED-832C-6ED4303B65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95622" y="5364692"/>
            <a:ext cx="796925" cy="121920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AC413829-FED2-4042-96FB-90AE67FCCF91}"/>
              </a:ext>
            </a:extLst>
          </p:cNvPr>
          <p:cNvSpPr txBox="1"/>
          <p:nvPr/>
        </p:nvSpPr>
        <p:spPr>
          <a:xfrm>
            <a:off x="6094941" y="5798609"/>
            <a:ext cx="274320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u="sng">
                <a:cs typeface="Calibri"/>
              </a:rPr>
              <a:t>Pam </a:t>
            </a:r>
            <a:r>
              <a:rPr lang="en-GB" sz="2000" u="sng" err="1">
                <a:cs typeface="Calibri"/>
              </a:rPr>
              <a:t>newid</a:t>
            </a:r>
            <a:r>
              <a:rPr lang="en-GB" sz="2000" u="sng">
                <a:cs typeface="Calibri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0058398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65</Words>
  <Application>Microsoft Macintosh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Gwyddoniaeth a Thechnoleg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</dc:creator>
  <cp:lastModifiedBy>Sioned Hughes</cp:lastModifiedBy>
  <cp:revision>3</cp:revision>
  <dcterms:created xsi:type="dcterms:W3CDTF">2013-07-15T20:26:40Z</dcterms:created>
  <dcterms:modified xsi:type="dcterms:W3CDTF">2019-09-11T14:16:41Z</dcterms:modified>
</cp:coreProperties>
</file>