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5" r:id="rId1"/>
  </p:sldMasterIdLst>
  <p:sldIdLst>
    <p:sldId id="262" r:id="rId2"/>
    <p:sldId id="257" r:id="rId3"/>
    <p:sldId id="258" r:id="rId4"/>
    <p:sldId id="261" r:id="rId5"/>
    <p:sldId id="259" r:id="rId6"/>
    <p:sldId id="260"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ander Williams (1904087)" initials="AW(" lastIdx="1" clrIdx="0">
    <p:extLst>
      <p:ext uri="{19B8F6BF-5375-455C-9EA6-DF929625EA0E}">
        <p15:presenceInfo xmlns:p15="http://schemas.microsoft.com/office/powerpoint/2012/main" userId="S::1904087@student.uwtsd.ac.uk::3a538c85-f6d2-44ec-9411-d4611e33913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9" autoAdjust="0"/>
    <p:restoredTop sz="94660"/>
  </p:normalViewPr>
  <p:slideViewPr>
    <p:cSldViewPr snapToGrid="0">
      <p:cViewPr varScale="1">
        <p:scale>
          <a:sx n="62" d="100"/>
          <a:sy n="62" d="100"/>
        </p:scale>
        <p:origin x="54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71208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59510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04043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4456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pPr/>
              <a:t>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2598990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1/15/2021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880337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1/15/2021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06256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03810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4678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930903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3773250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36325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52344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3E8B1C-86EF-43CF-8304-249481088644}" type="datetimeFigureOut">
              <a:rPr lang="en-US" smtClean="0"/>
              <a:pPr/>
              <a:t>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73085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3E8B1C-86EF-43CF-8304-249481088644}" type="datetimeFigureOut">
              <a:rPr lang="en-US" smtClean="0"/>
              <a:pPr/>
              <a:t>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22480622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08625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42864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F3E8B1C-86EF-43CF-8304-249481088644}" type="datetimeFigureOut">
              <a:rPr lang="en-US" smtClean="0"/>
              <a:pPr/>
              <a:t>1/15/2021</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082591001"/>
      </p:ext>
    </p:extLst>
  </p:cSld>
  <p:clrMap bg1="dk1" tx1="lt1" bg2="dk2" tx2="lt2" accent1="accent1" accent2="accent2" accent3="accent3" accent4="accent4" accent5="accent5" accent6="accent6" hlink="hlink" folHlink="folHlink"/>
  <p:sldLayoutIdLst>
    <p:sldLayoutId id="2147484096" r:id="rId1"/>
    <p:sldLayoutId id="2147484097" r:id="rId2"/>
    <p:sldLayoutId id="2147484098" r:id="rId3"/>
    <p:sldLayoutId id="2147484099" r:id="rId4"/>
    <p:sldLayoutId id="2147484100" r:id="rId5"/>
    <p:sldLayoutId id="2147484101" r:id="rId6"/>
    <p:sldLayoutId id="2147484102" r:id="rId7"/>
    <p:sldLayoutId id="2147484103" r:id="rId8"/>
    <p:sldLayoutId id="2147484104" r:id="rId9"/>
    <p:sldLayoutId id="2147484105" r:id="rId10"/>
    <p:sldLayoutId id="2147484106" r:id="rId11"/>
    <p:sldLayoutId id="2147484107" r:id="rId12"/>
    <p:sldLayoutId id="2147484108" r:id="rId13"/>
    <p:sldLayoutId id="2147484109" r:id="rId14"/>
    <p:sldLayoutId id="2147484110" r:id="rId15"/>
    <p:sldLayoutId id="2147484111" r:id="rId16"/>
    <p:sldLayoutId id="2147484112"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7.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6.png"/><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hyperlink" Target="https://www.simplypsychology.org/carl-rogers.html"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simplypsychology.org/maslow.html" TargetMode="External"/><Relationship Id="rId5" Type="http://schemas.openxmlformats.org/officeDocument/2006/relationships/image" Target="../media/image7.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hyperlink" Target="http://www.columbia.edu/cu/psychology/terrace/w1001/readings/milgram.pdf" TargetMode="External"/><Relationship Id="rId4" Type="http://schemas.openxmlformats.org/officeDocument/2006/relationships/hyperlink" Target="https://psycnet.apa.org/doi/10.1037/h00543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9005C-E99A-4285-81DF-009C0BBCE0C5}"/>
              </a:ext>
            </a:extLst>
          </p:cNvPr>
          <p:cNvSpPr>
            <a:spLocks noGrp="1"/>
          </p:cNvSpPr>
          <p:nvPr>
            <p:ph type="title"/>
          </p:nvPr>
        </p:nvSpPr>
        <p:spPr/>
        <p:txBody>
          <a:bodyPr/>
          <a:lstStyle/>
          <a:p>
            <a:r>
              <a:rPr lang="en-GB" dirty="0"/>
              <a:t>FREE WILL VS DETERMINISM </a:t>
            </a:r>
          </a:p>
        </p:txBody>
      </p:sp>
      <p:sp>
        <p:nvSpPr>
          <p:cNvPr id="3" name="Content Placeholder 2">
            <a:extLst>
              <a:ext uri="{FF2B5EF4-FFF2-40B4-BE49-F238E27FC236}">
                <a16:creationId xmlns:a16="http://schemas.microsoft.com/office/drawing/2014/main" id="{ED4E52B5-E7C5-43FB-A2AB-7F49F51EB248}"/>
              </a:ext>
            </a:extLst>
          </p:cNvPr>
          <p:cNvSpPr>
            <a:spLocks noGrp="1"/>
          </p:cNvSpPr>
          <p:nvPr>
            <p:ph idx="1"/>
          </p:nvPr>
        </p:nvSpPr>
        <p:spPr>
          <a:xfrm>
            <a:off x="736600" y="4368800"/>
            <a:ext cx="10530957" cy="1422400"/>
          </a:xfrm>
        </p:spPr>
        <p:txBody>
          <a:bodyPr/>
          <a:lstStyle/>
          <a:p>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Hard determinists argue that the universe is deterministic and that makes free will impossible. Can freedom coexist with determinism or not? We exercise control over our actions and decisions. But are the laws of nature deterministic or the relationship between freedom and cause determine us?</a:t>
            </a:r>
          </a:p>
          <a:p>
            <a:endParaRPr lang="en-GB" dirty="0"/>
          </a:p>
        </p:txBody>
      </p:sp>
      <p:pic>
        <p:nvPicPr>
          <p:cNvPr id="8" name="Audio 7">
            <a:hlinkClick r:id="" action="ppaction://media"/>
            <a:extLst>
              <a:ext uri="{FF2B5EF4-FFF2-40B4-BE49-F238E27FC236}">
                <a16:creationId xmlns:a16="http://schemas.microsoft.com/office/drawing/2014/main" id="{8A23A81F-63E5-4E9A-BF8E-41E3FEECD47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556248784"/>
      </p:ext>
    </p:extLst>
  </p:cSld>
  <p:clrMapOvr>
    <a:masterClrMapping/>
  </p:clrMapOvr>
  <mc:AlternateContent xmlns:mc="http://schemas.openxmlformats.org/markup-compatibility/2006">
    <mc:Choice xmlns:p14="http://schemas.microsoft.com/office/powerpoint/2010/main" Requires="p14">
      <p:transition spd="slow" p14:dur="2000" advTm="38439"/>
    </mc:Choice>
    <mc:Fallback>
      <p:transition spd="slow" advTm="38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234C3-D582-4877-9995-664A7F62F48C}"/>
              </a:ext>
            </a:extLst>
          </p:cNvPr>
          <p:cNvSpPr>
            <a:spLocks noGrp="1"/>
          </p:cNvSpPr>
          <p:nvPr>
            <p:ph type="title"/>
          </p:nvPr>
        </p:nvSpPr>
        <p:spPr>
          <a:xfrm>
            <a:off x="834013" y="1115568"/>
            <a:ext cx="3487616" cy="4626864"/>
          </a:xfrm>
        </p:spPr>
        <p:txBody>
          <a:bodyPr>
            <a:normAutofit/>
          </a:bodyPr>
          <a:lstStyle/>
          <a:p>
            <a:pPr algn="l"/>
            <a:r>
              <a:rPr lang="en-GB" sz="3600">
                <a:latin typeface="Arial" panose="020B0604020202020204" pitchFamily="34" charset="0"/>
                <a:cs typeface="Arial" panose="020B0604020202020204" pitchFamily="34" charset="0"/>
              </a:rPr>
              <a:t>Free will </a:t>
            </a:r>
          </a:p>
        </p:txBody>
      </p:sp>
      <p:cxnSp>
        <p:nvCxnSpPr>
          <p:cNvPr id="13"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E3D35D-43A6-4869-8834-272E99E2C181}"/>
              </a:ext>
            </a:extLst>
          </p:cNvPr>
          <p:cNvSpPr>
            <a:spLocks noGrp="1"/>
          </p:cNvSpPr>
          <p:nvPr>
            <p:ph idx="1"/>
          </p:nvPr>
        </p:nvSpPr>
        <p:spPr>
          <a:xfrm>
            <a:off x="5105398" y="1115568"/>
            <a:ext cx="6245352" cy="4626864"/>
          </a:xfrm>
        </p:spPr>
        <p:txBody>
          <a:bodyPr anchor="ctr">
            <a:normAutofit/>
          </a:bodyPr>
          <a:lstStyle/>
          <a:p>
            <a:r>
              <a:rPr lang="en-GB" dirty="0">
                <a:latin typeface="Arial" panose="020B0604020202020204" pitchFamily="34" charset="0"/>
                <a:cs typeface="Arial" panose="020B0604020202020204" pitchFamily="34" charset="0"/>
              </a:rPr>
              <a:t>Free will – Society holds people responsible and states that we are having control of our actions and behaviour. Although there is no clear definition on free will, it emphasises mostly on the individual. Free will is when the individuals are responsible for their action and their morals and make conscious decisions that affect their behaviour.</a:t>
            </a:r>
          </a:p>
          <a:p>
            <a:endParaRPr lang="en-GB" dirty="0"/>
          </a:p>
        </p:txBody>
      </p:sp>
      <p:pic>
        <p:nvPicPr>
          <p:cNvPr id="9" name="Audio 8">
            <a:hlinkClick r:id="" action="ppaction://media"/>
            <a:extLst>
              <a:ext uri="{FF2B5EF4-FFF2-40B4-BE49-F238E27FC236}">
                <a16:creationId xmlns:a16="http://schemas.microsoft.com/office/drawing/2014/main" id="{30ABD23A-6D5B-4581-8E8C-DDE4270E0F1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215076956"/>
      </p:ext>
    </p:extLst>
  </p:cSld>
  <p:clrMapOvr>
    <a:masterClrMapping/>
  </p:clrMapOvr>
  <mc:AlternateContent xmlns:mc="http://schemas.openxmlformats.org/markup-compatibility/2006">
    <mc:Choice xmlns:p14="http://schemas.microsoft.com/office/powerpoint/2010/main" Requires="p14">
      <p:transition spd="slow" p14:dur="3400" advTm="28616">
        <p14:reveal/>
      </p:transition>
    </mc:Choice>
    <mc:Fallback>
      <p:transition spd="slow" advTm="286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997CB-4ADA-4D41-833A-2FAC485861B5}"/>
              </a:ext>
            </a:extLst>
          </p:cNvPr>
          <p:cNvSpPr>
            <a:spLocks noGrp="1"/>
          </p:cNvSpPr>
          <p:nvPr>
            <p:ph type="title"/>
          </p:nvPr>
        </p:nvSpPr>
        <p:spPr>
          <a:xfrm>
            <a:off x="834013" y="1115568"/>
            <a:ext cx="3487616" cy="4626864"/>
          </a:xfrm>
        </p:spPr>
        <p:txBody>
          <a:bodyPr>
            <a:normAutofit/>
          </a:bodyPr>
          <a:lstStyle/>
          <a:p>
            <a:pPr algn="l"/>
            <a:r>
              <a:rPr lang="en-GB" sz="3600">
                <a:latin typeface="Arial" panose="020B0604020202020204" pitchFamily="34" charset="0"/>
                <a:cs typeface="Arial" panose="020B0604020202020204" pitchFamily="34" charset="0"/>
              </a:rPr>
              <a:t>Determinism </a:t>
            </a:r>
            <a:endParaRPr lang="en-GB" sz="3600" dirty="0">
              <a:latin typeface="Arial" panose="020B0604020202020204" pitchFamily="34" charset="0"/>
              <a:cs typeface="Arial" panose="020B0604020202020204" pitchFamily="34" charset="0"/>
            </a:endParaRPr>
          </a:p>
        </p:txBody>
      </p:sp>
      <p:cxnSp>
        <p:nvCxnSpPr>
          <p:cNvPr id="13"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0CFB4B-B5A0-4388-90F3-DBE43C576981}"/>
              </a:ext>
            </a:extLst>
          </p:cNvPr>
          <p:cNvSpPr>
            <a:spLocks noGrp="1"/>
          </p:cNvSpPr>
          <p:nvPr>
            <p:ph idx="1"/>
          </p:nvPr>
        </p:nvSpPr>
        <p:spPr>
          <a:xfrm>
            <a:off x="5105398" y="1115568"/>
            <a:ext cx="6245352" cy="4626864"/>
          </a:xfrm>
        </p:spPr>
        <p:txBody>
          <a:bodyPr anchor="ctr">
            <a:normAutofit/>
          </a:bodyPr>
          <a:lstStyle/>
          <a:p>
            <a:r>
              <a:rPr lang="en-GB" dirty="0">
                <a:effectLst/>
                <a:latin typeface="Arial" panose="020B0604020202020204" pitchFamily="34" charset="0"/>
                <a:ea typeface="Calibri" panose="020F0502020204030204" pitchFamily="34" charset="0"/>
                <a:cs typeface="Arial" panose="020B0604020202020204" pitchFamily="34" charset="0"/>
              </a:rPr>
              <a:t>Determinism – current and future events that are dictated by past events combined with the laws of nature. The behaviour is mostly influenced by factors: biological (genes, evolution), environmental (environmental influences, phobias), unconscious conflict (ID, ego) cause and effect (scientifically we can make predictions). Determinism states that our behaviour is controlled by forces outside our control ,internal or external, and it doesn’t blame people for it because is too complex and variable.</a:t>
            </a:r>
            <a:endParaRPr lang="en-GB"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E1561B68-AA1B-460B-B65A-90AC269AABB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112588877"/>
      </p:ext>
    </p:extLst>
  </p:cSld>
  <p:clrMapOvr>
    <a:masterClrMapping/>
  </p:clrMapOvr>
  <mc:AlternateContent xmlns:mc="http://schemas.openxmlformats.org/markup-compatibility/2006">
    <mc:Choice xmlns:p14="http://schemas.microsoft.com/office/powerpoint/2010/main" Requires="p14">
      <p:transition spd="slow" p14:dur="3400" advTm="49120">
        <p14:reveal/>
      </p:transition>
    </mc:Choice>
    <mc:Fallback>
      <p:transition spd="slow" advTm="491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32A4578-DD2D-42E5-A30D-A61A991B8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9">
            <a:extLst>
              <a:ext uri="{FF2B5EF4-FFF2-40B4-BE49-F238E27FC236}">
                <a16:creationId xmlns:a16="http://schemas.microsoft.com/office/drawing/2014/main" id="{0A14F76F-D1CE-4226-A477-F8A3F641E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06376" y="609599"/>
            <a:ext cx="6889687" cy="5273675"/>
          </a:xfrm>
          <a:prstGeom prst="rect">
            <a:avLst/>
          </a:prstGeom>
        </p:spPr>
      </p:pic>
      <p:sp>
        <p:nvSpPr>
          <p:cNvPr id="3" name="Content Placeholder 2">
            <a:extLst>
              <a:ext uri="{FF2B5EF4-FFF2-40B4-BE49-F238E27FC236}">
                <a16:creationId xmlns:a16="http://schemas.microsoft.com/office/drawing/2014/main" id="{7FFF8441-C94D-49B2-B02F-63B506583FBB}"/>
              </a:ext>
            </a:extLst>
          </p:cNvPr>
          <p:cNvSpPr>
            <a:spLocks noGrp="1"/>
          </p:cNvSpPr>
          <p:nvPr>
            <p:ph idx="1"/>
          </p:nvPr>
        </p:nvSpPr>
        <p:spPr>
          <a:xfrm>
            <a:off x="900506" y="957943"/>
            <a:ext cx="6292785" cy="4615543"/>
          </a:xfrm>
        </p:spPr>
        <p:txBody>
          <a:bodyPr anchor="ctr">
            <a:normAutofit/>
          </a:bodyPr>
          <a:lstStyle/>
          <a:p>
            <a:r>
              <a:rPr lang="en-GB" b="0" i="0" dirty="0">
                <a:effectLst/>
                <a:latin typeface="Arial" panose="020B0604020202020204" pitchFamily="34" charset="0"/>
                <a:cs typeface="Arial" panose="020B0604020202020204" pitchFamily="34" charset="0"/>
              </a:rPr>
              <a:t>Mental illnesses erode the foundation of freewill. Individuals with OCD lose control of their actions and people </a:t>
            </a:r>
            <a:r>
              <a:rPr lang="en-GB" dirty="0">
                <a:effectLst/>
                <a:latin typeface="Arial" panose="020B0604020202020204" pitchFamily="34" charset="0"/>
                <a:cs typeface="Arial" panose="020B0604020202020204" pitchFamily="34" charset="0"/>
              </a:rPr>
              <a:t>with depression lose control over their emotions.</a:t>
            </a:r>
          </a:p>
          <a:p>
            <a:r>
              <a:rPr lang="en-GB" dirty="0">
                <a:effectLst/>
                <a:latin typeface="Arial" panose="020B0604020202020204" pitchFamily="34" charset="0"/>
                <a:cs typeface="Arial" panose="020B0604020202020204" pitchFamily="34" charset="0"/>
              </a:rPr>
              <a:t>Soft determinism describes that people do have a choice, but their behaviour is subject to some form of biological or environmental pressure. </a:t>
            </a:r>
            <a:endParaRPr lang="en-GB" b="0" i="0" dirty="0">
              <a:effectLst/>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40C60A5A-C6E7-43DD-B94C-DB5C53AE35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91968305"/>
      </p:ext>
    </p:extLst>
  </p:cSld>
  <p:clrMapOvr>
    <a:masterClrMapping/>
  </p:clrMapOvr>
  <p:transition spd="slow" advTm="2485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32A4578-DD2D-42E5-A30D-A61A991B8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6C082-9C8E-467C-9EAE-540520B4980A}"/>
              </a:ext>
            </a:extLst>
          </p:cNvPr>
          <p:cNvSpPr>
            <a:spLocks noGrp="1"/>
          </p:cNvSpPr>
          <p:nvPr>
            <p:ph type="title"/>
          </p:nvPr>
        </p:nvSpPr>
        <p:spPr>
          <a:xfrm>
            <a:off x="8153486" y="609599"/>
            <a:ext cx="3413156" cy="5273675"/>
          </a:xfrm>
        </p:spPr>
        <p:txBody>
          <a:bodyPr>
            <a:normAutofit/>
          </a:bodyPr>
          <a:lstStyle/>
          <a:p>
            <a:pPr algn="l">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dirty="0">
                <a:effectLst/>
                <a:latin typeface="Arial" panose="020B0604020202020204" pitchFamily="34" charset="0"/>
                <a:ea typeface="Calibri" panose="020F0502020204030204" pitchFamily="34" charset="0"/>
                <a:cs typeface="Arial" panose="020B0604020202020204" pitchFamily="34" charset="0"/>
              </a:rPr>
              <a:t>Examples</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pic>
        <p:nvPicPr>
          <p:cNvPr id="18" name="Picture 17">
            <a:extLst>
              <a:ext uri="{FF2B5EF4-FFF2-40B4-BE49-F238E27FC236}">
                <a16:creationId xmlns:a16="http://schemas.microsoft.com/office/drawing/2014/main" id="{0A14F76F-D1CE-4226-A477-F8A3F641E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606376" y="609599"/>
            <a:ext cx="6889687" cy="5273675"/>
          </a:xfrm>
          <a:prstGeom prst="rect">
            <a:avLst/>
          </a:prstGeom>
        </p:spPr>
      </p:pic>
      <p:sp>
        <p:nvSpPr>
          <p:cNvPr id="11" name="Content Placeholder 2">
            <a:extLst>
              <a:ext uri="{FF2B5EF4-FFF2-40B4-BE49-F238E27FC236}">
                <a16:creationId xmlns:a16="http://schemas.microsoft.com/office/drawing/2014/main" id="{07EB544B-E39C-4467-9D20-CC834AD516AD}"/>
              </a:ext>
            </a:extLst>
          </p:cNvPr>
          <p:cNvSpPr>
            <a:spLocks noGrp="1"/>
          </p:cNvSpPr>
          <p:nvPr>
            <p:ph idx="1"/>
          </p:nvPr>
        </p:nvSpPr>
        <p:spPr>
          <a:xfrm>
            <a:off x="900506" y="957943"/>
            <a:ext cx="6292785" cy="4615543"/>
          </a:xfrm>
        </p:spPr>
        <p:txBody>
          <a:bodyPr anchor="ctr">
            <a:normAutofit/>
          </a:bodyPr>
          <a:lstStyle/>
          <a:p>
            <a:pPr marL="0" lvl="0" indent="0">
              <a:lnSpc>
                <a:spcPct val="90000"/>
              </a:lnSpc>
              <a:spcAft>
                <a:spcPts val="800"/>
              </a:spcAft>
              <a:buNone/>
            </a:pPr>
            <a:r>
              <a:rPr lang="en-GB" sz="1400" dirty="0">
                <a:effectLst/>
                <a:latin typeface="Arial" panose="020B0604020202020204" pitchFamily="34" charset="0"/>
                <a:ea typeface="Calibri" panose="020F0502020204030204" pitchFamily="34" charset="0"/>
                <a:cs typeface="Arial" panose="020B0604020202020204" pitchFamily="34" charset="0"/>
              </a:rPr>
              <a:t>Milgram (1963) showed that not all the participants obeyed the authority figure by shocking the learner to 450 volts. 14 of his participants dropped out at a stage between 300 and 400 volts indicating that their free will not to harm another person. He was interested in researching how far people would go in obeying an instruction if it involved harming other people. He was interested how people could be easily influenced into committing harm. </a:t>
            </a:r>
          </a:p>
          <a:p>
            <a:pPr>
              <a:lnSpc>
                <a:spcPct val="9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In conclusion we like people to be blamed or praised for their choices. Free will suggests that you can be blamed or praised and that there are justified circumstances either we do right or wrong.</a:t>
            </a:r>
          </a:p>
          <a:p>
            <a:pPr marL="0" lvl="0" indent="0">
              <a:lnSpc>
                <a:spcPct val="90000"/>
              </a:lnSpc>
              <a:spcAft>
                <a:spcPts val="800"/>
              </a:spcAft>
              <a:buNone/>
            </a:pPr>
            <a:r>
              <a:rPr lang="en-GB" sz="1400" dirty="0" err="1">
                <a:effectLst/>
                <a:latin typeface="Arial" panose="020B0604020202020204" pitchFamily="34" charset="0"/>
                <a:ea typeface="Calibri" panose="020F0502020204030204" pitchFamily="34" charset="0"/>
                <a:cs typeface="Arial" panose="020B0604020202020204" pitchFamily="34" charset="0"/>
              </a:rPr>
              <a:t>Bocchiaro</a:t>
            </a:r>
            <a:r>
              <a:rPr lang="en-GB" sz="1400" dirty="0">
                <a:effectLst/>
                <a:latin typeface="Arial" panose="020B0604020202020204" pitchFamily="34" charset="0"/>
                <a:ea typeface="Calibri" panose="020F0502020204030204" pitchFamily="34" charset="0"/>
                <a:cs typeface="Arial" panose="020B0604020202020204" pitchFamily="34" charset="0"/>
              </a:rPr>
              <a:t> et. Al (2012) showed that people obey in ways they would not predict when faced with certain situations. His main conclusion was that behaving in a moral manner is challenging even if the observers must follow a simple path. </a:t>
            </a:r>
          </a:p>
          <a:p>
            <a:pPr>
              <a:lnSpc>
                <a:spcPct val="9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It is not possible to predict or to change the behaviour, just because free will is difficult to define it doesn’t mean that it doesn’t exist.</a:t>
            </a:r>
          </a:p>
          <a:p>
            <a:pPr marL="0" lvl="0" indent="0">
              <a:lnSpc>
                <a:spcPct val="9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Grant et al. (1998) showed that what we remember it is determined by the context and we can advise people not to study in noise. </a:t>
            </a:r>
          </a:p>
          <a:p>
            <a:pPr marL="0" lvl="0" indent="0">
              <a:lnSpc>
                <a:spcPct val="90000"/>
              </a:lnSpc>
              <a:spcAft>
                <a:spcPts val="800"/>
              </a:spcAft>
              <a:buNone/>
            </a:pPr>
            <a:r>
              <a:rPr lang="en-GB" sz="1400" dirty="0">
                <a:effectLst/>
                <a:latin typeface="Arial" panose="020B0604020202020204" pitchFamily="34" charset="0"/>
                <a:ea typeface="Calibri" panose="020F0502020204030204" pitchFamily="34" charset="0"/>
                <a:cs typeface="Arial" panose="020B0604020202020204" pitchFamily="34" charset="0"/>
              </a:rPr>
              <a:t>Bandura et al. (1961) said that not all behaviours are imitated, suggesting that children can make choices about who they model and what they want to do.</a:t>
            </a:r>
          </a:p>
          <a:p>
            <a:pPr>
              <a:lnSpc>
                <a:spcPct val="90000"/>
              </a:lnSpc>
            </a:pPr>
            <a:endParaRPr lang="en-GB" sz="1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AB05820E-3352-4951-BF6D-88FBE96DCFF4}"/>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4210216738"/>
      </p:ext>
    </p:extLst>
  </p:cSld>
  <p:clrMapOvr>
    <a:masterClrMapping/>
  </p:clrMapOvr>
  <p:transition spd="slow" advTm="9135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32A4578-DD2D-42E5-A30D-A61A991B8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A14F76F-D1CE-4226-A477-F8A3F641E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06376" y="609599"/>
            <a:ext cx="6889687" cy="5273675"/>
          </a:xfrm>
          <a:prstGeom prst="rect">
            <a:avLst/>
          </a:prstGeom>
        </p:spPr>
      </p:pic>
      <p:sp>
        <p:nvSpPr>
          <p:cNvPr id="3" name="Content Placeholder 2">
            <a:extLst>
              <a:ext uri="{FF2B5EF4-FFF2-40B4-BE49-F238E27FC236}">
                <a16:creationId xmlns:a16="http://schemas.microsoft.com/office/drawing/2014/main" id="{3EC6A906-E974-4A58-AE4A-0ED21235439B}"/>
              </a:ext>
            </a:extLst>
          </p:cNvPr>
          <p:cNvSpPr>
            <a:spLocks noGrp="1"/>
          </p:cNvSpPr>
          <p:nvPr>
            <p:ph idx="1"/>
          </p:nvPr>
        </p:nvSpPr>
        <p:spPr>
          <a:xfrm>
            <a:off x="900506" y="957943"/>
            <a:ext cx="6292785" cy="4615543"/>
          </a:xfrm>
        </p:spPr>
        <p:txBody>
          <a:bodyPr anchor="ctr">
            <a:normAutofit/>
          </a:bodyPr>
          <a:lstStyle/>
          <a:p>
            <a:pPr marL="36900" indent="0">
              <a:buNone/>
            </a:pPr>
            <a:r>
              <a:rPr lang="en-GB" b="0" i="0" u="none" strike="noStrike"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Maslow</a:t>
            </a:r>
            <a:r>
              <a:rPr lang="en-GB" b="0" i="0" dirty="0">
                <a:effectLst/>
                <a:latin typeface="Arial" panose="020B0604020202020204" pitchFamily="34" charset="0"/>
                <a:cs typeface="Arial" panose="020B0604020202020204" pitchFamily="34" charset="0"/>
              </a:rPr>
              <a:t> (1943) and </a:t>
            </a:r>
            <a:r>
              <a:rPr lang="en-GB" b="0" i="0" u="none" strike="noStrike" dirty="0">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Rogers</a:t>
            </a:r>
            <a:r>
              <a:rPr lang="en-GB" b="0" i="0" dirty="0">
                <a:effectLst/>
                <a:latin typeface="Arial" panose="020B0604020202020204" pitchFamily="34" charset="0"/>
                <a:cs typeface="Arial" panose="020B0604020202020204" pitchFamily="34" charset="0"/>
              </a:rPr>
              <a:t> (1951) state that freedom is not only possible but also necessary if we are to become fully functional human beings. The needs and motivations set us apart from all other species.</a:t>
            </a:r>
          </a:p>
          <a:p>
            <a:pPr marL="36900" indent="0">
              <a:buNone/>
            </a:pPr>
            <a:r>
              <a:rPr lang="en-GB" b="0" i="0" dirty="0">
                <a:effectLst/>
                <a:latin typeface="Arial" panose="020B0604020202020204" pitchFamily="34" charset="0"/>
                <a:cs typeface="Arial" panose="020B0604020202020204" pitchFamily="34" charset="0"/>
              </a:rPr>
              <a:t> Freud seems to be a supporter of determinism in that he argued that our actions and our thoughts are controlled by the unconscious. </a:t>
            </a:r>
            <a:endParaRPr lang="en-GB"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869D1982-94E2-464D-BC03-CD5657ACEA9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36356904"/>
      </p:ext>
    </p:extLst>
  </p:cSld>
  <p:clrMapOvr>
    <a:masterClrMapping/>
  </p:clrMapOvr>
  <p:transition spd="slow" advTm="2341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9BAF6-B0C9-4495-AB40-5C82FADEDAF5}"/>
              </a:ext>
            </a:extLst>
          </p:cNvPr>
          <p:cNvSpPr>
            <a:spLocks noGrp="1"/>
          </p:cNvSpPr>
          <p:nvPr>
            <p:ph type="title"/>
          </p:nvPr>
        </p:nvSpPr>
        <p:spPr>
          <a:xfrm>
            <a:off x="606974" y="609600"/>
            <a:ext cx="11270442" cy="970450"/>
          </a:xfrm>
        </p:spPr>
        <p:txBody>
          <a:bodyPr>
            <a:normAutofit/>
          </a:bodyPr>
          <a:lstStyle/>
          <a:p>
            <a:r>
              <a:rPr lang="en-GB" sz="2800" dirty="0">
                <a:latin typeface="Arial" panose="020B0604020202020204" pitchFamily="34" charset="0"/>
                <a:cs typeface="Arial" panose="020B0604020202020204" pitchFamily="34" charset="0"/>
              </a:rPr>
              <a:t>FREE WILL</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IMPOSSIBLE               POSSIBLE </a:t>
            </a:r>
          </a:p>
        </p:txBody>
      </p:sp>
      <p:graphicFrame>
        <p:nvGraphicFramePr>
          <p:cNvPr id="7" name="Table 7">
            <a:extLst>
              <a:ext uri="{FF2B5EF4-FFF2-40B4-BE49-F238E27FC236}">
                <a16:creationId xmlns:a16="http://schemas.microsoft.com/office/drawing/2014/main" id="{6319B2A7-69B4-4149-8227-AB76A35B04CB}"/>
              </a:ext>
            </a:extLst>
          </p:cNvPr>
          <p:cNvGraphicFramePr>
            <a:graphicFrameLocks noGrp="1"/>
          </p:cNvGraphicFramePr>
          <p:nvPr>
            <p:ph idx="1"/>
            <p:extLst>
              <p:ext uri="{D42A27DB-BD31-4B8C-83A1-F6EECF244321}">
                <p14:modId xmlns:p14="http://schemas.microsoft.com/office/powerpoint/2010/main" val="3521947899"/>
              </p:ext>
            </p:extLst>
          </p:nvPr>
        </p:nvGraphicFramePr>
        <p:xfrm>
          <a:off x="2324100" y="1580050"/>
          <a:ext cx="8661400" cy="3748870"/>
        </p:xfrm>
        <a:graphic>
          <a:graphicData uri="http://schemas.openxmlformats.org/drawingml/2006/table">
            <a:tbl>
              <a:tblPr firstRow="1" bandRow="1">
                <a:effectLst>
                  <a:outerShdw blurRad="50800" dist="38100" dir="18900000" algn="bl" rotWithShape="0">
                    <a:prstClr val="black">
                      <a:alpha val="40000"/>
                    </a:prstClr>
                  </a:outerShdw>
                  <a:reflection blurRad="6350" stA="52000" endA="300" endPos="35000" dir="5400000" sy="-100000" algn="bl" rotWithShape="0"/>
                </a:effectLst>
                <a:tableStyleId>{073A0DAA-6AF3-43AB-8588-CEC1D06C72B9}</a:tableStyleId>
              </a:tblPr>
              <a:tblGrid>
                <a:gridCol w="4064000">
                  <a:extLst>
                    <a:ext uri="{9D8B030D-6E8A-4147-A177-3AD203B41FA5}">
                      <a16:colId xmlns:a16="http://schemas.microsoft.com/office/drawing/2014/main" val="319822457"/>
                    </a:ext>
                  </a:extLst>
                </a:gridCol>
                <a:gridCol w="4597400">
                  <a:extLst>
                    <a:ext uri="{9D8B030D-6E8A-4147-A177-3AD203B41FA5}">
                      <a16:colId xmlns:a16="http://schemas.microsoft.com/office/drawing/2014/main" val="986797152"/>
                    </a:ext>
                  </a:extLst>
                </a:gridCol>
              </a:tblGrid>
              <a:tr h="2137325">
                <a:tc>
                  <a:txBody>
                    <a:bodyPr/>
                    <a:lstStyle/>
                    <a:p>
                      <a:pPr algn="ctr"/>
                      <a:r>
                        <a:rPr lang="en-GB" sz="2400" dirty="0">
                          <a:latin typeface="Arial" panose="020B0604020202020204" pitchFamily="34" charset="0"/>
                          <a:cs typeface="Arial" panose="020B0604020202020204" pitchFamily="34" charset="0"/>
                        </a:rPr>
                        <a:t>DETERMINISM- </a:t>
                      </a:r>
                      <a:r>
                        <a:rPr lang="en-GB" sz="1800" dirty="0">
                          <a:latin typeface="Arial" panose="020B0604020202020204" pitchFamily="34" charset="0"/>
                          <a:cs typeface="Arial" panose="020B0604020202020204" pitchFamily="34" charset="0"/>
                        </a:rPr>
                        <a:t>free will it’s impossible , everything it’s determined </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2400" dirty="0">
                          <a:latin typeface="Arial" panose="020B0604020202020204" pitchFamily="34" charset="0"/>
                          <a:cs typeface="Arial" panose="020B0604020202020204" pitchFamily="34" charset="0"/>
                        </a:rPr>
                        <a:t>INCOMBATIBILISM-</a:t>
                      </a:r>
                      <a:r>
                        <a:rPr lang="en-GB" sz="1800" dirty="0">
                          <a:latin typeface="Arial" panose="020B0604020202020204" pitchFamily="34" charset="0"/>
                          <a:cs typeface="Arial" panose="020B0604020202020204" pitchFamily="34" charset="0"/>
                        </a:rPr>
                        <a:t>Determinism and free will are incompatible</a:t>
                      </a:r>
                    </a:p>
                    <a:p>
                      <a:endParaRPr lang="en-GB" sz="1800" dirty="0">
                        <a:latin typeface="Arial" panose="020B0604020202020204" pitchFamily="34" charset="0"/>
                        <a:cs typeface="Arial" panose="020B0604020202020204" pitchFamily="34" charset="0"/>
                      </a:endParaRPr>
                    </a:p>
                  </a:txBody>
                  <a:tcPr>
                    <a:cell3D prstMaterial="dkEdge">
                      <a:bevel w="77470" h="12700" prst="softRound"/>
                      <a:lightRig rig="flood" dir="t"/>
                    </a:cell3D>
                  </a:tcPr>
                </a:tc>
                <a:tc>
                  <a:txBody>
                    <a:bodyPr/>
                    <a:lstStyle/>
                    <a:p>
                      <a:pPr algn="ctr"/>
                      <a:r>
                        <a:rPr lang="en-GB" sz="2400" dirty="0">
                          <a:latin typeface="Arial" panose="020B0604020202020204" pitchFamily="34" charset="0"/>
                          <a:cs typeface="Arial" panose="020B0604020202020204" pitchFamily="34" charset="0"/>
                        </a:rPr>
                        <a:t>COMBATIBILISM -</a:t>
                      </a:r>
                      <a:r>
                        <a:rPr lang="en-GB" sz="1800" dirty="0">
                          <a:latin typeface="Arial" panose="020B0604020202020204" pitchFamily="34" charset="0"/>
                          <a:cs typeface="Arial" panose="020B0604020202020204" pitchFamily="34" charset="0"/>
                        </a:rPr>
                        <a:t>Determinism and free will can coexist </a:t>
                      </a:r>
                    </a:p>
                    <a:p>
                      <a:pPr algn="ctr"/>
                      <a:endParaRPr lang="en-GB" sz="18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SOFT DETERMINISM </a:t>
                      </a:r>
                      <a:r>
                        <a:rPr lang="en-GB" sz="1800" dirty="0">
                          <a:latin typeface="Arial" panose="020B0604020202020204" pitchFamily="34" charset="0"/>
                          <a:cs typeface="Arial" panose="020B0604020202020204" pitchFamily="34" charset="0"/>
                        </a:rPr>
                        <a:t>– Part of our world it’s determined while another part it’s determined by our choices </a:t>
                      </a:r>
                    </a:p>
                  </a:txBody>
                  <a:tcPr>
                    <a:cell3D prstMaterial="dkEdge">
                      <a:bevel w="77470" h="12700" prst="softRound"/>
                      <a:lightRig rig="flood" dir="t"/>
                    </a:cell3D>
                  </a:tcPr>
                </a:tc>
                <a:extLst>
                  <a:ext uri="{0D108BD9-81ED-4DB2-BD59-A6C34878D82A}">
                    <a16:rowId xmlns:a16="http://schemas.microsoft.com/office/drawing/2014/main" val="2191955594"/>
                  </a:ext>
                </a:extLst>
              </a:tr>
              <a:tr h="1554310">
                <a:tc>
                  <a:txBody>
                    <a:bodyPr/>
                    <a:lstStyle/>
                    <a:p>
                      <a:pPr algn="ctr"/>
                      <a:r>
                        <a:rPr lang="en-GB" sz="2400" dirty="0">
                          <a:latin typeface="Arial" panose="020B0604020202020204" pitchFamily="34" charset="0"/>
                          <a:cs typeface="Arial" panose="020B0604020202020204" pitchFamily="34" charset="0"/>
                        </a:rPr>
                        <a:t>HARD INCOMBATIBILISM</a:t>
                      </a:r>
                      <a:r>
                        <a:rPr lang="en-GB" sz="1800" dirty="0">
                          <a:latin typeface="Arial" panose="020B0604020202020204" pitchFamily="34" charset="0"/>
                          <a:cs typeface="Arial" panose="020B0604020202020204" pitchFamily="34" charset="0"/>
                        </a:rPr>
                        <a:t>-Reality and free will are undetermined </a:t>
                      </a:r>
                    </a:p>
                  </a:txBody>
                  <a:tcPr>
                    <a:cell3D prstMaterial="dkEdge">
                      <a:bevel w="77470" h="12700" prst="softRound"/>
                      <a:lightRig rig="flood" dir="t"/>
                    </a:cell3D>
                  </a:tcPr>
                </a:tc>
                <a:tc>
                  <a:txBody>
                    <a:bodyPr/>
                    <a:lstStyle/>
                    <a:p>
                      <a:pPr algn="ctr"/>
                      <a:r>
                        <a:rPr lang="en-GB" sz="2400" dirty="0">
                          <a:latin typeface="Arial" panose="020B0604020202020204" pitchFamily="34" charset="0"/>
                          <a:cs typeface="Arial" panose="020B0604020202020204" pitchFamily="34" charset="0"/>
                        </a:rPr>
                        <a:t>LIBERTARIANISM-</a:t>
                      </a:r>
                      <a:r>
                        <a:rPr lang="en-GB" sz="2000" dirty="0">
                          <a:latin typeface="Arial" panose="020B0604020202020204" pitchFamily="34" charset="0"/>
                          <a:cs typeface="Arial" panose="020B0604020202020204" pitchFamily="34" charset="0"/>
                        </a:rPr>
                        <a:t>Reality it’s determined by our choices </a:t>
                      </a:r>
                    </a:p>
                  </a:txBody>
                  <a:tcPr>
                    <a:cell3D prstMaterial="dkEdge">
                      <a:bevel w="77470" h="12700" prst="softRound"/>
                      <a:lightRig rig="flood" dir="t"/>
                    </a:cell3D>
                  </a:tcPr>
                </a:tc>
                <a:extLst>
                  <a:ext uri="{0D108BD9-81ED-4DB2-BD59-A6C34878D82A}">
                    <a16:rowId xmlns:a16="http://schemas.microsoft.com/office/drawing/2014/main" val="4281070382"/>
                  </a:ext>
                </a:extLst>
              </a:tr>
            </a:tbl>
          </a:graphicData>
        </a:graphic>
      </p:graphicFrame>
      <p:sp>
        <p:nvSpPr>
          <p:cNvPr id="9" name="TextBox 8">
            <a:extLst>
              <a:ext uri="{FF2B5EF4-FFF2-40B4-BE49-F238E27FC236}">
                <a16:creationId xmlns:a16="http://schemas.microsoft.com/office/drawing/2014/main" id="{35092F80-8881-4853-A8C4-28D51E666D35}"/>
              </a:ext>
            </a:extLst>
          </p:cNvPr>
          <p:cNvSpPr txBox="1"/>
          <p:nvPr/>
        </p:nvSpPr>
        <p:spPr>
          <a:xfrm rot="16200000">
            <a:off x="-1791296" y="1983174"/>
            <a:ext cx="5995591" cy="1569660"/>
          </a:xfrm>
          <a:prstGeom prst="rect">
            <a:avLst/>
          </a:prstGeom>
          <a:noFill/>
        </p:spPr>
        <p:txBody>
          <a:bodyPr wrap="square">
            <a:spAutoFit/>
          </a:bodyPr>
          <a:lstStyle/>
          <a:p>
            <a:r>
              <a:rPr lang="en-GB" sz="3200" dirty="0">
                <a:solidFill>
                  <a:schemeClr val="tx2"/>
                </a:solidFill>
                <a:latin typeface="Arial" panose="020B0604020202020204" pitchFamily="34" charset="0"/>
                <a:ea typeface="Calibri" panose="020F0502020204030204" pitchFamily="34" charset="0"/>
                <a:cs typeface="Arial" panose="020B0604020202020204" pitchFamily="34" charset="0"/>
              </a:rPr>
              <a:t>DETERMINISM</a:t>
            </a:r>
          </a:p>
          <a:p>
            <a:endParaRPr lang="en-GB" sz="3200" dirty="0">
              <a:solidFill>
                <a:schemeClr val="tx2"/>
              </a:solidFill>
              <a:latin typeface="Arial" panose="020B0604020202020204" pitchFamily="34" charset="0"/>
              <a:ea typeface="Calibri" panose="020F0502020204030204" pitchFamily="34" charset="0"/>
              <a:cs typeface="Arial" panose="020B0604020202020204" pitchFamily="34" charset="0"/>
            </a:endParaRPr>
          </a:p>
          <a:p>
            <a:r>
              <a:rPr lang="en-GB" sz="3200" dirty="0">
                <a:solidFill>
                  <a:schemeClr val="tx2"/>
                </a:solidFill>
                <a:latin typeface="Arial" panose="020B0604020202020204" pitchFamily="34" charset="0"/>
                <a:ea typeface="Calibri" panose="020F0502020204030204" pitchFamily="34" charset="0"/>
                <a:cs typeface="Arial" panose="020B0604020202020204" pitchFamily="34" charset="0"/>
              </a:rPr>
              <a:t>FALSE                TRUE  </a:t>
            </a:r>
            <a:endParaRPr lang="en-GB" sz="3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3257F8FE-B8CC-4D07-9AE1-A9E5FBAE3A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12661081"/>
      </p:ext>
    </p:extLst>
  </p:cSld>
  <p:clrMapOvr>
    <a:masterClrMapping/>
  </p:clrMapOvr>
  <mc:AlternateContent xmlns:mc="http://schemas.openxmlformats.org/markup-compatibility/2006">
    <mc:Choice xmlns:p14="http://schemas.microsoft.com/office/powerpoint/2010/main" Requires="p14">
      <p:transition spd="slow" p14:dur="2000" advTm="50095"/>
    </mc:Choice>
    <mc:Fallback>
      <p:transition spd="slow" advTm="50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77E07-0C8B-483F-A6D6-92A4EAEB59B4}"/>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Reference list </a:t>
            </a:r>
            <a:br>
              <a:rPr lang="en-GB" dirty="0"/>
            </a:br>
            <a:endParaRPr lang="en-GB" dirty="0"/>
          </a:p>
        </p:txBody>
      </p:sp>
      <p:sp>
        <p:nvSpPr>
          <p:cNvPr id="3" name="Content Placeholder 2">
            <a:extLst>
              <a:ext uri="{FF2B5EF4-FFF2-40B4-BE49-F238E27FC236}">
                <a16:creationId xmlns:a16="http://schemas.microsoft.com/office/drawing/2014/main" id="{F3580DE0-D566-4905-B1AD-997B969085BC}"/>
              </a:ext>
            </a:extLst>
          </p:cNvPr>
          <p:cNvSpPr>
            <a:spLocks noGrp="1"/>
          </p:cNvSpPr>
          <p:nvPr>
            <p:ph idx="1"/>
          </p:nvPr>
        </p:nvSpPr>
        <p:spPr>
          <a:xfrm>
            <a:off x="924443" y="1529993"/>
            <a:ext cx="10353762" cy="3798013"/>
          </a:xfrm>
        </p:spPr>
        <p:txBody>
          <a:bodyPr>
            <a:noAutofit/>
          </a:bodyPr>
          <a:lstStyle/>
          <a:p>
            <a:r>
              <a:rPr lang="en-GB" sz="1590" dirty="0">
                <a:solidFill>
                  <a:schemeClr val="tx1"/>
                </a:solidFill>
                <a:effectLst/>
                <a:latin typeface="Arial" panose="020B0604020202020204" pitchFamily="34" charset="0"/>
              </a:rPr>
              <a:t>Bandura, A., &amp; Huston, A. C. (1961). Identification as a process of incidental learning. </a:t>
            </a:r>
            <a:r>
              <a:rPr lang="en-GB" sz="1590" i="1" dirty="0">
                <a:solidFill>
                  <a:schemeClr val="tx1"/>
                </a:solidFill>
                <a:effectLst/>
                <a:latin typeface="Arial" panose="020B0604020202020204" pitchFamily="34" charset="0"/>
              </a:rPr>
              <a:t>The Journal of Abnormal and Social Psychology</a:t>
            </a:r>
            <a:r>
              <a:rPr lang="en-GB" sz="1590" dirty="0">
                <a:solidFill>
                  <a:schemeClr val="tx1"/>
                </a:solidFill>
                <a:effectLst/>
                <a:latin typeface="Arial" panose="020B0604020202020204" pitchFamily="34" charset="0"/>
              </a:rPr>
              <a:t>, </a:t>
            </a:r>
            <a:r>
              <a:rPr lang="en-GB" sz="1590" i="1" dirty="0">
                <a:solidFill>
                  <a:schemeClr val="tx1"/>
                </a:solidFill>
                <a:effectLst/>
                <a:latin typeface="Arial" panose="020B0604020202020204" pitchFamily="34" charset="0"/>
              </a:rPr>
              <a:t>63</a:t>
            </a:r>
            <a:r>
              <a:rPr lang="en-GB" sz="1590" dirty="0">
                <a:solidFill>
                  <a:schemeClr val="tx1"/>
                </a:solidFill>
                <a:effectLst/>
                <a:latin typeface="Arial" panose="020B0604020202020204" pitchFamily="34" charset="0"/>
              </a:rPr>
              <a:t>(2), 311.</a:t>
            </a:r>
          </a:p>
          <a:p>
            <a:r>
              <a:rPr lang="en-GB" sz="1590" dirty="0">
                <a:solidFill>
                  <a:schemeClr val="tx1"/>
                </a:solidFill>
                <a:effectLst/>
                <a:latin typeface="Arial" panose="020B0604020202020204" pitchFamily="34" charset="0"/>
              </a:rPr>
              <a:t>Bandura, A., Ross, D., &amp; Ross, S. A. (1961). Transmission of aggression through imitation of aggressive models. </a:t>
            </a:r>
            <a:r>
              <a:rPr lang="en-GB" sz="1590" i="1" dirty="0">
                <a:solidFill>
                  <a:schemeClr val="tx1"/>
                </a:solidFill>
                <a:effectLst/>
                <a:latin typeface="Arial" panose="020B0604020202020204" pitchFamily="34" charset="0"/>
              </a:rPr>
              <a:t>Educational Psychology in context. Readings for future teachers. SAGE Publications, Thousand Oakes</a:t>
            </a:r>
            <a:r>
              <a:rPr lang="en-GB" sz="1590" dirty="0">
                <a:solidFill>
                  <a:schemeClr val="tx1"/>
                </a:solidFill>
                <a:effectLst/>
                <a:latin typeface="Arial" panose="020B0604020202020204" pitchFamily="34" charset="0"/>
              </a:rPr>
              <a:t>, 57-66.</a:t>
            </a:r>
          </a:p>
          <a:p>
            <a:r>
              <a:rPr lang="en-GB" sz="1590" b="0" i="0" dirty="0" err="1">
                <a:solidFill>
                  <a:schemeClr val="tx1"/>
                </a:solidFill>
                <a:effectLst/>
                <a:latin typeface="Arial" panose="020B0604020202020204" pitchFamily="34" charset="0"/>
                <a:cs typeface="Arial" panose="020B0604020202020204" pitchFamily="34" charset="0"/>
              </a:rPr>
              <a:t>Bocchiaro</a:t>
            </a:r>
            <a:r>
              <a:rPr lang="en-GB" sz="1590" b="0" i="0" dirty="0">
                <a:solidFill>
                  <a:schemeClr val="tx1"/>
                </a:solidFill>
                <a:effectLst/>
                <a:latin typeface="Arial" panose="020B0604020202020204" pitchFamily="34" charset="0"/>
                <a:cs typeface="Arial" panose="020B0604020202020204" pitchFamily="34" charset="0"/>
              </a:rPr>
              <a:t> et al (2012) - Responses to people in authority</a:t>
            </a:r>
            <a:endParaRPr lang="en-GB" sz="1590" dirty="0">
              <a:solidFill>
                <a:schemeClr val="tx1"/>
              </a:solidFill>
              <a:effectLst/>
              <a:latin typeface="Arial" panose="020B0604020202020204" pitchFamily="34" charset="0"/>
              <a:cs typeface="Arial" panose="020B0604020202020204" pitchFamily="34" charset="0"/>
            </a:endParaRPr>
          </a:p>
          <a:p>
            <a:r>
              <a:rPr lang="en-GB" sz="1590" dirty="0">
                <a:solidFill>
                  <a:schemeClr val="tx1"/>
                </a:solidFill>
                <a:effectLst/>
                <a:latin typeface="Arial" panose="020B0604020202020204" pitchFamily="34" charset="0"/>
              </a:rPr>
              <a:t> Grant, H. M., </a:t>
            </a:r>
            <a:r>
              <a:rPr lang="en-GB" sz="1590" dirty="0" err="1">
                <a:solidFill>
                  <a:schemeClr val="tx1"/>
                </a:solidFill>
                <a:effectLst/>
                <a:latin typeface="Arial" panose="020B0604020202020204" pitchFamily="34" charset="0"/>
              </a:rPr>
              <a:t>Bredahl</a:t>
            </a:r>
            <a:r>
              <a:rPr lang="en-GB" sz="1590" dirty="0">
                <a:solidFill>
                  <a:schemeClr val="tx1"/>
                </a:solidFill>
                <a:effectLst/>
                <a:latin typeface="Arial" panose="020B0604020202020204" pitchFamily="34" charset="0"/>
              </a:rPr>
              <a:t>, L. C., Clay, J., </a:t>
            </a:r>
            <a:r>
              <a:rPr lang="en-GB" sz="1590" dirty="0" err="1">
                <a:solidFill>
                  <a:schemeClr val="tx1"/>
                </a:solidFill>
                <a:effectLst/>
                <a:latin typeface="Arial" panose="020B0604020202020204" pitchFamily="34" charset="0"/>
              </a:rPr>
              <a:t>Ferrie</a:t>
            </a:r>
            <a:r>
              <a:rPr lang="en-GB" sz="1590" dirty="0">
                <a:solidFill>
                  <a:schemeClr val="tx1"/>
                </a:solidFill>
                <a:effectLst/>
                <a:latin typeface="Arial" panose="020B0604020202020204" pitchFamily="34" charset="0"/>
              </a:rPr>
              <a:t>, J., Groves, J. E., </a:t>
            </a:r>
            <a:r>
              <a:rPr lang="en-GB" sz="1590" dirty="0" err="1">
                <a:solidFill>
                  <a:schemeClr val="tx1"/>
                </a:solidFill>
                <a:effectLst/>
                <a:latin typeface="Arial" panose="020B0604020202020204" pitchFamily="34" charset="0"/>
              </a:rPr>
              <a:t>McDorman</a:t>
            </a:r>
            <a:r>
              <a:rPr lang="en-GB" sz="1590" dirty="0">
                <a:solidFill>
                  <a:schemeClr val="tx1"/>
                </a:solidFill>
                <a:effectLst/>
                <a:latin typeface="Arial" panose="020B0604020202020204" pitchFamily="34" charset="0"/>
              </a:rPr>
              <a:t>, T. A., &amp; Dark, V. J. (1998). Context-dependent memory for meaningful material: Information for students. </a:t>
            </a:r>
            <a:r>
              <a:rPr lang="en-GB" sz="1590" i="1" dirty="0">
                <a:solidFill>
                  <a:schemeClr val="tx1"/>
                </a:solidFill>
                <a:effectLst/>
                <a:latin typeface="Arial" panose="020B0604020202020204" pitchFamily="34" charset="0"/>
              </a:rPr>
              <a:t>Applied Cognitive Psychology</a:t>
            </a:r>
            <a:r>
              <a:rPr lang="en-GB" sz="1590" dirty="0">
                <a:solidFill>
                  <a:schemeClr val="tx1"/>
                </a:solidFill>
                <a:effectLst/>
                <a:latin typeface="Arial" panose="020B0604020202020204" pitchFamily="34" charset="0"/>
              </a:rPr>
              <a:t>, </a:t>
            </a:r>
            <a:r>
              <a:rPr lang="en-GB" sz="1590" i="1" dirty="0">
                <a:solidFill>
                  <a:schemeClr val="tx1"/>
                </a:solidFill>
                <a:effectLst/>
                <a:latin typeface="Arial" panose="020B0604020202020204" pitchFamily="34" charset="0"/>
              </a:rPr>
              <a:t>12</a:t>
            </a:r>
            <a:r>
              <a:rPr lang="en-GB" sz="1590" dirty="0">
                <a:solidFill>
                  <a:schemeClr val="tx1"/>
                </a:solidFill>
                <a:effectLst/>
                <a:latin typeface="Arial" panose="020B0604020202020204" pitchFamily="34" charset="0"/>
              </a:rPr>
              <a:t>(6), 617-623.</a:t>
            </a:r>
          </a:p>
          <a:p>
            <a:r>
              <a:rPr lang="en-GB" sz="1590" dirty="0">
                <a:solidFill>
                  <a:schemeClr val="tx1"/>
                </a:solidFill>
                <a:effectLst/>
                <a:latin typeface="Arial" panose="020B0604020202020204" pitchFamily="34" charset="0"/>
              </a:rPr>
              <a:t>Maslow, A. H. (1943). A theory of human motivation. </a:t>
            </a:r>
            <a:r>
              <a:rPr lang="en-GB" sz="1590" i="1" dirty="0">
                <a:solidFill>
                  <a:schemeClr val="tx1"/>
                </a:solidFill>
                <a:effectLst/>
                <a:latin typeface="Arial" panose="020B0604020202020204" pitchFamily="34" charset="0"/>
              </a:rPr>
              <a:t>Psychological Review, 50</a:t>
            </a:r>
            <a:r>
              <a:rPr lang="en-GB" sz="1590" dirty="0">
                <a:solidFill>
                  <a:schemeClr val="tx1"/>
                </a:solidFill>
                <a:effectLst/>
                <a:latin typeface="Arial" panose="020B0604020202020204" pitchFamily="34" charset="0"/>
              </a:rPr>
              <a:t>(4), 370–396. </a:t>
            </a:r>
            <a:r>
              <a:rPr lang="en-GB" sz="1590" dirty="0">
                <a:solidFill>
                  <a:schemeClr val="tx1"/>
                </a:solidFill>
                <a:effectLst/>
                <a:latin typeface="Arial" panose="020B0604020202020204" pitchFamily="34" charset="0"/>
                <a:hlinkClick r:id="rId4"/>
              </a:rPr>
              <a:t>https://doi.org/10.1037/h0054346</a:t>
            </a:r>
            <a:endParaRPr lang="en-GB" sz="1590" dirty="0">
              <a:solidFill>
                <a:schemeClr val="tx1"/>
              </a:solidFill>
              <a:effectLst/>
              <a:latin typeface="Arial" panose="020B0604020202020204" pitchFamily="34" charset="0"/>
            </a:endParaRPr>
          </a:p>
          <a:p>
            <a:r>
              <a:rPr lang="en-GB" sz="1590" b="0" i="0" dirty="0">
                <a:solidFill>
                  <a:schemeClr val="tx1"/>
                </a:solidFill>
                <a:effectLst/>
                <a:latin typeface="Arial" panose="020B0604020202020204" pitchFamily="34" charset="0"/>
              </a:rPr>
              <a:t>Milgram, S. (1963). </a:t>
            </a:r>
            <a:r>
              <a:rPr lang="en-GB" sz="1590" b="0" i="0" u="sng" dirty="0" err="1">
                <a:solidFill>
                  <a:schemeClr val="tx1"/>
                </a:solidFill>
                <a:effectLst/>
                <a:latin typeface="Arial" panose="020B0604020202020204" pitchFamily="34" charset="0"/>
                <a:hlinkClick r:id="rId5"/>
              </a:rPr>
              <a:t>Behavioral</a:t>
            </a:r>
            <a:r>
              <a:rPr lang="en-GB" sz="1590" b="0" i="0" u="sng" dirty="0">
                <a:solidFill>
                  <a:schemeClr val="tx1"/>
                </a:solidFill>
                <a:effectLst/>
                <a:latin typeface="Arial" panose="020B0604020202020204" pitchFamily="34" charset="0"/>
                <a:hlinkClick r:id="rId5"/>
              </a:rPr>
              <a:t> study of obedience</a:t>
            </a:r>
            <a:r>
              <a:rPr lang="en-GB" sz="1590" b="0" i="0" dirty="0">
                <a:solidFill>
                  <a:schemeClr val="tx1"/>
                </a:solidFill>
                <a:effectLst/>
                <a:latin typeface="Arial" panose="020B0604020202020204" pitchFamily="34" charset="0"/>
              </a:rPr>
              <a:t>. The Journal of Abnormal and Social Psychology, 67(4), 371. Google Scholar Citations: 3474</a:t>
            </a:r>
          </a:p>
          <a:p>
            <a:pPr algn="l"/>
            <a:r>
              <a:rPr lang="en-GB" sz="1590" b="0" i="0" dirty="0">
                <a:solidFill>
                  <a:schemeClr val="tx1"/>
                </a:solidFill>
                <a:effectLst/>
                <a:latin typeface="Arial" panose="020B0604020202020204" pitchFamily="34" charset="0"/>
              </a:rPr>
              <a:t>Rogers, C.R. (1951). </a:t>
            </a:r>
            <a:r>
              <a:rPr lang="en-GB" sz="1590" b="0" i="1" dirty="0">
                <a:solidFill>
                  <a:schemeClr val="tx1"/>
                </a:solidFill>
                <a:effectLst/>
                <a:latin typeface="Arial" panose="020B0604020202020204" pitchFamily="34" charset="0"/>
              </a:rPr>
              <a:t>Client-</a:t>
            </a:r>
            <a:r>
              <a:rPr lang="en-GB" sz="1590" b="0" i="1" dirty="0" err="1">
                <a:solidFill>
                  <a:schemeClr val="tx1"/>
                </a:solidFill>
                <a:effectLst/>
                <a:latin typeface="Arial" panose="020B0604020202020204" pitchFamily="34" charset="0"/>
              </a:rPr>
              <a:t>centered</a:t>
            </a:r>
            <a:r>
              <a:rPr lang="en-GB" sz="1590" b="0" i="1" dirty="0">
                <a:solidFill>
                  <a:schemeClr val="tx1"/>
                </a:solidFill>
                <a:effectLst/>
                <a:latin typeface="Arial" panose="020B0604020202020204" pitchFamily="34" charset="0"/>
              </a:rPr>
              <a:t> therapy.</a:t>
            </a:r>
            <a:r>
              <a:rPr lang="en-GB" sz="1590" b="0" i="0" dirty="0">
                <a:solidFill>
                  <a:schemeClr val="tx1"/>
                </a:solidFill>
                <a:effectLst/>
                <a:latin typeface="Arial" panose="020B0604020202020204" pitchFamily="34" charset="0"/>
              </a:rPr>
              <a:t> Houghton Mifflin.</a:t>
            </a:r>
          </a:p>
          <a:p>
            <a:endParaRPr lang="en-GB" sz="1590" dirty="0">
              <a:solidFill>
                <a:schemeClr val="tx1"/>
              </a:solidFill>
              <a:latin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80DFF459-5AD4-4E8C-9E62-4F248CD95A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09183112"/>
      </p:ext>
    </p:extLst>
  </p:cSld>
  <p:clrMapOvr>
    <a:masterClrMapping/>
  </p:clrMapOvr>
  <mc:AlternateContent xmlns:mc="http://schemas.openxmlformats.org/markup-compatibility/2006">
    <mc:Choice xmlns:p14="http://schemas.microsoft.com/office/powerpoint/2010/main" Requires="p14">
      <p:transition spd="slow" p14:dur="2000" advTm="10110"/>
    </mc:Choice>
    <mc:Fallback>
      <p:transition spd="slow" advTm="10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6|4"/>
</p:tagLst>
</file>

<file path=ppt/tags/tag2.xml><?xml version="1.0" encoding="utf-8"?>
<p:tagLst xmlns:a="http://schemas.openxmlformats.org/drawingml/2006/main" xmlns:r="http://schemas.openxmlformats.org/officeDocument/2006/relationships" xmlns:p="http://schemas.openxmlformats.org/presentationml/2006/main">
  <p:tag name="TIMING" val="|0.9"/>
</p:tagLst>
</file>

<file path=ppt/tags/tag3.xml><?xml version="1.0" encoding="utf-8"?>
<p:tagLst xmlns:a="http://schemas.openxmlformats.org/drawingml/2006/main" xmlns:r="http://schemas.openxmlformats.org/officeDocument/2006/relationships" xmlns:p="http://schemas.openxmlformats.org/presentationml/2006/main">
  <p:tag name="TIMING" val="|46.8"/>
</p:tagLst>
</file>

<file path=ppt/tags/tag4.xml><?xml version="1.0" encoding="utf-8"?>
<p:tagLst xmlns:a="http://schemas.openxmlformats.org/drawingml/2006/main" xmlns:r="http://schemas.openxmlformats.org/officeDocument/2006/relationships" xmlns:p="http://schemas.openxmlformats.org/presentationml/2006/main">
  <p:tag name="TIMING" val="|89"/>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315</TotalTime>
  <Words>868</Words>
  <Application>Microsoft Office PowerPoint</Application>
  <PresentationFormat>Widescreen</PresentationFormat>
  <Paragraphs>36</Paragraphs>
  <Slides>8</Slides>
  <Notes>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Calisto MT</vt:lpstr>
      <vt:lpstr>Wingdings 2</vt:lpstr>
      <vt:lpstr>Slate</vt:lpstr>
      <vt:lpstr>FREE WILL VS DETERMINISM </vt:lpstr>
      <vt:lpstr>Free will </vt:lpstr>
      <vt:lpstr>Determinism </vt:lpstr>
      <vt:lpstr>PowerPoint Presentation</vt:lpstr>
      <vt:lpstr>  Examples </vt:lpstr>
      <vt:lpstr>PowerPoint Presentation</vt:lpstr>
      <vt:lpstr>FREE WILL IMPOSSIBLE               POSSIBLE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will vs Determinism  </dc:title>
  <dc:creator>Alexander Williams (1904087)</dc:creator>
  <cp:lastModifiedBy>Alexander Williams (1904087)</cp:lastModifiedBy>
  <cp:revision>19</cp:revision>
  <dcterms:created xsi:type="dcterms:W3CDTF">2021-01-12T12:24:36Z</dcterms:created>
  <dcterms:modified xsi:type="dcterms:W3CDTF">2021-01-15T15:52:50Z</dcterms:modified>
</cp:coreProperties>
</file>