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31"/>
  </p:notesMasterIdLst>
  <p:handoutMasterIdLst>
    <p:handoutMasterId r:id="rId32"/>
  </p:handoutMasterIdLst>
  <p:sldIdLst>
    <p:sldId id="256" r:id="rId4"/>
    <p:sldId id="399" r:id="rId5"/>
    <p:sldId id="400" r:id="rId6"/>
    <p:sldId id="401" r:id="rId7"/>
    <p:sldId id="402" r:id="rId8"/>
    <p:sldId id="403" r:id="rId9"/>
    <p:sldId id="404" r:id="rId10"/>
    <p:sldId id="405" r:id="rId11"/>
    <p:sldId id="406" r:id="rId12"/>
    <p:sldId id="407" r:id="rId13"/>
    <p:sldId id="408" r:id="rId14"/>
    <p:sldId id="409" r:id="rId15"/>
    <p:sldId id="410" r:id="rId16"/>
    <p:sldId id="411" r:id="rId17"/>
    <p:sldId id="412" r:id="rId18"/>
    <p:sldId id="413" r:id="rId19"/>
    <p:sldId id="414" r:id="rId20"/>
    <p:sldId id="415" r:id="rId21"/>
    <p:sldId id="416" r:id="rId22"/>
    <p:sldId id="417" r:id="rId23"/>
    <p:sldId id="418" r:id="rId24"/>
    <p:sldId id="419" r:id="rId25"/>
    <p:sldId id="420" r:id="rId26"/>
    <p:sldId id="421" r:id="rId27"/>
    <p:sldId id="422" r:id="rId28"/>
    <p:sldId id="423" r:id="rId29"/>
    <p:sldId id="397" r:id="rId3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93" d="100"/>
          <a:sy n="93" d="100"/>
        </p:scale>
        <p:origin x="1068" y="57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commentAuthors" Target="commentAuthors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9C7FE922-F3FB-48C0-9606-BD0D2E014B1A}"/>
    <pc:docChg chg="modSld">
      <pc:chgData name="Beverley Holland" userId="7f73a814-56d8-4b48-8c0b-e584d33fc074" providerId="ADAL" clId="{9C7FE922-F3FB-48C0-9606-BD0D2E014B1A}" dt="2021-11-03T20:40:35.166" v="15" actId="20577"/>
      <pc:docMkLst>
        <pc:docMk/>
      </pc:docMkLst>
      <pc:sldChg chg="modSp mod">
        <pc:chgData name="Beverley Holland" userId="7f73a814-56d8-4b48-8c0b-e584d33fc074" providerId="ADAL" clId="{9C7FE922-F3FB-48C0-9606-BD0D2E014B1A}" dt="2021-11-03T20:40:06.628" v="6" actId="1076"/>
        <pc:sldMkLst>
          <pc:docMk/>
          <pc:sldMk cId="394103536" sldId="419"/>
        </pc:sldMkLst>
        <pc:spChg chg="mod">
          <ac:chgData name="Beverley Holland" userId="7f73a814-56d8-4b48-8c0b-e584d33fc074" providerId="ADAL" clId="{9C7FE922-F3FB-48C0-9606-BD0D2E014B1A}" dt="2021-11-03T20:39:58.531" v="4" actId="14100"/>
          <ac:spMkLst>
            <pc:docMk/>
            <pc:sldMk cId="394103536" sldId="419"/>
            <ac:spMk id="3" creationId="{00000000-0000-0000-0000-000000000000}"/>
          </ac:spMkLst>
        </pc:spChg>
        <pc:spChg chg="mod">
          <ac:chgData name="Beverley Holland" userId="7f73a814-56d8-4b48-8c0b-e584d33fc074" providerId="ADAL" clId="{9C7FE922-F3FB-48C0-9606-BD0D2E014B1A}" dt="2021-11-03T20:40:06.628" v="6" actId="1076"/>
          <ac:spMkLst>
            <pc:docMk/>
            <pc:sldMk cId="394103536" sldId="419"/>
            <ac:spMk id="6" creationId="{00000000-0000-0000-0000-000000000000}"/>
          </ac:spMkLst>
        </pc:spChg>
        <pc:spChg chg="mod">
          <ac:chgData name="Beverley Holland" userId="7f73a814-56d8-4b48-8c0b-e584d33fc074" providerId="ADAL" clId="{9C7FE922-F3FB-48C0-9606-BD0D2E014B1A}" dt="2021-11-03T20:40:02.144" v="5" actId="1076"/>
          <ac:spMkLst>
            <pc:docMk/>
            <pc:sldMk cId="394103536" sldId="419"/>
            <ac:spMk id="7" creationId="{00000000-0000-0000-0000-000000000000}"/>
          </ac:spMkLst>
        </pc:spChg>
      </pc:sldChg>
      <pc:sldChg chg="modSp mod">
        <pc:chgData name="Beverley Holland" userId="7f73a814-56d8-4b48-8c0b-e584d33fc074" providerId="ADAL" clId="{9C7FE922-F3FB-48C0-9606-BD0D2E014B1A}" dt="2021-11-03T20:40:35.166" v="15" actId="20577"/>
        <pc:sldMkLst>
          <pc:docMk/>
          <pc:sldMk cId="2804178321" sldId="423"/>
        </pc:sldMkLst>
        <pc:spChg chg="mod">
          <ac:chgData name="Beverley Holland" userId="7f73a814-56d8-4b48-8c0b-e584d33fc074" providerId="ADAL" clId="{9C7FE922-F3FB-48C0-9606-BD0D2E014B1A}" dt="2021-11-03T20:40:35.166" v="15" actId="20577"/>
          <ac:spMkLst>
            <pc:docMk/>
            <pc:sldMk cId="2804178321" sldId="423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https://docs.microsoft.com/en-us/sql/t-sql/queries/select-transact-sql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618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https://docs.microsoft.com/en-us/sql/t-sql/queries/select-examples-transact-sql#c-using-distinct-with-select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https://www.w3schools.com/sql/sql_distinct.asp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9434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https://docs.microsoft.com/en-us/sql/t-sql/queries/select-examples-transact-sql#b-using-select-with-column-headings-and-calculations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5076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https://docs.microsoft.com/en-us/sql/t-sql/queries/where-transact-sql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32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https://docs.microsoft.com/en-us/sql/t-sql/language-elements/operators-transact-sql</a:t>
            </a:r>
          </a:p>
          <a:p>
            <a:r>
              <a:rPr lang="en-GB" dirty="0"/>
              <a:t>https://docs.microsoft.com/en-us/sql/t-sql/language-elements/logical-operators-transact-sql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2878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ps://docs.microsoft.com/en-us/sql/t-sql/language-elements/like-transact-sql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613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https://docs.microsoft.com/en-us/sql/t-sql/language-elements/logical-operators-transact-sql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72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https://docs.microsoft.com/en-us/sql/t-sql/queries/select-order-by-clause-transact-sql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9291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CAST and CONVERT (Transact-SQL):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dirty="0"/>
              <a:t>https://docs.microsoft.com/en-us/sql/t-sql/functions/cast-and-convert-transact-sql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874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https://docs.microsoft.com/en-us/sql/t-sql/functions/aggregate-functions-transact-sql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https://www.w3schools.com/sql/sql_min_max.asp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https://www.w3schools.com/sql/sql_count_avg_sum.asp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8614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</a:t>
            </a:r>
            <a:r>
              <a:rPr lang="en-GB" baseline="0" dirty="0"/>
              <a:t> that COUNT(*) does not eliminate duplicates.</a:t>
            </a:r>
          </a:p>
          <a:p>
            <a:r>
              <a:rPr lang="en-GB" baseline="0" dirty="0"/>
              <a:t>Using COUNT(DISTINCT </a:t>
            </a:r>
            <a:r>
              <a:rPr lang="en-GB" baseline="0" dirty="0" err="1"/>
              <a:t>column_name</a:t>
            </a:r>
            <a:r>
              <a:rPr lang="en-GB" baseline="0" dirty="0"/>
              <a:t>) will eliminate duplicates before it counts the results.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351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B742DD9-1E3D-4957-B3BF-A808B03403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E949616-AE46-44BB-8798-85320AB2FF3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892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45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764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92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871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72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082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79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735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24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8290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8975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7729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776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210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59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421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where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ps://docs.microsoft.com/en-us/sql/t-sql/language-elements/like-transact-sq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select-order-by-clause-transact-sq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functions/conversion-functions-transact-sq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cast-and-convert-transact-sq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aggregat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aggregate-functions-transact-sql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6: Database Systems (DBS)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14-Oct-2019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Statement with conditions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535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order of the clauses cannot be changed.</a:t>
            </a:r>
          </a:p>
          <a:p>
            <a:r>
              <a:rPr lang="en-GB" dirty="0"/>
              <a:t>Only </a:t>
            </a:r>
            <a:r>
              <a:rPr lang="en-GB" b="1" dirty="0"/>
              <a:t>SELECT</a:t>
            </a:r>
            <a:r>
              <a:rPr lang="en-GB" dirty="0"/>
              <a:t> and </a:t>
            </a:r>
            <a:r>
              <a:rPr lang="en-GB" b="1" dirty="0"/>
              <a:t>FROM</a:t>
            </a:r>
            <a:r>
              <a:rPr lang="en-GB" dirty="0"/>
              <a:t> are mandatory.</a:t>
            </a:r>
          </a:p>
          <a:p>
            <a:r>
              <a:rPr lang="en-GB" dirty="0"/>
              <a:t>Note: the semi-colon at the end is the standard for separating multiple SQL statements, but not necessarily mandatory.</a:t>
            </a:r>
          </a:p>
        </p:txBody>
      </p:sp>
    </p:spTree>
    <p:extLst>
      <p:ext uri="{BB962C8B-B14F-4D97-AF65-F5344CB8AC3E}">
        <p14:creationId xmlns:p14="http://schemas.microsoft.com/office/powerpoint/2010/main" val="399811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6347713" cy="432048"/>
          </a:xfrm>
        </p:spPr>
        <p:txBody>
          <a:bodyPr>
            <a:normAutofit fontScale="90000"/>
          </a:bodyPr>
          <a:lstStyle/>
          <a:p>
            <a:r>
              <a:rPr lang="en-GB" dirty="0"/>
              <a:t>Sequence Processing for SELECT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8780074"/>
              </p:ext>
            </p:extLst>
          </p:nvPr>
        </p:nvGraphicFramePr>
        <p:xfrm>
          <a:off x="467544" y="772988"/>
          <a:ext cx="7488832" cy="608501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830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057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7064">
                <a:tc>
                  <a:txBody>
                    <a:bodyPr/>
                    <a:lstStyle/>
                    <a:p>
                      <a:r>
                        <a:rPr lang="en-GB" dirty="0"/>
                        <a:t>Part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08257">
                <a:tc>
                  <a:txBody>
                    <a:bodyPr/>
                    <a:lstStyle/>
                    <a:p>
                      <a:r>
                        <a:rPr lang="en-GB" dirty="0"/>
                        <a:t>FROM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Specifies</a:t>
                      </a:r>
                      <a:r>
                        <a:rPr lang="en-GB" baseline="0" dirty="0"/>
                        <a:t> the table(s) to use to retrieve data.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i="1" dirty="0"/>
                        <a:t>(table </a:t>
                      </a:r>
                      <a:r>
                        <a:rPr lang="en-GB" i="1" dirty="0" err="1"/>
                        <a:t>aliasName</a:t>
                      </a:r>
                      <a:r>
                        <a:rPr lang="en-GB" dirty="0"/>
                        <a:t>:</a:t>
                      </a:r>
                      <a:r>
                        <a:rPr lang="en-GB" baseline="0" dirty="0"/>
                        <a:t> The name used to identify or simplify the table name in the query.)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9390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rows based on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2363">
                <a:tc>
                  <a:txBody>
                    <a:bodyPr/>
                    <a:lstStyle/>
                    <a:p>
                      <a:r>
                        <a:rPr lang="en-GB" dirty="0"/>
                        <a:t>GROUP BY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Forms groups</a:t>
                      </a:r>
                      <a:r>
                        <a:rPr lang="en-GB" baseline="0" dirty="0"/>
                        <a:t> of rows with the same column value.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2363">
                <a:tc>
                  <a:txBody>
                    <a:bodyPr/>
                    <a:lstStyle/>
                    <a:p>
                      <a:r>
                        <a:rPr lang="en-GB" dirty="0"/>
                        <a:t>HAVING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groups subject to the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34749">
                <a:tc>
                  <a:txBody>
                    <a:bodyPr/>
                    <a:lstStyle/>
                    <a:p>
                      <a:r>
                        <a:rPr lang="en-GB" dirty="0"/>
                        <a:t>SELECT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*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/>
                        <a:t>   s</a:t>
                      </a:r>
                      <a:r>
                        <a:rPr lang="en-GB" dirty="0"/>
                        <a:t>elects all columns</a:t>
                      </a:r>
                      <a:r>
                        <a:rPr lang="en-GB" baseline="0" dirty="0"/>
                        <a:t> from the table.</a:t>
                      </a:r>
                      <a:endParaRPr lang="en-GB" dirty="0"/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 err="1"/>
                        <a:t>columnExpression</a:t>
                      </a:r>
                      <a:r>
                        <a:rPr lang="en-GB" dirty="0"/>
                        <a:t>: specifies</a:t>
                      </a:r>
                      <a:r>
                        <a:rPr lang="en-GB" baseline="0" dirty="0"/>
                        <a:t> t</a:t>
                      </a:r>
                      <a:r>
                        <a:rPr lang="en-GB" dirty="0"/>
                        <a:t>he list of columns</a:t>
                      </a:r>
                      <a:r>
                        <a:rPr lang="en-GB" baseline="0" dirty="0"/>
                        <a:t> to appear in the query results e.g. column1, column2, … or may be an expression e.g. </a:t>
                      </a:r>
                      <a:r>
                        <a:rPr lang="en-GB" baseline="0" dirty="0" err="1"/>
                        <a:t>GetDate</a:t>
                      </a:r>
                      <a:r>
                        <a:rPr lang="en-GB" baseline="0" dirty="0"/>
                        <a:t>(), sum(column1), </a:t>
                      </a: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+ ' ' + Surname, </a:t>
                      </a:r>
                      <a:r>
                        <a:rPr lang="en-GB" baseline="0" dirty="0" err="1"/>
                        <a:t>qty</a:t>
                      </a:r>
                      <a:r>
                        <a:rPr lang="en-GB" baseline="0" dirty="0"/>
                        <a:t> * </a:t>
                      </a:r>
                      <a:r>
                        <a:rPr lang="en-GB" baseline="0" dirty="0" err="1"/>
                        <a:t>unitPrice</a:t>
                      </a:r>
                      <a:r>
                        <a:rPr lang="en-GB" baseline="0" dirty="0"/>
                        <a:t>, etc.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aseline="0" dirty="0"/>
                        <a:t>(</a:t>
                      </a:r>
                      <a:r>
                        <a:rPr lang="en-GB" i="1" baseline="0" dirty="0"/>
                        <a:t>column </a:t>
                      </a:r>
                      <a:r>
                        <a:rPr lang="en-GB" i="1" baseline="0" dirty="0" err="1"/>
                        <a:t>aliasName</a:t>
                      </a:r>
                      <a:r>
                        <a:rPr lang="en-GB" baseline="0" dirty="0"/>
                        <a:t>: </a:t>
                      </a:r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name used to identify the column in the query results.)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7064">
                <a:tc>
                  <a:txBody>
                    <a:bodyPr/>
                    <a:lstStyle/>
                    <a:p>
                      <a:r>
                        <a:rPr lang="en-GB" dirty="0"/>
                        <a:t>ORDER BY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the order of the output.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8473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All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772816"/>
            <a:ext cx="8153400" cy="4608512"/>
          </a:xfrm>
        </p:spPr>
        <p:txBody>
          <a:bodyPr>
            <a:normAutofit/>
          </a:bodyPr>
          <a:lstStyle/>
          <a:p>
            <a:r>
              <a:rPr lang="en-GB" dirty="0"/>
              <a:t>Two ways:</a:t>
            </a:r>
          </a:p>
          <a:p>
            <a:pPr lvl="1"/>
            <a:r>
              <a:rPr lang="en-GB" dirty="0"/>
              <a:t>Specify </a:t>
            </a:r>
            <a:r>
              <a:rPr lang="en-GB" b="1" i="1" dirty="0"/>
              <a:t>all the column names</a:t>
            </a:r>
            <a:r>
              <a:rPr lang="en-GB" dirty="0"/>
              <a:t> in the SELECT column list.</a:t>
            </a:r>
          </a:p>
          <a:p>
            <a:pPr lvl="1"/>
            <a:r>
              <a:rPr lang="en-GB" dirty="0"/>
              <a:t>Alternatively, use </a:t>
            </a:r>
            <a:r>
              <a:rPr lang="en-GB" b="1" dirty="0"/>
              <a:t>*</a:t>
            </a:r>
            <a:r>
              <a:rPr lang="en-GB" dirty="0"/>
              <a:t>, which is an abbreviation for “all columns”.</a:t>
            </a:r>
          </a:p>
          <a:p>
            <a:r>
              <a:rPr lang="en-GB" dirty="0"/>
              <a:t>List full details (all columns and all rows) of all branches: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5013176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in programming database applications, it is considered bad practice to use SELECT *</a:t>
            </a:r>
          </a:p>
        </p:txBody>
      </p:sp>
    </p:spTree>
    <p:extLst>
      <p:ext uri="{BB962C8B-B14F-4D97-AF65-F5344CB8AC3E}">
        <p14:creationId xmlns:p14="http://schemas.microsoft.com/office/powerpoint/2010/main" val="123985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Selecting Specific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Produce a list of salaries for all staff, showing only their staff number, first and last names and salary.</a:t>
            </a:r>
          </a:p>
          <a:p>
            <a:pPr marL="41148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phone numbers for all branches, showing the branch number and city location.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13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DISTINCT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SELECT on its own does not eliminate duplicate values.</a:t>
            </a:r>
          </a:p>
          <a:p>
            <a:r>
              <a:rPr lang="en-GB" dirty="0"/>
              <a:t>To eliminate duplicates, we use the </a:t>
            </a:r>
            <a:r>
              <a:rPr lang="en-GB" b="1" dirty="0"/>
              <a:t>DISTINCT</a:t>
            </a:r>
            <a:r>
              <a:rPr lang="en-GB" dirty="0"/>
              <a:t> keyword.</a:t>
            </a:r>
          </a:p>
          <a:p>
            <a:pPr lvl="1"/>
            <a:r>
              <a:rPr lang="en-GB" dirty="0"/>
              <a:t>Note: DISTINCT can be specified </a:t>
            </a:r>
            <a:r>
              <a:rPr lang="en-GB" b="1" i="1" dirty="0"/>
              <a:t>only once </a:t>
            </a:r>
            <a:r>
              <a:rPr lang="en-GB" dirty="0"/>
              <a:t>in a query.</a:t>
            </a:r>
          </a:p>
          <a:p>
            <a:r>
              <a:rPr lang="en-GB" dirty="0"/>
              <a:t>List the property reference numbers of all properties that have been booked.</a:t>
            </a:r>
          </a:p>
          <a:p>
            <a:r>
              <a:rPr lang="en-GB" dirty="0"/>
              <a:t>Run the following first: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Booking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Now compare with: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Booking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949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Selecting Column Expressions (Calculated Fields)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988840"/>
            <a:ext cx="8351840" cy="4797152"/>
          </a:xfrm>
        </p:spPr>
        <p:txBody>
          <a:bodyPr>
            <a:normAutofit/>
          </a:bodyPr>
          <a:lstStyle/>
          <a:p>
            <a:r>
              <a:rPr lang="en-GB" dirty="0"/>
              <a:t>Produce a list of monthly salaries for all staff, showing staff number, first and last name and the monthly salary (total salary/12)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will probably notice that the calculated monthly salary column has no name. Try this: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r>
              <a:rPr lang="en-GB" dirty="0"/>
              <a:t>Now, your column should have the heading </a:t>
            </a:r>
            <a:r>
              <a:rPr lang="en-GB" dirty="0" err="1"/>
              <a:t>monthlySalary</a:t>
            </a:r>
            <a:r>
              <a:rPr lang="en-GB" dirty="0"/>
              <a:t> - this is known as an alias name (the use of AS is optional).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24128" y="3717032"/>
            <a:ext cx="2664296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85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Clause: Selecting specific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844824"/>
            <a:ext cx="8153400" cy="5013176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WHERE</a:t>
            </a:r>
            <a:r>
              <a:rPr lang="en-GB" dirty="0"/>
              <a:t> clause is used to retrieve records that match a specified filter condition.</a:t>
            </a:r>
          </a:p>
          <a:p>
            <a:pPr marL="685800" lvl="2" indent="0">
              <a:buNone/>
            </a:pPr>
            <a:r>
              <a:rPr lang="en-GB" b="1" dirty="0"/>
              <a:t>WHERE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b="1" i="1" dirty="0"/>
              <a:t>operator</a:t>
            </a:r>
            <a:r>
              <a:rPr lang="en-GB" dirty="0"/>
              <a:t> condition</a:t>
            </a:r>
          </a:p>
          <a:p>
            <a:r>
              <a:rPr lang="en-GB" dirty="0"/>
              <a:t>The five basic conditions are: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115616" y="3645024"/>
          <a:ext cx="7776864" cy="293116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756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20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Comparison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Compare the value of one expression to the value of another.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</a:t>
                      </a:r>
                      <a:r>
                        <a:rPr lang="en-GB" baseline="0" dirty="0"/>
                        <a:t> value of an expression falls within a specified range of values.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Set membership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 value of an expression equals one of a set of specified values.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Pattern 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</a:t>
                      </a:r>
                      <a:r>
                        <a:rPr lang="en-GB" baseline="0" dirty="0"/>
                        <a:t> whether a string value matches a specified pattern.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</a:t>
                      </a:r>
                      <a:r>
                        <a:rPr lang="en-GB" baseline="0" dirty="0"/>
                        <a:t> a column has a null (unknown) value (or not).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978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6347713" cy="936104"/>
          </a:xfrm>
        </p:spPr>
        <p:txBody>
          <a:bodyPr>
            <a:normAutofit fontScale="90000"/>
          </a:bodyPr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8323390"/>
              </p:ext>
            </p:extLst>
          </p:nvPr>
        </p:nvGraphicFramePr>
        <p:xfrm>
          <a:off x="323528" y="1005840"/>
          <a:ext cx="6480720" cy="48463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582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22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0639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1119">
                <a:tc>
                  <a:txBody>
                    <a:bodyPr/>
                    <a:lstStyle/>
                    <a:p>
                      <a:r>
                        <a:rPr lang="en-GB" dirty="0"/>
                        <a:t>=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=</a:t>
                      </a:r>
                      <a:r>
                        <a:rPr lang="en-GB" dirty="0"/>
                        <a:t> value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119">
                <a:tc>
                  <a:txBody>
                    <a:bodyPr/>
                    <a:lstStyle/>
                    <a:p>
                      <a:r>
                        <a:rPr lang="en-GB" dirty="0"/>
                        <a:t>&lt;&gt;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&lt;&gt;</a:t>
                      </a:r>
                      <a:r>
                        <a:rPr lang="en-GB" dirty="0"/>
                        <a:t> value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1119">
                <a:tc>
                  <a:txBody>
                    <a:bodyPr/>
                    <a:lstStyle/>
                    <a:p>
                      <a:r>
                        <a:rPr lang="en-GB" dirty="0"/>
                        <a:t>&gt;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</a:t>
                      </a:r>
                      <a:r>
                        <a:rPr lang="en-GB" dirty="0"/>
                        <a:t> value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1119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</a:t>
                      </a:r>
                      <a:r>
                        <a:rPr lang="en-GB" dirty="0"/>
                        <a:t> value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1119">
                <a:tc>
                  <a:txBody>
                    <a:bodyPr/>
                    <a:lstStyle/>
                    <a:p>
                      <a:r>
                        <a:rPr lang="en-GB" dirty="0"/>
                        <a:t>&gt;=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&gt;=</a:t>
                      </a:r>
                      <a:r>
                        <a:rPr lang="en-GB" dirty="0"/>
                        <a:t> value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1119">
                <a:tc>
                  <a:txBody>
                    <a:bodyPr/>
                    <a:lstStyle/>
                    <a:p>
                      <a:r>
                        <a:rPr lang="en-GB" dirty="0"/>
                        <a:t>BETWEEN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Between an</a:t>
                      </a:r>
                      <a:r>
                        <a:rPr lang="en-GB" baseline="0" dirty="0"/>
                        <a:t> </a:t>
                      </a:r>
                      <a:r>
                        <a:rPr lang="en-GB" b="1" i="1" baseline="0" dirty="0"/>
                        <a:t>inclusive</a:t>
                      </a:r>
                      <a:r>
                        <a:rPr lang="en-GB" baseline="0" dirty="0"/>
                        <a:t> range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BETWEEN</a:t>
                      </a:r>
                      <a:r>
                        <a:rPr lang="en-GB" dirty="0"/>
                        <a:t> value1 AND</a:t>
                      </a:r>
                      <a:r>
                        <a:rPr lang="en-GB" baseline="0" dirty="0"/>
                        <a:t> value2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1119">
                <a:tc>
                  <a:txBody>
                    <a:bodyPr/>
                    <a:lstStyle/>
                    <a:p>
                      <a:r>
                        <a:rPr lang="en-GB" dirty="0"/>
                        <a:t>IS NULL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Column expression value is</a:t>
                      </a:r>
                      <a:r>
                        <a:rPr lang="en-GB" baseline="0" dirty="0"/>
                        <a:t> null (unknown)</a:t>
                      </a:r>
                      <a:endParaRPr lang="en-GB" dirty="0"/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IS NULL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95536" y="616530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Note</a:t>
            </a:r>
            <a:r>
              <a:rPr lang="en-GB" sz="1600" dirty="0"/>
              <a:t>: </a:t>
            </a:r>
            <a:r>
              <a:rPr lang="en-GB" sz="1600" dirty="0" err="1"/>
              <a:t>column_name</a:t>
            </a:r>
            <a:r>
              <a:rPr lang="en-GB" sz="1600" dirty="0"/>
              <a:t> can also be a column expression. For example: WHERE (</a:t>
            </a:r>
            <a:r>
              <a:rPr lang="en-GB" sz="1600" dirty="0" err="1"/>
              <a:t>qty</a:t>
            </a:r>
            <a:r>
              <a:rPr lang="en-GB" sz="1600" dirty="0"/>
              <a:t> * </a:t>
            </a:r>
            <a:r>
              <a:rPr lang="en-GB" sz="1600" dirty="0" err="1"/>
              <a:t>unitPrice</a:t>
            </a:r>
            <a:r>
              <a:rPr lang="en-GB" sz="1600" dirty="0"/>
              <a:t>) &gt; 100</a:t>
            </a:r>
          </a:p>
        </p:txBody>
      </p:sp>
    </p:spTree>
    <p:extLst>
      <p:ext uri="{BB962C8B-B14F-4D97-AF65-F5344CB8AC3E}">
        <p14:creationId xmlns:p14="http://schemas.microsoft.com/office/powerpoint/2010/main" val="3612042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31168"/>
          </a:xfrm>
        </p:spPr>
        <p:txBody>
          <a:bodyPr>
            <a:normAutofit fontScale="90000"/>
          </a:bodyPr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359612"/>
              </p:ext>
            </p:extLst>
          </p:nvPr>
        </p:nvGraphicFramePr>
        <p:xfrm>
          <a:off x="323528" y="1268760"/>
          <a:ext cx="8351713" cy="5400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14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3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linkClick r:id="rId3" action="ppaction://hlinkfile"/>
                        </a:rPr>
                        <a:t>LIKE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</a:t>
                      </a:r>
                      <a:r>
                        <a:rPr lang="en-GB" baseline="0" dirty="0"/>
                        <a:t> a specified pattern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LIKE</a:t>
                      </a:r>
                      <a:r>
                        <a:rPr lang="en-GB" dirty="0"/>
                        <a:t> value</a:t>
                      </a:r>
                    </a:p>
                    <a:p>
                      <a:r>
                        <a:rPr lang="en-GB" dirty="0"/>
                        <a:t>To specify patterns</a:t>
                      </a:r>
                      <a:r>
                        <a:rPr lang="en-GB" baseline="0" dirty="0"/>
                        <a:t>, you use wildcard characters: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baseline="0" dirty="0"/>
                        <a:t>% (percent)</a:t>
                      </a:r>
                      <a:r>
                        <a:rPr lang="en-GB" baseline="0" dirty="0"/>
                        <a:t> matches any string of zero or more characters e.g.: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'J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starting with J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streetAddress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high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street addresses containing the word high.</a:t>
                      </a:r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baseline="0" dirty="0"/>
                        <a:t>_ (underscore)</a:t>
                      </a:r>
                      <a:r>
                        <a:rPr lang="en-GB" baseline="0" dirty="0"/>
                        <a:t> matches any single character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aseline="0" dirty="0" err="1"/>
                        <a:t>J</a:t>
                      </a:r>
                      <a:r>
                        <a:rPr lang="en-GB" b="1" baseline="0" dirty="0" err="1"/>
                        <a:t>__</a:t>
                      </a:r>
                      <a:r>
                        <a:rPr lang="en-GB" baseline="0" dirty="0" err="1"/>
                        <a:t>n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containing 4 characters and starting with J and ending with 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  <a:r>
                        <a:rPr lang="en-GB" baseline="0" dirty="0"/>
                        <a:t> one of </a:t>
                      </a:r>
                      <a:r>
                        <a:rPr lang="en-GB" b="1" i="1" baseline="0" dirty="0"/>
                        <a:t>multiple</a:t>
                      </a:r>
                      <a:r>
                        <a:rPr lang="en-GB" baseline="0" dirty="0"/>
                        <a:t> possible values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IN</a:t>
                      </a:r>
                      <a:r>
                        <a:rPr lang="en-GB" dirty="0"/>
                        <a:t> (value1, value2, value3, …)</a:t>
                      </a:r>
                    </a:p>
                    <a:p>
                      <a:r>
                        <a:rPr lang="en-GB" dirty="0"/>
                        <a:t>Note: the</a:t>
                      </a:r>
                      <a:r>
                        <a:rPr lang="en-GB" baseline="0" dirty="0"/>
                        <a:t> values can also be determined by a SELECT statement.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3646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5916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Produce a list all staff, showing their staff number, first and Surname, branch and salary:</a:t>
            </a:r>
          </a:p>
          <a:p>
            <a:r>
              <a:rPr lang="en-GB" dirty="0"/>
              <a:t>Working at branch, B002: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Earning over £30,000: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30000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Started work in the first quarter of 2019:</a:t>
            </a:r>
          </a:p>
          <a:p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'01-Jan-2019'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'31-Mar-2019'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3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515144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Produce a list of property owners not assigned an account manager, showing owner number, first and last names and contact information: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ContactNo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EmailAddress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AccountManager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Produce a list of customers with an email provided by myemaildomain.com: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CustomerNo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EmailAddress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Customer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'%@myemaildomain.com'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property owners with any of the first names, Camila, Blake or Jack: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OwnerID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ContactNo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EmailAddress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'Camila'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'Blake'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'Jack'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 if the values used in the IN (…) part are few, it is more efficient to use OR</a:t>
            </a:r>
          </a:p>
          <a:p>
            <a:pPr marL="91440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1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347713" cy="659160"/>
          </a:xfrm>
        </p:spPr>
        <p:txBody>
          <a:bodyPr>
            <a:normAutofit fontScale="90000"/>
          </a:bodyPr>
          <a:lstStyle/>
          <a:p>
            <a:r>
              <a:rPr lang="en-GB" dirty="0"/>
              <a:t>WHERE Clause Compound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More complex filter conditions can be formed using the logical operators, AND, OR and NOT:</a:t>
            </a:r>
          </a:p>
          <a:p>
            <a:pPr lvl="1"/>
            <a:r>
              <a:rPr lang="en-GB" dirty="0" err="1"/>
              <a:t>column_expression</a:t>
            </a:r>
            <a:r>
              <a:rPr lang="en-GB" dirty="0"/>
              <a:t> condition </a:t>
            </a:r>
            <a:r>
              <a:rPr lang="en-GB" b="1" i="1" dirty="0" err="1"/>
              <a:t>logical_operator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AND: both first condition and second condition are true</a:t>
            </a:r>
          </a:p>
          <a:p>
            <a:pPr lvl="2"/>
            <a:r>
              <a:rPr lang="en-GB" dirty="0"/>
              <a:t>OR: either the first condition or second condition is true</a:t>
            </a:r>
          </a:p>
          <a:p>
            <a:pPr lvl="1"/>
            <a:r>
              <a:rPr lang="en-GB" b="1" i="1" dirty="0"/>
              <a:t>NOT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i="1" dirty="0"/>
              <a:t>operator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NOT: negates a condition</a:t>
            </a:r>
          </a:p>
          <a:p>
            <a:r>
              <a:rPr lang="en-GB" dirty="0"/>
              <a:t>Note the following:</a:t>
            </a:r>
          </a:p>
          <a:p>
            <a:pPr lvl="1"/>
            <a:r>
              <a:rPr lang="en-GB" dirty="0"/>
              <a:t>Expressions are evaluated from left to right.</a:t>
            </a:r>
          </a:p>
          <a:p>
            <a:pPr lvl="1"/>
            <a:r>
              <a:rPr lang="en-GB" dirty="0"/>
              <a:t>Sub-expressions in brackets are evaluated first.</a:t>
            </a:r>
          </a:p>
          <a:p>
            <a:pPr lvl="1"/>
            <a:r>
              <a:rPr lang="en-GB" dirty="0"/>
              <a:t>NOTs are evaluated before ANDs and ORs.</a:t>
            </a:r>
          </a:p>
          <a:p>
            <a:pPr lvl="1"/>
            <a:r>
              <a:rPr lang="en-GB" dirty="0"/>
              <a:t>ANDs are evaluated before ORs.</a:t>
            </a:r>
          </a:p>
        </p:txBody>
      </p:sp>
    </p:spTree>
    <p:extLst>
      <p:ext uri="{BB962C8B-B14F-4D97-AF65-F5344CB8AC3E}">
        <p14:creationId xmlns:p14="http://schemas.microsoft.com/office/powerpoint/2010/main" val="411493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6347713" cy="731168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Selecting Specific Rows: Compound Search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2776"/>
            <a:ext cx="8153400" cy="5501208"/>
          </a:xfrm>
        </p:spPr>
        <p:txBody>
          <a:bodyPr>
            <a:normAutofit/>
          </a:bodyPr>
          <a:lstStyle/>
          <a:p>
            <a:r>
              <a:rPr lang="en-GB" dirty="0"/>
              <a:t>List the branch number and contact information of all branches in London and Bristol: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'Bristol'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List the staff with a staff number starting with ’29’ and earning less than £20,000.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'S29%'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staff earning less than 20000 and over 32000 (either solution works):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0505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Sorting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ORDER BY</a:t>
            </a:r>
            <a:r>
              <a:rPr lang="en-GB" dirty="0"/>
              <a:t> Clause is used to sort query results. You can sort:</a:t>
            </a:r>
          </a:p>
          <a:p>
            <a:pPr lvl="1"/>
            <a:r>
              <a:rPr lang="en-GB" b="1" dirty="0"/>
              <a:t>ASC</a:t>
            </a:r>
            <a:r>
              <a:rPr lang="en-GB" dirty="0"/>
              <a:t>: in ascending order (this is the default)</a:t>
            </a:r>
          </a:p>
          <a:p>
            <a:pPr lvl="1"/>
            <a:r>
              <a:rPr lang="en-GB" b="1" dirty="0"/>
              <a:t>DESC</a:t>
            </a:r>
            <a:r>
              <a:rPr lang="en-GB" dirty="0"/>
              <a:t>: in descending order (</a:t>
            </a:r>
            <a:r>
              <a:rPr lang="en-GB" i="1" dirty="0"/>
              <a:t>must be specified</a:t>
            </a:r>
            <a:r>
              <a:rPr lang="en-GB" dirty="0"/>
              <a:t>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can also sort by multiple columns, (sorting order is left to right of columns specified)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54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Sometimes you need to convert a value to another data type.</a:t>
            </a:r>
          </a:p>
          <a:p>
            <a:r>
              <a:rPr lang="en-GB" dirty="0"/>
              <a:t>Microsoft SQL Server provides a number of </a:t>
            </a:r>
            <a:r>
              <a:rPr lang="en-GB" dirty="0">
                <a:hlinkClick r:id="rId3"/>
              </a:rPr>
              <a:t>conversion functions</a:t>
            </a:r>
            <a:r>
              <a:rPr lang="en-GB" dirty="0"/>
              <a:t>, but the </a:t>
            </a:r>
            <a:r>
              <a:rPr lang="en-GB" dirty="0">
                <a:hlinkClick r:id="rId4"/>
              </a:rPr>
              <a:t>main two</a:t>
            </a:r>
            <a:r>
              <a:rPr lang="en-GB" dirty="0"/>
              <a:t> are:</a:t>
            </a:r>
          </a:p>
          <a:p>
            <a:pPr lvl="1"/>
            <a:r>
              <a:rPr lang="en-GB" b="1" dirty="0"/>
              <a:t>CAST</a:t>
            </a:r>
            <a:r>
              <a:rPr lang="en-GB" dirty="0"/>
              <a:t>(expression AS </a:t>
            </a:r>
            <a:r>
              <a:rPr lang="en-GB" dirty="0" err="1"/>
              <a:t>data_type</a:t>
            </a:r>
            <a:r>
              <a:rPr lang="en-GB" dirty="0"/>
              <a:t>[(length)] – ISO Standard</a:t>
            </a:r>
          </a:p>
          <a:p>
            <a:pPr lvl="1"/>
            <a:r>
              <a:rPr lang="en-GB" b="1" dirty="0"/>
              <a:t>CONVERT</a:t>
            </a:r>
            <a:r>
              <a:rPr lang="en-GB" dirty="0"/>
              <a:t>(</a:t>
            </a:r>
            <a:r>
              <a:rPr lang="en-GB" dirty="0" err="1"/>
              <a:t>data_type</a:t>
            </a:r>
            <a:r>
              <a:rPr lang="en-GB" dirty="0"/>
              <a:t>[(length)], expression [, style]) </a:t>
            </a:r>
          </a:p>
          <a:p>
            <a:pPr lvl="2"/>
            <a:r>
              <a:rPr lang="en-GB" dirty="0"/>
              <a:t>Expression e.g. column, single constant value, variable value, scalar function value.</a:t>
            </a:r>
          </a:p>
          <a:p>
            <a:pPr lvl="2"/>
            <a:r>
              <a:rPr lang="en-GB" dirty="0" err="1"/>
              <a:t>Data_type</a:t>
            </a:r>
            <a:r>
              <a:rPr lang="en-GB" dirty="0"/>
              <a:t>: target data type to convert to.</a:t>
            </a:r>
          </a:p>
          <a:p>
            <a:pPr lvl="2"/>
            <a:r>
              <a:rPr lang="en-GB" dirty="0"/>
              <a:t>Length (optional) – the length of the target data type</a:t>
            </a:r>
          </a:p>
          <a:p>
            <a:pPr lvl="2"/>
            <a:r>
              <a:rPr lang="en-GB" dirty="0"/>
              <a:t>Style – used only by CONVERT to define format styles.</a:t>
            </a:r>
          </a:p>
          <a:p>
            <a:pPr lvl="1"/>
            <a:r>
              <a:rPr lang="en-GB" dirty="0"/>
              <a:t>Convert is typically used to create </a:t>
            </a:r>
            <a:r>
              <a:rPr lang="en-GB" b="1" i="1" dirty="0"/>
              <a:t>formatted string values</a:t>
            </a:r>
            <a:r>
              <a:rPr lang="en-GB" dirty="0"/>
              <a:t>, in which case the target data type will be VARCHAR.</a:t>
            </a:r>
          </a:p>
        </p:txBody>
      </p:sp>
    </p:spTree>
    <p:extLst>
      <p:ext uri="{BB962C8B-B14F-4D97-AF65-F5344CB8AC3E}">
        <p14:creationId xmlns:p14="http://schemas.microsoft.com/office/powerpoint/2010/main" val="386694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659160"/>
          </a:xfrm>
        </p:spPr>
        <p:txBody>
          <a:bodyPr>
            <a:normAutofit fontScale="90000"/>
          </a:bodyPr>
          <a:lstStyle/>
          <a:p>
            <a:r>
              <a:rPr lang="en-GB" dirty="0"/>
              <a:t>Conversions: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Compare the output from the following four statements.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30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smallmoney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 -- this example, casts first to money and then uses convert to create a formatted string.</a:t>
            </a:r>
          </a:p>
          <a:p>
            <a:pPr lvl="1"/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7611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Quite often, it is required to combine data and derive summary information e.g. sums, counts, averages, etc.</a:t>
            </a:r>
          </a:p>
          <a:p>
            <a:pPr lvl="1"/>
            <a:r>
              <a:rPr lang="en-GB" dirty="0"/>
              <a:t>This is known as </a:t>
            </a:r>
            <a:r>
              <a:rPr lang="en-GB" dirty="0">
                <a:hlinkClick r:id="rId3"/>
              </a:rPr>
              <a:t>aggregating</a:t>
            </a:r>
            <a:r>
              <a:rPr lang="en-GB" dirty="0"/>
              <a:t> information.</a:t>
            </a:r>
          </a:p>
          <a:p>
            <a:r>
              <a:rPr lang="en-GB" dirty="0"/>
              <a:t>SQL defines the following </a:t>
            </a:r>
            <a:r>
              <a:rPr lang="en-GB" dirty="0">
                <a:hlinkClick r:id="rId4"/>
              </a:rPr>
              <a:t>aggregate functions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COUNT</a:t>
            </a:r>
            <a:r>
              <a:rPr lang="en-GB" dirty="0"/>
              <a:t>: returns number of values in specified column</a:t>
            </a:r>
          </a:p>
          <a:p>
            <a:pPr lvl="1"/>
            <a:r>
              <a:rPr lang="en-GB" b="1" dirty="0"/>
              <a:t>SUM</a:t>
            </a:r>
            <a:r>
              <a:rPr lang="en-GB" dirty="0"/>
              <a:t>: returns sum of values in specified column.</a:t>
            </a:r>
          </a:p>
          <a:p>
            <a:pPr lvl="1"/>
            <a:r>
              <a:rPr lang="en-GB" b="1" dirty="0"/>
              <a:t>AVG</a:t>
            </a:r>
            <a:r>
              <a:rPr lang="en-GB" dirty="0"/>
              <a:t>: returns average of values in specified column.</a:t>
            </a:r>
          </a:p>
          <a:p>
            <a:pPr lvl="1"/>
            <a:r>
              <a:rPr lang="en-GB" b="1" dirty="0"/>
              <a:t>MIN</a:t>
            </a:r>
            <a:r>
              <a:rPr lang="en-GB" dirty="0"/>
              <a:t>: returns smallest value in specified column.</a:t>
            </a:r>
          </a:p>
          <a:p>
            <a:pPr lvl="1"/>
            <a:r>
              <a:rPr lang="en-GB" b="1" dirty="0"/>
              <a:t>MAX</a:t>
            </a:r>
            <a:r>
              <a:rPr lang="en-GB" dirty="0"/>
              <a:t>: returns largest value in specified column.</a:t>
            </a:r>
          </a:p>
        </p:txBody>
      </p:sp>
    </p:spTree>
    <p:extLst>
      <p:ext uri="{BB962C8B-B14F-4D97-AF65-F5344CB8AC3E}">
        <p14:creationId xmlns:p14="http://schemas.microsoft.com/office/powerpoint/2010/main" val="316239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The aggregate functions operate on a </a:t>
            </a:r>
            <a:r>
              <a:rPr lang="en-GB" b="1" i="1" dirty="0"/>
              <a:t>single</a:t>
            </a:r>
            <a:r>
              <a:rPr lang="en-GB" b="1" dirty="0"/>
              <a:t> </a:t>
            </a:r>
            <a:r>
              <a:rPr lang="en-GB" b="1" i="1" dirty="0"/>
              <a:t>column</a:t>
            </a:r>
            <a:r>
              <a:rPr lang="en-GB" dirty="0"/>
              <a:t> of a table and returns a </a:t>
            </a:r>
            <a:r>
              <a:rPr lang="en-GB" b="1" i="1" dirty="0"/>
              <a:t>single value</a:t>
            </a:r>
            <a:r>
              <a:rPr lang="en-GB" dirty="0"/>
              <a:t>.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</a:t>
            </a:r>
            <a:r>
              <a:rPr lang="en-GB" dirty="0"/>
              <a:t>, </a:t>
            </a:r>
            <a:r>
              <a:rPr lang="en-GB" b="1" dirty="0"/>
              <a:t>MIN</a:t>
            </a:r>
            <a:r>
              <a:rPr lang="en-GB" dirty="0"/>
              <a:t> and </a:t>
            </a:r>
            <a:r>
              <a:rPr lang="en-GB" b="1" dirty="0"/>
              <a:t>MAX</a:t>
            </a:r>
            <a:r>
              <a:rPr lang="en-GB" dirty="0"/>
              <a:t> apply to </a:t>
            </a:r>
            <a:r>
              <a:rPr lang="en-GB" i="1" dirty="0"/>
              <a:t>both</a:t>
            </a:r>
            <a:r>
              <a:rPr lang="en-GB" dirty="0"/>
              <a:t> </a:t>
            </a:r>
            <a:r>
              <a:rPr lang="en-GB" u="sng" dirty="0"/>
              <a:t>numeric</a:t>
            </a:r>
            <a:r>
              <a:rPr lang="en-GB" dirty="0"/>
              <a:t> and </a:t>
            </a:r>
            <a:r>
              <a:rPr lang="en-GB" u="sng" dirty="0"/>
              <a:t>non-numeric</a:t>
            </a:r>
            <a:r>
              <a:rPr lang="en-GB" dirty="0"/>
              <a:t> data.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SUM</a:t>
            </a:r>
            <a:r>
              <a:rPr lang="en-GB" dirty="0"/>
              <a:t> and </a:t>
            </a:r>
            <a:r>
              <a:rPr lang="en-GB" b="1" dirty="0"/>
              <a:t>AVG</a:t>
            </a:r>
            <a:r>
              <a:rPr lang="en-GB" dirty="0"/>
              <a:t>, however, may </a:t>
            </a:r>
            <a:r>
              <a:rPr lang="en-GB" i="1" dirty="0"/>
              <a:t>only</a:t>
            </a:r>
            <a:r>
              <a:rPr lang="en-GB" dirty="0"/>
              <a:t> be used on </a:t>
            </a:r>
            <a:r>
              <a:rPr lang="en-GB" u="sng" dirty="0"/>
              <a:t>numeric</a:t>
            </a:r>
            <a:r>
              <a:rPr lang="en-GB" dirty="0"/>
              <a:t> data.</a:t>
            </a:r>
          </a:p>
          <a:p>
            <a:pPr>
              <a:spcBef>
                <a:spcPts val="1200"/>
              </a:spcBef>
            </a:pPr>
            <a:r>
              <a:rPr lang="en-GB" dirty="0"/>
              <a:t>Apart from </a:t>
            </a:r>
            <a:r>
              <a:rPr lang="en-GB" b="1" dirty="0"/>
              <a:t>COUNT(*)</a:t>
            </a:r>
            <a:r>
              <a:rPr lang="en-GB" dirty="0"/>
              <a:t>, each function eliminates nulls first and operates only on the remaining non-null values.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COUNT(*)</a:t>
            </a:r>
            <a:r>
              <a:rPr lang="en-GB" dirty="0"/>
              <a:t> is a special use of COUNT which counts </a:t>
            </a:r>
            <a:r>
              <a:rPr lang="en-GB" b="1" i="1" dirty="0"/>
              <a:t>all the rows</a:t>
            </a:r>
            <a:r>
              <a:rPr lang="en-GB" dirty="0"/>
              <a:t> of a table, regardless of whether nulls or duplicate values are present.</a:t>
            </a:r>
          </a:p>
        </p:txBody>
      </p:sp>
    </p:spTree>
    <p:extLst>
      <p:ext uri="{BB962C8B-B14F-4D97-AF65-F5344CB8AC3E}">
        <p14:creationId xmlns:p14="http://schemas.microsoft.com/office/powerpoint/2010/main" val="79536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988840"/>
            <a:ext cx="6695656" cy="4824536"/>
          </a:xfrm>
        </p:spPr>
        <p:txBody>
          <a:bodyPr/>
          <a:lstStyle/>
          <a:p>
            <a:r>
              <a:rPr lang="en-GB" dirty="0"/>
              <a:t>To eliminate duplicates before the function is applied, use DISTINCT before the column name: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b="1" dirty="0"/>
              <a:t>DISTINCT</a:t>
            </a:r>
            <a:r>
              <a:rPr lang="en-GB" dirty="0"/>
              <a:t> 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dirty="0"/>
              <a:t>DISTINCT has no effect with MIN/MAX, but does on COUNT/SUM/AVG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Consideration must be given to whether duplicates need to be included/excluded.</a:t>
            </a:r>
          </a:p>
        </p:txBody>
      </p:sp>
    </p:spTree>
    <p:extLst>
      <p:ext uri="{BB962C8B-B14F-4D97-AF65-F5344CB8AC3E}">
        <p14:creationId xmlns:p14="http://schemas.microsoft.com/office/powerpoint/2010/main" val="309648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12776"/>
            <a:ext cx="7523240" cy="5257800"/>
          </a:xfrm>
        </p:spPr>
        <p:txBody>
          <a:bodyPr>
            <a:normAutofit/>
          </a:bodyPr>
          <a:lstStyle/>
          <a:p>
            <a:r>
              <a:rPr lang="en-GB" dirty="0"/>
              <a:t>How many properties are currently registered in the </a:t>
            </a:r>
            <a:r>
              <a:rPr lang="en-GB" dirty="0" err="1"/>
              <a:t>DreamHome</a:t>
            </a:r>
            <a:r>
              <a:rPr lang="en-GB" dirty="0"/>
              <a:t> database?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propertyCount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registered properties have status pending?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numPendingProperties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status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</a:t>
            </a:r>
            <a:r>
              <a:rPr lang="en-GB" b="1" dirty="0"/>
              <a:t>different properties</a:t>
            </a:r>
            <a:r>
              <a:rPr lang="en-GB" dirty="0"/>
              <a:t> have been booked for rental this year?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numProperties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Booking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CheckInDate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'01-Jan-2019'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'31-Dec-2019'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640440" lvl="1" indent="-320400"/>
            <a:r>
              <a:rPr lang="en-GB" b="1" dirty="0"/>
              <a:t>Why</a:t>
            </a:r>
            <a:r>
              <a:rPr lang="en-GB" dirty="0"/>
              <a:t> does this </a:t>
            </a:r>
            <a:r>
              <a:rPr lang="en-GB" b="1" dirty="0"/>
              <a:t>slightly different query</a:t>
            </a:r>
            <a:r>
              <a:rPr lang="en-GB" dirty="0"/>
              <a:t> give a </a:t>
            </a:r>
            <a:r>
              <a:rPr lang="en-GB" b="1" dirty="0"/>
              <a:t>different result</a:t>
            </a:r>
            <a:r>
              <a:rPr lang="en-GB" dirty="0"/>
              <a:t>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PropertyRef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numProperties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'01-Jan-2018'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'31-Dec-2018'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00561" y="4613693"/>
            <a:ext cx="1345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Correct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85372" y="3715712"/>
            <a:ext cx="1205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Wrong</a:t>
            </a:r>
          </a:p>
        </p:txBody>
      </p:sp>
    </p:spTree>
    <p:extLst>
      <p:ext uri="{BB962C8B-B14F-4D97-AF65-F5344CB8AC3E}">
        <p14:creationId xmlns:p14="http://schemas.microsoft.com/office/powerpoint/2010/main" val="394103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 the total number of managers and the sum of all their salaries.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numManagers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salaryTotal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Find the minimum, maximum and average staff salary.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MIN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minStaffSalary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MAX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maxStaffSalary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avgStaffSalary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55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Aggregate functions can only be used in the SELECT list and in the HAVING clause.</a:t>
            </a:r>
          </a:p>
          <a:p>
            <a:r>
              <a:rPr lang="en-GB" dirty="0"/>
              <a:t>They cannot be used in other parts of the SELECT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4413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 </a:t>
            </a: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used as part of an aggregate, and </a:t>
            </a:r>
          </a:p>
          <a:p>
            <a:pPr lvl="2"/>
            <a:r>
              <a:rPr lang="en-GB" dirty="0"/>
              <a:t>neither is it part of a GROUP BY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3552135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more to aggregating data – Next session</a:t>
            </a:r>
          </a:p>
        </p:txBody>
      </p:sp>
    </p:spTree>
    <p:extLst>
      <p:ext uri="{BB962C8B-B14F-4D97-AF65-F5344CB8AC3E}">
        <p14:creationId xmlns:p14="http://schemas.microsoft.com/office/powerpoint/2010/main" val="28041783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17072</TotalTime>
  <Words>2640</Words>
  <Application>Microsoft Office PowerPoint</Application>
  <PresentationFormat>On-screen Show (4:3)</PresentationFormat>
  <Paragraphs>259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Consolas</vt:lpstr>
      <vt:lpstr>Trebuchet MS</vt:lpstr>
      <vt:lpstr>Wingdings 3</vt:lpstr>
      <vt:lpstr>Facet</vt:lpstr>
      <vt:lpstr>SQL DATA Manipulation Language (DML)</vt:lpstr>
      <vt:lpstr>Today’s Lecture</vt:lpstr>
      <vt:lpstr>The SELECT Statement</vt:lpstr>
      <vt:lpstr>Sequence Processing for SELECT</vt:lpstr>
      <vt:lpstr>Selecting All Columns, All Rows</vt:lpstr>
      <vt:lpstr>Selecting Specific Columns, All Rows</vt:lpstr>
      <vt:lpstr>Selecting DISTINCT Values</vt:lpstr>
      <vt:lpstr>Selecting Column Expressions (Calculated Fields)</vt:lpstr>
      <vt:lpstr>WHERE Clause: Selecting specific rows</vt:lpstr>
      <vt:lpstr>Operators in the WHERE Clause</vt:lpstr>
      <vt:lpstr>Operators in the WHERE Clause</vt:lpstr>
      <vt:lpstr>Selecting Specific Rows Examples</vt:lpstr>
      <vt:lpstr>Selecting Specific Rows Examples</vt:lpstr>
      <vt:lpstr>WHERE Clause Compound Conditions</vt:lpstr>
      <vt:lpstr>Selecting Specific Rows: Compound Search Conditions</vt:lpstr>
      <vt:lpstr>SELECT - Sorting Results</vt:lpstr>
      <vt:lpstr>Conversions</vt:lpstr>
      <vt:lpstr>Conversions: A Simple Example</vt:lpstr>
      <vt:lpstr>SELECT - Aggregating Data</vt:lpstr>
      <vt:lpstr>SELECT - Aggregating Data</vt:lpstr>
      <vt:lpstr>SELECT - Aggregating Data</vt:lpstr>
      <vt:lpstr>Aggregating Data Examples</vt:lpstr>
      <vt:lpstr>Aggregating Data Examples</vt:lpstr>
      <vt:lpstr>SELECT - Aggregating Data</vt:lpstr>
      <vt:lpstr>SELECT - Aggregating Data</vt:lpstr>
      <vt:lpstr>Aggregating Data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1625</cp:revision>
  <cp:lastPrinted>2014-09-29T16:21:25Z</cp:lastPrinted>
  <dcterms:created xsi:type="dcterms:W3CDTF">2013-09-18T07:00:31Z</dcterms:created>
  <dcterms:modified xsi:type="dcterms:W3CDTF">2021-11-03T20:40:40Z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