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5"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861"/>
    <p:restoredTop sz="95477"/>
  </p:normalViewPr>
  <p:slideViewPr>
    <p:cSldViewPr snapToGrid="0" snapToObjects="1">
      <p:cViewPr varScale="1">
        <p:scale>
          <a:sx n="115" d="100"/>
          <a:sy n="115" d="100"/>
        </p:scale>
        <p:origin x="232"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7EA02E-A77A-4C0E-A473-3BE5A360E345}"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E67F13F4-1A22-4CE0-9EB7-AB6A06CA175B}">
      <dgm:prSet/>
      <dgm:spPr/>
      <dgm:t>
        <a:bodyPr/>
        <a:lstStyle/>
        <a:p>
          <a:pPr>
            <a:lnSpc>
              <a:spcPct val="100000"/>
            </a:lnSpc>
          </a:pPr>
          <a:r>
            <a:rPr lang="en-GB"/>
            <a:t>Systematic study of human and animal behaviour</a:t>
          </a:r>
          <a:endParaRPr lang="en-US"/>
        </a:p>
      </dgm:t>
    </dgm:pt>
    <dgm:pt modelId="{1CEDB579-3BC0-4E9F-B149-D6A10663AB2F}" type="parTrans" cxnId="{79C94086-4429-42D6-9997-906636781E5F}">
      <dgm:prSet/>
      <dgm:spPr/>
      <dgm:t>
        <a:bodyPr/>
        <a:lstStyle/>
        <a:p>
          <a:endParaRPr lang="en-US"/>
        </a:p>
      </dgm:t>
    </dgm:pt>
    <dgm:pt modelId="{76258F0E-9E00-4A71-9B85-D43D34C4A51F}" type="sibTrans" cxnId="{79C94086-4429-42D6-9997-906636781E5F}">
      <dgm:prSet/>
      <dgm:spPr/>
      <dgm:t>
        <a:bodyPr/>
        <a:lstStyle/>
        <a:p>
          <a:endParaRPr lang="en-US"/>
        </a:p>
      </dgm:t>
    </dgm:pt>
    <dgm:pt modelId="{F4CF7189-EFFD-4F33-84FE-CD31403EFD0B}">
      <dgm:prSet/>
      <dgm:spPr/>
      <dgm:t>
        <a:bodyPr/>
        <a:lstStyle/>
        <a:p>
          <a:pPr>
            <a:lnSpc>
              <a:spcPct val="100000"/>
            </a:lnSpc>
          </a:pPr>
          <a:r>
            <a:rPr lang="en-GB"/>
            <a:t>How particular organisms behave</a:t>
          </a:r>
          <a:endParaRPr lang="en-US"/>
        </a:p>
      </dgm:t>
    </dgm:pt>
    <dgm:pt modelId="{DFC64D45-4CA0-491F-B2DD-4538EDA89FF5}" type="parTrans" cxnId="{375D0735-655F-469D-ACA7-06BC4B5D39E3}">
      <dgm:prSet/>
      <dgm:spPr/>
      <dgm:t>
        <a:bodyPr/>
        <a:lstStyle/>
        <a:p>
          <a:endParaRPr lang="en-US"/>
        </a:p>
      </dgm:t>
    </dgm:pt>
    <dgm:pt modelId="{F1433C7E-C589-48E3-BD4B-5DB304966BDD}" type="sibTrans" cxnId="{375D0735-655F-469D-ACA7-06BC4B5D39E3}">
      <dgm:prSet/>
      <dgm:spPr/>
      <dgm:t>
        <a:bodyPr/>
        <a:lstStyle/>
        <a:p>
          <a:endParaRPr lang="en-US"/>
        </a:p>
      </dgm:t>
    </dgm:pt>
    <dgm:pt modelId="{952C4046-F7AF-456C-928B-E523675A16EB}">
      <dgm:prSet/>
      <dgm:spPr/>
      <dgm:t>
        <a:bodyPr/>
        <a:lstStyle/>
        <a:p>
          <a:pPr>
            <a:lnSpc>
              <a:spcPct val="100000"/>
            </a:lnSpc>
          </a:pPr>
          <a:r>
            <a:rPr lang="en-GB"/>
            <a:t>Conditioning</a:t>
          </a:r>
          <a:endParaRPr lang="en-US"/>
        </a:p>
      </dgm:t>
    </dgm:pt>
    <dgm:pt modelId="{8B72C26D-3EF8-440A-8290-682171D2327D}" type="parTrans" cxnId="{9C75750F-A77A-45F9-8ECC-05D6435D8416}">
      <dgm:prSet/>
      <dgm:spPr/>
      <dgm:t>
        <a:bodyPr/>
        <a:lstStyle/>
        <a:p>
          <a:endParaRPr lang="en-US"/>
        </a:p>
      </dgm:t>
    </dgm:pt>
    <dgm:pt modelId="{EDBE6AEC-1961-4090-BD70-F7941AA66F93}" type="sibTrans" cxnId="{9C75750F-A77A-45F9-8ECC-05D6435D8416}">
      <dgm:prSet/>
      <dgm:spPr/>
      <dgm:t>
        <a:bodyPr/>
        <a:lstStyle/>
        <a:p>
          <a:endParaRPr lang="en-US"/>
        </a:p>
      </dgm:t>
    </dgm:pt>
    <dgm:pt modelId="{8B3F72B0-1824-44C0-BE4F-9181D94B834D}">
      <dgm:prSet/>
      <dgm:spPr/>
      <dgm:t>
        <a:bodyPr/>
        <a:lstStyle/>
        <a:p>
          <a:pPr>
            <a:lnSpc>
              <a:spcPct val="100000"/>
            </a:lnSpc>
          </a:pPr>
          <a:r>
            <a:rPr lang="en-GB"/>
            <a:t>How/why an organism performs an action</a:t>
          </a:r>
          <a:endParaRPr lang="en-US"/>
        </a:p>
      </dgm:t>
    </dgm:pt>
    <dgm:pt modelId="{2EE161A8-BD22-4676-BE1C-3E00611E28E0}" type="parTrans" cxnId="{189F1619-C580-4683-9C2E-521ED7A59A89}">
      <dgm:prSet/>
      <dgm:spPr/>
      <dgm:t>
        <a:bodyPr/>
        <a:lstStyle/>
        <a:p>
          <a:endParaRPr lang="en-US"/>
        </a:p>
      </dgm:t>
    </dgm:pt>
    <dgm:pt modelId="{AF7DB02C-5659-43CD-8D32-3769237A5060}" type="sibTrans" cxnId="{189F1619-C580-4683-9C2E-521ED7A59A89}">
      <dgm:prSet/>
      <dgm:spPr/>
      <dgm:t>
        <a:bodyPr/>
        <a:lstStyle/>
        <a:p>
          <a:endParaRPr lang="en-US"/>
        </a:p>
      </dgm:t>
    </dgm:pt>
    <dgm:pt modelId="{C48B1CCC-3262-4540-BCCF-30F9EE3AF6B2}">
      <dgm:prSet/>
      <dgm:spPr/>
      <dgm:t>
        <a:bodyPr/>
        <a:lstStyle/>
        <a:p>
          <a:pPr>
            <a:lnSpc>
              <a:spcPct val="100000"/>
            </a:lnSpc>
          </a:pPr>
          <a:r>
            <a:rPr lang="en-GB"/>
            <a:t>Environmental stimuli</a:t>
          </a:r>
          <a:endParaRPr lang="en-US"/>
        </a:p>
      </dgm:t>
    </dgm:pt>
    <dgm:pt modelId="{3F0CC0FC-5A2E-4083-83FB-E313615603CD}" type="parTrans" cxnId="{FCA5CAEB-931B-49A6-B276-2C45AA41DFA8}">
      <dgm:prSet/>
      <dgm:spPr/>
      <dgm:t>
        <a:bodyPr/>
        <a:lstStyle/>
        <a:p>
          <a:endParaRPr lang="en-US"/>
        </a:p>
      </dgm:t>
    </dgm:pt>
    <dgm:pt modelId="{9106AA0E-944D-4BD1-990E-78011FC02D4F}" type="sibTrans" cxnId="{FCA5CAEB-931B-49A6-B276-2C45AA41DFA8}">
      <dgm:prSet/>
      <dgm:spPr/>
      <dgm:t>
        <a:bodyPr/>
        <a:lstStyle/>
        <a:p>
          <a:endParaRPr lang="en-US"/>
        </a:p>
      </dgm:t>
    </dgm:pt>
    <dgm:pt modelId="{1FD4D98A-B274-4031-855B-F3259A4C87FF}" type="pres">
      <dgm:prSet presAssocID="{097EA02E-A77A-4C0E-A473-3BE5A360E345}" presName="root" presStyleCnt="0">
        <dgm:presLayoutVars>
          <dgm:dir/>
          <dgm:resizeHandles val="exact"/>
        </dgm:presLayoutVars>
      </dgm:prSet>
      <dgm:spPr/>
    </dgm:pt>
    <dgm:pt modelId="{AE896F16-8A78-4479-A93C-2E7A41FDBD96}" type="pres">
      <dgm:prSet presAssocID="{E67F13F4-1A22-4CE0-9EB7-AB6A06CA175B}" presName="compNode" presStyleCnt="0"/>
      <dgm:spPr/>
    </dgm:pt>
    <dgm:pt modelId="{D615BDF0-0340-4DCF-B1A2-5CDD9EEB0BD8}" type="pres">
      <dgm:prSet presAssocID="{E67F13F4-1A22-4CE0-9EB7-AB6A06CA175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at"/>
        </a:ext>
      </dgm:extLst>
    </dgm:pt>
    <dgm:pt modelId="{C26B563E-5F5F-4443-890E-32C418E7E523}" type="pres">
      <dgm:prSet presAssocID="{E67F13F4-1A22-4CE0-9EB7-AB6A06CA175B}" presName="spaceRect" presStyleCnt="0"/>
      <dgm:spPr/>
    </dgm:pt>
    <dgm:pt modelId="{AB4CF893-30AC-4F32-A050-83F41BB4F800}" type="pres">
      <dgm:prSet presAssocID="{E67F13F4-1A22-4CE0-9EB7-AB6A06CA175B}" presName="textRect" presStyleLbl="revTx" presStyleIdx="0" presStyleCnt="5">
        <dgm:presLayoutVars>
          <dgm:chMax val="1"/>
          <dgm:chPref val="1"/>
        </dgm:presLayoutVars>
      </dgm:prSet>
      <dgm:spPr/>
    </dgm:pt>
    <dgm:pt modelId="{D7672AE0-FAF4-4C06-8F31-971848DAC932}" type="pres">
      <dgm:prSet presAssocID="{76258F0E-9E00-4A71-9B85-D43D34C4A51F}" presName="sibTrans" presStyleCnt="0"/>
      <dgm:spPr/>
    </dgm:pt>
    <dgm:pt modelId="{6C60A0E9-5991-4B43-B3B1-2380F1E8FEAC}" type="pres">
      <dgm:prSet presAssocID="{F4CF7189-EFFD-4F33-84FE-CD31403EFD0B}" presName="compNode" presStyleCnt="0"/>
      <dgm:spPr/>
    </dgm:pt>
    <dgm:pt modelId="{ADAA3845-724F-4714-9DC9-E28D06C9F096}" type="pres">
      <dgm:prSet presAssocID="{F4CF7189-EFFD-4F33-84FE-CD31403EFD0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ish"/>
        </a:ext>
      </dgm:extLst>
    </dgm:pt>
    <dgm:pt modelId="{CDC548B0-923C-469A-A5A9-325DA4D97320}" type="pres">
      <dgm:prSet presAssocID="{F4CF7189-EFFD-4F33-84FE-CD31403EFD0B}" presName="spaceRect" presStyleCnt="0"/>
      <dgm:spPr/>
    </dgm:pt>
    <dgm:pt modelId="{48ADB9B2-55B1-44E0-9FEC-A8AFF90084B7}" type="pres">
      <dgm:prSet presAssocID="{F4CF7189-EFFD-4F33-84FE-CD31403EFD0B}" presName="textRect" presStyleLbl="revTx" presStyleIdx="1" presStyleCnt="5">
        <dgm:presLayoutVars>
          <dgm:chMax val="1"/>
          <dgm:chPref val="1"/>
        </dgm:presLayoutVars>
      </dgm:prSet>
      <dgm:spPr/>
    </dgm:pt>
    <dgm:pt modelId="{8AAD8343-5723-49BD-8401-5CDA85D18B16}" type="pres">
      <dgm:prSet presAssocID="{F1433C7E-C589-48E3-BD4B-5DB304966BDD}" presName="sibTrans" presStyleCnt="0"/>
      <dgm:spPr/>
    </dgm:pt>
    <dgm:pt modelId="{394B02B8-949E-4C2A-B54E-FE3295A12A5A}" type="pres">
      <dgm:prSet presAssocID="{952C4046-F7AF-456C-928B-E523675A16EB}" presName="compNode" presStyleCnt="0"/>
      <dgm:spPr/>
    </dgm:pt>
    <dgm:pt modelId="{06FC9F45-C531-4C34-AD33-C5CB42F4818E}" type="pres">
      <dgm:prSet presAssocID="{952C4046-F7AF-456C-928B-E523675A16E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og"/>
        </a:ext>
      </dgm:extLst>
    </dgm:pt>
    <dgm:pt modelId="{CA5C30FF-331E-412E-A01A-FDCD2CCAE69B}" type="pres">
      <dgm:prSet presAssocID="{952C4046-F7AF-456C-928B-E523675A16EB}" presName="spaceRect" presStyleCnt="0"/>
      <dgm:spPr/>
    </dgm:pt>
    <dgm:pt modelId="{A64BB579-476A-4E88-ADD9-6F867E4991CE}" type="pres">
      <dgm:prSet presAssocID="{952C4046-F7AF-456C-928B-E523675A16EB}" presName="textRect" presStyleLbl="revTx" presStyleIdx="2" presStyleCnt="5">
        <dgm:presLayoutVars>
          <dgm:chMax val="1"/>
          <dgm:chPref val="1"/>
        </dgm:presLayoutVars>
      </dgm:prSet>
      <dgm:spPr/>
    </dgm:pt>
    <dgm:pt modelId="{167B5CC0-0633-430A-9824-ECDF138DD6DC}" type="pres">
      <dgm:prSet presAssocID="{EDBE6AEC-1961-4090-BD70-F7941AA66F93}" presName="sibTrans" presStyleCnt="0"/>
      <dgm:spPr/>
    </dgm:pt>
    <dgm:pt modelId="{D89211EB-6A71-444C-BB12-B58E35B26930}" type="pres">
      <dgm:prSet presAssocID="{8B3F72B0-1824-44C0-BE4F-9181D94B834D}" presName="compNode" presStyleCnt="0"/>
      <dgm:spPr/>
    </dgm:pt>
    <dgm:pt modelId="{9F74AB6A-9506-4FA8-94BF-FB1A9E18AEB6}" type="pres">
      <dgm:prSet presAssocID="{8B3F72B0-1824-44C0-BE4F-9181D94B834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lapper board"/>
        </a:ext>
      </dgm:extLst>
    </dgm:pt>
    <dgm:pt modelId="{EC957B39-4210-4909-B884-2662EBC8FA2D}" type="pres">
      <dgm:prSet presAssocID="{8B3F72B0-1824-44C0-BE4F-9181D94B834D}" presName="spaceRect" presStyleCnt="0"/>
      <dgm:spPr/>
    </dgm:pt>
    <dgm:pt modelId="{6D7CDF8B-2944-4EE4-B3CF-4274506A15E7}" type="pres">
      <dgm:prSet presAssocID="{8B3F72B0-1824-44C0-BE4F-9181D94B834D}" presName="textRect" presStyleLbl="revTx" presStyleIdx="3" presStyleCnt="5">
        <dgm:presLayoutVars>
          <dgm:chMax val="1"/>
          <dgm:chPref val="1"/>
        </dgm:presLayoutVars>
      </dgm:prSet>
      <dgm:spPr/>
    </dgm:pt>
    <dgm:pt modelId="{E4BB38A9-78EF-4694-A394-A51F0E6315C3}" type="pres">
      <dgm:prSet presAssocID="{AF7DB02C-5659-43CD-8D32-3769237A5060}" presName="sibTrans" presStyleCnt="0"/>
      <dgm:spPr/>
    </dgm:pt>
    <dgm:pt modelId="{89368AB1-A92D-4F53-8EA7-06796D02848D}" type="pres">
      <dgm:prSet presAssocID="{C48B1CCC-3262-4540-BCCF-30F9EE3AF6B2}" presName="compNode" presStyleCnt="0"/>
      <dgm:spPr/>
    </dgm:pt>
    <dgm:pt modelId="{1381F2B8-EEF9-48C8-BDEC-B80C2294332D}" type="pres">
      <dgm:prSet presAssocID="{C48B1CCC-3262-4540-BCCF-30F9EE3AF6B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Deciduous tree"/>
        </a:ext>
      </dgm:extLst>
    </dgm:pt>
    <dgm:pt modelId="{3C5397F8-3026-4744-B0D6-C6BC4FD8C6DA}" type="pres">
      <dgm:prSet presAssocID="{C48B1CCC-3262-4540-BCCF-30F9EE3AF6B2}" presName="spaceRect" presStyleCnt="0"/>
      <dgm:spPr/>
    </dgm:pt>
    <dgm:pt modelId="{B0DC179D-67ED-46D6-B0D6-E4E606DC9CE1}" type="pres">
      <dgm:prSet presAssocID="{C48B1CCC-3262-4540-BCCF-30F9EE3AF6B2}" presName="textRect" presStyleLbl="revTx" presStyleIdx="4" presStyleCnt="5">
        <dgm:presLayoutVars>
          <dgm:chMax val="1"/>
          <dgm:chPref val="1"/>
        </dgm:presLayoutVars>
      </dgm:prSet>
      <dgm:spPr/>
    </dgm:pt>
  </dgm:ptLst>
  <dgm:cxnLst>
    <dgm:cxn modelId="{9C75750F-A77A-45F9-8ECC-05D6435D8416}" srcId="{097EA02E-A77A-4C0E-A473-3BE5A360E345}" destId="{952C4046-F7AF-456C-928B-E523675A16EB}" srcOrd="2" destOrd="0" parTransId="{8B72C26D-3EF8-440A-8290-682171D2327D}" sibTransId="{EDBE6AEC-1961-4090-BD70-F7941AA66F93}"/>
    <dgm:cxn modelId="{2455EC10-5E5E-4C7D-BC2C-17A6B1A9412D}" type="presOf" srcId="{952C4046-F7AF-456C-928B-E523675A16EB}" destId="{A64BB579-476A-4E88-ADD9-6F867E4991CE}" srcOrd="0" destOrd="0" presId="urn:microsoft.com/office/officeart/2018/2/layout/IconLabelList"/>
    <dgm:cxn modelId="{189F1619-C580-4683-9C2E-521ED7A59A89}" srcId="{097EA02E-A77A-4C0E-A473-3BE5A360E345}" destId="{8B3F72B0-1824-44C0-BE4F-9181D94B834D}" srcOrd="3" destOrd="0" parTransId="{2EE161A8-BD22-4676-BE1C-3E00611E28E0}" sibTransId="{AF7DB02C-5659-43CD-8D32-3769237A5060}"/>
    <dgm:cxn modelId="{375D0735-655F-469D-ACA7-06BC4B5D39E3}" srcId="{097EA02E-A77A-4C0E-A473-3BE5A360E345}" destId="{F4CF7189-EFFD-4F33-84FE-CD31403EFD0B}" srcOrd="1" destOrd="0" parTransId="{DFC64D45-4CA0-491F-B2DD-4538EDA89FF5}" sibTransId="{F1433C7E-C589-48E3-BD4B-5DB304966BDD}"/>
    <dgm:cxn modelId="{424BCC40-05AF-40DD-98DF-71BAEF5A2656}" type="presOf" srcId="{E67F13F4-1A22-4CE0-9EB7-AB6A06CA175B}" destId="{AB4CF893-30AC-4F32-A050-83F41BB4F800}" srcOrd="0" destOrd="0" presId="urn:microsoft.com/office/officeart/2018/2/layout/IconLabelList"/>
    <dgm:cxn modelId="{79C94086-4429-42D6-9997-906636781E5F}" srcId="{097EA02E-A77A-4C0E-A473-3BE5A360E345}" destId="{E67F13F4-1A22-4CE0-9EB7-AB6A06CA175B}" srcOrd="0" destOrd="0" parTransId="{1CEDB579-3BC0-4E9F-B149-D6A10663AB2F}" sibTransId="{76258F0E-9E00-4A71-9B85-D43D34C4A51F}"/>
    <dgm:cxn modelId="{833967A8-7175-487E-8290-4D653734D482}" type="presOf" srcId="{097EA02E-A77A-4C0E-A473-3BE5A360E345}" destId="{1FD4D98A-B274-4031-855B-F3259A4C87FF}" srcOrd="0" destOrd="0" presId="urn:microsoft.com/office/officeart/2018/2/layout/IconLabelList"/>
    <dgm:cxn modelId="{6D468BAD-3DC1-4436-9EB4-46847DB90368}" type="presOf" srcId="{C48B1CCC-3262-4540-BCCF-30F9EE3AF6B2}" destId="{B0DC179D-67ED-46D6-B0D6-E4E606DC9CE1}" srcOrd="0" destOrd="0" presId="urn:microsoft.com/office/officeart/2018/2/layout/IconLabelList"/>
    <dgm:cxn modelId="{388F3CDC-57A2-48F7-AA4C-A1D58656F03E}" type="presOf" srcId="{8B3F72B0-1824-44C0-BE4F-9181D94B834D}" destId="{6D7CDF8B-2944-4EE4-B3CF-4274506A15E7}" srcOrd="0" destOrd="0" presId="urn:microsoft.com/office/officeart/2018/2/layout/IconLabelList"/>
    <dgm:cxn modelId="{FCA5CAEB-931B-49A6-B276-2C45AA41DFA8}" srcId="{097EA02E-A77A-4C0E-A473-3BE5A360E345}" destId="{C48B1CCC-3262-4540-BCCF-30F9EE3AF6B2}" srcOrd="4" destOrd="0" parTransId="{3F0CC0FC-5A2E-4083-83FB-E313615603CD}" sibTransId="{9106AA0E-944D-4BD1-990E-78011FC02D4F}"/>
    <dgm:cxn modelId="{1A7FFAF1-6942-4C9A-92FE-619FA3D10F09}" type="presOf" srcId="{F4CF7189-EFFD-4F33-84FE-CD31403EFD0B}" destId="{48ADB9B2-55B1-44E0-9FEC-A8AFF90084B7}" srcOrd="0" destOrd="0" presId="urn:microsoft.com/office/officeart/2018/2/layout/IconLabelList"/>
    <dgm:cxn modelId="{F325C24F-FFAB-4D18-8B55-2C8A04FB1336}" type="presParOf" srcId="{1FD4D98A-B274-4031-855B-F3259A4C87FF}" destId="{AE896F16-8A78-4479-A93C-2E7A41FDBD96}" srcOrd="0" destOrd="0" presId="urn:microsoft.com/office/officeart/2018/2/layout/IconLabelList"/>
    <dgm:cxn modelId="{04A55676-F499-4DB7-9A8B-22641CF934A5}" type="presParOf" srcId="{AE896F16-8A78-4479-A93C-2E7A41FDBD96}" destId="{D615BDF0-0340-4DCF-B1A2-5CDD9EEB0BD8}" srcOrd="0" destOrd="0" presId="urn:microsoft.com/office/officeart/2018/2/layout/IconLabelList"/>
    <dgm:cxn modelId="{94D0A431-718F-451D-8279-49F62A1F3BB5}" type="presParOf" srcId="{AE896F16-8A78-4479-A93C-2E7A41FDBD96}" destId="{C26B563E-5F5F-4443-890E-32C418E7E523}" srcOrd="1" destOrd="0" presId="urn:microsoft.com/office/officeart/2018/2/layout/IconLabelList"/>
    <dgm:cxn modelId="{FA8D7270-5474-4257-97B6-33604132601A}" type="presParOf" srcId="{AE896F16-8A78-4479-A93C-2E7A41FDBD96}" destId="{AB4CF893-30AC-4F32-A050-83F41BB4F800}" srcOrd="2" destOrd="0" presId="urn:microsoft.com/office/officeart/2018/2/layout/IconLabelList"/>
    <dgm:cxn modelId="{C184EFF4-BA76-47D4-8F1A-1E2597458CE4}" type="presParOf" srcId="{1FD4D98A-B274-4031-855B-F3259A4C87FF}" destId="{D7672AE0-FAF4-4C06-8F31-971848DAC932}" srcOrd="1" destOrd="0" presId="urn:microsoft.com/office/officeart/2018/2/layout/IconLabelList"/>
    <dgm:cxn modelId="{57C706E3-4E2E-4F63-88E2-A237782172C3}" type="presParOf" srcId="{1FD4D98A-B274-4031-855B-F3259A4C87FF}" destId="{6C60A0E9-5991-4B43-B3B1-2380F1E8FEAC}" srcOrd="2" destOrd="0" presId="urn:microsoft.com/office/officeart/2018/2/layout/IconLabelList"/>
    <dgm:cxn modelId="{161C14D1-3DDC-4D8A-A2D9-F9F7DF03723A}" type="presParOf" srcId="{6C60A0E9-5991-4B43-B3B1-2380F1E8FEAC}" destId="{ADAA3845-724F-4714-9DC9-E28D06C9F096}" srcOrd="0" destOrd="0" presId="urn:microsoft.com/office/officeart/2018/2/layout/IconLabelList"/>
    <dgm:cxn modelId="{C43F1F2C-135A-4699-8D8A-0DF0BA4DA28E}" type="presParOf" srcId="{6C60A0E9-5991-4B43-B3B1-2380F1E8FEAC}" destId="{CDC548B0-923C-469A-A5A9-325DA4D97320}" srcOrd="1" destOrd="0" presId="urn:microsoft.com/office/officeart/2018/2/layout/IconLabelList"/>
    <dgm:cxn modelId="{9F8788F1-31D8-4B16-8696-3ACF2CEB49C3}" type="presParOf" srcId="{6C60A0E9-5991-4B43-B3B1-2380F1E8FEAC}" destId="{48ADB9B2-55B1-44E0-9FEC-A8AFF90084B7}" srcOrd="2" destOrd="0" presId="urn:microsoft.com/office/officeart/2018/2/layout/IconLabelList"/>
    <dgm:cxn modelId="{93492DAA-15B6-4413-BC9A-535D86F31906}" type="presParOf" srcId="{1FD4D98A-B274-4031-855B-F3259A4C87FF}" destId="{8AAD8343-5723-49BD-8401-5CDA85D18B16}" srcOrd="3" destOrd="0" presId="urn:microsoft.com/office/officeart/2018/2/layout/IconLabelList"/>
    <dgm:cxn modelId="{F2C48622-DF87-479C-B49B-823FC55E32BC}" type="presParOf" srcId="{1FD4D98A-B274-4031-855B-F3259A4C87FF}" destId="{394B02B8-949E-4C2A-B54E-FE3295A12A5A}" srcOrd="4" destOrd="0" presId="urn:microsoft.com/office/officeart/2018/2/layout/IconLabelList"/>
    <dgm:cxn modelId="{BC5F6BBB-0ACF-4CDB-9B50-EDDF243D282C}" type="presParOf" srcId="{394B02B8-949E-4C2A-B54E-FE3295A12A5A}" destId="{06FC9F45-C531-4C34-AD33-C5CB42F4818E}" srcOrd="0" destOrd="0" presId="urn:microsoft.com/office/officeart/2018/2/layout/IconLabelList"/>
    <dgm:cxn modelId="{5AC102D2-4AC6-4655-BFAC-9566ADD6018D}" type="presParOf" srcId="{394B02B8-949E-4C2A-B54E-FE3295A12A5A}" destId="{CA5C30FF-331E-412E-A01A-FDCD2CCAE69B}" srcOrd="1" destOrd="0" presId="urn:microsoft.com/office/officeart/2018/2/layout/IconLabelList"/>
    <dgm:cxn modelId="{2149BCDA-4EAB-4241-9422-3746867405AE}" type="presParOf" srcId="{394B02B8-949E-4C2A-B54E-FE3295A12A5A}" destId="{A64BB579-476A-4E88-ADD9-6F867E4991CE}" srcOrd="2" destOrd="0" presId="urn:microsoft.com/office/officeart/2018/2/layout/IconLabelList"/>
    <dgm:cxn modelId="{17658DB6-550A-439A-8CCB-D8BFF5B62746}" type="presParOf" srcId="{1FD4D98A-B274-4031-855B-F3259A4C87FF}" destId="{167B5CC0-0633-430A-9824-ECDF138DD6DC}" srcOrd="5" destOrd="0" presId="urn:microsoft.com/office/officeart/2018/2/layout/IconLabelList"/>
    <dgm:cxn modelId="{539E1543-D62A-49E1-898E-7D8344314D65}" type="presParOf" srcId="{1FD4D98A-B274-4031-855B-F3259A4C87FF}" destId="{D89211EB-6A71-444C-BB12-B58E35B26930}" srcOrd="6" destOrd="0" presId="urn:microsoft.com/office/officeart/2018/2/layout/IconLabelList"/>
    <dgm:cxn modelId="{6F5805BC-378E-4131-AE83-B041638EAB67}" type="presParOf" srcId="{D89211EB-6A71-444C-BB12-B58E35B26930}" destId="{9F74AB6A-9506-4FA8-94BF-FB1A9E18AEB6}" srcOrd="0" destOrd="0" presId="urn:microsoft.com/office/officeart/2018/2/layout/IconLabelList"/>
    <dgm:cxn modelId="{42040568-8A40-4FBF-98CF-1194BC49C094}" type="presParOf" srcId="{D89211EB-6A71-444C-BB12-B58E35B26930}" destId="{EC957B39-4210-4909-B884-2662EBC8FA2D}" srcOrd="1" destOrd="0" presId="urn:microsoft.com/office/officeart/2018/2/layout/IconLabelList"/>
    <dgm:cxn modelId="{B8A71995-EA0F-42E3-A86B-57E5424C56CE}" type="presParOf" srcId="{D89211EB-6A71-444C-BB12-B58E35B26930}" destId="{6D7CDF8B-2944-4EE4-B3CF-4274506A15E7}" srcOrd="2" destOrd="0" presId="urn:microsoft.com/office/officeart/2018/2/layout/IconLabelList"/>
    <dgm:cxn modelId="{34AF7632-378E-4A0F-84A2-7B314B34C37A}" type="presParOf" srcId="{1FD4D98A-B274-4031-855B-F3259A4C87FF}" destId="{E4BB38A9-78EF-4694-A394-A51F0E6315C3}" srcOrd="7" destOrd="0" presId="urn:microsoft.com/office/officeart/2018/2/layout/IconLabelList"/>
    <dgm:cxn modelId="{B5D3E19A-CF4D-4C00-A85D-9DF489B5F55F}" type="presParOf" srcId="{1FD4D98A-B274-4031-855B-F3259A4C87FF}" destId="{89368AB1-A92D-4F53-8EA7-06796D02848D}" srcOrd="8" destOrd="0" presId="urn:microsoft.com/office/officeart/2018/2/layout/IconLabelList"/>
    <dgm:cxn modelId="{EA44F00D-E2A8-4863-BA98-6A3AF498BDE0}" type="presParOf" srcId="{89368AB1-A92D-4F53-8EA7-06796D02848D}" destId="{1381F2B8-EEF9-48C8-BDEC-B80C2294332D}" srcOrd="0" destOrd="0" presId="urn:microsoft.com/office/officeart/2018/2/layout/IconLabelList"/>
    <dgm:cxn modelId="{7BAB3798-7320-4F80-A525-31D61E90CDEA}" type="presParOf" srcId="{89368AB1-A92D-4F53-8EA7-06796D02848D}" destId="{3C5397F8-3026-4744-B0D6-C6BC4FD8C6DA}" srcOrd="1" destOrd="0" presId="urn:microsoft.com/office/officeart/2018/2/layout/IconLabelList"/>
    <dgm:cxn modelId="{1227883B-9D90-45EE-9598-663B37E97A15}" type="presParOf" srcId="{89368AB1-A92D-4F53-8EA7-06796D02848D}" destId="{B0DC179D-67ED-46D6-B0D6-E4E606DC9CE1}"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15BDF0-0340-4DCF-B1A2-5CDD9EEB0BD8}">
      <dsp:nvSpPr>
        <dsp:cNvPr id="0" name=""/>
        <dsp:cNvSpPr/>
      </dsp:nvSpPr>
      <dsp:spPr>
        <a:xfrm>
          <a:off x="975565" y="190979"/>
          <a:ext cx="628066" cy="6280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4CF893-30AC-4F32-A050-83F41BB4F800}">
      <dsp:nvSpPr>
        <dsp:cNvPr id="0" name=""/>
        <dsp:cNvSpPr/>
      </dsp:nvSpPr>
      <dsp:spPr>
        <a:xfrm>
          <a:off x="591747" y="1050761"/>
          <a:ext cx="1395703" cy="558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Systematic study of human and animal behaviour</a:t>
          </a:r>
          <a:endParaRPr lang="en-US" sz="1200" kern="1200"/>
        </a:p>
      </dsp:txBody>
      <dsp:txXfrm>
        <a:off x="591747" y="1050761"/>
        <a:ext cx="1395703" cy="558281"/>
      </dsp:txXfrm>
    </dsp:sp>
    <dsp:sp modelId="{ADAA3845-724F-4714-9DC9-E28D06C9F096}">
      <dsp:nvSpPr>
        <dsp:cNvPr id="0" name=""/>
        <dsp:cNvSpPr/>
      </dsp:nvSpPr>
      <dsp:spPr>
        <a:xfrm>
          <a:off x="2615516" y="190979"/>
          <a:ext cx="628066" cy="6280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ADB9B2-55B1-44E0-9FEC-A8AFF90084B7}">
      <dsp:nvSpPr>
        <dsp:cNvPr id="0" name=""/>
        <dsp:cNvSpPr/>
      </dsp:nvSpPr>
      <dsp:spPr>
        <a:xfrm>
          <a:off x="2231698" y="1050761"/>
          <a:ext cx="1395703" cy="558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How particular organisms behave</a:t>
          </a:r>
          <a:endParaRPr lang="en-US" sz="1200" kern="1200"/>
        </a:p>
      </dsp:txBody>
      <dsp:txXfrm>
        <a:off x="2231698" y="1050761"/>
        <a:ext cx="1395703" cy="558281"/>
      </dsp:txXfrm>
    </dsp:sp>
    <dsp:sp modelId="{06FC9F45-C531-4C34-AD33-C5CB42F4818E}">
      <dsp:nvSpPr>
        <dsp:cNvPr id="0" name=""/>
        <dsp:cNvSpPr/>
      </dsp:nvSpPr>
      <dsp:spPr>
        <a:xfrm>
          <a:off x="975565" y="1957968"/>
          <a:ext cx="628066" cy="6280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4BB579-476A-4E88-ADD9-6F867E4991CE}">
      <dsp:nvSpPr>
        <dsp:cNvPr id="0" name=""/>
        <dsp:cNvSpPr/>
      </dsp:nvSpPr>
      <dsp:spPr>
        <a:xfrm>
          <a:off x="591747" y="2817750"/>
          <a:ext cx="1395703" cy="558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Conditioning</a:t>
          </a:r>
          <a:endParaRPr lang="en-US" sz="1200" kern="1200"/>
        </a:p>
      </dsp:txBody>
      <dsp:txXfrm>
        <a:off x="591747" y="2817750"/>
        <a:ext cx="1395703" cy="558281"/>
      </dsp:txXfrm>
    </dsp:sp>
    <dsp:sp modelId="{9F74AB6A-9506-4FA8-94BF-FB1A9E18AEB6}">
      <dsp:nvSpPr>
        <dsp:cNvPr id="0" name=""/>
        <dsp:cNvSpPr/>
      </dsp:nvSpPr>
      <dsp:spPr>
        <a:xfrm>
          <a:off x="2615516" y="1957968"/>
          <a:ext cx="628066" cy="6280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7CDF8B-2944-4EE4-B3CF-4274506A15E7}">
      <dsp:nvSpPr>
        <dsp:cNvPr id="0" name=""/>
        <dsp:cNvSpPr/>
      </dsp:nvSpPr>
      <dsp:spPr>
        <a:xfrm>
          <a:off x="2231698" y="2817750"/>
          <a:ext cx="1395703" cy="558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How/why an organism performs an action</a:t>
          </a:r>
          <a:endParaRPr lang="en-US" sz="1200" kern="1200"/>
        </a:p>
      </dsp:txBody>
      <dsp:txXfrm>
        <a:off x="2231698" y="2817750"/>
        <a:ext cx="1395703" cy="558281"/>
      </dsp:txXfrm>
    </dsp:sp>
    <dsp:sp modelId="{1381F2B8-EEF9-48C8-BDEC-B80C2294332D}">
      <dsp:nvSpPr>
        <dsp:cNvPr id="0" name=""/>
        <dsp:cNvSpPr/>
      </dsp:nvSpPr>
      <dsp:spPr>
        <a:xfrm>
          <a:off x="1795541" y="3724957"/>
          <a:ext cx="628066" cy="62806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DC179D-67ED-46D6-B0D6-E4E606DC9CE1}">
      <dsp:nvSpPr>
        <dsp:cNvPr id="0" name=""/>
        <dsp:cNvSpPr/>
      </dsp:nvSpPr>
      <dsp:spPr>
        <a:xfrm>
          <a:off x="1411722" y="4584738"/>
          <a:ext cx="1395703" cy="558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Environmental stimuli</a:t>
          </a:r>
          <a:endParaRPr lang="en-US" sz="1200" kern="1200"/>
        </a:p>
      </dsp:txBody>
      <dsp:txXfrm>
        <a:off x="1411722" y="4584738"/>
        <a:ext cx="1395703" cy="55828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21F1B1-FEE9-8F43-8456-F2675359D367}" type="datetimeFigureOut">
              <a:rPr lang="en-US" smtClean="0"/>
              <a:t>11/25/22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B80DEF-1C55-2844-90BB-139D29E7A21E}" type="slidenum">
              <a:rPr lang="en-US" smtClean="0"/>
              <a:t>‹#›</a:t>
            </a:fld>
            <a:endParaRPr lang="en-US"/>
          </a:p>
        </p:txBody>
      </p:sp>
    </p:spTree>
    <p:extLst>
      <p:ext uri="{BB962C8B-B14F-4D97-AF65-F5344CB8AC3E}">
        <p14:creationId xmlns:p14="http://schemas.microsoft.com/office/powerpoint/2010/main" val="39677354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50000"/>
              </a:lnSpc>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The systematic study of human and animal behaviour is known as behaviourism, with the idea being that “all behaviour is learned from the environment”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Behaviourism seeks to further the scientific study of behaviour, specifically how particular organisms behave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The theory is based on the idea that all behaviours are acquired by interactions with the environment, or conditioning. Therefore, behaviour is just a reaction to external cues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This viewpoint contends that the study of how or why an organism performs an action, or how it should be made to perform an action, is largely unaffected by the internal mental processes of organisms, such as thoughts and emotions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Simply put, behaviourists think that all our actions are shaped by environmental stimuli</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9B80DEF-1C55-2844-90BB-139D29E7A21E}" type="slidenum">
              <a:rPr lang="en-US" smtClean="0"/>
              <a:t>2</a:t>
            </a:fld>
            <a:endParaRPr lang="en-US"/>
          </a:p>
        </p:txBody>
      </p:sp>
    </p:spTree>
    <p:extLst>
      <p:ext uri="{BB962C8B-B14F-4D97-AF65-F5344CB8AC3E}">
        <p14:creationId xmlns:p14="http://schemas.microsoft.com/office/powerpoint/2010/main" val="4938612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buFont typeface="Calibri" panose="020F0502020204030204" pitchFamily="34" charset="0"/>
              <a:buChar char="-"/>
            </a:pPr>
            <a:r>
              <a:rPr lang="en-GB" sz="12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The foundational ideas of behaviourism were not formed suddenly, but rather through time from the contributions of numerous psychologists.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pPr>
            <a:r>
              <a:rPr lang="en-GB" sz="12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Four of the most significant psychologists to have influenced behaviourism are:</a:t>
            </a:r>
          </a:p>
          <a:p>
            <a:pPr marL="342900" lvl="0" indent="-342900">
              <a:buFont typeface="Calibri" panose="020F0502020204030204" pitchFamily="34" charset="0"/>
              <a:buChar char="-"/>
            </a:pPr>
            <a:endParaRPr lang="en-GB" sz="1200" b="1"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endParaRPr>
          </a:p>
          <a:p>
            <a:pPr marL="342900" lvl="0" indent="-342900">
              <a:buFont typeface="Calibri" panose="020F0502020204030204" pitchFamily="34" charset="0"/>
              <a:buChar char="-"/>
            </a:pPr>
            <a:r>
              <a:rPr lang="en-GB" sz="1800" b="1"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John B. Watson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Watson, a pioneering psychologist, is generally credited with being the first to unify the several subfields of psychology under the term behaviourism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Watson’s theory of behaviourism is based on the idea that since consciousness, or introspective thoughts and feelings, cannot be observed or managed by scientific means, it should be disregarded when examining behaviour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He states in his 1913 article “Psychology as the Behaviourist Views It” that behaviourism is “a purely objective experimental branch of natural science” and that it “recognises no dividing line between man and brute”.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He is believed to be the first in his field to use humans as test subjects during his experiments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“Little Albert” was an experiment during which he took inspiration from Pavlov’s theory of classical conditioning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His experiment aimed to condition an infant, Albert, to fear a rat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To do this, before the experiment, he introduced the infant to numerous unfamiliar stimuli (such as a white rat, rabbits, dogs, monkeys etc). Whilst the infant indicated that he was not afraid of any of these, he did react in fear when the researchers used a hammer to strike a steel bar, thus producing a loud noise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Over time Albert was exposed to the white rat, which had not previously produced a fear response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Every time Albert felt the rat the researchers struck the steel bar, causing the infant to react in fear. They continued to make this noise every he touched the rat and, as a result, Albert developed a fear of the rat, and soon, Albert began to crawl away and whimper when the rat appeared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Watson and his team concluded that Albert had developed a fear of rats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This experiment has been deemed unethical, especially by today’s standards, as well as scientifically inconclusive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However, Watson believed that by manipulating and controlling the environment Albert’s behaviour changed, leading him to conclude that learning had occurred</a:t>
            </a:r>
            <a:endParaRPr lang="en-GB" sz="1800" b="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buFont typeface="Calibri" panose="020F0502020204030204" pitchFamily="34" charset="0"/>
              <a:buChar char="-"/>
            </a:pPr>
            <a:endParaRPr lang="en-GB" sz="1800" b="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buFont typeface="Calibri" panose="020F0502020204030204" pitchFamily="34" charset="0"/>
              <a:buChar char="-"/>
            </a:pPr>
            <a:endParaRPr lang="en-GB" sz="1800" b="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buFont typeface="Calibri" panose="020F0502020204030204" pitchFamily="34" charset="0"/>
              <a:buChar char="-"/>
            </a:pPr>
            <a:r>
              <a:rPr lang="en-GB" sz="1800" b="1"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 Ivan Pavlov</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Pavlov’s research is recognised as the first to investigate the notion of classical conditioning, where the brain can learn new responses by associating stimuli together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His most famous experiment was training dogs to salivate at the sound of a tone by repeatedly associating food with the sound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Pavlov would play a specific tone whilst feeding the dog, and eventually, even when there was no food nearby, the canines would salivate at the sound of the tone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This resulted in the dogs learning “a new response to a familiar stimulus via stimulus association” with Pavlov naming this learned response a ‘conditional reflex’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As a result of these experiments Pavlov is credited with discovering one of the most significant psychological ideas in existence (classical conditioning)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He is quoted in his 1927 book Condition Reflexes as saying “It is evident that the positive results of our experiments successfully replace the negative results”</a:t>
            </a:r>
          </a:p>
          <a:p>
            <a:pPr marL="342900" lvl="0" indent="-342900">
              <a:buFont typeface="Calibri" panose="020F0502020204030204" pitchFamily="34" charset="0"/>
              <a:buChar char="-"/>
            </a:pPr>
            <a:endParaRPr lang="en-GB" sz="1800" b="1"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endParaRPr>
          </a:p>
          <a:p>
            <a:pPr marL="342900" lvl="0" indent="-342900">
              <a:buFont typeface="Calibri" panose="020F0502020204030204" pitchFamily="34" charset="0"/>
              <a:buChar char="-"/>
            </a:pPr>
            <a:endParaRPr lang="en-GB" sz="1800" b="1"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endParaRPr>
          </a:p>
          <a:p>
            <a:pPr marL="342900" lvl="0" indent="-342900">
              <a:buFont typeface="Calibri" panose="020F0502020204030204" pitchFamily="34" charset="0"/>
              <a:buChar char="-"/>
            </a:pPr>
            <a:r>
              <a:rPr lang="en-GB" sz="1800" b="1"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Edward Thorndike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Believed to be the first person to study ‘operant conditioning’, or “learning from consequences of behaviours”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He gave an example of this idea by observing how long it took various animals to press a lever in exchange for food after completing a puzzle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One of his most famous experiments was called ‘the puzzle box’. He put a cat in a box which contained a lever, whilst leaving some food on the outside of the box</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He repeatedly timed how long it took the cat to push the lever and open the box, and “subsequent experiments showed a marked decrease in time as each cat learned that the same lever would consistently open the box.”</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Additionally, he developed the ‘law of effect’ theory, which explains how behaviour is learned and reinforced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According to this law, any behaviour that produces positive results with likely be repeated, whereas behaviour that results in negative results will be ceased over time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This idea was backed by the puzzle box experiments as animals were successfully trained to frequently carry out tasks that resulted in rewards</a:t>
            </a:r>
          </a:p>
          <a:p>
            <a:pPr marL="342900" lvl="0" indent="-342900">
              <a:buFont typeface="Calibri" panose="020F0502020204030204" pitchFamily="34" charset="0"/>
              <a:buChar char="-"/>
            </a:pPr>
            <a:endParaRPr lang="en-GB" sz="1800" b="1"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endParaRPr>
          </a:p>
          <a:p>
            <a:pPr marL="342900" lvl="0" indent="-342900">
              <a:buFont typeface="Calibri" panose="020F0502020204030204" pitchFamily="34" charset="0"/>
              <a:buChar char="-"/>
            </a:pPr>
            <a:endParaRPr lang="en-GB" sz="1800" b="1"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endParaRPr>
          </a:p>
          <a:p>
            <a:pPr marL="342900" lvl="0" indent="-342900">
              <a:buFont typeface="Calibri" panose="020F0502020204030204" pitchFamily="34" charset="0"/>
              <a:buChar char="-"/>
            </a:pPr>
            <a:r>
              <a:rPr lang="en-GB" sz="1800" b="1"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B.F. Skinner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Behaviourism was further developed under the influence of psychologist Skinner, who “studied the phenomenon of operant conditioning”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He described his approach to the study of behaviour as ‘radical behaviourism’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His definition of operant conditioning and introduction of the concept of radical behaviourism were his two most significant contributions to the field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Contrary to Watson’s theory, Skinner hypothesized that when examining behaviour, internal processes, such as emotions and thoughts, should also be considered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He believed that our experiences with reward and punishment affect the way we behave and thought that ambient factors can control internal processes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He tested this theory by carrying out numerous experiments on various animals, one of which included pigeons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In one of his experiments, ‘Project Pigeon’, he trained pigeons to peck a target and rewarded them with food when the task was completed. However, if the pigeon were to fail the task, he would punish (electric shock etc)</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      This led him to conclude that while punishment deters behaviour, reinforcement promotes it, and that reinforcement and      punishment are used by operant conditioning practitioners to try and change the          subject’s behaviour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09B80DEF-1C55-2844-90BB-139D29E7A21E}" type="slidenum">
              <a:rPr lang="en-US" smtClean="0"/>
              <a:t>3</a:t>
            </a:fld>
            <a:endParaRPr lang="en-US"/>
          </a:p>
        </p:txBody>
      </p:sp>
    </p:spTree>
    <p:extLst>
      <p:ext uri="{BB962C8B-B14F-4D97-AF65-F5344CB8AC3E}">
        <p14:creationId xmlns:p14="http://schemas.microsoft.com/office/powerpoint/2010/main" val="3900937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buFont typeface="Calibri" panose="020F0502020204030204" pitchFamily="34" charset="0"/>
              <a:buChar char="-"/>
              <a:tabLst>
                <a:tab pos="914400" algn="l"/>
              </a:tabLst>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Whilst behaviourism may oversimplify the complexity of human learning, its principles can help us understand how humans are influenced by linked stimuli, rewards, and punishments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tabLst>
                <a:tab pos="914400" algn="l"/>
              </a:tabLst>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One of the factors that support the theory is that “the results can be reliably reproduced experimentally” (i.e., experiments done in labs with animals)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tabLst>
                <a:tab pos="914400" algn="l"/>
              </a:tabLst>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Although some people argue against the behaviourism theory, it does have some advantages relating to mental health and education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tabLst>
                <a:tab pos="914400" algn="l"/>
              </a:tabLst>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It is often used as a tool to help students learn by “influencing lesson design”. Some teachers focus on classical conditioning by creating stimulating environments to increase engagement, whilst others focus on operant conditioning by using consistent encouragement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tabLst>
                <a:tab pos="914400" algn="l"/>
              </a:tabLst>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It is also used as an effective therapeutic technique – some professionals use techniques based on behaviourist ideas – Cognitive Behavioural Therapy which tries to alter behaviour by addressing inaccurate or healthy thoughts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9B80DEF-1C55-2844-90BB-139D29E7A21E}" type="slidenum">
              <a:rPr lang="en-US" smtClean="0"/>
              <a:t>4</a:t>
            </a:fld>
            <a:endParaRPr lang="en-US"/>
          </a:p>
        </p:txBody>
      </p:sp>
    </p:spTree>
    <p:extLst>
      <p:ext uri="{BB962C8B-B14F-4D97-AF65-F5344CB8AC3E}">
        <p14:creationId xmlns:p14="http://schemas.microsoft.com/office/powerpoint/2010/main" val="36722240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buFont typeface="Calibri" panose="020F0502020204030204" pitchFamily="34" charset="0"/>
              <a:buChar char="-"/>
              <a:tabLst>
                <a:tab pos="914400" algn="l"/>
              </a:tabLst>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Although some aspects of behaviourism are still recognised and used, there are drawbacks and restrictions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tabLst>
                <a:tab pos="914400" algn="l"/>
              </a:tabLst>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Some critics argue that behavioural theories fail to consider free will, as well as interior factors like thoughts, feelings and moods and that behaviourism is a one-dimensional approach to analysing human behaviour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tabLst>
                <a:tab pos="914400" algn="l"/>
              </a:tabLst>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When it comes to understanding behaviour and learning, behaviourism is frequently superficial, only considering what is visible and quantifiable. Additionally, there are many hidden and individual qualities of a person that have a significant impact on their personalities and learning capacities – no one person is the same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tabLst>
                <a:tab pos="914400" algn="l"/>
              </a:tabLst>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Even after a previous behavioural pattern has been reinforced, people and animals can change their behaviour in response to new information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tabLst>
                <a:tab pos="914400" algn="l"/>
              </a:tabLst>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Other forms of learning, particularly learning that takes place without the use of reinforcement and punishment, are not taken into consideration by behaviourism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9B80DEF-1C55-2844-90BB-139D29E7A21E}" type="slidenum">
              <a:rPr lang="en-US" smtClean="0"/>
              <a:t>5</a:t>
            </a:fld>
            <a:endParaRPr lang="en-US"/>
          </a:p>
        </p:txBody>
      </p:sp>
    </p:spTree>
    <p:extLst>
      <p:ext uri="{BB962C8B-B14F-4D97-AF65-F5344CB8AC3E}">
        <p14:creationId xmlns:p14="http://schemas.microsoft.com/office/powerpoint/2010/main" val="42058079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buFont typeface="Calibri" panose="020F0502020204030204" pitchFamily="34" charset="0"/>
              <a:buChar char="-"/>
              <a:tabLst>
                <a:tab pos="914400" algn="l"/>
              </a:tabLst>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Whilst the behavioural approach may not be as popular as it once was, it has had a significant impact on our comprehension of human psychology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tabLst>
                <a:tab pos="914400" algn="l"/>
              </a:tabLst>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Several principles of behaviourism are still practised e.g., rewarding, and punishing to shape behaviour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Calibri" panose="020F0502020204030204" pitchFamily="34" charset="0"/>
              <a:buChar char="-"/>
              <a:tabLst>
                <a:tab pos="914400" algn="l"/>
              </a:tabLst>
            </a:pPr>
            <a:r>
              <a:rPr lang="en-GB" sz="1800" dirty="0">
                <a:solidFill>
                  <a:srgbClr val="373A3C"/>
                </a:solidFill>
                <a:effectLst/>
                <a:latin typeface="Segoe UI" panose="020B0502040204020203" pitchFamily="34" charset="0"/>
                <a:ea typeface="Times New Roman" panose="02020603050405020304" pitchFamily="18" charset="0"/>
                <a:cs typeface="Times New Roman" panose="02020603050405020304" pitchFamily="18" charset="0"/>
              </a:rPr>
              <a:t>Despite this, some believe that it oversimplifies how complicated human learning is, minimises the student’s contribution to the learning process, ignores feelings, emotions, and motivations and “views humans as being as simple as animals”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9B80DEF-1C55-2844-90BB-139D29E7A21E}" type="slidenum">
              <a:rPr lang="en-US" smtClean="0"/>
              <a:t>6</a:t>
            </a:fld>
            <a:endParaRPr lang="en-US"/>
          </a:p>
        </p:txBody>
      </p:sp>
    </p:spTree>
    <p:extLst>
      <p:ext uri="{BB962C8B-B14F-4D97-AF65-F5344CB8AC3E}">
        <p14:creationId xmlns:p14="http://schemas.microsoft.com/office/powerpoint/2010/main" val="17111688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96F2-02BD-E71F-EFBD-14FECCF2D331}"/>
              </a:ext>
            </a:extLst>
          </p:cNvPr>
          <p:cNvSpPr>
            <a:spLocks noGrp="1"/>
          </p:cNvSpPr>
          <p:nvPr>
            <p:ph type="ctrTitle"/>
          </p:nvPr>
        </p:nvSpPr>
        <p:spPr>
          <a:xfrm>
            <a:off x="1524000" y="1122362"/>
            <a:ext cx="7172325" cy="3152251"/>
          </a:xfrm>
        </p:spPr>
        <p:txBody>
          <a:bodyPr anchor="b">
            <a:normAutofit/>
          </a:bodyPr>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BBE90113-E8E1-4E48-41BC-583802BFC956}"/>
              </a:ext>
            </a:extLst>
          </p:cNvPr>
          <p:cNvSpPr>
            <a:spLocks noGrp="1"/>
          </p:cNvSpPr>
          <p:nvPr>
            <p:ph type="subTitle" idx="1"/>
          </p:nvPr>
        </p:nvSpPr>
        <p:spPr>
          <a:xfrm>
            <a:off x="1524000" y="4920137"/>
            <a:ext cx="7172325" cy="1122363"/>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AC7EE5-BFF0-D779-4261-E239DB450A69}"/>
              </a:ext>
            </a:extLst>
          </p:cNvPr>
          <p:cNvSpPr>
            <a:spLocks noGrp="1"/>
          </p:cNvSpPr>
          <p:nvPr>
            <p:ph type="dt" sz="half" idx="10"/>
          </p:nvPr>
        </p:nvSpPr>
        <p:spPr/>
        <p:txBody>
          <a:bodyPr/>
          <a:lstStyle/>
          <a:p>
            <a:fld id="{9D0D92BC-42A9-434B-8530-ADBF4485E407}" type="datetimeFigureOut">
              <a:rPr lang="en-US" smtClean="0"/>
              <a:t>11/25/22</a:t>
            </a:fld>
            <a:endParaRPr lang="en-US"/>
          </a:p>
        </p:txBody>
      </p:sp>
      <p:sp>
        <p:nvSpPr>
          <p:cNvPr id="5" name="Footer Placeholder 4">
            <a:extLst>
              <a:ext uri="{FF2B5EF4-FFF2-40B4-BE49-F238E27FC236}">
                <a16:creationId xmlns:a16="http://schemas.microsoft.com/office/drawing/2014/main" id="{63789492-34ED-FE24-4F29-E4C8F5497B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B0C886-7F1E-7BC1-9A9E-B24C2AC2F0F5}"/>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8" name="Straight Connector 7">
            <a:extLst>
              <a:ext uri="{FF2B5EF4-FFF2-40B4-BE49-F238E27FC236}">
                <a16:creationId xmlns:a16="http://schemas.microsoft.com/office/drawing/2014/main" id="{1C74AEE6-9CA7-5247-DC34-99634247DF50}"/>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07564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532FD-157B-437C-E9D5-B66E8B3B195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1790A51-A7E8-7A6A-5FD0-F9B250BE41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78C8B8-F999-7D95-435D-17CE6ACCDC87}"/>
              </a:ext>
            </a:extLst>
          </p:cNvPr>
          <p:cNvSpPr>
            <a:spLocks noGrp="1"/>
          </p:cNvSpPr>
          <p:nvPr>
            <p:ph type="dt" sz="half" idx="10"/>
          </p:nvPr>
        </p:nvSpPr>
        <p:spPr/>
        <p:txBody>
          <a:bodyPr/>
          <a:lstStyle/>
          <a:p>
            <a:fld id="{9D0D92BC-42A9-434B-8530-ADBF4485E407}" type="datetimeFigureOut">
              <a:rPr lang="en-US" smtClean="0"/>
              <a:t>11/25/22</a:t>
            </a:fld>
            <a:endParaRPr lang="en-US"/>
          </a:p>
        </p:txBody>
      </p:sp>
      <p:sp>
        <p:nvSpPr>
          <p:cNvPr id="5" name="Footer Placeholder 4">
            <a:extLst>
              <a:ext uri="{FF2B5EF4-FFF2-40B4-BE49-F238E27FC236}">
                <a16:creationId xmlns:a16="http://schemas.microsoft.com/office/drawing/2014/main" id="{6E427265-C89C-937F-1DA3-F377F68770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6EB89E-4530-3632-3485-F481DB042ED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8990410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8056A-761D-1DBC-276A-2A46D153C03F}"/>
              </a:ext>
            </a:extLst>
          </p:cNvPr>
          <p:cNvSpPr>
            <a:spLocks noGrp="1"/>
          </p:cNvSpPr>
          <p:nvPr>
            <p:ph type="title"/>
          </p:nvPr>
        </p:nvSpPr>
        <p:spPr>
          <a:xfrm>
            <a:off x="1471613" y="1355763"/>
            <a:ext cx="6972300" cy="2255794"/>
          </a:xfrm>
        </p:spPr>
        <p:txBody>
          <a:bodyPr anchor="t">
            <a:normAutofit/>
          </a:bodyPr>
          <a:lstStyle>
            <a:lvl1pPr>
              <a:lnSpc>
                <a:spcPct val="110000"/>
              </a:lnSpc>
              <a:defRPr sz="3600"/>
            </a:lvl1pPr>
          </a:lstStyle>
          <a:p>
            <a:r>
              <a:rPr lang="en-US" dirty="0"/>
              <a:t>Click to edit Master title style</a:t>
            </a:r>
          </a:p>
        </p:txBody>
      </p:sp>
      <p:sp>
        <p:nvSpPr>
          <p:cNvPr id="3" name="Text Placeholder 2">
            <a:extLst>
              <a:ext uri="{FF2B5EF4-FFF2-40B4-BE49-F238E27FC236}">
                <a16:creationId xmlns:a16="http://schemas.microsoft.com/office/drawing/2014/main" id="{193904B3-6AC1-19D5-3EAE-2009A3B4CE65}"/>
              </a:ext>
            </a:extLst>
          </p:cNvPr>
          <p:cNvSpPr>
            <a:spLocks noGrp="1"/>
          </p:cNvSpPr>
          <p:nvPr>
            <p:ph type="body" idx="1"/>
          </p:nvPr>
        </p:nvSpPr>
        <p:spPr>
          <a:xfrm>
            <a:off x="1524000" y="4921820"/>
            <a:ext cx="5524500" cy="1150934"/>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9FA2A86D-493D-5BF6-8AA6-F1231E3BAE7D}"/>
              </a:ext>
            </a:extLst>
          </p:cNvPr>
          <p:cNvSpPr>
            <a:spLocks noGrp="1"/>
          </p:cNvSpPr>
          <p:nvPr>
            <p:ph type="dt" sz="half" idx="10"/>
          </p:nvPr>
        </p:nvSpPr>
        <p:spPr/>
        <p:txBody>
          <a:bodyPr/>
          <a:lstStyle/>
          <a:p>
            <a:fld id="{9D0D92BC-42A9-434B-8530-ADBF4485E407}" type="datetimeFigureOut">
              <a:rPr lang="en-US" smtClean="0"/>
              <a:t>11/25/22</a:t>
            </a:fld>
            <a:endParaRPr lang="en-US"/>
          </a:p>
        </p:txBody>
      </p:sp>
      <p:sp>
        <p:nvSpPr>
          <p:cNvPr id="5" name="Footer Placeholder 4">
            <a:extLst>
              <a:ext uri="{FF2B5EF4-FFF2-40B4-BE49-F238E27FC236}">
                <a16:creationId xmlns:a16="http://schemas.microsoft.com/office/drawing/2014/main" id="{79CCCD76-6623-164A-7BFA-207AFA0576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A64312-1F20-5486-62B0-A8BB8829D6CA}"/>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4" name="Straight Connector 13">
            <a:extLst>
              <a:ext uri="{FF2B5EF4-FFF2-40B4-BE49-F238E27FC236}">
                <a16:creationId xmlns:a16="http://schemas.microsoft.com/office/drawing/2014/main" id="{4703F1C9-9114-4426-6F07-F7FF9CCD5FC4}"/>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40888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CFC4C-4D16-E5A8-F934-8B158F6F273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779BDE54-F935-945D-3E4F-B659695E84DA}"/>
              </a:ext>
            </a:extLst>
          </p:cNvPr>
          <p:cNvSpPr>
            <a:spLocks noGrp="1"/>
          </p:cNvSpPr>
          <p:nvPr>
            <p:ph sz="half" idx="1"/>
          </p:nvPr>
        </p:nvSpPr>
        <p:spPr>
          <a:xfrm>
            <a:off x="952500" y="2286002"/>
            <a:ext cx="5067300" cy="389096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28F3710-E06B-05DE-937A-C92E52569E34}"/>
              </a:ext>
            </a:extLst>
          </p:cNvPr>
          <p:cNvSpPr>
            <a:spLocks noGrp="1"/>
          </p:cNvSpPr>
          <p:nvPr>
            <p:ph sz="half" idx="2"/>
          </p:nvPr>
        </p:nvSpPr>
        <p:spPr>
          <a:xfrm>
            <a:off x="6172200" y="2286001"/>
            <a:ext cx="5067300" cy="38909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F7302EFD-42D3-11C1-677E-0E478B93F7B2}"/>
              </a:ext>
            </a:extLst>
          </p:cNvPr>
          <p:cNvSpPr>
            <a:spLocks noGrp="1"/>
          </p:cNvSpPr>
          <p:nvPr>
            <p:ph type="dt" sz="half" idx="10"/>
          </p:nvPr>
        </p:nvSpPr>
        <p:spPr/>
        <p:txBody>
          <a:bodyPr/>
          <a:lstStyle/>
          <a:p>
            <a:fld id="{9D0D92BC-42A9-434B-8530-ADBF4485E407}" type="datetimeFigureOut">
              <a:rPr lang="en-US" smtClean="0"/>
              <a:t>11/25/22</a:t>
            </a:fld>
            <a:endParaRPr lang="en-US"/>
          </a:p>
        </p:txBody>
      </p:sp>
      <p:sp>
        <p:nvSpPr>
          <p:cNvPr id="6" name="Footer Placeholder 5">
            <a:extLst>
              <a:ext uri="{FF2B5EF4-FFF2-40B4-BE49-F238E27FC236}">
                <a16:creationId xmlns:a16="http://schemas.microsoft.com/office/drawing/2014/main" id="{224C2F08-0D93-B14B-6106-2925DF3E16B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A5DE81-F2AB-CCB9-8B68-5E4F31011FF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320583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2D81B-4E36-1511-E9A7-8FB931B41FCF}"/>
              </a:ext>
            </a:extLst>
          </p:cNvPr>
          <p:cNvSpPr>
            <a:spLocks noGrp="1"/>
          </p:cNvSpPr>
          <p:nvPr>
            <p:ph type="title"/>
          </p:nvPr>
        </p:nvSpPr>
        <p:spPr>
          <a:xfrm>
            <a:off x="952500" y="1004888"/>
            <a:ext cx="10287000" cy="90011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87FA73DE-183B-9473-20AD-2D3BFED8439F}"/>
              </a:ext>
            </a:extLst>
          </p:cNvPr>
          <p:cNvSpPr>
            <a:spLocks noGrp="1"/>
          </p:cNvSpPr>
          <p:nvPr>
            <p:ph type="body" idx="1"/>
          </p:nvPr>
        </p:nvSpPr>
        <p:spPr>
          <a:xfrm>
            <a:off x="952501"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D70FB3D-60AC-DEF2-4472-31B4E076CBCC}"/>
              </a:ext>
            </a:extLst>
          </p:cNvPr>
          <p:cNvSpPr>
            <a:spLocks noGrp="1"/>
          </p:cNvSpPr>
          <p:nvPr>
            <p:ph sz="half" idx="2"/>
          </p:nvPr>
        </p:nvSpPr>
        <p:spPr>
          <a:xfrm>
            <a:off x="952501" y="3048001"/>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16E5BDB-B29C-788F-E2FB-6C154E8FE82E}"/>
              </a:ext>
            </a:extLst>
          </p:cNvPr>
          <p:cNvSpPr>
            <a:spLocks noGrp="1"/>
          </p:cNvSpPr>
          <p:nvPr>
            <p:ph type="body" sz="quarter" idx="3"/>
          </p:nvPr>
        </p:nvSpPr>
        <p:spPr>
          <a:xfrm>
            <a:off x="6353174"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513FF49-3276-24CA-BC81-FA92C0A9309A}"/>
              </a:ext>
            </a:extLst>
          </p:cNvPr>
          <p:cNvSpPr>
            <a:spLocks noGrp="1"/>
          </p:cNvSpPr>
          <p:nvPr>
            <p:ph sz="quarter" idx="4"/>
          </p:nvPr>
        </p:nvSpPr>
        <p:spPr>
          <a:xfrm>
            <a:off x="6353174" y="3048000"/>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9E8FA1C8-C196-9BE1-F603-3FC17EDD91F8}"/>
              </a:ext>
            </a:extLst>
          </p:cNvPr>
          <p:cNvSpPr>
            <a:spLocks noGrp="1"/>
          </p:cNvSpPr>
          <p:nvPr>
            <p:ph type="dt" sz="half" idx="10"/>
          </p:nvPr>
        </p:nvSpPr>
        <p:spPr/>
        <p:txBody>
          <a:bodyPr/>
          <a:lstStyle/>
          <a:p>
            <a:fld id="{9D0D92BC-42A9-434B-8530-ADBF4485E407}" type="datetimeFigureOut">
              <a:rPr lang="en-US" smtClean="0"/>
              <a:t>11/25/22</a:t>
            </a:fld>
            <a:endParaRPr lang="en-US"/>
          </a:p>
        </p:txBody>
      </p:sp>
      <p:sp>
        <p:nvSpPr>
          <p:cNvPr id="8" name="Footer Placeholder 7">
            <a:extLst>
              <a:ext uri="{FF2B5EF4-FFF2-40B4-BE49-F238E27FC236}">
                <a16:creationId xmlns:a16="http://schemas.microsoft.com/office/drawing/2014/main" id="{CFB79692-E142-E1D7-AD17-30C5F13657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C90FCF2-7B78-2A2A-F878-58335FEA390C}"/>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1" name="Straight Connector 10">
            <a:extLst>
              <a:ext uri="{FF2B5EF4-FFF2-40B4-BE49-F238E27FC236}">
                <a16:creationId xmlns:a16="http://schemas.microsoft.com/office/drawing/2014/main" id="{BC2D0356-1ECF-682B-F87A-811BDD28B2CB}"/>
              </a:ext>
            </a:extLst>
          </p:cNvPr>
          <p:cNvCxnSpPr>
            <a:cxnSpLocks/>
          </p:cNvCxnSpPr>
          <p:nvPr/>
        </p:nvCxnSpPr>
        <p:spPr>
          <a:xfrm>
            <a:off x="1052513"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906CA06-9701-E645-C0A5-594B227B288F}"/>
              </a:ext>
            </a:extLst>
          </p:cNvPr>
          <p:cNvCxnSpPr>
            <a:cxnSpLocks/>
          </p:cNvCxnSpPr>
          <p:nvPr/>
        </p:nvCxnSpPr>
        <p:spPr>
          <a:xfrm>
            <a:off x="6435725"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24085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214DA-C0D4-E152-7F42-F6352C961E82}"/>
              </a:ext>
            </a:extLst>
          </p:cNvPr>
          <p:cNvSpPr>
            <a:spLocks noGrp="1"/>
          </p:cNvSpPr>
          <p:nvPr>
            <p:ph type="title"/>
          </p:nvPr>
        </p:nvSpPr>
        <p:spPr>
          <a:xfrm>
            <a:off x="1524000" y="914400"/>
            <a:ext cx="9715500" cy="9906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4EC2AA04-1E84-460C-F560-A228F930F0AF}"/>
              </a:ext>
            </a:extLst>
          </p:cNvPr>
          <p:cNvSpPr>
            <a:spLocks noGrp="1"/>
          </p:cNvSpPr>
          <p:nvPr>
            <p:ph type="dt" sz="half" idx="10"/>
          </p:nvPr>
        </p:nvSpPr>
        <p:spPr/>
        <p:txBody>
          <a:bodyPr/>
          <a:lstStyle/>
          <a:p>
            <a:fld id="{9D0D92BC-42A9-434B-8530-ADBF4485E407}" type="datetimeFigureOut">
              <a:rPr lang="en-US" smtClean="0"/>
              <a:t>11/25/22</a:t>
            </a:fld>
            <a:endParaRPr lang="en-US"/>
          </a:p>
        </p:txBody>
      </p:sp>
      <p:sp>
        <p:nvSpPr>
          <p:cNvPr id="4" name="Footer Placeholder 3">
            <a:extLst>
              <a:ext uri="{FF2B5EF4-FFF2-40B4-BE49-F238E27FC236}">
                <a16:creationId xmlns:a16="http://schemas.microsoft.com/office/drawing/2014/main" id="{24AB260E-3910-7D1B-5074-24F5F0AB531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C2020F1-A878-9B80-6B4F-7D71406BBF3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297151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7652D6-7AE9-3E3B-5C1B-2B4399B150D5}"/>
              </a:ext>
            </a:extLst>
          </p:cNvPr>
          <p:cNvSpPr>
            <a:spLocks noGrp="1"/>
          </p:cNvSpPr>
          <p:nvPr>
            <p:ph type="dt" sz="half" idx="10"/>
          </p:nvPr>
        </p:nvSpPr>
        <p:spPr/>
        <p:txBody>
          <a:bodyPr/>
          <a:lstStyle/>
          <a:p>
            <a:fld id="{9D0D92BC-42A9-434B-8530-ADBF4485E407}" type="datetimeFigureOut">
              <a:rPr lang="en-US" smtClean="0"/>
              <a:t>11/25/22</a:t>
            </a:fld>
            <a:endParaRPr lang="en-US"/>
          </a:p>
        </p:txBody>
      </p:sp>
      <p:sp>
        <p:nvSpPr>
          <p:cNvPr id="3" name="Footer Placeholder 2">
            <a:extLst>
              <a:ext uri="{FF2B5EF4-FFF2-40B4-BE49-F238E27FC236}">
                <a16:creationId xmlns:a16="http://schemas.microsoft.com/office/drawing/2014/main" id="{A9A7127E-2A63-6F45-4C40-8358436307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56FB79-D9D1-5381-0019-E24F8B4DAAB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3305113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C23B5-7DA9-0E4F-DA39-4624DB8A252E}"/>
              </a:ext>
            </a:extLst>
          </p:cNvPr>
          <p:cNvSpPr>
            <a:spLocks noGrp="1"/>
          </p:cNvSpPr>
          <p:nvPr>
            <p:ph type="title"/>
          </p:nvPr>
        </p:nvSpPr>
        <p:spPr>
          <a:xfrm>
            <a:off x="1524000" y="1369065"/>
            <a:ext cx="3266536" cy="2312979"/>
          </a:xfrm>
        </p:spPr>
        <p:txBody>
          <a:bodyPr anchor="b">
            <a:no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B94A5E77-518A-1FB9-B473-E19CADE04669}"/>
              </a:ext>
            </a:extLst>
          </p:cNvPr>
          <p:cNvSpPr>
            <a:spLocks noGrp="1"/>
          </p:cNvSpPr>
          <p:nvPr>
            <p:ph idx="1"/>
          </p:nvPr>
        </p:nvSpPr>
        <p:spPr>
          <a:xfrm>
            <a:off x="5624423" y="987425"/>
            <a:ext cx="5615077" cy="4873625"/>
          </a:xfrm>
        </p:spPr>
        <p:txBody>
          <a:bodyPr anchor="ct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365344F-7D06-2406-D113-D24587835D69}"/>
              </a:ext>
            </a:extLst>
          </p:cNvPr>
          <p:cNvSpPr>
            <a:spLocks noGrp="1"/>
          </p:cNvSpPr>
          <p:nvPr>
            <p:ph type="body" sz="half" idx="2"/>
          </p:nvPr>
        </p:nvSpPr>
        <p:spPr>
          <a:xfrm>
            <a:off x="1524000" y="3947801"/>
            <a:ext cx="3266536" cy="2382838"/>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22BE708-BAD0-A0A6-9332-9D2179E673FB}"/>
              </a:ext>
            </a:extLst>
          </p:cNvPr>
          <p:cNvSpPr>
            <a:spLocks noGrp="1"/>
          </p:cNvSpPr>
          <p:nvPr>
            <p:ph type="dt" sz="half" idx="10"/>
          </p:nvPr>
        </p:nvSpPr>
        <p:spPr/>
        <p:txBody>
          <a:bodyPr/>
          <a:lstStyle/>
          <a:p>
            <a:fld id="{9D0D92BC-42A9-434B-8530-ADBF4485E407}" type="datetimeFigureOut">
              <a:rPr lang="en-US" smtClean="0"/>
              <a:t>11/25/22</a:t>
            </a:fld>
            <a:endParaRPr lang="en-US"/>
          </a:p>
        </p:txBody>
      </p:sp>
      <p:sp>
        <p:nvSpPr>
          <p:cNvPr id="6" name="Footer Placeholder 5">
            <a:extLst>
              <a:ext uri="{FF2B5EF4-FFF2-40B4-BE49-F238E27FC236}">
                <a16:creationId xmlns:a16="http://schemas.microsoft.com/office/drawing/2014/main" id="{F8A70050-9362-4EC4-6B73-3A38445B71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CDA991-8608-CAB4-33FA-03D380D2F060}"/>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3408118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7B837-332D-9100-E007-7DE279481410}"/>
              </a:ext>
            </a:extLst>
          </p:cNvPr>
          <p:cNvSpPr>
            <a:spLocks noGrp="1"/>
          </p:cNvSpPr>
          <p:nvPr>
            <p:ph type="title"/>
          </p:nvPr>
        </p:nvSpPr>
        <p:spPr>
          <a:xfrm>
            <a:off x="1523999" y="1385457"/>
            <a:ext cx="3312543" cy="2304288"/>
          </a:xfrm>
        </p:spPr>
        <p:txBody>
          <a:bodyPr anchor="b">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3E0DE983-0B0E-07CC-8C57-4EA529E27D19}"/>
              </a:ext>
            </a:extLst>
          </p:cNvPr>
          <p:cNvSpPr>
            <a:spLocks noGrp="1"/>
          </p:cNvSpPr>
          <p:nvPr>
            <p:ph type="pic" idx="1"/>
          </p:nvPr>
        </p:nvSpPr>
        <p:spPr>
          <a:xfrm>
            <a:off x="5624423" y="957263"/>
            <a:ext cx="5372189" cy="4962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4CAB867-3FC6-5007-61B0-D9B7E5B0CED6}"/>
              </a:ext>
            </a:extLst>
          </p:cNvPr>
          <p:cNvSpPr>
            <a:spLocks noGrp="1"/>
          </p:cNvSpPr>
          <p:nvPr>
            <p:ph type="body" sz="half" idx="2"/>
          </p:nvPr>
        </p:nvSpPr>
        <p:spPr>
          <a:xfrm>
            <a:off x="1524000" y="3958315"/>
            <a:ext cx="3312542" cy="1961473"/>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6FC7E0F-BFE1-7134-163B-B777970B762A}"/>
              </a:ext>
            </a:extLst>
          </p:cNvPr>
          <p:cNvSpPr>
            <a:spLocks noGrp="1"/>
          </p:cNvSpPr>
          <p:nvPr>
            <p:ph type="dt" sz="half" idx="10"/>
          </p:nvPr>
        </p:nvSpPr>
        <p:spPr/>
        <p:txBody>
          <a:bodyPr/>
          <a:lstStyle/>
          <a:p>
            <a:fld id="{9D0D92BC-42A9-434B-8530-ADBF4485E407}" type="datetimeFigureOut">
              <a:rPr lang="en-US" smtClean="0"/>
              <a:t>11/25/22</a:t>
            </a:fld>
            <a:endParaRPr lang="en-US"/>
          </a:p>
        </p:txBody>
      </p:sp>
      <p:sp>
        <p:nvSpPr>
          <p:cNvPr id="6" name="Footer Placeholder 5">
            <a:extLst>
              <a:ext uri="{FF2B5EF4-FFF2-40B4-BE49-F238E27FC236}">
                <a16:creationId xmlns:a16="http://schemas.microsoft.com/office/drawing/2014/main" id="{AD395D0B-4F98-F3BE-FB23-22D8C5D41F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FB2E3D-2188-B7A9-0ECE-978147358479}"/>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4747215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F4143-3C41-D626-8F64-36A9C9F1A606}"/>
              </a:ext>
            </a:extLst>
          </p:cNvPr>
          <p:cNvSpPr>
            <a:spLocks noGrp="1"/>
          </p:cNvSpPr>
          <p:nvPr>
            <p:ph type="title"/>
          </p:nvPr>
        </p:nvSpPr>
        <p:spPr>
          <a:xfrm>
            <a:off x="952500" y="914400"/>
            <a:ext cx="9962791" cy="990600"/>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452C4FB-B560-A0FC-6435-952981BC9A1D}"/>
              </a:ext>
            </a:extLst>
          </p:cNvPr>
          <p:cNvSpPr>
            <a:spLocks noGrp="1"/>
          </p:cNvSpPr>
          <p:nvPr>
            <p:ph type="body" orient="vert" idx="1"/>
          </p:nvPr>
        </p:nvSpPr>
        <p:spPr>
          <a:xfrm>
            <a:off x="952500" y="2285997"/>
            <a:ext cx="9962791" cy="38909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87CEC4F-0A90-11E2-E43E-B9E765AFBD3A}"/>
              </a:ext>
            </a:extLst>
          </p:cNvPr>
          <p:cNvSpPr>
            <a:spLocks noGrp="1"/>
          </p:cNvSpPr>
          <p:nvPr>
            <p:ph type="dt" sz="half" idx="10"/>
          </p:nvPr>
        </p:nvSpPr>
        <p:spPr/>
        <p:txBody>
          <a:bodyPr/>
          <a:lstStyle/>
          <a:p>
            <a:fld id="{9D0D92BC-42A9-434B-8530-ADBF4485E407}" type="datetimeFigureOut">
              <a:rPr lang="en-US" smtClean="0"/>
              <a:t>11/25/22</a:t>
            </a:fld>
            <a:endParaRPr lang="en-US"/>
          </a:p>
        </p:txBody>
      </p:sp>
      <p:sp>
        <p:nvSpPr>
          <p:cNvPr id="5" name="Footer Placeholder 4">
            <a:extLst>
              <a:ext uri="{FF2B5EF4-FFF2-40B4-BE49-F238E27FC236}">
                <a16:creationId xmlns:a16="http://schemas.microsoft.com/office/drawing/2014/main" id="{51B2A5B4-1D77-B0AC-49E7-CAE9556B1C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396EF9-2FDA-8E87-D546-8840CEBF038C}"/>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147401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085AB7-38B3-7F80-0B2D-7960F5637521}"/>
              </a:ext>
            </a:extLst>
          </p:cNvPr>
          <p:cNvSpPr>
            <a:spLocks noGrp="1"/>
          </p:cNvSpPr>
          <p:nvPr>
            <p:ph type="title" orient="vert"/>
          </p:nvPr>
        </p:nvSpPr>
        <p:spPr>
          <a:xfrm>
            <a:off x="9224513" y="1052423"/>
            <a:ext cx="1771292" cy="49170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B5ADBDC3-E9EA-8699-B2E4-4C7784455BA8}"/>
              </a:ext>
            </a:extLst>
          </p:cNvPr>
          <p:cNvSpPr>
            <a:spLocks noGrp="1"/>
          </p:cNvSpPr>
          <p:nvPr>
            <p:ph type="body" orient="vert" idx="1"/>
          </p:nvPr>
        </p:nvSpPr>
        <p:spPr>
          <a:xfrm>
            <a:off x="1006414" y="1052424"/>
            <a:ext cx="7873043" cy="49170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E1DBEDE-3A67-6FCA-25F3-B91F7C82ED89}"/>
              </a:ext>
            </a:extLst>
          </p:cNvPr>
          <p:cNvSpPr>
            <a:spLocks noGrp="1"/>
          </p:cNvSpPr>
          <p:nvPr>
            <p:ph type="dt" sz="half" idx="10"/>
          </p:nvPr>
        </p:nvSpPr>
        <p:spPr/>
        <p:txBody>
          <a:bodyPr/>
          <a:lstStyle/>
          <a:p>
            <a:fld id="{9D0D92BC-42A9-434B-8530-ADBF4485E407}" type="datetimeFigureOut">
              <a:rPr lang="en-US" smtClean="0"/>
              <a:t>11/25/22</a:t>
            </a:fld>
            <a:endParaRPr lang="en-US"/>
          </a:p>
        </p:txBody>
      </p:sp>
      <p:sp>
        <p:nvSpPr>
          <p:cNvPr id="5" name="Footer Placeholder 4">
            <a:extLst>
              <a:ext uri="{FF2B5EF4-FFF2-40B4-BE49-F238E27FC236}">
                <a16:creationId xmlns:a16="http://schemas.microsoft.com/office/drawing/2014/main" id="{BB9EFF51-4318-20EA-3A3A-8FE203B1A7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CD9703-5BAD-DE95-98D9-0F30E7C0937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89407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258B98-3BD5-0A20-B0E7-944EAEB2654A}"/>
              </a:ext>
            </a:extLst>
          </p:cNvPr>
          <p:cNvSpPr/>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C0D404C1-E8A5-65FC-C068-21EA0397ED63}"/>
              </a:ext>
            </a:extLst>
          </p:cNvPr>
          <p:cNvSpPr>
            <a:spLocks noGrp="1"/>
          </p:cNvSpPr>
          <p:nvPr>
            <p:ph type="title"/>
          </p:nvPr>
        </p:nvSpPr>
        <p:spPr>
          <a:xfrm>
            <a:off x="952500" y="757238"/>
            <a:ext cx="10287000" cy="1147762"/>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6DCFD78-F171-BA47-AAF3-C6EB75F94C78}"/>
              </a:ext>
            </a:extLst>
          </p:cNvPr>
          <p:cNvSpPr>
            <a:spLocks noGrp="1"/>
          </p:cNvSpPr>
          <p:nvPr>
            <p:ph type="body" idx="1"/>
          </p:nvPr>
        </p:nvSpPr>
        <p:spPr>
          <a:xfrm>
            <a:off x="952500" y="2285997"/>
            <a:ext cx="10287000" cy="389096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5965A77-B1AB-D608-A6C5-F0F99B6913D8}"/>
              </a:ext>
            </a:extLst>
          </p:cNvPr>
          <p:cNvSpPr>
            <a:spLocks noGrp="1"/>
          </p:cNvSpPr>
          <p:nvPr>
            <p:ph type="dt" sz="half" idx="2"/>
          </p:nvPr>
        </p:nvSpPr>
        <p:spPr>
          <a:xfrm rot="5400000">
            <a:off x="10568087" y="4756249"/>
            <a:ext cx="2476307"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9D0D92BC-42A9-434B-8530-ADBF4485E407}" type="datetimeFigureOut">
              <a:rPr lang="en-US" smtClean="0"/>
              <a:pPr/>
              <a:t>11/25/22</a:t>
            </a:fld>
            <a:endParaRPr lang="en-US" dirty="0"/>
          </a:p>
        </p:txBody>
      </p:sp>
      <p:sp>
        <p:nvSpPr>
          <p:cNvPr id="5" name="Footer Placeholder 4">
            <a:extLst>
              <a:ext uri="{FF2B5EF4-FFF2-40B4-BE49-F238E27FC236}">
                <a16:creationId xmlns:a16="http://schemas.microsoft.com/office/drawing/2014/main" id="{05DE34E5-5E9B-7786-05B5-B93241EE2F42}"/>
              </a:ext>
            </a:extLst>
          </p:cNvPr>
          <p:cNvSpPr>
            <a:spLocks noGrp="1"/>
          </p:cNvSpPr>
          <p:nvPr>
            <p:ph type="ftr" sz="quarter" idx="3"/>
          </p:nvPr>
        </p:nvSpPr>
        <p:spPr>
          <a:xfrm rot="5400000">
            <a:off x="10589519" y="1758059"/>
            <a:ext cx="2433442"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525CD4B-611E-32FA-419D-326099EEF340}"/>
              </a:ext>
            </a:extLst>
          </p:cNvPr>
          <p:cNvSpPr>
            <a:spLocks noGrp="1"/>
          </p:cNvSpPr>
          <p:nvPr>
            <p:ph type="sldNum" sz="quarter" idx="4"/>
          </p:nvPr>
        </p:nvSpPr>
        <p:spPr>
          <a:xfrm>
            <a:off x="11539542" y="3246437"/>
            <a:ext cx="533399" cy="365125"/>
          </a:xfrm>
          <a:prstGeom prst="rect">
            <a:avLst/>
          </a:prstGeom>
        </p:spPr>
        <p:txBody>
          <a:bodyPr vert="horz" lIns="91440" tIns="45720" rIns="91440" bIns="45720" rtlCol="0" anchor="ctr"/>
          <a:lstStyle>
            <a:lvl1pPr algn="ctr">
              <a:defRPr sz="1600" b="1" cap="all" baseline="0">
                <a:solidFill>
                  <a:schemeClr val="tx1"/>
                </a:solidFill>
                <a:latin typeface="+mj-lt"/>
              </a:defRPr>
            </a:lvl1p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645069343"/>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24" r:id="rId6"/>
    <p:sldLayoutId id="2147483719" r:id="rId7"/>
    <p:sldLayoutId id="2147483720" r:id="rId8"/>
    <p:sldLayoutId id="2147483721" r:id="rId9"/>
    <p:sldLayoutId id="2147483723" r:id="rId10"/>
    <p:sldLayoutId id="2147483722"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56032"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21208"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39496"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3210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jpe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file:////var/folders/9_/904628lx5nnddt1k4m9w6dzc0000gn/T/com.microsoft.Word/WebArchiveCopyPasteTempFiles/brief-evaluation-of-the-behaviourist-approach-in-psychology.jpg" TargetMode="Externa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openxmlformats.org/officeDocument/2006/relationships/image" Target="file:////var/folders/9_/904628lx5nnddt1k4m9w6dzc0000gn/T/com.microsoft.Word/WebArchiveCopyPasteTempFiles/john-watson.jpg" TargetMode="External"/><Relationship Id="rId3" Type="http://schemas.openxmlformats.org/officeDocument/2006/relationships/image" Target="../media/image13.jpeg"/><Relationship Id="rId7"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file:////var/folders/9_/904628lx5nnddt1k4m9w6dzc0000gn/T/com.microsoft.Word/WebArchiveCopyPasteTempFiles/9k=" TargetMode="External"/><Relationship Id="rId5" Type="http://schemas.openxmlformats.org/officeDocument/2006/relationships/image" Target="../media/image14.jpeg"/><Relationship Id="rId10" Type="http://schemas.openxmlformats.org/officeDocument/2006/relationships/image" Target="file:////var/folders/9_/904628lx5nnddt1k4m9w6dzc0000gn/T/com.microsoft.Word/WebArchiveCopyPasteTempFiles/59b97bbc59ec4c15670e331252475aa7_XL.jpg" TargetMode="External"/><Relationship Id="rId4" Type="http://schemas.openxmlformats.org/officeDocument/2006/relationships/image" Target="file:////var/folders/9_/904628lx5nnddt1k4m9w6dzc0000gn/T/com.microsoft.Word/WebArchiveCopyPasteTempFiles/b.f._skinner.jpg%3fm=1635529239&amp;itok=uT836wtg" TargetMode="External"/><Relationship Id="rId9" Type="http://schemas.openxmlformats.org/officeDocument/2006/relationships/image" Target="../media/image16.jpeg"/></Relationships>
</file>

<file path=ppt/slides/_rels/slide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file:////var/folders/9_/904628lx5nnddt1k4m9w6dzc0000gn/T/com.microsoft.Word/WebArchiveCopyPasteTempFiles/Brainimpulsesthinkingprocess4535927431175614585-1.jpg"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file:////var/folders/9_/904628lx5nnddt1k4m9w6dzc0000gn/T/com.microsoft.Word/WebArchiveCopyPasteTempFiles/free-will.jpg%3fformat=1500w"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edtechbooks.org/pdfs/print/studentguide/behaviorism.pdf"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iep.utm.edu/behaviorism/" TargetMode="External"/><Relationship Id="rId7" Type="http://schemas.openxmlformats.org/officeDocument/2006/relationships/hyperlink" Target="https://www.verywellmind.com/behavioral-psychology-4157183" TargetMode="External"/><Relationship Id="rId2" Type="http://schemas.openxmlformats.org/officeDocument/2006/relationships/hyperlink" Target="https://www.simplypsychology.org/behaviorism.html" TargetMode="External"/><Relationship Id="rId1" Type="http://schemas.openxmlformats.org/officeDocument/2006/relationships/slideLayout" Target="../slideLayouts/slideLayout2.xml"/><Relationship Id="rId6" Type="http://schemas.openxmlformats.org/officeDocument/2006/relationships/hyperlink" Target="https://joanakompa.com/2015/05/02/strengths-and-limitations-of-behaviorism-for-learning/" TargetMode="External"/><Relationship Id="rId5" Type="http://schemas.openxmlformats.org/officeDocument/2006/relationships/hyperlink" Target="https://braintour.harvard.edu/archives/portfolio-items/skinner-and-behaviorism" TargetMode="External"/><Relationship Id="rId4" Type="http://schemas.openxmlformats.org/officeDocument/2006/relationships/hyperlink" Target="https://plato.stanford.edu/entries/behaviorism/" TargetMode="External"/></Relationships>
</file>

<file path=ppt/slides/_rels/slide9.xml.rels><?xml version="1.0" encoding="UTF-8" standalone="yes"?>
<Relationships xmlns="http://schemas.openxmlformats.org/package/2006/relationships"><Relationship Id="rId8" Type="http://schemas.openxmlformats.org/officeDocument/2006/relationships/hyperlink" Target="https://www.genengnews.com/news/neural-network-filters-weak-and-strong-external-stimuli-to-help-brain-make-yes-or-no-decisions/" TargetMode="External"/><Relationship Id="rId3" Type="http://schemas.openxmlformats.org/officeDocument/2006/relationships/hyperlink" Target="https://owlcation.com/social-sciences/Brief-evaluation-of-the-Behaviourist-approach-in-Psychology" TargetMode="External"/><Relationship Id="rId7" Type="http://schemas.openxmlformats.org/officeDocument/2006/relationships/hyperlink" Target="https://psychology.fas.harvard.edu/people/b-f-skinner" TargetMode="External"/><Relationship Id="rId2" Type="http://schemas.openxmlformats.org/officeDocument/2006/relationships/hyperlink" Target="https://learning-theories.com/psychological-behaviorism-staats.html" TargetMode="External"/><Relationship Id="rId1" Type="http://schemas.openxmlformats.org/officeDocument/2006/relationships/slideLayout" Target="../slideLayouts/slideLayout2.xml"/><Relationship Id="rId6" Type="http://schemas.openxmlformats.org/officeDocument/2006/relationships/hyperlink" Target="https://www.findatherapist.com/articles/edward-thorndike-the-law-of-effect/" TargetMode="External"/><Relationship Id="rId5" Type="http://schemas.openxmlformats.org/officeDocument/2006/relationships/hyperlink" Target="https://ffrf.org/ftod-cr/item/14872-ivan-pavlov" TargetMode="External"/><Relationship Id="rId10" Type="http://schemas.openxmlformats.org/officeDocument/2006/relationships/hyperlink" Target="https://www.sciencefocus.com/the-human-body/are-humans-animals/" TargetMode="External"/><Relationship Id="rId4" Type="http://schemas.openxmlformats.org/officeDocument/2006/relationships/hyperlink" Target="https://www.firstdiscoverers.co.uk/child-development-theories-john-watson/" TargetMode="External"/><Relationship Id="rId9" Type="http://schemas.openxmlformats.org/officeDocument/2006/relationships/hyperlink" Target="https://www.drrandallcollins.com/sociological-eye/2011/01/emotional-energy-and-cult-of-free-will.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Psychological Behaviorism (Staats) - Learning Theories">
            <a:extLst>
              <a:ext uri="{FF2B5EF4-FFF2-40B4-BE49-F238E27FC236}">
                <a16:creationId xmlns:a16="http://schemas.microsoft.com/office/drawing/2014/main" id="{9DEAF8D0-6E8E-224B-8627-61E8E33E454A}"/>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t="23756" b="20007"/>
          <a:stretch/>
        </p:blipFill>
        <p:spPr bwMode="auto">
          <a:xfrm>
            <a:off x="20" y="1571"/>
            <a:ext cx="12191980" cy="6856429"/>
          </a:xfrm>
          <a:prstGeom prst="rect">
            <a:avLst/>
          </a:prstGeom>
          <a:noFill/>
        </p:spPr>
      </p:pic>
      <p:sp>
        <p:nvSpPr>
          <p:cNvPr id="42" name="Rectangle 41">
            <a:extLst>
              <a:ext uri="{FF2B5EF4-FFF2-40B4-BE49-F238E27FC236}">
                <a16:creationId xmlns:a16="http://schemas.microsoft.com/office/drawing/2014/main" id="{ED0A0432-F95F-6441-CC5D-B6BB755FA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42985"/>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3F0586C3-A19F-D214-ABDE-30AD5B666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17342"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E26F3B1-287C-1D48-943C-E4FFD595DBF3}"/>
              </a:ext>
            </a:extLst>
          </p:cNvPr>
          <p:cNvSpPr>
            <a:spLocks noGrp="1"/>
          </p:cNvSpPr>
          <p:nvPr>
            <p:ph type="ctrTitle"/>
          </p:nvPr>
        </p:nvSpPr>
        <p:spPr>
          <a:xfrm>
            <a:off x="4328161" y="2211978"/>
            <a:ext cx="3535679" cy="1425728"/>
          </a:xfrm>
        </p:spPr>
        <p:txBody>
          <a:bodyPr anchor="b">
            <a:normAutofit/>
          </a:bodyPr>
          <a:lstStyle/>
          <a:p>
            <a:pPr algn="ctr"/>
            <a:r>
              <a:rPr lang="en-US"/>
              <a:t>Behaviorism</a:t>
            </a:r>
          </a:p>
        </p:txBody>
      </p:sp>
      <p:sp>
        <p:nvSpPr>
          <p:cNvPr id="3" name="Subtitle 2">
            <a:extLst>
              <a:ext uri="{FF2B5EF4-FFF2-40B4-BE49-F238E27FC236}">
                <a16:creationId xmlns:a16="http://schemas.microsoft.com/office/drawing/2014/main" id="{28D230DF-DC48-1D48-A4EF-7A16F1C3A6DA}"/>
              </a:ext>
            </a:extLst>
          </p:cNvPr>
          <p:cNvSpPr>
            <a:spLocks noGrp="1"/>
          </p:cNvSpPr>
          <p:nvPr>
            <p:ph type="subTitle" idx="1"/>
          </p:nvPr>
        </p:nvSpPr>
        <p:spPr>
          <a:xfrm>
            <a:off x="4572000" y="4249360"/>
            <a:ext cx="3048000" cy="877585"/>
          </a:xfrm>
        </p:spPr>
        <p:txBody>
          <a:bodyPr>
            <a:normAutofit/>
          </a:bodyPr>
          <a:lstStyle/>
          <a:p>
            <a:pPr algn="ctr"/>
            <a:r>
              <a:rPr lang="en-US" dirty="0"/>
              <a:t>Leah Johnson</a:t>
            </a:r>
          </a:p>
        </p:txBody>
      </p:sp>
      <p:cxnSp>
        <p:nvCxnSpPr>
          <p:cNvPr id="46" name="Straight Connector 45">
            <a:extLst>
              <a:ext uri="{FF2B5EF4-FFF2-40B4-BE49-F238E27FC236}">
                <a16:creationId xmlns:a16="http://schemas.microsoft.com/office/drawing/2014/main" id="{414C5C93-B9E9-4392-ADCF-ABF21209DD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0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9599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0" name="Rectangle 1029">
            <a:extLst>
              <a:ext uri="{FF2B5EF4-FFF2-40B4-BE49-F238E27FC236}">
                <a16:creationId xmlns:a16="http://schemas.microsoft.com/office/drawing/2014/main" id="{5669F72C-E3FB-4C48-AEBD-AF7AC0D74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5" name="Picture 11" descr="Behaviourism: The Behaviourist Approach in Psychology - Owlcation">
            <a:extLst>
              <a:ext uri="{FF2B5EF4-FFF2-40B4-BE49-F238E27FC236}">
                <a16:creationId xmlns:a16="http://schemas.microsoft.com/office/drawing/2014/main" id="{4E9DC74B-C2D8-1E44-8FB3-C698CEF476FC}"/>
              </a:ext>
            </a:extLst>
          </p:cNvPr>
          <p:cNvPicPr>
            <a:picLocks noChangeAspect="1" noChangeArrowheads="1"/>
          </p:cNvPicPr>
          <p:nvPr/>
        </p:nvPicPr>
        <p:blipFill rotWithShape="1">
          <a:blip r:embed="rId3" r:link="rId4">
            <a:extLst>
              <a:ext uri="{28A0092B-C50C-407E-A947-70E740481C1C}">
                <a14:useLocalDpi xmlns:a14="http://schemas.microsoft.com/office/drawing/2010/main" val="0"/>
              </a:ext>
            </a:extLst>
          </a:blip>
          <a:srcRect l="18759" r="16994" b="-2"/>
          <a:stretch>
            <a:fillRect/>
          </a:stretch>
        </p:blipFill>
        <p:spPr bwMode="auto">
          <a:xfrm>
            <a:off x="1" y="2520"/>
            <a:ext cx="6096000" cy="6855480"/>
          </a:xfrm>
          <a:prstGeom prst="rect">
            <a:avLst/>
          </a:prstGeom>
          <a:noFill/>
          <a:extLst>
            <a:ext uri="{909E8E84-426E-40DD-AFC4-6F175D3DCCD1}">
              <a14:hiddenFill xmlns:a14="http://schemas.microsoft.com/office/drawing/2010/main">
                <a:solidFill>
                  <a:srgbClr val="FFFFFF"/>
                </a:solidFill>
              </a14:hiddenFill>
            </a:ext>
          </a:extLst>
        </p:spPr>
      </p:pic>
      <p:sp>
        <p:nvSpPr>
          <p:cNvPr id="1032" name="Freeform: Shape 1031">
            <a:extLst>
              <a:ext uri="{FF2B5EF4-FFF2-40B4-BE49-F238E27FC236}">
                <a16:creationId xmlns:a16="http://schemas.microsoft.com/office/drawing/2014/main" id="{AE51ADB7-9C8F-9DB1-6888-686E18BE33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343" y="125160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20000"/>
                </a:schemeClr>
              </a:gs>
              <a:gs pos="7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052B290-A8C0-5F47-84A3-5DC5057915D1}"/>
              </a:ext>
            </a:extLst>
          </p:cNvPr>
          <p:cNvSpPr>
            <a:spLocks noGrp="1"/>
          </p:cNvSpPr>
          <p:nvPr>
            <p:ph type="title"/>
          </p:nvPr>
        </p:nvSpPr>
        <p:spPr>
          <a:xfrm>
            <a:off x="1233056" y="2288754"/>
            <a:ext cx="3629891" cy="2283013"/>
          </a:xfrm>
        </p:spPr>
        <p:txBody>
          <a:bodyPr anchor="ctr">
            <a:normAutofit/>
          </a:bodyPr>
          <a:lstStyle/>
          <a:p>
            <a:pPr algn="ctr"/>
            <a:r>
              <a:rPr lang="en-GB" sz="2600" b="1">
                <a:effectLst/>
                <a:latin typeface="Calibri" panose="020F0502020204030204" pitchFamily="34" charset="0"/>
                <a:ea typeface="Calibri" panose="020F0502020204030204" pitchFamily="34" charset="0"/>
                <a:cs typeface="Times New Roman" panose="02020603050405020304" pitchFamily="18" charset="0"/>
              </a:rPr>
              <a:t>What is behaviourism?</a:t>
            </a:r>
            <a:br>
              <a:rPr lang="en-GB" sz="2600">
                <a:effectLst/>
                <a:latin typeface="Calibri" panose="020F0502020204030204" pitchFamily="34" charset="0"/>
                <a:ea typeface="Calibri" panose="020F0502020204030204" pitchFamily="34" charset="0"/>
                <a:cs typeface="Times New Roman" panose="02020603050405020304" pitchFamily="18" charset="0"/>
              </a:rPr>
            </a:br>
            <a:endParaRPr lang="en-US" sz="2600"/>
          </a:p>
        </p:txBody>
      </p:sp>
      <p:graphicFrame>
        <p:nvGraphicFramePr>
          <p:cNvPr id="1034" name="Content Placeholder 2">
            <a:extLst>
              <a:ext uri="{FF2B5EF4-FFF2-40B4-BE49-F238E27FC236}">
                <a16:creationId xmlns:a16="http://schemas.microsoft.com/office/drawing/2014/main" id="{947215FE-C781-EED9-33C1-C26CFEC49E84}"/>
              </a:ext>
            </a:extLst>
          </p:cNvPr>
          <p:cNvGraphicFramePr>
            <a:graphicFrameLocks noGrp="1"/>
          </p:cNvGraphicFramePr>
          <p:nvPr>
            <p:ph idx="1"/>
          </p:nvPr>
        </p:nvGraphicFramePr>
        <p:xfrm>
          <a:off x="7029447" y="762000"/>
          <a:ext cx="4219149" cy="5334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Rectangle 2">
            <a:extLst>
              <a:ext uri="{FF2B5EF4-FFF2-40B4-BE49-F238E27FC236}">
                <a16:creationId xmlns:a16="http://schemas.microsoft.com/office/drawing/2014/main" id="{29A1BDE9-2920-A944-8E48-046D1D20F252}"/>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17590641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82" name="Rectangle 2081">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84" name="Straight Connector 2083">
            <a:extLst>
              <a:ext uri="{FF2B5EF4-FFF2-40B4-BE49-F238E27FC236}">
                <a16:creationId xmlns:a16="http://schemas.microsoft.com/office/drawing/2014/main" id="{1C74AEE6-9CA7-5247-DC34-99634247DF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086" name="Rectangle 2085">
            <a:extLst>
              <a:ext uri="{FF2B5EF4-FFF2-40B4-BE49-F238E27FC236}">
                <a16:creationId xmlns:a16="http://schemas.microsoft.com/office/drawing/2014/main" id="{B26DD882-9EA6-DF4B-AF70-0C6166EA8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8" name="Rectangle 2087">
            <a:extLst>
              <a:ext uri="{FF2B5EF4-FFF2-40B4-BE49-F238E27FC236}">
                <a16:creationId xmlns:a16="http://schemas.microsoft.com/office/drawing/2014/main" id="{EFB2E755-2902-3512-ABBE-E472FC038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43885"/>
            <a:ext cx="12192000" cy="3119565"/>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967BED-68C3-EC4A-9654-991967FECD41}"/>
              </a:ext>
            </a:extLst>
          </p:cNvPr>
          <p:cNvSpPr>
            <a:spLocks noGrp="1"/>
          </p:cNvSpPr>
          <p:nvPr>
            <p:ph type="title"/>
          </p:nvPr>
        </p:nvSpPr>
        <p:spPr>
          <a:xfrm>
            <a:off x="2238807" y="3826502"/>
            <a:ext cx="7714388" cy="1048007"/>
          </a:xfrm>
        </p:spPr>
        <p:txBody>
          <a:bodyPr vert="horz" lIns="91440" tIns="45720" rIns="91440" bIns="45720" rtlCol="0" anchor="b">
            <a:normAutofit/>
          </a:bodyPr>
          <a:lstStyle/>
          <a:p>
            <a:pPr algn="ctr">
              <a:lnSpc>
                <a:spcPct val="110000"/>
              </a:lnSpc>
            </a:pPr>
            <a:r>
              <a:rPr lang="en-US" i="1">
                <a:effectLst/>
              </a:rPr>
              <a:t>Notable behaviourists</a:t>
            </a:r>
            <a:br>
              <a:rPr lang="en-US">
                <a:effectLst/>
              </a:rPr>
            </a:br>
            <a:endParaRPr lang="en-US"/>
          </a:p>
        </p:txBody>
      </p:sp>
      <p:pic>
        <p:nvPicPr>
          <p:cNvPr id="2055" name="Picture 7" descr="B. F. Skinner | Department of Psychology">
            <a:extLst>
              <a:ext uri="{FF2B5EF4-FFF2-40B4-BE49-F238E27FC236}">
                <a16:creationId xmlns:a16="http://schemas.microsoft.com/office/drawing/2014/main" id="{EE7AC491-960F-D445-B575-BA03BF70271F}"/>
              </a:ext>
            </a:extLst>
          </p:cNvPr>
          <p:cNvPicPr>
            <a:picLocks noChangeAspect="1" noChangeArrowheads="1"/>
          </p:cNvPicPr>
          <p:nvPr/>
        </p:nvPicPr>
        <p:blipFill rotWithShape="1">
          <a:blip r:embed="rId3" r:link="rId4">
            <a:extLst>
              <a:ext uri="{28A0092B-C50C-407E-A947-70E740481C1C}">
                <a14:useLocalDpi xmlns:a14="http://schemas.microsoft.com/office/drawing/2010/main" val="0"/>
              </a:ext>
            </a:extLst>
          </a:blip>
          <a:srcRect r="-2" b="7995"/>
          <a:stretch>
            <a:fillRect/>
          </a:stretch>
        </p:blipFill>
        <p:spPr bwMode="auto">
          <a:xfrm>
            <a:off x="9409340" y="980703"/>
            <a:ext cx="1855107" cy="2086036"/>
          </a:xfrm>
          <a:prstGeom prst="rect">
            <a:avLst/>
          </a:prstGeom>
          <a:noFill/>
          <a:extLst>
            <a:ext uri="{909E8E84-426E-40DD-AFC4-6F175D3DCCD1}">
              <a14:hiddenFill xmlns:a14="http://schemas.microsoft.com/office/drawing/2010/main">
                <a:solidFill>
                  <a:srgbClr val="FFFFFF"/>
                </a:solidFill>
              </a14:hiddenFill>
            </a:ext>
          </a:extLst>
        </p:spPr>
      </p:pic>
      <p:pic>
        <p:nvPicPr>
          <p:cNvPr id="2053" name="Picture 6" descr="Edward Thorndike: The Law Of Effect – Find A Therapist">
            <a:extLst>
              <a:ext uri="{FF2B5EF4-FFF2-40B4-BE49-F238E27FC236}">
                <a16:creationId xmlns:a16="http://schemas.microsoft.com/office/drawing/2014/main" id="{81B6B722-9FEE-0D4D-A68B-695C8FD488D0}"/>
              </a:ext>
            </a:extLst>
          </p:cNvPr>
          <p:cNvPicPr>
            <a:picLocks noChangeAspect="1" noChangeArrowheads="1"/>
          </p:cNvPicPr>
          <p:nvPr/>
        </p:nvPicPr>
        <p:blipFill rotWithShape="1">
          <a:blip r:embed="rId5" r:link="rId6">
            <a:extLst>
              <a:ext uri="{28A0092B-C50C-407E-A947-70E740481C1C}">
                <a14:useLocalDpi xmlns:a14="http://schemas.microsoft.com/office/drawing/2010/main" val="0"/>
              </a:ext>
            </a:extLst>
          </a:blip>
          <a:srcRect t="5343" r="-1" b="-1"/>
          <a:stretch>
            <a:fillRect/>
          </a:stretch>
        </p:blipFill>
        <p:spPr bwMode="auto">
          <a:xfrm>
            <a:off x="6628812" y="980703"/>
            <a:ext cx="1852975" cy="2086036"/>
          </a:xfrm>
          <a:prstGeom prst="rect">
            <a:avLst/>
          </a:prstGeom>
          <a:noFill/>
          <a:extLst>
            <a:ext uri="{909E8E84-426E-40DD-AFC4-6F175D3DCCD1}">
              <a14:hiddenFill xmlns:a14="http://schemas.microsoft.com/office/drawing/2010/main">
                <a:solidFill>
                  <a:srgbClr val="FFFFFF"/>
                </a:solidFill>
              </a14:hiddenFill>
            </a:ext>
          </a:extLst>
        </p:spPr>
      </p:pic>
      <p:pic>
        <p:nvPicPr>
          <p:cNvPr id="2049" name="Picture 3" descr="Child Development Theories: John Watson">
            <a:extLst>
              <a:ext uri="{FF2B5EF4-FFF2-40B4-BE49-F238E27FC236}">
                <a16:creationId xmlns:a16="http://schemas.microsoft.com/office/drawing/2014/main" id="{3CBA8995-0560-DA47-B72B-62B7EA860F7E}"/>
              </a:ext>
            </a:extLst>
          </p:cNvPr>
          <p:cNvPicPr>
            <a:picLocks noChangeAspect="1" noChangeArrowheads="1"/>
          </p:cNvPicPr>
          <p:nvPr/>
        </p:nvPicPr>
        <p:blipFill rotWithShape="1">
          <a:blip r:embed="rId7" r:link="rId8">
            <a:extLst>
              <a:ext uri="{28A0092B-C50C-407E-A947-70E740481C1C}">
                <a14:useLocalDpi xmlns:a14="http://schemas.microsoft.com/office/drawing/2010/main" val="0"/>
              </a:ext>
            </a:extLst>
          </a:blip>
          <a:srcRect l="9287" r="31534" b="-4"/>
          <a:stretch>
            <a:fillRect/>
          </a:stretch>
        </p:blipFill>
        <p:spPr bwMode="auto">
          <a:xfrm>
            <a:off x="896803" y="940994"/>
            <a:ext cx="1843406" cy="2079324"/>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5" descr="Ivan Pavlov - Freedom From Religion Foundation">
            <a:extLst>
              <a:ext uri="{FF2B5EF4-FFF2-40B4-BE49-F238E27FC236}">
                <a16:creationId xmlns:a16="http://schemas.microsoft.com/office/drawing/2014/main" id="{56FCDFB4-665F-CB45-A200-2AB8502D962A}"/>
              </a:ext>
            </a:extLst>
          </p:cNvPr>
          <p:cNvPicPr>
            <a:picLocks noChangeAspect="1" noChangeArrowheads="1"/>
          </p:cNvPicPr>
          <p:nvPr/>
        </p:nvPicPr>
        <p:blipFill rotWithShape="1">
          <a:blip r:embed="rId9" r:link="rId10">
            <a:extLst>
              <a:ext uri="{28A0092B-C50C-407E-A947-70E740481C1C}">
                <a14:useLocalDpi xmlns:a14="http://schemas.microsoft.com/office/drawing/2010/main" val="0"/>
              </a:ext>
            </a:extLst>
          </a:blip>
          <a:srcRect t="10169" r="-4" b="9666"/>
          <a:stretch>
            <a:fillRect/>
          </a:stretch>
        </p:blipFill>
        <p:spPr bwMode="auto">
          <a:xfrm>
            <a:off x="3760701" y="980703"/>
            <a:ext cx="1847619" cy="2086036"/>
          </a:xfrm>
          <a:prstGeom prst="rect">
            <a:avLst/>
          </a:prstGeom>
          <a:noFill/>
          <a:extLst>
            <a:ext uri="{909E8E84-426E-40DD-AFC4-6F175D3DCCD1}">
              <a14:hiddenFill xmlns:a14="http://schemas.microsoft.com/office/drawing/2010/main">
                <a:solidFill>
                  <a:srgbClr val="FFFFFF"/>
                </a:solidFill>
              </a14:hiddenFill>
            </a:ext>
          </a:extLst>
        </p:spPr>
      </p:pic>
      <p:cxnSp>
        <p:nvCxnSpPr>
          <p:cNvPr id="2090" name="Straight Connector 2089">
            <a:extLst>
              <a:ext uri="{FF2B5EF4-FFF2-40B4-BE49-F238E27FC236}">
                <a16:creationId xmlns:a16="http://schemas.microsoft.com/office/drawing/2014/main" id="{5D6A2EB7-6350-58C2-B619-F0C3C0C06C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0424" y="517139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Rectangle 2">
            <a:extLst>
              <a:ext uri="{FF2B5EF4-FFF2-40B4-BE49-F238E27FC236}">
                <a16:creationId xmlns:a16="http://schemas.microsoft.com/office/drawing/2014/main" id="{E495A6ED-04F7-5A48-8300-AE7A026E1FFB}"/>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5" name="Rectangle 4">
            <a:extLst>
              <a:ext uri="{FF2B5EF4-FFF2-40B4-BE49-F238E27FC236}">
                <a16:creationId xmlns:a16="http://schemas.microsoft.com/office/drawing/2014/main" id="{C9812B6A-3209-964A-9E5C-3689A34FB544}"/>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6" name="Rectangle 6">
            <a:extLst>
              <a:ext uri="{FF2B5EF4-FFF2-40B4-BE49-F238E27FC236}">
                <a16:creationId xmlns:a16="http://schemas.microsoft.com/office/drawing/2014/main" id="{8208E971-185F-DB45-81B0-8D93E035F842}"/>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7" name="Rectangle 8">
            <a:extLst>
              <a:ext uri="{FF2B5EF4-FFF2-40B4-BE49-F238E27FC236}">
                <a16:creationId xmlns:a16="http://schemas.microsoft.com/office/drawing/2014/main" id="{72A0B37B-98FD-A541-BA66-037ECD5DAC83}"/>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22" name="TextBox 21">
            <a:extLst>
              <a:ext uri="{FF2B5EF4-FFF2-40B4-BE49-F238E27FC236}">
                <a16:creationId xmlns:a16="http://schemas.microsoft.com/office/drawing/2014/main" id="{DF4CB3C8-07CA-8E4D-B194-C5556663D088}"/>
              </a:ext>
            </a:extLst>
          </p:cNvPr>
          <p:cNvSpPr txBox="1"/>
          <p:nvPr/>
        </p:nvSpPr>
        <p:spPr>
          <a:xfrm>
            <a:off x="973916" y="3024644"/>
            <a:ext cx="1689180" cy="369332"/>
          </a:xfrm>
          <a:prstGeom prst="rect">
            <a:avLst/>
          </a:prstGeom>
          <a:noFill/>
        </p:spPr>
        <p:txBody>
          <a:bodyPr wrap="none" rtlCol="0">
            <a:spAutoFit/>
          </a:bodyPr>
          <a:lstStyle/>
          <a:p>
            <a:r>
              <a:rPr lang="en-US" dirty="0"/>
              <a:t>John B. Watson</a:t>
            </a:r>
          </a:p>
        </p:txBody>
      </p:sp>
      <p:sp>
        <p:nvSpPr>
          <p:cNvPr id="23" name="TextBox 22">
            <a:extLst>
              <a:ext uri="{FF2B5EF4-FFF2-40B4-BE49-F238E27FC236}">
                <a16:creationId xmlns:a16="http://schemas.microsoft.com/office/drawing/2014/main" id="{ACC63E6C-EDC7-FC4D-B182-98A854741CE1}"/>
              </a:ext>
            </a:extLst>
          </p:cNvPr>
          <p:cNvSpPr txBox="1"/>
          <p:nvPr/>
        </p:nvSpPr>
        <p:spPr>
          <a:xfrm>
            <a:off x="4059972" y="3039884"/>
            <a:ext cx="1275349" cy="369332"/>
          </a:xfrm>
          <a:prstGeom prst="rect">
            <a:avLst/>
          </a:prstGeom>
          <a:noFill/>
        </p:spPr>
        <p:txBody>
          <a:bodyPr wrap="none" rtlCol="0">
            <a:spAutoFit/>
          </a:bodyPr>
          <a:lstStyle/>
          <a:p>
            <a:r>
              <a:rPr lang="en-US" dirty="0"/>
              <a:t>Ivan Pavlov</a:t>
            </a:r>
          </a:p>
        </p:txBody>
      </p:sp>
      <p:sp>
        <p:nvSpPr>
          <p:cNvPr id="24" name="TextBox 23">
            <a:extLst>
              <a:ext uri="{FF2B5EF4-FFF2-40B4-BE49-F238E27FC236}">
                <a16:creationId xmlns:a16="http://schemas.microsoft.com/office/drawing/2014/main" id="{2C8AA2FF-26D2-CA47-8784-D25AAD679D23}"/>
              </a:ext>
            </a:extLst>
          </p:cNvPr>
          <p:cNvSpPr txBox="1"/>
          <p:nvPr/>
        </p:nvSpPr>
        <p:spPr>
          <a:xfrm>
            <a:off x="6568265" y="3052522"/>
            <a:ext cx="1974067" cy="369332"/>
          </a:xfrm>
          <a:prstGeom prst="rect">
            <a:avLst/>
          </a:prstGeom>
          <a:noFill/>
        </p:spPr>
        <p:txBody>
          <a:bodyPr wrap="none" rtlCol="0">
            <a:spAutoFit/>
          </a:bodyPr>
          <a:lstStyle/>
          <a:p>
            <a:r>
              <a:rPr lang="en-US" dirty="0"/>
              <a:t>Edward Thorndike</a:t>
            </a:r>
          </a:p>
        </p:txBody>
      </p:sp>
      <p:sp>
        <p:nvSpPr>
          <p:cNvPr id="25" name="TextBox 24">
            <a:extLst>
              <a:ext uri="{FF2B5EF4-FFF2-40B4-BE49-F238E27FC236}">
                <a16:creationId xmlns:a16="http://schemas.microsoft.com/office/drawing/2014/main" id="{9C50718D-194B-8E43-A7AE-F55FDD89A2C7}"/>
              </a:ext>
            </a:extLst>
          </p:cNvPr>
          <p:cNvSpPr txBox="1"/>
          <p:nvPr/>
        </p:nvSpPr>
        <p:spPr>
          <a:xfrm>
            <a:off x="9651147" y="3059668"/>
            <a:ext cx="1371273" cy="369332"/>
          </a:xfrm>
          <a:prstGeom prst="rect">
            <a:avLst/>
          </a:prstGeom>
          <a:noFill/>
        </p:spPr>
        <p:txBody>
          <a:bodyPr wrap="none" rtlCol="0">
            <a:spAutoFit/>
          </a:bodyPr>
          <a:lstStyle/>
          <a:p>
            <a:r>
              <a:rPr lang="en-US" dirty="0"/>
              <a:t>B. F Skinner</a:t>
            </a:r>
          </a:p>
        </p:txBody>
      </p:sp>
    </p:spTree>
    <p:extLst>
      <p:ext uri="{BB962C8B-B14F-4D97-AF65-F5344CB8AC3E}">
        <p14:creationId xmlns:p14="http://schemas.microsoft.com/office/powerpoint/2010/main" val="8025410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02" name="Rectangle 3097">
            <a:extLst>
              <a:ext uri="{FF2B5EF4-FFF2-40B4-BE49-F238E27FC236}">
                <a16:creationId xmlns:a16="http://schemas.microsoft.com/office/drawing/2014/main" id="{5669F72C-E3FB-4C48-AEBD-AF7AC0D74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3" name="Picture 8" descr="Neural Network Filters Weak and Strong External Stimuli to Help Brain Make  &quot;Yes or No&quot; Decisions">
            <a:extLst>
              <a:ext uri="{FF2B5EF4-FFF2-40B4-BE49-F238E27FC236}">
                <a16:creationId xmlns:a16="http://schemas.microsoft.com/office/drawing/2014/main" id="{935D5027-BE1F-8943-BE50-19BA062BD1B1}"/>
              </a:ext>
            </a:extLst>
          </p:cNvPr>
          <p:cNvPicPr>
            <a:picLocks noChangeAspect="1" noChangeArrowheads="1"/>
          </p:cNvPicPr>
          <p:nvPr/>
        </p:nvPicPr>
        <p:blipFill rotWithShape="1">
          <a:blip r:embed="rId3" r:link="rId4">
            <a:extLst>
              <a:ext uri="{28A0092B-C50C-407E-A947-70E740481C1C}">
                <a14:useLocalDpi xmlns:a14="http://schemas.microsoft.com/office/drawing/2010/main" val="0"/>
              </a:ext>
            </a:extLst>
          </a:blip>
          <a:srcRect l="14641" r="10887" b="-1"/>
          <a:stretch>
            <a:fillRect/>
          </a:stretch>
        </p:blipFill>
        <p:spPr bwMode="auto">
          <a:xfrm>
            <a:off x="1" y="2520"/>
            <a:ext cx="6096000" cy="6855480"/>
          </a:xfrm>
          <a:prstGeom prst="rect">
            <a:avLst/>
          </a:prstGeom>
          <a:noFill/>
          <a:extLst>
            <a:ext uri="{909E8E84-426E-40DD-AFC4-6F175D3DCCD1}">
              <a14:hiddenFill xmlns:a14="http://schemas.microsoft.com/office/drawing/2010/main">
                <a:solidFill>
                  <a:srgbClr val="FFFFFF"/>
                </a:solidFill>
              </a14:hiddenFill>
            </a:ext>
          </a:extLst>
        </p:spPr>
      </p:pic>
      <p:sp>
        <p:nvSpPr>
          <p:cNvPr id="3103" name="Freeform: Shape 3099">
            <a:extLst>
              <a:ext uri="{FF2B5EF4-FFF2-40B4-BE49-F238E27FC236}">
                <a16:creationId xmlns:a16="http://schemas.microsoft.com/office/drawing/2014/main" id="{AE51ADB7-9C8F-9DB1-6888-686E18BE33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343" y="125160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20000"/>
                </a:schemeClr>
              </a:gs>
              <a:gs pos="7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BF617A0-B8FD-A849-B0A6-AEBBBB588E21}"/>
              </a:ext>
            </a:extLst>
          </p:cNvPr>
          <p:cNvSpPr>
            <a:spLocks noGrp="1"/>
          </p:cNvSpPr>
          <p:nvPr>
            <p:ph type="title"/>
          </p:nvPr>
        </p:nvSpPr>
        <p:spPr>
          <a:xfrm>
            <a:off x="1233056" y="2288754"/>
            <a:ext cx="3629891" cy="2283013"/>
          </a:xfrm>
        </p:spPr>
        <p:txBody>
          <a:bodyPr anchor="ctr">
            <a:normAutofit/>
          </a:bodyPr>
          <a:lstStyle/>
          <a:p>
            <a:pPr algn="ctr"/>
            <a:r>
              <a:rPr lang="en-GB" b="1" dirty="0">
                <a:effectLst/>
                <a:latin typeface="Segoe UI" panose="020B0502040204020203" pitchFamily="34" charset="0"/>
                <a:ea typeface="Times New Roman" panose="02020603050405020304" pitchFamily="18" charset="0"/>
                <a:cs typeface="Times New Roman" panose="02020603050405020304" pitchFamily="18" charset="0"/>
              </a:rPr>
              <a:t>Strengths of the theory</a:t>
            </a:r>
            <a:br>
              <a:rPr lang="en-GB"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DA557410-C536-FD40-8797-2290C54C2C11}"/>
              </a:ext>
            </a:extLst>
          </p:cNvPr>
          <p:cNvSpPr>
            <a:spLocks noGrp="1"/>
          </p:cNvSpPr>
          <p:nvPr>
            <p:ph idx="1"/>
          </p:nvPr>
        </p:nvSpPr>
        <p:spPr>
          <a:xfrm>
            <a:off x="6459714" y="962721"/>
            <a:ext cx="5600716" cy="5334000"/>
          </a:xfrm>
        </p:spPr>
        <p:txBody>
          <a:bodyPr anchor="ctr">
            <a:normAutofit/>
          </a:bodyPr>
          <a:lstStyle/>
          <a:p>
            <a:pPr marL="342900" lvl="0" indent="-342900">
              <a:lnSpc>
                <a:spcPct val="200000"/>
              </a:lnSpc>
              <a:buFont typeface="Calibri" panose="020F0502020204030204" pitchFamily="34" charset="0"/>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Helps us understand the link between stimuli</a:t>
            </a:r>
          </a:p>
          <a:p>
            <a:pPr marL="342900" lvl="0" indent="-342900">
              <a:lnSpc>
                <a:spcPct val="200000"/>
              </a:lnSpc>
              <a:buFont typeface="Calibri" panose="020F0502020204030204" pitchFamily="34" charset="0"/>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Reliable reproductions in experiments</a:t>
            </a:r>
          </a:p>
          <a:p>
            <a:pPr marL="342900" lvl="0" indent="-342900">
              <a:lnSpc>
                <a:spcPct val="200000"/>
              </a:lnSpc>
              <a:buFont typeface="Calibri" panose="020F0502020204030204" pitchFamily="34" charset="0"/>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Advantages in mental health and education</a:t>
            </a:r>
          </a:p>
          <a:p>
            <a:pPr marL="342900" lvl="0" indent="-342900">
              <a:lnSpc>
                <a:spcPct val="200000"/>
              </a:lnSpc>
              <a:buFont typeface="Calibri" panose="020F0502020204030204" pitchFamily="34" charset="0"/>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Influences lesson design</a:t>
            </a:r>
          </a:p>
          <a:p>
            <a:pPr marL="342900" lvl="0" indent="-342900">
              <a:lnSpc>
                <a:spcPct val="200000"/>
              </a:lnSpc>
              <a:buFont typeface="Calibri" panose="020F0502020204030204" pitchFamily="34" charset="0"/>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Therapeutic techniques</a:t>
            </a:r>
          </a:p>
          <a:p>
            <a:endParaRPr lang="en-US" dirty="0"/>
          </a:p>
        </p:txBody>
      </p:sp>
      <p:sp>
        <p:nvSpPr>
          <p:cNvPr id="4" name="Rectangle 2">
            <a:extLst>
              <a:ext uri="{FF2B5EF4-FFF2-40B4-BE49-F238E27FC236}">
                <a16:creationId xmlns:a16="http://schemas.microsoft.com/office/drawing/2014/main" id="{4C7E5CF0-037B-E347-8627-A2326338B0F7}"/>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8821441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1" name="Rectangle 4110">
            <a:extLst>
              <a:ext uri="{FF2B5EF4-FFF2-40B4-BE49-F238E27FC236}">
                <a16:creationId xmlns:a16="http://schemas.microsoft.com/office/drawing/2014/main" id="{3DAD064D-86F0-42ED-B520-996898579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43BB9B-A933-964C-B659-73582341CA5D}"/>
              </a:ext>
            </a:extLst>
          </p:cNvPr>
          <p:cNvSpPr>
            <a:spLocks noGrp="1"/>
          </p:cNvSpPr>
          <p:nvPr>
            <p:ph type="title"/>
          </p:nvPr>
        </p:nvSpPr>
        <p:spPr>
          <a:xfrm>
            <a:off x="952500" y="812042"/>
            <a:ext cx="4264686" cy="1092958"/>
          </a:xfrm>
        </p:spPr>
        <p:txBody>
          <a:bodyPr>
            <a:normAutofit/>
          </a:bodyPr>
          <a:lstStyle/>
          <a:p>
            <a:pPr algn="ctr">
              <a:lnSpc>
                <a:spcPct val="110000"/>
              </a:lnSpc>
            </a:pPr>
            <a:r>
              <a:rPr lang="en-GB" sz="2000" b="1" dirty="0">
                <a:effectLst/>
                <a:latin typeface="Calibri" panose="020F0502020204030204" pitchFamily="34" charset="0"/>
                <a:ea typeface="Calibri" panose="020F0502020204030204" pitchFamily="34" charset="0"/>
                <a:cs typeface="Times New Roman" panose="02020603050405020304" pitchFamily="18" charset="0"/>
              </a:rPr>
              <a:t>Criticisms of the theory</a:t>
            </a:r>
            <a:br>
              <a:rPr lang="en-GB" sz="2000" dirty="0">
                <a:effectLst/>
                <a:latin typeface="Calibri" panose="020F0502020204030204" pitchFamily="34" charset="0"/>
                <a:ea typeface="Calibri" panose="020F0502020204030204" pitchFamily="34" charset="0"/>
                <a:cs typeface="Times New Roman" panose="02020603050405020304" pitchFamily="18" charset="0"/>
              </a:rPr>
            </a:br>
            <a:endParaRPr lang="en-US" sz="2000" dirty="0"/>
          </a:p>
        </p:txBody>
      </p:sp>
      <p:sp>
        <p:nvSpPr>
          <p:cNvPr id="4113" name="Rectangle 4112">
            <a:extLst>
              <a:ext uri="{FF2B5EF4-FFF2-40B4-BE49-F238E27FC236}">
                <a16:creationId xmlns:a16="http://schemas.microsoft.com/office/drawing/2014/main" id="{17A4D85E-F98A-F670-16C3-7B2B0DA3A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17781"/>
            <a:ext cx="6096000" cy="3640219"/>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88651BA-6304-BC46-A305-40DCD7AE380F}"/>
              </a:ext>
            </a:extLst>
          </p:cNvPr>
          <p:cNvSpPr>
            <a:spLocks noGrp="1"/>
          </p:cNvSpPr>
          <p:nvPr>
            <p:ph idx="1"/>
          </p:nvPr>
        </p:nvSpPr>
        <p:spPr>
          <a:xfrm>
            <a:off x="952500" y="2285997"/>
            <a:ext cx="4191000" cy="3890965"/>
          </a:xfrm>
        </p:spPr>
        <p:txBody>
          <a:bodyPr>
            <a:normAutofit/>
          </a:bodyPr>
          <a:lstStyle/>
          <a:p>
            <a:pPr marL="342900" lvl="0" indent="-342900">
              <a:lnSpc>
                <a:spcPct val="200000"/>
              </a:lnSpc>
              <a:buFont typeface="Calibri" panose="020F0502020204030204" pitchFamily="34" charset="0"/>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Drawbacks and restrictions</a:t>
            </a:r>
          </a:p>
          <a:p>
            <a:pPr marL="342900" lvl="0" indent="-342900">
              <a:lnSpc>
                <a:spcPct val="200000"/>
              </a:lnSpc>
              <a:buFont typeface="Calibri" panose="020F0502020204030204" pitchFamily="34" charset="0"/>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Free will</a:t>
            </a:r>
          </a:p>
          <a:p>
            <a:pPr marL="342900" lvl="0" indent="-342900">
              <a:lnSpc>
                <a:spcPct val="200000"/>
              </a:lnSpc>
              <a:buFont typeface="Calibri" panose="020F0502020204030204" pitchFamily="34" charset="0"/>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Superficial</a:t>
            </a:r>
          </a:p>
          <a:p>
            <a:pPr marL="342900" lvl="0" indent="-342900">
              <a:lnSpc>
                <a:spcPct val="200000"/>
              </a:lnSpc>
              <a:buFont typeface="Calibri" panose="020F0502020204030204" pitchFamily="34" charset="0"/>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People and animals can change</a:t>
            </a:r>
          </a:p>
          <a:p>
            <a:pPr marL="342900" lvl="0" indent="-342900">
              <a:lnSpc>
                <a:spcPct val="200000"/>
              </a:lnSpc>
              <a:buFont typeface="Calibri" panose="020F0502020204030204" pitchFamily="34" charset="0"/>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Different forms of learning</a:t>
            </a:r>
          </a:p>
          <a:p>
            <a:endParaRPr lang="en-US" dirty="0"/>
          </a:p>
        </p:txBody>
      </p:sp>
      <p:pic>
        <p:nvPicPr>
          <p:cNvPr id="4097" name="Picture 9" descr="EMOTIONAL ENERGY AND THE CULT OF FREE WILL — Dr. Randall Collins">
            <a:extLst>
              <a:ext uri="{FF2B5EF4-FFF2-40B4-BE49-F238E27FC236}">
                <a16:creationId xmlns:a16="http://schemas.microsoft.com/office/drawing/2014/main" id="{C87CC978-87FF-0441-AC32-0AEA980DD5E8}"/>
              </a:ext>
            </a:extLst>
          </p:cNvPr>
          <p:cNvPicPr>
            <a:picLocks noChangeAspect="1" noChangeArrowheads="1"/>
          </p:cNvPicPr>
          <p:nvPr/>
        </p:nvPicPr>
        <p:blipFill rotWithShape="1">
          <a:blip r:embed="rId3" r:link="rId4">
            <a:extLst>
              <a:ext uri="{28A0092B-C50C-407E-A947-70E740481C1C}">
                <a14:useLocalDpi xmlns:a14="http://schemas.microsoft.com/office/drawing/2010/main" val="0"/>
              </a:ext>
            </a:extLst>
          </a:blip>
          <a:srcRect l="20740" r="19926" b="-1"/>
          <a:stretch>
            <a:fillRect/>
          </a:stretch>
        </p:blipFill>
        <p:spPr bwMode="auto">
          <a:xfrm>
            <a:off x="6096000" y="10"/>
            <a:ext cx="6095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2">
            <a:extLst>
              <a:ext uri="{FF2B5EF4-FFF2-40B4-BE49-F238E27FC236}">
                <a16:creationId xmlns:a16="http://schemas.microsoft.com/office/drawing/2014/main" id="{2582DD11-A94C-7742-95CD-7950E31863BC}"/>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29551455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42" name="Rectangle 5141">
            <a:extLst>
              <a:ext uri="{FF2B5EF4-FFF2-40B4-BE49-F238E27FC236}">
                <a16:creationId xmlns:a16="http://schemas.microsoft.com/office/drawing/2014/main" id="{5669F72C-E3FB-4C48-AEBD-AF7AC0D74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4" name="Rectangle 5143">
            <a:extLst>
              <a:ext uri="{FF2B5EF4-FFF2-40B4-BE49-F238E27FC236}">
                <a16:creationId xmlns:a16="http://schemas.microsoft.com/office/drawing/2014/main" id="{4B0B6324-6A1A-B7EA-C516-602D92107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9" cy="6858000"/>
          </a:xfrm>
          <a:prstGeom prst="rect">
            <a:avLst/>
          </a:prstGeom>
          <a:gradFill>
            <a:gsLst>
              <a:gs pos="20000">
                <a:schemeClr val="accent1">
                  <a:lumMod val="60000"/>
                  <a:lumOff val="40000"/>
                  <a:alpha val="0"/>
                </a:schemeClr>
              </a:gs>
              <a:gs pos="9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6" name="Freeform: Shape 5145">
            <a:extLst>
              <a:ext uri="{FF2B5EF4-FFF2-40B4-BE49-F238E27FC236}">
                <a16:creationId xmlns:a16="http://schemas.microsoft.com/office/drawing/2014/main" id="{BE0508C3-90C1-757B-0304-C22A54C40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341" y="1247985"/>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6AE0E48-94DC-A84B-BAE7-116EB9A4F01D}"/>
              </a:ext>
            </a:extLst>
          </p:cNvPr>
          <p:cNvSpPr>
            <a:spLocks noGrp="1"/>
          </p:cNvSpPr>
          <p:nvPr>
            <p:ph type="title"/>
          </p:nvPr>
        </p:nvSpPr>
        <p:spPr>
          <a:xfrm>
            <a:off x="1182313" y="2288987"/>
            <a:ext cx="3756612" cy="2283013"/>
          </a:xfrm>
        </p:spPr>
        <p:txBody>
          <a:bodyPr anchor="ctr">
            <a:normAutofit/>
          </a:bodyPr>
          <a:lstStyle/>
          <a:p>
            <a:pPr algn="ctr"/>
            <a:r>
              <a:rPr lang="en-GB" b="1">
                <a:effectLst/>
                <a:latin typeface="Segoe UI" panose="020B0502040204020203" pitchFamily="34" charset="0"/>
                <a:ea typeface="Times New Roman" panose="02020603050405020304" pitchFamily="18" charset="0"/>
                <a:cs typeface="Times New Roman" panose="02020603050405020304" pitchFamily="18" charset="0"/>
              </a:rPr>
              <a:t>Conclusion </a:t>
            </a:r>
            <a:br>
              <a:rPr lang="en-GB">
                <a:effectLst/>
                <a:latin typeface="Calibri" panose="020F0502020204030204" pitchFamily="34" charset="0"/>
                <a:ea typeface="Calibri" panose="020F0502020204030204" pitchFamily="34" charset="0"/>
                <a:cs typeface="Times New Roman" panose="02020603050405020304" pitchFamily="18" charset="0"/>
              </a:rPr>
            </a:br>
            <a:endParaRPr lang="en-US"/>
          </a:p>
        </p:txBody>
      </p:sp>
      <p:sp>
        <p:nvSpPr>
          <p:cNvPr id="5148" name="Rectangle 5147">
            <a:extLst>
              <a:ext uri="{FF2B5EF4-FFF2-40B4-BE49-F238E27FC236}">
                <a16:creationId xmlns:a16="http://schemas.microsoft.com/office/drawing/2014/main" id="{6A9ADC05-2E41-F02B-2C08-E86A8B09DC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D7DB39-11AA-3B4C-AC98-F62AEC481136}"/>
              </a:ext>
            </a:extLst>
          </p:cNvPr>
          <p:cNvSpPr>
            <a:spLocks noGrp="1"/>
          </p:cNvSpPr>
          <p:nvPr>
            <p:ph idx="1"/>
          </p:nvPr>
        </p:nvSpPr>
        <p:spPr>
          <a:xfrm>
            <a:off x="6876131" y="1247985"/>
            <a:ext cx="4757391" cy="2480095"/>
          </a:xfrm>
        </p:spPr>
        <p:txBody>
          <a:bodyPr anchor="ctr">
            <a:normAutofit/>
          </a:bodyPr>
          <a:lstStyle/>
          <a:p>
            <a:pPr marL="342900" lvl="0" indent="-342900">
              <a:lnSpc>
                <a:spcPct val="200000"/>
              </a:lnSpc>
              <a:buFont typeface="Calibri" panose="020F0502020204030204" pitchFamily="34" charset="0"/>
              <a:buChar char="-"/>
              <a:tabLst>
                <a:tab pos="701675" algn="l"/>
              </a:tabLst>
            </a:pPr>
            <a:r>
              <a:rPr lang="en-GB" sz="2000" dirty="0">
                <a:effectLst/>
                <a:latin typeface="Calibri" panose="020F0502020204030204" pitchFamily="34" charset="0"/>
                <a:ea typeface="Calibri" panose="020F0502020204030204" pitchFamily="34" charset="0"/>
                <a:cs typeface="Times New Roman" panose="02020603050405020304" pitchFamily="18" charset="0"/>
              </a:rPr>
              <a:t>Significant impact on psychology</a:t>
            </a:r>
          </a:p>
          <a:p>
            <a:pPr marL="342900" lvl="0" indent="-342900">
              <a:lnSpc>
                <a:spcPct val="200000"/>
              </a:lnSpc>
              <a:buFont typeface="Calibri" panose="020F0502020204030204" pitchFamily="34" charset="0"/>
              <a:buChar char="-"/>
              <a:tabLst>
                <a:tab pos="701675" algn="l"/>
              </a:tabLst>
            </a:pPr>
            <a:r>
              <a:rPr lang="en-GB" sz="2000" dirty="0">
                <a:effectLst/>
                <a:latin typeface="Calibri" panose="020F0502020204030204" pitchFamily="34" charset="0"/>
                <a:ea typeface="Calibri" panose="020F0502020204030204" pitchFamily="34" charset="0"/>
                <a:cs typeface="Times New Roman" panose="02020603050405020304" pitchFamily="18" charset="0"/>
              </a:rPr>
              <a:t>Principles still practised</a:t>
            </a:r>
          </a:p>
          <a:p>
            <a:pPr marL="342900" lvl="0" indent="-342900">
              <a:lnSpc>
                <a:spcPct val="200000"/>
              </a:lnSpc>
              <a:buFont typeface="Calibri" panose="020F0502020204030204" pitchFamily="34" charset="0"/>
              <a:buChar char="-"/>
              <a:tabLst>
                <a:tab pos="701675" algn="l"/>
              </a:tabLst>
            </a:pPr>
            <a:r>
              <a:rPr lang="en-GB" sz="2000" dirty="0">
                <a:effectLst/>
                <a:latin typeface="Calibri" panose="020F0502020204030204" pitchFamily="34" charset="0"/>
                <a:ea typeface="Calibri" panose="020F0502020204030204" pitchFamily="34" charset="0"/>
                <a:cs typeface="Times New Roman" panose="02020603050405020304" pitchFamily="18" charset="0"/>
              </a:rPr>
              <a:t>Oversimplifies human learning</a:t>
            </a:r>
          </a:p>
          <a:p>
            <a:pPr marL="0" indent="0">
              <a:buNone/>
            </a:pPr>
            <a:endParaRPr lang="en-US" dirty="0"/>
          </a:p>
        </p:txBody>
      </p:sp>
      <p:pic>
        <p:nvPicPr>
          <p:cNvPr id="1026" name="Picture 2" descr="Are humans animals? | BBC Science Focus Magazine">
            <a:extLst>
              <a:ext uri="{FF2B5EF4-FFF2-40B4-BE49-F238E27FC236}">
                <a16:creationId xmlns:a16="http://schemas.microsoft.com/office/drawing/2014/main" id="{3DDB567B-D1D6-8040-9B1E-F3C5742430D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21258" y="4236720"/>
            <a:ext cx="5835528" cy="248009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2">
            <a:extLst>
              <a:ext uri="{FF2B5EF4-FFF2-40B4-BE49-F238E27FC236}">
                <a16:creationId xmlns:a16="http://schemas.microsoft.com/office/drawing/2014/main" id="{C22AF701-C17D-9F49-A1DC-C7F0F684EDA7}"/>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30655151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C4EB0-0415-9249-A9A9-0B6D428074A7}"/>
              </a:ext>
            </a:extLst>
          </p:cNvPr>
          <p:cNvSpPr>
            <a:spLocks noGrp="1"/>
          </p:cNvSpPr>
          <p:nvPr>
            <p:ph type="title"/>
          </p:nvPr>
        </p:nvSpPr>
        <p:spPr/>
        <p:txBody>
          <a:bodyPr/>
          <a:lstStyle/>
          <a:p>
            <a:r>
              <a:rPr lang="en-US" dirty="0"/>
              <a:t>Footnotes</a:t>
            </a:r>
          </a:p>
        </p:txBody>
      </p:sp>
      <p:sp>
        <p:nvSpPr>
          <p:cNvPr id="3" name="Content Placeholder 2">
            <a:extLst>
              <a:ext uri="{FF2B5EF4-FFF2-40B4-BE49-F238E27FC236}">
                <a16:creationId xmlns:a16="http://schemas.microsoft.com/office/drawing/2014/main" id="{A2BBAF76-346B-C04D-8ACF-7712BB6AF296}"/>
              </a:ext>
            </a:extLst>
          </p:cNvPr>
          <p:cNvSpPr>
            <a:spLocks noGrp="1"/>
          </p:cNvSpPr>
          <p:nvPr>
            <p:ph idx="1"/>
          </p:nvPr>
        </p:nvSpPr>
        <p:spPr>
          <a:xfrm>
            <a:off x="952500" y="2285997"/>
            <a:ext cx="10287000" cy="4135123"/>
          </a:xfrm>
        </p:spPr>
        <p:txBody>
          <a:bodyPr>
            <a:normAutofit/>
          </a:bodyPr>
          <a:lstStyle/>
          <a:p>
            <a:r>
              <a:rPr lang="en-US" sz="1600" dirty="0">
                <a:latin typeface="+mj-lt"/>
              </a:rPr>
              <a:t>1 - </a:t>
            </a:r>
            <a:r>
              <a:rPr lang="en-GB" sz="1600" dirty="0">
                <a:effectLst/>
                <a:latin typeface="+mj-lt"/>
                <a:ea typeface="Calibri" panose="020F0502020204030204" pitchFamily="34" charset="0"/>
                <a:cs typeface="Times New Roman" panose="02020603050405020304" pitchFamily="18" charset="0"/>
              </a:rPr>
              <a:t>https://</a:t>
            </a:r>
            <a:r>
              <a:rPr lang="en-GB" sz="1600" dirty="0" err="1">
                <a:effectLst/>
                <a:latin typeface="+mj-lt"/>
                <a:ea typeface="Calibri" panose="020F0502020204030204" pitchFamily="34" charset="0"/>
                <a:cs typeface="Times New Roman" panose="02020603050405020304" pitchFamily="18" charset="0"/>
              </a:rPr>
              <a:t>www.simplypsychology.org</a:t>
            </a:r>
            <a:r>
              <a:rPr lang="en-GB" sz="1600" dirty="0">
                <a:effectLst/>
                <a:latin typeface="+mj-lt"/>
                <a:ea typeface="Calibri" panose="020F0502020204030204" pitchFamily="34" charset="0"/>
                <a:cs typeface="Times New Roman" panose="02020603050405020304" pitchFamily="18" charset="0"/>
              </a:rPr>
              <a:t>/</a:t>
            </a:r>
            <a:r>
              <a:rPr lang="en-GB" sz="1600" dirty="0" err="1">
                <a:effectLst/>
                <a:latin typeface="+mj-lt"/>
                <a:ea typeface="Calibri" panose="020F0502020204030204" pitchFamily="34" charset="0"/>
                <a:cs typeface="Times New Roman" panose="02020603050405020304" pitchFamily="18" charset="0"/>
              </a:rPr>
              <a:t>behaviorism.html</a:t>
            </a:r>
            <a:r>
              <a:rPr lang="en-GB" sz="1600" dirty="0">
                <a:effectLst/>
                <a:latin typeface="+mj-lt"/>
              </a:rPr>
              <a:t> </a:t>
            </a:r>
            <a:endParaRPr lang="en-US" sz="1600" dirty="0">
              <a:latin typeface="+mj-lt"/>
            </a:endParaRPr>
          </a:p>
          <a:p>
            <a:r>
              <a:rPr lang="en-US" sz="1600" dirty="0">
                <a:latin typeface="+mj-lt"/>
              </a:rPr>
              <a:t>2 - </a:t>
            </a:r>
            <a:r>
              <a:rPr lang="en-GB" sz="1600" dirty="0">
                <a:solidFill>
                  <a:srgbClr val="333333"/>
                </a:solidFill>
                <a:effectLst/>
                <a:latin typeface="+mj-lt"/>
                <a:ea typeface="Times New Roman" panose="02020603050405020304" pitchFamily="18" charset="0"/>
              </a:rPr>
              <a:t>Watson, J. B. (1913). Psychology as the behaviourist views it. </a:t>
            </a:r>
            <a:r>
              <a:rPr lang="en-GB" sz="1600" i="1" dirty="0">
                <a:solidFill>
                  <a:srgbClr val="333333"/>
                </a:solidFill>
                <a:effectLst/>
                <a:latin typeface="+mj-lt"/>
                <a:ea typeface="Times New Roman" panose="02020603050405020304" pitchFamily="18" charset="0"/>
              </a:rPr>
              <a:t>Psychological Review, 20</a:t>
            </a:r>
            <a:r>
              <a:rPr lang="en-GB" sz="1600" dirty="0">
                <a:solidFill>
                  <a:srgbClr val="333333"/>
                </a:solidFill>
                <a:effectLst/>
                <a:latin typeface="+mj-lt"/>
                <a:ea typeface="Times New Roman" panose="02020603050405020304" pitchFamily="18" charset="0"/>
              </a:rPr>
              <a:t>(2), 158–177.</a:t>
            </a:r>
            <a:r>
              <a:rPr lang="en-GB" sz="1600" dirty="0">
                <a:effectLst/>
                <a:latin typeface="+mj-lt"/>
              </a:rPr>
              <a:t> </a:t>
            </a:r>
            <a:endParaRPr lang="en-US" sz="1600" dirty="0">
              <a:latin typeface="+mj-lt"/>
            </a:endParaRPr>
          </a:p>
          <a:p>
            <a:r>
              <a:rPr lang="en-US" sz="1600" dirty="0">
                <a:latin typeface="+mj-lt"/>
              </a:rPr>
              <a:t>3 - </a:t>
            </a:r>
            <a:r>
              <a:rPr lang="en-GB" sz="1600" dirty="0">
                <a:effectLst/>
                <a:latin typeface="+mj-lt"/>
                <a:ea typeface="Calibri" panose="020F0502020204030204" pitchFamily="34" charset="0"/>
                <a:cs typeface="Times New Roman" panose="02020603050405020304" pitchFamily="18" charset="0"/>
              </a:rPr>
              <a:t>https://</a:t>
            </a:r>
            <a:r>
              <a:rPr lang="en-GB" sz="1600" dirty="0" err="1">
                <a:effectLst/>
                <a:latin typeface="+mj-lt"/>
                <a:ea typeface="Calibri" panose="020F0502020204030204" pitchFamily="34" charset="0"/>
                <a:cs typeface="Times New Roman" panose="02020603050405020304" pitchFamily="18" charset="0"/>
              </a:rPr>
              <a:t>edtechbooks.org</a:t>
            </a:r>
            <a:r>
              <a:rPr lang="en-GB" sz="1600" dirty="0">
                <a:effectLst/>
                <a:latin typeface="+mj-lt"/>
                <a:ea typeface="Calibri" panose="020F0502020204030204" pitchFamily="34" charset="0"/>
                <a:cs typeface="Times New Roman" panose="02020603050405020304" pitchFamily="18" charset="0"/>
              </a:rPr>
              <a:t>/pdfs/print/</a:t>
            </a:r>
            <a:r>
              <a:rPr lang="en-GB" sz="1600" dirty="0" err="1">
                <a:effectLst/>
                <a:latin typeface="+mj-lt"/>
                <a:ea typeface="Calibri" panose="020F0502020204030204" pitchFamily="34" charset="0"/>
                <a:cs typeface="Times New Roman" panose="02020603050405020304" pitchFamily="18" charset="0"/>
              </a:rPr>
              <a:t>studentguide</a:t>
            </a:r>
            <a:r>
              <a:rPr lang="en-GB" sz="1600" dirty="0">
                <a:effectLst/>
                <a:latin typeface="+mj-lt"/>
                <a:ea typeface="Calibri" panose="020F0502020204030204" pitchFamily="34" charset="0"/>
                <a:cs typeface="Times New Roman" panose="02020603050405020304" pitchFamily="18" charset="0"/>
              </a:rPr>
              <a:t>/</a:t>
            </a:r>
            <a:r>
              <a:rPr lang="en-GB" sz="1600" dirty="0" err="1">
                <a:effectLst/>
                <a:latin typeface="+mj-lt"/>
                <a:ea typeface="Calibri" panose="020F0502020204030204" pitchFamily="34" charset="0"/>
                <a:cs typeface="Times New Roman" panose="02020603050405020304" pitchFamily="18" charset="0"/>
              </a:rPr>
              <a:t>behaviorism.pdf</a:t>
            </a:r>
            <a:r>
              <a:rPr lang="en-GB" sz="1600" dirty="0">
                <a:effectLst/>
                <a:latin typeface="+mj-lt"/>
              </a:rPr>
              <a:t> </a:t>
            </a:r>
            <a:endParaRPr lang="en-US" sz="1600" dirty="0">
              <a:latin typeface="+mj-lt"/>
            </a:endParaRPr>
          </a:p>
          <a:p>
            <a:r>
              <a:rPr lang="en-US" sz="1600" dirty="0">
                <a:latin typeface="+mj-lt"/>
              </a:rPr>
              <a:t>4 - </a:t>
            </a:r>
            <a:r>
              <a:rPr lang="en-GB" sz="1600" u="sng" dirty="0">
                <a:solidFill>
                  <a:srgbClr val="0000FF"/>
                </a:solidFill>
                <a:effectLst/>
                <a:latin typeface="+mj-lt"/>
                <a:ea typeface="Calibri" panose="020F0502020204030204" pitchFamily="34" charset="0"/>
                <a:cs typeface="Times New Roman" panose="02020603050405020304" pitchFamily="18" charset="0"/>
                <a:hlinkClick r:id="rId2"/>
              </a:rPr>
              <a:t>https://edtechbooks.org/pdfs/print/studentguide/behaviorism.pdf</a:t>
            </a:r>
            <a:r>
              <a:rPr lang="en-GB" sz="1600" dirty="0">
                <a:effectLst/>
                <a:latin typeface="+mj-lt"/>
                <a:ea typeface="Calibri" panose="020F0502020204030204" pitchFamily="34" charset="0"/>
                <a:cs typeface="Times New Roman" panose="02020603050405020304" pitchFamily="18" charset="0"/>
              </a:rPr>
              <a:t> </a:t>
            </a:r>
            <a:endParaRPr lang="en-US" sz="1600" dirty="0">
              <a:latin typeface="+mj-lt"/>
            </a:endParaRPr>
          </a:p>
          <a:p>
            <a:r>
              <a:rPr lang="en-US" sz="1600" dirty="0">
                <a:latin typeface="+mj-lt"/>
              </a:rPr>
              <a:t>5 - </a:t>
            </a:r>
            <a:r>
              <a:rPr lang="en-GB" sz="1600" dirty="0">
                <a:effectLst/>
                <a:latin typeface="+mj-lt"/>
                <a:ea typeface="Calibri" panose="020F0502020204030204" pitchFamily="34" charset="0"/>
                <a:cs typeface="Times New Roman" panose="02020603050405020304" pitchFamily="18" charset="0"/>
              </a:rPr>
              <a:t>subsequent experiments showed a marked decrease in time as each cat learned that the same lever would consistently open the box.</a:t>
            </a:r>
            <a:r>
              <a:rPr lang="en-GB" sz="1600" dirty="0">
                <a:effectLst/>
                <a:latin typeface="+mj-lt"/>
              </a:rPr>
              <a:t> </a:t>
            </a:r>
          </a:p>
          <a:p>
            <a:r>
              <a:rPr lang="en-GB" sz="1600" dirty="0">
                <a:latin typeface="+mj-lt"/>
              </a:rPr>
              <a:t>6 - </a:t>
            </a:r>
            <a:r>
              <a:rPr lang="en-GB" sz="1600" dirty="0">
                <a:effectLst/>
                <a:latin typeface="+mj-lt"/>
                <a:ea typeface="Calibri" panose="020F0502020204030204" pitchFamily="34" charset="0"/>
                <a:cs typeface="Times New Roman" panose="02020603050405020304" pitchFamily="18" charset="0"/>
              </a:rPr>
              <a:t>https://</a:t>
            </a:r>
            <a:r>
              <a:rPr lang="en-GB" sz="1600" dirty="0" err="1">
                <a:effectLst/>
                <a:latin typeface="+mj-lt"/>
                <a:ea typeface="Calibri" panose="020F0502020204030204" pitchFamily="34" charset="0"/>
                <a:cs typeface="Times New Roman" panose="02020603050405020304" pitchFamily="18" charset="0"/>
              </a:rPr>
              <a:t>braintour.harvard.edu</a:t>
            </a:r>
            <a:r>
              <a:rPr lang="en-GB" sz="1600" dirty="0">
                <a:effectLst/>
                <a:latin typeface="+mj-lt"/>
                <a:ea typeface="Calibri" panose="020F0502020204030204" pitchFamily="34" charset="0"/>
                <a:cs typeface="Times New Roman" panose="02020603050405020304" pitchFamily="18" charset="0"/>
              </a:rPr>
              <a:t>/archives/portfolio-items/skinner-and-</a:t>
            </a:r>
            <a:r>
              <a:rPr lang="en-GB" sz="1600" dirty="0" err="1">
                <a:effectLst/>
                <a:latin typeface="+mj-lt"/>
                <a:ea typeface="Calibri" panose="020F0502020204030204" pitchFamily="34" charset="0"/>
                <a:cs typeface="Times New Roman" panose="02020603050405020304" pitchFamily="18" charset="0"/>
              </a:rPr>
              <a:t>behaviorism</a:t>
            </a:r>
            <a:r>
              <a:rPr lang="en-GB" sz="1600" dirty="0">
                <a:effectLst/>
                <a:latin typeface="+mj-lt"/>
              </a:rPr>
              <a:t> </a:t>
            </a:r>
          </a:p>
          <a:p>
            <a:r>
              <a:rPr lang="en-GB" sz="1600" dirty="0">
                <a:latin typeface="+mj-lt"/>
              </a:rPr>
              <a:t>7 – </a:t>
            </a:r>
            <a:r>
              <a:rPr lang="en-GB" sz="1600" dirty="0">
                <a:effectLst/>
                <a:latin typeface="+mj-lt"/>
                <a:ea typeface="Calibri" panose="020F0502020204030204" pitchFamily="34" charset="0"/>
                <a:cs typeface="Times New Roman" panose="02020603050405020304" pitchFamily="18" charset="0"/>
              </a:rPr>
              <a:t>https://</a:t>
            </a:r>
            <a:r>
              <a:rPr lang="en-GB" sz="1600" dirty="0" err="1">
                <a:effectLst/>
                <a:latin typeface="+mj-lt"/>
                <a:ea typeface="Calibri" panose="020F0502020204030204" pitchFamily="34" charset="0"/>
                <a:cs typeface="Times New Roman" panose="02020603050405020304" pitchFamily="18" charset="0"/>
              </a:rPr>
              <a:t>joanakompa.com</a:t>
            </a:r>
            <a:r>
              <a:rPr lang="en-GB" sz="1600" dirty="0">
                <a:effectLst/>
                <a:latin typeface="+mj-lt"/>
                <a:ea typeface="Calibri" panose="020F0502020204030204" pitchFamily="34" charset="0"/>
                <a:cs typeface="Times New Roman" panose="02020603050405020304" pitchFamily="18" charset="0"/>
              </a:rPr>
              <a:t>/2015/05/02/strengths-and-limitations-of-</a:t>
            </a:r>
            <a:r>
              <a:rPr lang="en-GB" sz="1600" dirty="0" err="1">
                <a:effectLst/>
                <a:latin typeface="+mj-lt"/>
                <a:ea typeface="Calibri" panose="020F0502020204030204" pitchFamily="34" charset="0"/>
                <a:cs typeface="Times New Roman" panose="02020603050405020304" pitchFamily="18" charset="0"/>
              </a:rPr>
              <a:t>behaviorism</a:t>
            </a:r>
            <a:r>
              <a:rPr lang="en-GB" sz="1600" dirty="0">
                <a:effectLst/>
                <a:latin typeface="+mj-lt"/>
                <a:ea typeface="Calibri" panose="020F0502020204030204" pitchFamily="34" charset="0"/>
                <a:cs typeface="Times New Roman" panose="02020603050405020304" pitchFamily="18" charset="0"/>
              </a:rPr>
              <a:t>-for-learning/</a:t>
            </a:r>
            <a:r>
              <a:rPr lang="en-GB" sz="1600" dirty="0">
                <a:effectLst/>
                <a:latin typeface="+mj-lt"/>
              </a:rPr>
              <a:t> </a:t>
            </a:r>
            <a:endParaRPr lang="en-GB" sz="1600" dirty="0">
              <a:latin typeface="+mj-lt"/>
            </a:endParaRPr>
          </a:p>
          <a:p>
            <a:r>
              <a:rPr lang="en-GB" sz="1600" dirty="0">
                <a:latin typeface="+mj-lt"/>
              </a:rPr>
              <a:t>8 - </a:t>
            </a:r>
            <a:r>
              <a:rPr lang="en-GB" sz="1600" dirty="0">
                <a:effectLst/>
                <a:latin typeface="+mj-lt"/>
                <a:ea typeface="Calibri" panose="020F0502020204030204" pitchFamily="34" charset="0"/>
                <a:cs typeface="Times New Roman" panose="02020603050405020304" pitchFamily="18" charset="0"/>
              </a:rPr>
              <a:t>https://</a:t>
            </a:r>
            <a:r>
              <a:rPr lang="en-GB" sz="1600" dirty="0" err="1">
                <a:effectLst/>
                <a:latin typeface="+mj-lt"/>
                <a:ea typeface="Calibri" panose="020F0502020204030204" pitchFamily="34" charset="0"/>
                <a:cs typeface="Times New Roman" panose="02020603050405020304" pitchFamily="18" charset="0"/>
              </a:rPr>
              <a:t>www.verywellmind.com</a:t>
            </a:r>
            <a:r>
              <a:rPr lang="en-GB" sz="1600" dirty="0">
                <a:effectLst/>
                <a:latin typeface="+mj-lt"/>
                <a:ea typeface="Calibri" panose="020F0502020204030204" pitchFamily="34" charset="0"/>
                <a:cs typeface="Times New Roman" panose="02020603050405020304" pitchFamily="18" charset="0"/>
              </a:rPr>
              <a:t>/behavioral-psychology-4157183</a:t>
            </a:r>
            <a:r>
              <a:rPr lang="en-GB" sz="1600" dirty="0">
                <a:effectLst/>
                <a:latin typeface="+mj-lt"/>
              </a:rPr>
              <a:t> </a:t>
            </a:r>
          </a:p>
          <a:p>
            <a:r>
              <a:rPr lang="en-GB" sz="1600" dirty="0">
                <a:latin typeface="+mj-lt"/>
              </a:rPr>
              <a:t>9 - </a:t>
            </a:r>
            <a:r>
              <a:rPr lang="en-GB" sz="1600" dirty="0">
                <a:effectLst/>
                <a:latin typeface="+mj-lt"/>
                <a:ea typeface="Calibri" panose="020F0502020204030204" pitchFamily="34" charset="0"/>
                <a:cs typeface="Times New Roman" panose="02020603050405020304" pitchFamily="18" charset="0"/>
              </a:rPr>
              <a:t>https://</a:t>
            </a:r>
            <a:r>
              <a:rPr lang="en-GB" sz="1600" dirty="0" err="1">
                <a:effectLst/>
                <a:latin typeface="+mj-lt"/>
                <a:ea typeface="Calibri" panose="020F0502020204030204" pitchFamily="34" charset="0"/>
                <a:cs typeface="Times New Roman" panose="02020603050405020304" pitchFamily="18" charset="0"/>
              </a:rPr>
              <a:t>edtechbooks.org</a:t>
            </a:r>
            <a:r>
              <a:rPr lang="en-GB" sz="1600" dirty="0">
                <a:effectLst/>
                <a:latin typeface="+mj-lt"/>
                <a:ea typeface="Calibri" panose="020F0502020204030204" pitchFamily="34" charset="0"/>
                <a:cs typeface="Times New Roman" panose="02020603050405020304" pitchFamily="18" charset="0"/>
              </a:rPr>
              <a:t>/</a:t>
            </a:r>
            <a:r>
              <a:rPr lang="en-GB" sz="1600" dirty="0" err="1">
                <a:effectLst/>
                <a:latin typeface="+mj-lt"/>
                <a:ea typeface="Calibri" panose="020F0502020204030204" pitchFamily="34" charset="0"/>
                <a:cs typeface="Times New Roman" panose="02020603050405020304" pitchFamily="18" charset="0"/>
              </a:rPr>
              <a:t>studentguide</a:t>
            </a:r>
            <a:r>
              <a:rPr lang="en-GB" sz="1600" dirty="0">
                <a:effectLst/>
                <a:latin typeface="+mj-lt"/>
                <a:ea typeface="Calibri" panose="020F0502020204030204" pitchFamily="34" charset="0"/>
                <a:cs typeface="Times New Roman" panose="02020603050405020304" pitchFamily="18" charset="0"/>
              </a:rPr>
              <a:t>/</a:t>
            </a:r>
            <a:r>
              <a:rPr lang="en-GB" sz="1600" dirty="0" err="1">
                <a:effectLst/>
                <a:latin typeface="+mj-lt"/>
                <a:ea typeface="Calibri" panose="020F0502020204030204" pitchFamily="34" charset="0"/>
                <a:cs typeface="Times New Roman" panose="02020603050405020304" pitchFamily="18" charset="0"/>
              </a:rPr>
              <a:t>behaviorism</a:t>
            </a:r>
            <a:r>
              <a:rPr lang="en-GB" sz="1600" dirty="0">
                <a:effectLst/>
                <a:latin typeface="+mj-lt"/>
              </a:rPr>
              <a:t> </a:t>
            </a:r>
            <a:endParaRPr lang="en-US" sz="1600" dirty="0">
              <a:latin typeface="+mj-lt"/>
            </a:endParaRPr>
          </a:p>
        </p:txBody>
      </p:sp>
    </p:spTree>
    <p:extLst>
      <p:ext uri="{BB962C8B-B14F-4D97-AF65-F5344CB8AC3E}">
        <p14:creationId xmlns:p14="http://schemas.microsoft.com/office/powerpoint/2010/main" val="14502152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4C541-9469-9243-9E60-0D82D86D56A4}"/>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8B755732-19B3-B74F-A62A-809BDC7FD143}"/>
              </a:ext>
            </a:extLst>
          </p:cNvPr>
          <p:cNvSpPr>
            <a:spLocks noGrp="1"/>
          </p:cNvSpPr>
          <p:nvPr>
            <p:ph idx="1"/>
          </p:nvPr>
        </p:nvSpPr>
        <p:spPr/>
        <p:txBody>
          <a:bodyPr>
            <a:normAutofit lnSpcReduction="10000"/>
          </a:bodyPr>
          <a:lstStyle/>
          <a:p>
            <a:pPr>
              <a:lnSpc>
                <a:spcPct val="100000"/>
              </a:lnSpc>
              <a:tabLst>
                <a:tab pos="914400" algn="l"/>
              </a:tabLst>
            </a:pPr>
            <a:r>
              <a:rPr lang="en-GB" sz="1300" u="sng" dirty="0">
                <a:solidFill>
                  <a:srgbClr val="0000FF"/>
                </a:solidFill>
                <a:effectLst/>
                <a:latin typeface="+mj-lt"/>
                <a:ea typeface="Times New Roman" panose="02020603050405020304" pitchFamily="18" charset="0"/>
                <a:cs typeface="Times New Roman" panose="02020603050405020304" pitchFamily="18" charset="0"/>
                <a:hlinkClick r:id="rId2"/>
              </a:rPr>
              <a:t>https://www.simplypsychology.org/behaviorism.html</a:t>
            </a:r>
            <a:r>
              <a:rPr lang="en-GB" sz="1300" dirty="0">
                <a:effectLst/>
                <a:latin typeface="+mj-lt"/>
                <a:ea typeface="Times New Roman" panose="02020603050405020304" pitchFamily="18" charset="0"/>
                <a:cs typeface="Times New Roman" panose="02020603050405020304" pitchFamily="18" charset="0"/>
              </a:rPr>
              <a:t>  (Accessed on 08/11/22)</a:t>
            </a:r>
            <a:endParaRPr lang="en-GB" sz="1300" dirty="0">
              <a:effectLst/>
              <a:latin typeface="+mj-lt"/>
              <a:ea typeface="Calibri" panose="020F0502020204030204" pitchFamily="34" charset="0"/>
              <a:cs typeface="Times New Roman" panose="02020603050405020304" pitchFamily="18" charset="0"/>
            </a:endParaRPr>
          </a:p>
          <a:p>
            <a:pPr>
              <a:lnSpc>
                <a:spcPct val="100000"/>
              </a:lnSpc>
              <a:tabLst>
                <a:tab pos="914400" algn="l"/>
              </a:tabLst>
            </a:pPr>
            <a:r>
              <a:rPr lang="en-GB" sz="1300" u="sng" dirty="0">
                <a:solidFill>
                  <a:srgbClr val="0000FF"/>
                </a:solidFill>
                <a:effectLst/>
                <a:latin typeface="+mj-lt"/>
                <a:ea typeface="Times New Roman" panose="02020603050405020304" pitchFamily="18" charset="0"/>
                <a:cs typeface="Times New Roman" panose="02020603050405020304" pitchFamily="18" charset="0"/>
                <a:hlinkClick r:id="rId3"/>
              </a:rPr>
              <a:t>https://iep.utm.edu/behaviorism/</a:t>
            </a:r>
            <a:r>
              <a:rPr lang="en-GB" sz="1300" dirty="0">
                <a:effectLst/>
                <a:latin typeface="+mj-lt"/>
                <a:ea typeface="Times New Roman" panose="02020603050405020304" pitchFamily="18" charset="0"/>
                <a:cs typeface="Times New Roman" panose="02020603050405020304" pitchFamily="18" charset="0"/>
              </a:rPr>
              <a:t> (Accessed on 24/11/22)</a:t>
            </a:r>
            <a:endParaRPr lang="en-GB" sz="1300" dirty="0">
              <a:effectLst/>
              <a:latin typeface="+mj-lt"/>
              <a:ea typeface="Calibri" panose="020F0502020204030204" pitchFamily="34" charset="0"/>
              <a:cs typeface="Times New Roman" panose="02020603050405020304" pitchFamily="18" charset="0"/>
            </a:endParaRPr>
          </a:p>
          <a:p>
            <a:pPr>
              <a:lnSpc>
                <a:spcPct val="100000"/>
              </a:lnSpc>
              <a:tabLst>
                <a:tab pos="914400" algn="l"/>
              </a:tabLst>
            </a:pPr>
            <a:r>
              <a:rPr lang="en-GB" sz="1300" u="sng" dirty="0">
                <a:solidFill>
                  <a:srgbClr val="0000FF"/>
                </a:solidFill>
                <a:effectLst/>
                <a:latin typeface="+mj-lt"/>
                <a:ea typeface="Times New Roman" panose="02020603050405020304" pitchFamily="18" charset="0"/>
                <a:cs typeface="Times New Roman" panose="02020603050405020304" pitchFamily="18" charset="0"/>
                <a:hlinkClick r:id="rId4"/>
              </a:rPr>
              <a:t>https://plato.stanford.edu/entries/behaviorism/</a:t>
            </a:r>
            <a:r>
              <a:rPr lang="en-GB" sz="1300" dirty="0">
                <a:effectLst/>
                <a:latin typeface="+mj-lt"/>
                <a:ea typeface="Times New Roman" panose="02020603050405020304" pitchFamily="18" charset="0"/>
                <a:cs typeface="Times New Roman" panose="02020603050405020304" pitchFamily="18" charset="0"/>
              </a:rPr>
              <a:t> (Accessed on 12/11/22)</a:t>
            </a:r>
            <a:endParaRPr lang="en-GB" sz="1300" dirty="0">
              <a:effectLst/>
              <a:latin typeface="+mj-lt"/>
              <a:ea typeface="Calibri" panose="020F0502020204030204" pitchFamily="34" charset="0"/>
              <a:cs typeface="Times New Roman" panose="02020603050405020304" pitchFamily="18" charset="0"/>
            </a:endParaRPr>
          </a:p>
          <a:p>
            <a:pPr>
              <a:lnSpc>
                <a:spcPct val="100000"/>
              </a:lnSpc>
              <a:tabLst>
                <a:tab pos="914400" algn="l"/>
              </a:tabLst>
            </a:pPr>
            <a:r>
              <a:rPr lang="en-GB" sz="1300" u="sng" dirty="0">
                <a:solidFill>
                  <a:srgbClr val="0000FF"/>
                </a:solidFill>
                <a:effectLst/>
                <a:latin typeface="+mj-lt"/>
                <a:ea typeface="Times New Roman" panose="02020603050405020304" pitchFamily="18" charset="0"/>
                <a:cs typeface="Times New Roman" panose="02020603050405020304" pitchFamily="18" charset="0"/>
                <a:hlinkClick r:id="rId5"/>
              </a:rPr>
              <a:t>https://braintour.harvard.edu/archives/portfolio-items/skinner-and-behaviorism</a:t>
            </a:r>
            <a:r>
              <a:rPr lang="en-GB" sz="1300" dirty="0">
                <a:effectLst/>
                <a:latin typeface="+mj-lt"/>
                <a:ea typeface="Times New Roman" panose="02020603050405020304" pitchFamily="18" charset="0"/>
                <a:cs typeface="Times New Roman" panose="02020603050405020304" pitchFamily="18" charset="0"/>
              </a:rPr>
              <a:t> (Accessed on 12/11/22)</a:t>
            </a:r>
            <a:endParaRPr lang="en-GB" sz="1300" dirty="0">
              <a:effectLst/>
              <a:latin typeface="+mj-lt"/>
              <a:ea typeface="Calibri" panose="020F0502020204030204" pitchFamily="34" charset="0"/>
              <a:cs typeface="Times New Roman" panose="02020603050405020304" pitchFamily="18" charset="0"/>
            </a:endParaRPr>
          </a:p>
          <a:p>
            <a:pPr>
              <a:lnSpc>
                <a:spcPct val="100000"/>
              </a:lnSpc>
              <a:tabLst>
                <a:tab pos="914400" algn="l"/>
              </a:tabLst>
            </a:pPr>
            <a:r>
              <a:rPr lang="en-GB" sz="1300" u="sng" dirty="0">
                <a:solidFill>
                  <a:srgbClr val="0000FF"/>
                </a:solidFill>
                <a:effectLst/>
                <a:latin typeface="+mj-lt"/>
                <a:ea typeface="Times New Roman" panose="02020603050405020304" pitchFamily="18" charset="0"/>
                <a:cs typeface="Times New Roman" panose="02020603050405020304" pitchFamily="18" charset="0"/>
                <a:hlinkClick r:id="rId2"/>
              </a:rPr>
              <a:t>https://www.simplypsychology.org/behaviorism.html</a:t>
            </a:r>
            <a:r>
              <a:rPr lang="en-GB" sz="1300" dirty="0">
                <a:effectLst/>
                <a:latin typeface="+mj-lt"/>
                <a:ea typeface="Times New Roman" panose="02020603050405020304" pitchFamily="18" charset="0"/>
                <a:cs typeface="Times New Roman" panose="02020603050405020304" pitchFamily="18" charset="0"/>
              </a:rPr>
              <a:t> (Accessed on 12/11/22)</a:t>
            </a:r>
            <a:endParaRPr lang="en-GB" sz="1300" dirty="0">
              <a:effectLst/>
              <a:latin typeface="+mj-lt"/>
              <a:ea typeface="Calibri" panose="020F0502020204030204" pitchFamily="34" charset="0"/>
              <a:cs typeface="Times New Roman" panose="02020603050405020304" pitchFamily="18" charset="0"/>
            </a:endParaRPr>
          </a:p>
          <a:p>
            <a:pPr>
              <a:lnSpc>
                <a:spcPct val="100000"/>
              </a:lnSpc>
              <a:tabLst>
                <a:tab pos="914400" algn="l"/>
              </a:tabLst>
            </a:pPr>
            <a:r>
              <a:rPr lang="en-GB" sz="1300" u="sng" dirty="0">
                <a:solidFill>
                  <a:srgbClr val="0000FF"/>
                </a:solidFill>
                <a:effectLst/>
                <a:latin typeface="+mj-lt"/>
                <a:ea typeface="Times New Roman" panose="02020603050405020304" pitchFamily="18" charset="0"/>
                <a:cs typeface="Times New Roman" panose="02020603050405020304" pitchFamily="18" charset="0"/>
                <a:hlinkClick r:id="rId6"/>
              </a:rPr>
              <a:t>https://joanakompa.com/2015/05/02/strengths-and-limitations-of-behaviorism-for-learning/</a:t>
            </a:r>
            <a:r>
              <a:rPr lang="en-GB" sz="1300" dirty="0">
                <a:effectLst/>
                <a:latin typeface="+mj-lt"/>
                <a:ea typeface="Times New Roman" panose="02020603050405020304" pitchFamily="18" charset="0"/>
                <a:cs typeface="Times New Roman" panose="02020603050405020304" pitchFamily="18" charset="0"/>
              </a:rPr>
              <a:t> (Accessed on 24/11/22)</a:t>
            </a:r>
            <a:endParaRPr lang="en-GB" sz="1300" dirty="0">
              <a:effectLst/>
              <a:latin typeface="+mj-lt"/>
              <a:ea typeface="Calibri" panose="020F0502020204030204" pitchFamily="34" charset="0"/>
              <a:cs typeface="Times New Roman" panose="02020603050405020304" pitchFamily="18" charset="0"/>
            </a:endParaRPr>
          </a:p>
          <a:p>
            <a:pPr>
              <a:lnSpc>
                <a:spcPct val="100000"/>
              </a:lnSpc>
              <a:tabLst>
                <a:tab pos="914400" algn="l"/>
              </a:tabLst>
            </a:pPr>
            <a:r>
              <a:rPr lang="en-GB" sz="1300" u="sng" dirty="0">
                <a:solidFill>
                  <a:srgbClr val="0000FF"/>
                </a:solidFill>
                <a:effectLst/>
                <a:latin typeface="+mj-lt"/>
                <a:ea typeface="Times New Roman" panose="02020603050405020304" pitchFamily="18" charset="0"/>
                <a:cs typeface="Times New Roman" panose="02020603050405020304" pitchFamily="18" charset="0"/>
                <a:hlinkClick r:id="rId7"/>
              </a:rPr>
              <a:t>https://www.verywellmind.com/behavioral-psychology-4157183</a:t>
            </a:r>
            <a:r>
              <a:rPr lang="en-GB" sz="1300" dirty="0">
                <a:effectLst/>
                <a:latin typeface="+mj-lt"/>
                <a:ea typeface="Times New Roman" panose="02020603050405020304" pitchFamily="18" charset="0"/>
                <a:cs typeface="Times New Roman" panose="02020603050405020304" pitchFamily="18" charset="0"/>
              </a:rPr>
              <a:t> (Accessed on 12/11/22)</a:t>
            </a:r>
            <a:endParaRPr lang="en-GB" sz="1300" dirty="0">
              <a:effectLst/>
              <a:latin typeface="+mj-lt"/>
              <a:ea typeface="Calibri" panose="020F0502020204030204" pitchFamily="34" charset="0"/>
              <a:cs typeface="Times New Roman" panose="02020603050405020304" pitchFamily="18" charset="0"/>
            </a:endParaRPr>
          </a:p>
          <a:p>
            <a:r>
              <a:rPr lang="en-GB" sz="1300" dirty="0" err="1">
                <a:effectLst/>
                <a:latin typeface="+mj-lt"/>
                <a:ea typeface="Times New Roman" panose="02020603050405020304" pitchFamily="18" charset="0"/>
              </a:rPr>
              <a:t>Brau</a:t>
            </a:r>
            <a:r>
              <a:rPr lang="en-GB" sz="1300" dirty="0">
                <a:effectLst/>
                <a:latin typeface="+mj-lt"/>
                <a:ea typeface="Times New Roman" panose="02020603050405020304" pitchFamily="18" charset="0"/>
              </a:rPr>
              <a:t>, B., Fox, N., &amp; Robinson, E. (2020). </a:t>
            </a:r>
            <a:r>
              <a:rPr lang="en-GB" sz="1300" dirty="0" err="1">
                <a:effectLst/>
                <a:latin typeface="+mj-lt"/>
                <a:ea typeface="Times New Roman" panose="02020603050405020304" pitchFamily="18" charset="0"/>
              </a:rPr>
              <a:t>Behaviorism</a:t>
            </a:r>
            <a:r>
              <a:rPr lang="en-GB" sz="1300" dirty="0">
                <a:effectLst/>
                <a:latin typeface="+mj-lt"/>
                <a:ea typeface="Times New Roman" panose="02020603050405020304" pitchFamily="18" charset="0"/>
              </a:rPr>
              <a:t>. In R. </a:t>
            </a:r>
            <a:r>
              <a:rPr lang="en-GB" sz="1300" dirty="0" err="1">
                <a:effectLst/>
                <a:latin typeface="+mj-lt"/>
                <a:ea typeface="Times New Roman" panose="02020603050405020304" pitchFamily="18" charset="0"/>
              </a:rPr>
              <a:t>Kimmons</a:t>
            </a:r>
            <a:r>
              <a:rPr lang="en-GB" sz="1300" dirty="0">
                <a:effectLst/>
                <a:latin typeface="+mj-lt"/>
                <a:ea typeface="Times New Roman" panose="02020603050405020304" pitchFamily="18" charset="0"/>
              </a:rPr>
              <a:t> &amp; S. </a:t>
            </a:r>
            <a:r>
              <a:rPr lang="en-GB" sz="1300" dirty="0" err="1">
                <a:effectLst/>
                <a:latin typeface="+mj-lt"/>
                <a:ea typeface="Times New Roman" panose="02020603050405020304" pitchFamily="18" charset="0"/>
              </a:rPr>
              <a:t>Caskurlu</a:t>
            </a:r>
            <a:r>
              <a:rPr lang="en-GB" sz="1300" dirty="0">
                <a:effectLst/>
                <a:latin typeface="+mj-lt"/>
                <a:ea typeface="Times New Roman" panose="02020603050405020304" pitchFamily="18" charset="0"/>
              </a:rPr>
              <a:t> (Eds.), </a:t>
            </a:r>
            <a:r>
              <a:rPr lang="en-GB" sz="1300" i="1" dirty="0">
                <a:effectLst/>
                <a:latin typeface="+mj-lt"/>
                <a:ea typeface="Times New Roman" panose="02020603050405020304" pitchFamily="18" charset="0"/>
              </a:rPr>
              <a:t>The Students' Guide to Learning Design and Research</a:t>
            </a:r>
            <a:r>
              <a:rPr lang="en-GB" sz="1300" dirty="0">
                <a:effectLst/>
                <a:latin typeface="+mj-lt"/>
                <a:ea typeface="Times New Roman" panose="02020603050405020304" pitchFamily="18" charset="0"/>
              </a:rPr>
              <a:t>. EdTech Books. </a:t>
            </a:r>
          </a:p>
          <a:p>
            <a:r>
              <a:rPr lang="en-GB" sz="1300" dirty="0">
                <a:solidFill>
                  <a:srgbClr val="333333"/>
                </a:solidFill>
                <a:effectLst/>
                <a:latin typeface="+mj-lt"/>
                <a:ea typeface="Times New Roman" panose="02020603050405020304" pitchFamily="18" charset="0"/>
                <a:cs typeface="Times New Roman" panose="02020603050405020304" pitchFamily="18" charset="0"/>
              </a:rPr>
              <a:t>Watson, J. B. (1913). Psychology as the </a:t>
            </a:r>
            <a:r>
              <a:rPr lang="en-GB" sz="1300" dirty="0" err="1">
                <a:solidFill>
                  <a:srgbClr val="333333"/>
                </a:solidFill>
                <a:effectLst/>
                <a:latin typeface="+mj-lt"/>
                <a:ea typeface="Times New Roman" panose="02020603050405020304" pitchFamily="18" charset="0"/>
                <a:cs typeface="Times New Roman" panose="02020603050405020304" pitchFamily="18" charset="0"/>
              </a:rPr>
              <a:t>behaviorist</a:t>
            </a:r>
            <a:r>
              <a:rPr lang="en-GB" sz="1300" dirty="0">
                <a:solidFill>
                  <a:srgbClr val="333333"/>
                </a:solidFill>
                <a:effectLst/>
                <a:latin typeface="+mj-lt"/>
                <a:ea typeface="Times New Roman" panose="02020603050405020304" pitchFamily="18" charset="0"/>
                <a:cs typeface="Times New Roman" panose="02020603050405020304" pitchFamily="18" charset="0"/>
              </a:rPr>
              <a:t> views it. </a:t>
            </a:r>
            <a:r>
              <a:rPr lang="en-GB" sz="1300" i="1" dirty="0">
                <a:solidFill>
                  <a:srgbClr val="333333"/>
                </a:solidFill>
                <a:effectLst/>
                <a:latin typeface="+mj-lt"/>
                <a:ea typeface="Times New Roman" panose="02020603050405020304" pitchFamily="18" charset="0"/>
                <a:cs typeface="Times New Roman" panose="02020603050405020304" pitchFamily="18" charset="0"/>
              </a:rPr>
              <a:t>Psychological Review, 20</a:t>
            </a:r>
            <a:r>
              <a:rPr lang="en-GB" sz="1300" dirty="0">
                <a:solidFill>
                  <a:srgbClr val="333333"/>
                </a:solidFill>
                <a:effectLst/>
                <a:latin typeface="+mj-lt"/>
                <a:ea typeface="Times New Roman" panose="02020603050405020304" pitchFamily="18" charset="0"/>
                <a:cs typeface="Times New Roman" panose="02020603050405020304" pitchFamily="18" charset="0"/>
              </a:rPr>
              <a:t>(2), 158–177.</a:t>
            </a:r>
            <a:endParaRPr lang="en-GB" sz="1300" dirty="0">
              <a:effectLst/>
              <a:latin typeface="+mj-lt"/>
              <a:ea typeface="Calibri" panose="020F0502020204030204" pitchFamily="34" charset="0"/>
              <a:cs typeface="Times New Roman" panose="02020603050405020304" pitchFamily="18" charset="0"/>
            </a:endParaRPr>
          </a:p>
          <a:p>
            <a:r>
              <a:rPr lang="en-GB" sz="1300" dirty="0">
                <a:solidFill>
                  <a:srgbClr val="232323"/>
                </a:solidFill>
                <a:effectLst/>
                <a:latin typeface="+mj-lt"/>
                <a:ea typeface="Times New Roman" panose="02020603050405020304" pitchFamily="18" charset="0"/>
                <a:cs typeface="Times New Roman" panose="02020603050405020304" pitchFamily="18" charset="0"/>
              </a:rPr>
              <a:t>Pavlov, I.P. (1927) Conditioned Reflexes: An Investigation of the Physiological Activity of the Cerebral Cortex. Translated and Edited by G. V. </a:t>
            </a:r>
            <a:r>
              <a:rPr lang="en-GB" sz="1300" dirty="0" err="1">
                <a:solidFill>
                  <a:srgbClr val="232323"/>
                </a:solidFill>
                <a:effectLst/>
                <a:latin typeface="+mj-lt"/>
                <a:ea typeface="Times New Roman" panose="02020603050405020304" pitchFamily="18" charset="0"/>
                <a:cs typeface="Times New Roman" panose="02020603050405020304" pitchFamily="18" charset="0"/>
              </a:rPr>
              <a:t>Anrep</a:t>
            </a:r>
            <a:r>
              <a:rPr lang="en-GB" sz="1300" dirty="0">
                <a:solidFill>
                  <a:srgbClr val="232323"/>
                </a:solidFill>
                <a:effectLst/>
                <a:latin typeface="+mj-lt"/>
                <a:ea typeface="Times New Roman" panose="02020603050405020304" pitchFamily="18" charset="0"/>
                <a:cs typeface="Times New Roman" panose="02020603050405020304" pitchFamily="18" charset="0"/>
              </a:rPr>
              <a:t>. Oxford University Press, London, 142. </a:t>
            </a:r>
            <a:endParaRPr lang="en-GB" sz="1300" dirty="0">
              <a:effectLst/>
              <a:latin typeface="+mj-lt"/>
              <a:ea typeface="Calibri" panose="020F0502020204030204" pitchFamily="34" charset="0"/>
              <a:cs typeface="Times New Roman" panose="02020603050405020304" pitchFamily="18" charset="0"/>
            </a:endParaRPr>
          </a:p>
          <a:p>
            <a:r>
              <a:rPr lang="en-GB" sz="1300" dirty="0">
                <a:solidFill>
                  <a:srgbClr val="333333"/>
                </a:solidFill>
                <a:effectLst/>
                <a:latin typeface="+mj-lt"/>
                <a:ea typeface="Times New Roman" panose="02020603050405020304" pitchFamily="18" charset="0"/>
                <a:cs typeface="Times New Roman" panose="02020603050405020304" pitchFamily="18" charset="0"/>
              </a:rPr>
              <a:t>Skinner, B. F. (1938). </a:t>
            </a:r>
            <a:r>
              <a:rPr lang="en-GB" sz="1300" i="1" dirty="0">
                <a:solidFill>
                  <a:srgbClr val="333333"/>
                </a:solidFill>
                <a:effectLst/>
                <a:latin typeface="+mj-lt"/>
                <a:ea typeface="Times New Roman" panose="02020603050405020304" pitchFamily="18" charset="0"/>
                <a:cs typeface="Times New Roman" panose="02020603050405020304" pitchFamily="18" charset="0"/>
              </a:rPr>
              <a:t>The </a:t>
            </a:r>
            <a:r>
              <a:rPr lang="en-GB" sz="1300" i="1" dirty="0" err="1">
                <a:solidFill>
                  <a:srgbClr val="333333"/>
                </a:solidFill>
                <a:effectLst/>
                <a:latin typeface="+mj-lt"/>
                <a:ea typeface="Times New Roman" panose="02020603050405020304" pitchFamily="18" charset="0"/>
                <a:cs typeface="Times New Roman" panose="02020603050405020304" pitchFamily="18" charset="0"/>
              </a:rPr>
              <a:t>behavior</a:t>
            </a:r>
            <a:r>
              <a:rPr lang="en-GB" sz="1300" i="1" dirty="0">
                <a:solidFill>
                  <a:srgbClr val="333333"/>
                </a:solidFill>
                <a:effectLst/>
                <a:latin typeface="+mj-lt"/>
                <a:ea typeface="Times New Roman" panose="02020603050405020304" pitchFamily="18" charset="0"/>
                <a:cs typeface="Times New Roman" panose="02020603050405020304" pitchFamily="18" charset="0"/>
              </a:rPr>
              <a:t> of organisms: an experimental analysis.</a:t>
            </a:r>
            <a:r>
              <a:rPr lang="en-GB" sz="1300" dirty="0">
                <a:solidFill>
                  <a:srgbClr val="333333"/>
                </a:solidFill>
                <a:effectLst/>
                <a:latin typeface="+mj-lt"/>
                <a:ea typeface="Times New Roman" panose="02020603050405020304" pitchFamily="18" charset="0"/>
                <a:cs typeface="Times New Roman" panose="02020603050405020304" pitchFamily="18" charset="0"/>
              </a:rPr>
              <a:t> Appleton-Century.</a:t>
            </a:r>
            <a:endParaRPr lang="en-GB" sz="1300" dirty="0">
              <a:effectLst/>
              <a:latin typeface="+mj-lt"/>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603066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C9C32-B42B-B44F-9C4D-B62096389002}"/>
              </a:ext>
            </a:extLst>
          </p:cNvPr>
          <p:cNvSpPr>
            <a:spLocks noGrp="1"/>
          </p:cNvSpPr>
          <p:nvPr>
            <p:ph type="title"/>
          </p:nvPr>
        </p:nvSpPr>
        <p:spPr/>
        <p:txBody>
          <a:bodyPr/>
          <a:lstStyle/>
          <a:p>
            <a:r>
              <a:rPr lang="en-US" dirty="0"/>
              <a:t>Image references</a:t>
            </a:r>
          </a:p>
        </p:txBody>
      </p:sp>
      <p:sp>
        <p:nvSpPr>
          <p:cNvPr id="3" name="Content Placeholder 2">
            <a:extLst>
              <a:ext uri="{FF2B5EF4-FFF2-40B4-BE49-F238E27FC236}">
                <a16:creationId xmlns:a16="http://schemas.microsoft.com/office/drawing/2014/main" id="{E15EFAF2-4367-0143-A205-AA7C65EACED1}"/>
              </a:ext>
            </a:extLst>
          </p:cNvPr>
          <p:cNvSpPr>
            <a:spLocks noGrp="1"/>
          </p:cNvSpPr>
          <p:nvPr>
            <p:ph idx="1"/>
          </p:nvPr>
        </p:nvSpPr>
        <p:spPr/>
        <p:txBody>
          <a:bodyPr>
            <a:normAutofit/>
          </a:bodyPr>
          <a:lstStyle/>
          <a:p>
            <a:r>
              <a:rPr lang="en-GB" sz="1400" b="1" u="sng" dirty="0">
                <a:solidFill>
                  <a:srgbClr val="0563C1"/>
                </a:solidFill>
                <a:effectLst/>
                <a:latin typeface="+mj-lt"/>
                <a:ea typeface="Times New Roman" panose="02020603050405020304" pitchFamily="18" charset="0"/>
                <a:hlinkClick r:id="rId2"/>
              </a:rPr>
              <a:t>https://learning-theories.com/psychological-behaviorism-staats.html</a:t>
            </a:r>
            <a:r>
              <a:rPr lang="en-GB" sz="1400" b="1" dirty="0">
                <a:effectLst/>
                <a:latin typeface="+mj-lt"/>
                <a:ea typeface="Times New Roman" panose="02020603050405020304" pitchFamily="18" charset="0"/>
              </a:rPr>
              <a:t> </a:t>
            </a:r>
            <a:endParaRPr lang="en-GB" sz="1400" dirty="0">
              <a:effectLst/>
              <a:latin typeface="+mj-lt"/>
              <a:ea typeface="Times New Roman" panose="02020603050405020304" pitchFamily="18" charset="0"/>
            </a:endParaRPr>
          </a:p>
          <a:p>
            <a:r>
              <a:rPr lang="en-GB" sz="1400" b="1" u="sng" dirty="0">
                <a:solidFill>
                  <a:srgbClr val="0563C1"/>
                </a:solidFill>
                <a:effectLst/>
                <a:latin typeface="+mj-lt"/>
                <a:ea typeface="Times New Roman" panose="02020603050405020304" pitchFamily="18" charset="0"/>
                <a:hlinkClick r:id="rId3"/>
              </a:rPr>
              <a:t>https://owlcation.com/social-sciences/Brief-evaluation-of-the-Behaviourist-approach-in-Psychology</a:t>
            </a:r>
            <a:r>
              <a:rPr lang="en-GB" sz="1400" b="1" dirty="0">
                <a:effectLst/>
                <a:latin typeface="+mj-lt"/>
                <a:ea typeface="Times New Roman" panose="02020603050405020304" pitchFamily="18" charset="0"/>
              </a:rPr>
              <a:t> </a:t>
            </a:r>
            <a:endParaRPr lang="en-GB" sz="1400" dirty="0">
              <a:effectLst/>
              <a:latin typeface="+mj-lt"/>
              <a:ea typeface="Times New Roman" panose="02020603050405020304" pitchFamily="18" charset="0"/>
            </a:endParaRPr>
          </a:p>
          <a:p>
            <a:r>
              <a:rPr lang="en-GB" sz="1400" u="sng" dirty="0">
                <a:solidFill>
                  <a:srgbClr val="0563C1"/>
                </a:solidFill>
                <a:effectLst/>
                <a:latin typeface="+mj-lt"/>
                <a:ea typeface="Times New Roman" panose="02020603050405020304" pitchFamily="18" charset="0"/>
                <a:hlinkClick r:id="rId4"/>
              </a:rPr>
              <a:t>https://www.firstdiscoverers.co.uk/child-development-theories-john-watson/</a:t>
            </a:r>
            <a:r>
              <a:rPr lang="en-GB" sz="1400" dirty="0">
                <a:effectLst/>
                <a:latin typeface="+mj-lt"/>
                <a:ea typeface="Times New Roman" panose="02020603050405020304" pitchFamily="18" charset="0"/>
              </a:rPr>
              <a:t> </a:t>
            </a:r>
          </a:p>
          <a:p>
            <a:r>
              <a:rPr lang="en-GB" sz="1400" u="sng" dirty="0">
                <a:solidFill>
                  <a:srgbClr val="0563C1"/>
                </a:solidFill>
                <a:effectLst/>
                <a:latin typeface="+mj-lt"/>
                <a:ea typeface="Times New Roman" panose="02020603050405020304" pitchFamily="18" charset="0"/>
                <a:hlinkClick r:id="rId5"/>
              </a:rPr>
              <a:t>https://ffrf.org/ftod-cr/item/14872-ivan-pavlov</a:t>
            </a:r>
            <a:r>
              <a:rPr lang="en-GB" sz="1400" dirty="0">
                <a:effectLst/>
                <a:latin typeface="+mj-lt"/>
                <a:ea typeface="Times New Roman" panose="02020603050405020304" pitchFamily="18" charset="0"/>
              </a:rPr>
              <a:t> </a:t>
            </a:r>
            <a:endParaRPr lang="en-GB" sz="1400" dirty="0">
              <a:latin typeface="+mj-lt"/>
              <a:ea typeface="Times New Roman" panose="02020603050405020304" pitchFamily="18" charset="0"/>
            </a:endParaRPr>
          </a:p>
          <a:p>
            <a:r>
              <a:rPr lang="en-GB" sz="1400" dirty="0">
                <a:effectLst/>
                <a:latin typeface="+mj-lt"/>
                <a:ea typeface="Calibri" panose="020F0502020204030204" pitchFamily="34" charset="0"/>
                <a:cs typeface="Times New Roman" panose="02020603050405020304" pitchFamily="18" charset="0"/>
              </a:rPr>
              <a:t> </a:t>
            </a:r>
            <a:r>
              <a:rPr lang="en-GB" sz="1400" u="sng" dirty="0">
                <a:solidFill>
                  <a:srgbClr val="0563C1"/>
                </a:solidFill>
                <a:effectLst/>
                <a:latin typeface="+mj-lt"/>
                <a:ea typeface="Calibri" panose="020F0502020204030204" pitchFamily="34" charset="0"/>
                <a:cs typeface="Times New Roman" panose="02020603050405020304" pitchFamily="18" charset="0"/>
                <a:hlinkClick r:id="rId6"/>
              </a:rPr>
              <a:t>https://www.findatherapist.com/articles/edward-thorndike-the-law-of-effect/</a:t>
            </a:r>
            <a:r>
              <a:rPr lang="en-GB" sz="1400" dirty="0">
                <a:effectLst/>
                <a:latin typeface="+mj-lt"/>
                <a:ea typeface="Calibri" panose="020F0502020204030204" pitchFamily="34" charset="0"/>
                <a:cs typeface="Times New Roman" panose="02020603050405020304" pitchFamily="18" charset="0"/>
              </a:rPr>
              <a:t> </a:t>
            </a:r>
          </a:p>
          <a:p>
            <a:r>
              <a:rPr lang="en-GB" sz="1400" u="sng" dirty="0">
                <a:solidFill>
                  <a:srgbClr val="0563C1"/>
                </a:solidFill>
                <a:effectLst/>
                <a:latin typeface="+mj-lt"/>
                <a:ea typeface="Calibri" panose="020F0502020204030204" pitchFamily="34" charset="0"/>
                <a:cs typeface="Times New Roman" panose="02020603050405020304" pitchFamily="18" charset="0"/>
                <a:hlinkClick r:id="rId7"/>
              </a:rPr>
              <a:t>https://psychology.fas.harvard.edu/people/b-f-skinner</a:t>
            </a:r>
            <a:r>
              <a:rPr lang="en-GB" sz="1400" dirty="0">
                <a:effectLst/>
                <a:latin typeface="+mj-lt"/>
                <a:ea typeface="Calibri" panose="020F0502020204030204" pitchFamily="34" charset="0"/>
                <a:cs typeface="Times New Roman" panose="02020603050405020304" pitchFamily="18" charset="0"/>
              </a:rPr>
              <a:t> </a:t>
            </a:r>
          </a:p>
          <a:p>
            <a:r>
              <a:rPr lang="en-GB" sz="1400" b="1" u="sng" dirty="0">
                <a:solidFill>
                  <a:srgbClr val="0563C1"/>
                </a:solidFill>
                <a:effectLst/>
                <a:latin typeface="+mj-lt"/>
                <a:ea typeface="Times New Roman" panose="02020603050405020304" pitchFamily="18" charset="0"/>
                <a:hlinkClick r:id="rId8"/>
              </a:rPr>
              <a:t>https://www.genengnews.com/news/neural-network-filters-weak-and-strong-external-stimuli-to-help-brain-make-yes-or-no-decisions/</a:t>
            </a:r>
            <a:r>
              <a:rPr lang="en-GB" sz="1400" b="1" dirty="0">
                <a:effectLst/>
                <a:latin typeface="+mj-lt"/>
                <a:ea typeface="Times New Roman" panose="02020603050405020304" pitchFamily="18" charset="0"/>
              </a:rPr>
              <a:t> </a:t>
            </a:r>
            <a:endParaRPr lang="en-GB" sz="1400" dirty="0">
              <a:effectLst/>
              <a:latin typeface="+mj-lt"/>
              <a:ea typeface="Times New Roman" panose="02020603050405020304" pitchFamily="18" charset="0"/>
            </a:endParaRPr>
          </a:p>
          <a:p>
            <a:r>
              <a:rPr lang="en-GB" sz="1400" b="1" u="sng" dirty="0">
                <a:solidFill>
                  <a:srgbClr val="0563C1"/>
                </a:solidFill>
                <a:effectLst/>
                <a:latin typeface="+mj-lt"/>
                <a:ea typeface="Times New Roman" panose="02020603050405020304" pitchFamily="18" charset="0"/>
                <a:hlinkClick r:id="rId9"/>
              </a:rPr>
              <a:t>https://www.drrandallcollins.com/sociological-eye/2011/01/emotional-energy-and-cult-of-free-will.html</a:t>
            </a:r>
            <a:r>
              <a:rPr lang="en-GB" sz="1400" b="1" dirty="0">
                <a:effectLst/>
                <a:latin typeface="+mj-lt"/>
                <a:ea typeface="Times New Roman" panose="02020603050405020304" pitchFamily="18" charset="0"/>
              </a:rPr>
              <a:t> </a:t>
            </a:r>
            <a:endParaRPr lang="en-GB" sz="1400" dirty="0">
              <a:effectLst/>
              <a:latin typeface="+mj-lt"/>
              <a:ea typeface="Times New Roman" panose="02020603050405020304" pitchFamily="18" charset="0"/>
            </a:endParaRPr>
          </a:p>
          <a:p>
            <a:r>
              <a:rPr lang="en-GB" sz="1400" b="1" u="sng" dirty="0">
                <a:solidFill>
                  <a:srgbClr val="0563C1"/>
                </a:solidFill>
                <a:effectLst/>
                <a:latin typeface="+mj-lt"/>
                <a:ea typeface="Times New Roman" panose="02020603050405020304" pitchFamily="18" charset="0"/>
                <a:hlinkClick r:id="rId10"/>
              </a:rPr>
              <a:t>https://www.sciencefocus.com</a:t>
            </a:r>
            <a:r>
              <a:rPr lang="en-GB" sz="1400" b="1" u="sng">
                <a:solidFill>
                  <a:srgbClr val="0563C1"/>
                </a:solidFill>
                <a:effectLst/>
                <a:latin typeface="+mj-lt"/>
                <a:ea typeface="Times New Roman" panose="02020603050405020304" pitchFamily="18" charset="0"/>
                <a:hlinkClick r:id="rId10"/>
              </a:rPr>
              <a:t>/the-human-body/are-humans-animals/</a:t>
            </a:r>
            <a:r>
              <a:rPr lang="en-GB" sz="1400" b="1" u="sng">
                <a:solidFill>
                  <a:srgbClr val="0563C1"/>
                </a:solidFill>
                <a:effectLst/>
                <a:latin typeface="+mj-lt"/>
                <a:ea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69157730"/>
      </p:ext>
    </p:extLst>
  </p:cSld>
  <p:clrMapOvr>
    <a:masterClrMapping/>
  </p:clrMapOvr>
</p:sld>
</file>

<file path=ppt/theme/theme1.xml><?xml version="1.0" encoding="utf-8"?>
<a:theme xmlns:a="http://schemas.openxmlformats.org/drawingml/2006/main" name="AfterglowVTI">
  <a:themeElements>
    <a:clrScheme name="Custom 7">
      <a:dk1>
        <a:sysClr val="windowText" lastClr="000000"/>
      </a:dk1>
      <a:lt1>
        <a:sysClr val="window" lastClr="FFFFFF"/>
      </a:lt1>
      <a:dk2>
        <a:srgbClr val="0A2E36"/>
      </a:dk2>
      <a:lt2>
        <a:srgbClr val="E7E6E6"/>
      </a:lt2>
      <a:accent1>
        <a:srgbClr val="188659"/>
      </a:accent1>
      <a:accent2>
        <a:srgbClr val="A3A300"/>
      </a:accent2>
      <a:accent3>
        <a:srgbClr val="00ADA8"/>
      </a:accent3>
      <a:accent4>
        <a:srgbClr val="EA0440"/>
      </a:accent4>
      <a:accent5>
        <a:srgbClr val="92278F"/>
      </a:accent5>
      <a:accent6>
        <a:srgbClr val="E15BC1"/>
      </a:accent6>
      <a:hlink>
        <a:srgbClr val="188659"/>
      </a:hlink>
      <a:folHlink>
        <a:srgbClr val="EA0440"/>
      </a:folHlink>
    </a:clrScheme>
    <a:fontScheme name="Trade Gothic">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fterglowVTI" id="{804DBEB7-1920-4C72-A0CB-091339F1875F}" vid="{D4C59F5A-9ECA-4C96-BDFD-0606A75324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TotalTime>
  <Words>2072</Words>
  <Application>Microsoft Macintosh PowerPoint</Application>
  <PresentationFormat>Widescreen</PresentationFormat>
  <Paragraphs>131</Paragraphs>
  <Slides>9</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Segoe UI</vt:lpstr>
      <vt:lpstr>Trade Gothic Next Cond</vt:lpstr>
      <vt:lpstr>Trade Gothic Next Light</vt:lpstr>
      <vt:lpstr>AfterglowVTI</vt:lpstr>
      <vt:lpstr>Behaviorism</vt:lpstr>
      <vt:lpstr>What is behaviourism? </vt:lpstr>
      <vt:lpstr>Notable behaviourists </vt:lpstr>
      <vt:lpstr>Strengths of the theory </vt:lpstr>
      <vt:lpstr>Criticisms of the theory </vt:lpstr>
      <vt:lpstr>Conclusion  </vt:lpstr>
      <vt:lpstr>Footnotes</vt:lpstr>
      <vt:lpstr>References</vt:lpstr>
      <vt:lpstr>Image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Leah Johnson (2010117)</dc:creator>
  <cp:lastModifiedBy>Leah Johnson (2010117)</cp:lastModifiedBy>
  <cp:revision>26</cp:revision>
  <dcterms:created xsi:type="dcterms:W3CDTF">2022-11-24T22:44:11Z</dcterms:created>
  <dcterms:modified xsi:type="dcterms:W3CDTF">2022-11-25T10:37:21Z</dcterms:modified>
</cp:coreProperties>
</file>