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5" r:id="rId9"/>
    <p:sldId id="266" r:id="rId10"/>
    <p:sldId id="267" r:id="rId11"/>
    <p:sldId id="268" r:id="rId12"/>
    <p:sldId id="269" r:id="rId13"/>
    <p:sldId id="271" r:id="rId14"/>
    <p:sldId id="272" r:id="rId15"/>
    <p:sldId id="273"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1" autoAdjust="0"/>
    <p:restoredTop sz="94660"/>
  </p:normalViewPr>
  <p:slideViewPr>
    <p:cSldViewPr snapToGrid="0">
      <p:cViewPr varScale="1">
        <p:scale>
          <a:sx n="54" d="100"/>
          <a:sy n="54" d="100"/>
        </p:scale>
        <p:origin x="60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C9B8136-9914-4079-8306-75D872E005AF}"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9FD8C-91AB-41AD-A358-97C4D19F1FDE}" type="slidenum">
              <a:rPr lang="en-GB" smtClean="0"/>
              <a:t>‹#›</a:t>
            </a:fld>
            <a:endParaRPr lang="en-GB"/>
          </a:p>
        </p:txBody>
      </p:sp>
    </p:spTree>
    <p:extLst>
      <p:ext uri="{BB962C8B-B14F-4D97-AF65-F5344CB8AC3E}">
        <p14:creationId xmlns:p14="http://schemas.microsoft.com/office/powerpoint/2010/main" val="2005315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9B8136-9914-4079-8306-75D872E005AF}"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9FD8C-91AB-41AD-A358-97C4D19F1FDE}" type="slidenum">
              <a:rPr lang="en-GB" smtClean="0"/>
              <a:t>‹#›</a:t>
            </a:fld>
            <a:endParaRPr lang="en-GB"/>
          </a:p>
        </p:txBody>
      </p:sp>
    </p:spTree>
    <p:extLst>
      <p:ext uri="{BB962C8B-B14F-4D97-AF65-F5344CB8AC3E}">
        <p14:creationId xmlns:p14="http://schemas.microsoft.com/office/powerpoint/2010/main" val="2668323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9B8136-9914-4079-8306-75D872E005AF}"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9FD8C-91AB-41AD-A358-97C4D19F1FDE}" type="slidenum">
              <a:rPr lang="en-GB" smtClean="0"/>
              <a:t>‹#›</a:t>
            </a:fld>
            <a:endParaRPr lang="en-GB"/>
          </a:p>
        </p:txBody>
      </p:sp>
    </p:spTree>
    <p:extLst>
      <p:ext uri="{BB962C8B-B14F-4D97-AF65-F5344CB8AC3E}">
        <p14:creationId xmlns:p14="http://schemas.microsoft.com/office/powerpoint/2010/main" val="1193877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C9B8136-9914-4079-8306-75D872E005AF}" type="datetimeFigureOut">
              <a:rPr lang="en-GB" smtClean="0"/>
              <a:t>16/11/2016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59FD8C-91AB-41AD-A358-97C4D19F1FDE}" type="slidenum">
              <a:rPr lang="en-GB" smtClean="0"/>
              <a:t>‹#›</a:t>
            </a:fld>
            <a:endParaRPr lang="en-GB"/>
          </a:p>
        </p:txBody>
      </p:sp>
    </p:spTree>
    <p:extLst>
      <p:ext uri="{BB962C8B-B14F-4D97-AF65-F5344CB8AC3E}">
        <p14:creationId xmlns:p14="http://schemas.microsoft.com/office/powerpoint/2010/main" val="1070274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C9B8136-9914-4079-8306-75D872E005AF}" type="datetimeFigureOut">
              <a:rPr lang="en-GB" smtClean="0"/>
              <a:t>16/11/2016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B59FD8C-91AB-41AD-A358-97C4D19F1FDE}" type="slidenum">
              <a:rPr lang="en-GB" smtClean="0"/>
              <a:t>‹#›</a:t>
            </a:fld>
            <a:endParaRPr lang="en-GB"/>
          </a:p>
        </p:txBody>
      </p:sp>
    </p:spTree>
    <p:extLst>
      <p:ext uri="{BB962C8B-B14F-4D97-AF65-F5344CB8AC3E}">
        <p14:creationId xmlns:p14="http://schemas.microsoft.com/office/powerpoint/2010/main" val="2787855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C9B8136-9914-4079-8306-75D872E005AF}" type="datetimeFigureOut">
              <a:rPr lang="en-GB" smtClean="0"/>
              <a:t>16/11/2016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B59FD8C-91AB-41AD-A358-97C4D19F1FDE}" type="slidenum">
              <a:rPr lang="en-GB" smtClean="0"/>
              <a:t>‹#›</a:t>
            </a:fld>
            <a:endParaRPr lang="en-GB"/>
          </a:p>
        </p:txBody>
      </p:sp>
    </p:spTree>
    <p:extLst>
      <p:ext uri="{BB962C8B-B14F-4D97-AF65-F5344CB8AC3E}">
        <p14:creationId xmlns:p14="http://schemas.microsoft.com/office/powerpoint/2010/main" val="329836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9B8136-9914-4079-8306-75D872E005AF}" type="datetimeFigureOut">
              <a:rPr lang="en-GB" smtClean="0"/>
              <a:t>16/11/2016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B59FD8C-91AB-41AD-A358-97C4D19F1FDE}" type="slidenum">
              <a:rPr lang="en-GB" smtClean="0"/>
              <a:t>‹#›</a:t>
            </a:fld>
            <a:endParaRPr lang="en-GB"/>
          </a:p>
        </p:txBody>
      </p:sp>
    </p:spTree>
    <p:extLst>
      <p:ext uri="{BB962C8B-B14F-4D97-AF65-F5344CB8AC3E}">
        <p14:creationId xmlns:p14="http://schemas.microsoft.com/office/powerpoint/2010/main" val="3138809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9B8136-9914-4079-8306-75D872E005AF}" type="datetimeFigureOut">
              <a:rPr lang="en-GB" smtClean="0"/>
              <a:t>16/11/2016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59FD8C-91AB-41AD-A358-97C4D19F1FDE}" type="slidenum">
              <a:rPr lang="en-GB" smtClean="0"/>
              <a:t>‹#›</a:t>
            </a:fld>
            <a:endParaRPr lang="en-GB"/>
          </a:p>
        </p:txBody>
      </p:sp>
    </p:spTree>
    <p:extLst>
      <p:ext uri="{BB962C8B-B14F-4D97-AF65-F5344CB8AC3E}">
        <p14:creationId xmlns:p14="http://schemas.microsoft.com/office/powerpoint/2010/main" val="18552994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9B8136-9914-4079-8306-75D872E005AF}" type="datetimeFigureOut">
              <a:rPr lang="en-GB" smtClean="0"/>
              <a:t>16/11/2016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B59FD8C-91AB-41AD-A358-97C4D19F1FDE}" type="slidenum">
              <a:rPr lang="en-GB" smtClean="0"/>
              <a:t>‹#›</a:t>
            </a:fld>
            <a:endParaRPr lang="en-GB"/>
          </a:p>
        </p:txBody>
      </p:sp>
    </p:spTree>
    <p:extLst>
      <p:ext uri="{BB962C8B-B14F-4D97-AF65-F5344CB8AC3E}">
        <p14:creationId xmlns:p14="http://schemas.microsoft.com/office/powerpoint/2010/main" val="963294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9B8136-9914-4079-8306-75D872E005AF}"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9FD8C-91AB-41AD-A358-97C4D19F1FDE}" type="slidenum">
              <a:rPr lang="en-GB" smtClean="0"/>
              <a:t>‹#›</a:t>
            </a:fld>
            <a:endParaRPr lang="en-GB"/>
          </a:p>
        </p:txBody>
      </p:sp>
    </p:spTree>
    <p:extLst>
      <p:ext uri="{BB962C8B-B14F-4D97-AF65-F5344CB8AC3E}">
        <p14:creationId xmlns:p14="http://schemas.microsoft.com/office/powerpoint/2010/main" val="681024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C9B8136-9914-4079-8306-75D872E005AF}"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B59FD8C-91AB-41AD-A358-97C4D19F1FDE}" type="slidenum">
              <a:rPr lang="en-GB" smtClean="0"/>
              <a:t>‹#›</a:t>
            </a:fld>
            <a:endParaRPr lang="en-GB"/>
          </a:p>
        </p:txBody>
      </p:sp>
    </p:spTree>
    <p:extLst>
      <p:ext uri="{BB962C8B-B14F-4D97-AF65-F5344CB8AC3E}">
        <p14:creationId xmlns:p14="http://schemas.microsoft.com/office/powerpoint/2010/main" val="32816846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6"/>
          <p:cNvSpPr>
            <a:spLocks noGrp="1" noChangeArrowheads="1"/>
          </p:cNvSpPr>
          <p:nvPr>
            <p:ph type="sldNum" sz="quarter" idx="12"/>
          </p:nvPr>
        </p:nvSpPr>
        <p:spPr>
          <a:ln/>
        </p:spPr>
        <p:txBody>
          <a:bodyPr/>
          <a:lstStyle>
            <a:lvl1pPr>
              <a:defRPr/>
            </a:lvl1pPr>
          </a:lstStyle>
          <a:p>
            <a:pPr>
              <a:defRPr/>
            </a:pPr>
            <a:fld id="{CF4277BB-A534-4447-BD92-231353E5E9CE}" type="slidenum">
              <a:rPr lang="en-GB" altLang="en-US"/>
              <a:pPr>
                <a:defRPr/>
              </a:pPr>
              <a:t>‹#›</a:t>
            </a:fld>
            <a:endParaRPr lang="en-GB" altLang="en-US"/>
          </a:p>
        </p:txBody>
      </p:sp>
    </p:spTree>
    <p:extLst>
      <p:ext uri="{BB962C8B-B14F-4D97-AF65-F5344CB8AC3E}">
        <p14:creationId xmlns:p14="http://schemas.microsoft.com/office/powerpoint/2010/main" val="3658130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9B8136-9914-4079-8306-75D872E005AF}" type="datetimeFigureOut">
              <a:rPr lang="en-GB" smtClean="0"/>
              <a:t>16/11/2016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59FD8C-91AB-41AD-A358-97C4D19F1FDE}" type="slidenum">
              <a:rPr lang="en-GB" smtClean="0"/>
              <a:t>‹#›</a:t>
            </a:fld>
            <a:endParaRPr lang="en-GB"/>
          </a:p>
        </p:txBody>
      </p:sp>
    </p:spTree>
    <p:extLst>
      <p:ext uri="{BB962C8B-B14F-4D97-AF65-F5344CB8AC3E}">
        <p14:creationId xmlns:p14="http://schemas.microsoft.com/office/powerpoint/2010/main" val="23323420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ctrTitle"/>
          </p:nvPr>
        </p:nvSpPr>
        <p:spPr/>
        <p:txBody>
          <a:bodyPr/>
          <a:lstStyle/>
          <a:p>
            <a:pPr eaLnBrk="1" hangingPunct="1"/>
            <a:r>
              <a:rPr lang="en-GB" altLang="en-US" dirty="0" smtClean="0"/>
              <a:t>Preparing for Supervision</a:t>
            </a:r>
            <a:r>
              <a:rPr lang="en-GB" altLang="en-US" dirty="0" smtClean="0"/>
              <a:t/>
            </a:r>
            <a:br>
              <a:rPr lang="en-GB" altLang="en-US" dirty="0" smtClean="0"/>
            </a:br>
            <a:endParaRPr lang="cy-GB" altLang="en-US" dirty="0" smtClean="0"/>
          </a:p>
        </p:txBody>
      </p:sp>
      <p:sp>
        <p:nvSpPr>
          <p:cNvPr id="7171" name="Rectangle 3"/>
          <p:cNvSpPr>
            <a:spLocks noGrp="1" noChangeArrowheads="1"/>
          </p:cNvSpPr>
          <p:nvPr>
            <p:ph type="subTitle" idx="1"/>
          </p:nvPr>
        </p:nvSpPr>
        <p:spPr/>
        <p:txBody>
          <a:bodyPr/>
          <a:lstStyle/>
          <a:p>
            <a:pPr eaLnBrk="1" hangingPunct="1"/>
            <a:endParaRPr lang="en-US" altLang="en-US" smtClean="0"/>
          </a:p>
        </p:txBody>
      </p:sp>
    </p:spTree>
    <p:extLst>
      <p:ext uri="{BB962C8B-B14F-4D97-AF65-F5344CB8AC3E}">
        <p14:creationId xmlns:p14="http://schemas.microsoft.com/office/powerpoint/2010/main" val="4781888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dirty="0" smtClean="0"/>
              <a:t>Overview</a:t>
            </a:r>
            <a:endParaRPr lang="en-GB" altLang="en-US" noProof="1" smtClean="0"/>
          </a:p>
        </p:txBody>
      </p:sp>
      <p:sp>
        <p:nvSpPr>
          <p:cNvPr id="8195" name="Rectangle 3"/>
          <p:cNvSpPr>
            <a:spLocks noGrp="1" noChangeArrowheads="1"/>
          </p:cNvSpPr>
          <p:nvPr>
            <p:ph sz="half" idx="1"/>
          </p:nvPr>
        </p:nvSpPr>
        <p:spPr/>
        <p:txBody>
          <a:bodyPr/>
          <a:lstStyle/>
          <a:p>
            <a:pPr eaLnBrk="1" hangingPunct="1"/>
            <a:r>
              <a:rPr lang="en-GB" altLang="en-US" sz="2600" dirty="0"/>
              <a:t>The role of the </a:t>
            </a:r>
            <a:r>
              <a:rPr lang="en-GB" altLang="en-US" sz="2600" dirty="0" smtClean="0"/>
              <a:t>Supervisee</a:t>
            </a:r>
            <a:endParaRPr lang="en-GB" altLang="en-US" sz="2600" dirty="0"/>
          </a:p>
          <a:p>
            <a:pPr eaLnBrk="1" hangingPunct="1"/>
            <a:r>
              <a:rPr lang="en-GB" altLang="en-US" sz="2600" dirty="0"/>
              <a:t>Questions to ask yourself</a:t>
            </a:r>
          </a:p>
          <a:p>
            <a:pPr eaLnBrk="1" hangingPunct="1"/>
            <a:r>
              <a:rPr lang="en-GB" altLang="en-US" sz="2600" dirty="0"/>
              <a:t>Purpose in Supervision</a:t>
            </a:r>
          </a:p>
          <a:p>
            <a:pPr eaLnBrk="1" hangingPunct="1"/>
            <a:r>
              <a:rPr lang="en-GB" altLang="en-US" sz="2600" dirty="0"/>
              <a:t>Power in Supervision </a:t>
            </a:r>
          </a:p>
          <a:p>
            <a:pPr eaLnBrk="1" hangingPunct="1"/>
            <a:r>
              <a:rPr lang="en-GB" altLang="en-US" sz="2600" dirty="0"/>
              <a:t>Why are people motivated to Supervise?</a:t>
            </a:r>
          </a:p>
          <a:p>
            <a:pPr eaLnBrk="1" hangingPunct="1"/>
            <a:r>
              <a:rPr lang="en-GB" altLang="en-US" sz="2600" dirty="0"/>
              <a:t>Activity</a:t>
            </a:r>
          </a:p>
        </p:txBody>
      </p:sp>
      <p:pic>
        <p:nvPicPr>
          <p:cNvPr id="3" name="Content Placeholder 2"/>
          <p:cNvPicPr>
            <a:picLocks noGrp="1" noChangeAspect="1"/>
          </p:cNvPicPr>
          <p:nvPr>
            <p:ph sz="half" idx="2"/>
          </p:nvPr>
        </p:nvPicPr>
        <p:blipFill>
          <a:blip r:embed="rId2"/>
          <a:stretch>
            <a:fillRect/>
          </a:stretch>
        </p:blipFill>
        <p:spPr>
          <a:xfrm>
            <a:off x="6598023" y="1138687"/>
            <a:ext cx="4291865" cy="5038276"/>
          </a:xfrm>
          <a:prstGeom prst="rect">
            <a:avLst/>
          </a:prstGeom>
        </p:spPr>
      </p:pic>
    </p:spTree>
    <p:extLst>
      <p:ext uri="{BB962C8B-B14F-4D97-AF65-F5344CB8AC3E}">
        <p14:creationId xmlns:p14="http://schemas.microsoft.com/office/powerpoint/2010/main" val="1314725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z="4000" dirty="0"/>
              <a:t>The Boundaries of Supervision?</a:t>
            </a:r>
            <a:br>
              <a:rPr lang="en-GB" altLang="en-US" sz="4000" dirty="0"/>
            </a:br>
            <a:endParaRPr lang="en-GB" altLang="en-US" sz="4000" dirty="0"/>
          </a:p>
        </p:txBody>
      </p:sp>
      <p:sp>
        <p:nvSpPr>
          <p:cNvPr id="9219" name="Rectangle 3"/>
          <p:cNvSpPr>
            <a:spLocks noGrp="1" noChangeArrowheads="1"/>
          </p:cNvSpPr>
          <p:nvPr>
            <p:ph sz="half" idx="1"/>
          </p:nvPr>
        </p:nvSpPr>
        <p:spPr/>
        <p:txBody>
          <a:bodyPr/>
          <a:lstStyle/>
          <a:p>
            <a:pPr eaLnBrk="1" hangingPunct="1">
              <a:lnSpc>
                <a:spcPct val="90000"/>
              </a:lnSpc>
            </a:pPr>
            <a:r>
              <a:rPr lang="en-GB" altLang="en-US" sz="3200" dirty="0">
                <a:cs typeface="Times New Roman" panose="02020603050405020304" pitchFamily="18" charset="0"/>
              </a:rPr>
              <a:t>The term Supervision is used to describe a multitude of arrangements from irregular, infrequent encounters to regular, frequent, formal meetings.  It is also used to describe a multitude of styles and purposes.</a:t>
            </a:r>
            <a:r>
              <a:rPr lang="en-GB" altLang="en-US" sz="3200" dirty="0"/>
              <a:t> </a:t>
            </a:r>
          </a:p>
          <a:p>
            <a:pPr algn="just" eaLnBrk="1" hangingPunct="1">
              <a:lnSpc>
                <a:spcPct val="90000"/>
              </a:lnSpc>
              <a:buFontTx/>
              <a:buNone/>
            </a:pPr>
            <a:endParaRPr lang="en-GB" altLang="en-US" sz="2400" dirty="0"/>
          </a:p>
        </p:txBody>
      </p:sp>
      <p:pic>
        <p:nvPicPr>
          <p:cNvPr id="3" name="Content Placeholder 2"/>
          <p:cNvPicPr>
            <a:picLocks noGrp="1" noChangeAspect="1"/>
          </p:cNvPicPr>
          <p:nvPr>
            <p:ph sz="half" idx="2"/>
          </p:nvPr>
        </p:nvPicPr>
        <p:blipFill>
          <a:blip r:embed="rId2"/>
          <a:stretch>
            <a:fillRect/>
          </a:stretch>
        </p:blipFill>
        <p:spPr>
          <a:xfrm>
            <a:off x="6552392" y="1825625"/>
            <a:ext cx="4844873" cy="4001434"/>
          </a:xfrm>
          <a:prstGeom prst="rect">
            <a:avLst/>
          </a:prstGeom>
        </p:spPr>
      </p:pic>
    </p:spTree>
    <p:extLst>
      <p:ext uri="{BB962C8B-B14F-4D97-AF65-F5344CB8AC3E}">
        <p14:creationId xmlns:p14="http://schemas.microsoft.com/office/powerpoint/2010/main" val="41986704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z="4000" dirty="0"/>
              <a:t>The Purpose of Supervision</a:t>
            </a:r>
            <a:br>
              <a:rPr lang="en-GB" altLang="en-US" sz="4000" dirty="0"/>
            </a:br>
            <a:endParaRPr lang="cy-GB" altLang="en-US" sz="4000" dirty="0"/>
          </a:p>
        </p:txBody>
      </p:sp>
      <p:sp>
        <p:nvSpPr>
          <p:cNvPr id="7171" name="Rectangle 3"/>
          <p:cNvSpPr>
            <a:spLocks noGrp="1" noChangeArrowheads="1"/>
          </p:cNvSpPr>
          <p:nvPr>
            <p:ph sz="half" idx="1"/>
          </p:nvPr>
        </p:nvSpPr>
        <p:spPr>
          <a:xfrm>
            <a:off x="627530" y="1628775"/>
            <a:ext cx="5392272" cy="4713288"/>
          </a:xfrm>
        </p:spPr>
        <p:txBody>
          <a:bodyPr>
            <a:normAutofit/>
          </a:bodyPr>
          <a:lstStyle/>
          <a:p>
            <a:pPr marL="0" indent="0">
              <a:buNone/>
              <a:defRPr/>
            </a:pPr>
            <a:r>
              <a:rPr lang="en-GB" altLang="en-US" sz="2200" dirty="0">
                <a:cs typeface="Times New Roman" pitchFamily="18" charset="0"/>
              </a:rPr>
              <a:t>Supervision is about the simple fact of facilitating the best possible service to the client.</a:t>
            </a:r>
            <a:r>
              <a:rPr lang="en-GB" altLang="en-US" sz="2200" dirty="0"/>
              <a:t> </a:t>
            </a:r>
          </a:p>
          <a:p>
            <a:pPr marL="0" indent="0" algn="r">
              <a:buNone/>
              <a:defRPr/>
            </a:pPr>
            <a:r>
              <a:rPr lang="en-GB" altLang="en-US" sz="2200" dirty="0" err="1"/>
              <a:t>Orlans</a:t>
            </a:r>
            <a:r>
              <a:rPr lang="en-GB" altLang="en-US" sz="2200" dirty="0"/>
              <a:t> and Edwards (1997: 410)</a:t>
            </a:r>
            <a:r>
              <a:rPr lang="en-GB" altLang="en-US" sz="2200" dirty="0">
                <a:cs typeface="Times New Roman" pitchFamily="18" charset="0"/>
              </a:rPr>
              <a:t> </a:t>
            </a:r>
          </a:p>
          <a:p>
            <a:pPr eaLnBrk="1" hangingPunct="1">
              <a:lnSpc>
                <a:spcPct val="90000"/>
              </a:lnSpc>
              <a:defRPr/>
            </a:pPr>
            <a:endParaRPr lang="en-GB" altLang="en-US" sz="2200" dirty="0">
              <a:cs typeface="Times New Roman" pitchFamily="18" charset="0"/>
            </a:endParaRPr>
          </a:p>
          <a:p>
            <a:pPr marL="0" indent="0">
              <a:buNone/>
              <a:defRPr/>
            </a:pPr>
            <a:r>
              <a:rPr lang="en-GB" altLang="en-US" sz="2200" dirty="0">
                <a:cs typeface="Times New Roman" pitchFamily="18" charset="0"/>
              </a:rPr>
              <a:t>Supervision is the primary means by which an agency-designated supervisor enables staff, individually, and collectively; and ensures standards of practice.  </a:t>
            </a:r>
            <a:r>
              <a:rPr lang="en-GB" altLang="en-US" sz="2200" b="1" dirty="0">
                <a:cs typeface="Times New Roman" pitchFamily="18" charset="0"/>
              </a:rPr>
              <a:t>The aim is to enable the supervisee(s) to carry out their work, as stated in their job specification, as effectively as possible</a:t>
            </a:r>
            <a:r>
              <a:rPr lang="en-GB" altLang="en-US" sz="2200" dirty="0">
                <a:cs typeface="Times New Roman" pitchFamily="18" charset="0"/>
              </a:rPr>
              <a:t>.  </a:t>
            </a:r>
          </a:p>
          <a:p>
            <a:pPr marL="0" indent="0" algn="r">
              <a:buNone/>
              <a:defRPr/>
            </a:pPr>
            <a:r>
              <a:rPr lang="en-GB" altLang="en-US" sz="2200" dirty="0"/>
              <a:t>Brown and Bourne (1996: 9)</a:t>
            </a:r>
          </a:p>
        </p:txBody>
      </p:sp>
      <p:pic>
        <p:nvPicPr>
          <p:cNvPr id="3" name="Content Placeholder 2"/>
          <p:cNvPicPr>
            <a:picLocks noGrp="1" noChangeAspect="1"/>
          </p:cNvPicPr>
          <p:nvPr>
            <p:ph sz="half" idx="2"/>
          </p:nvPr>
        </p:nvPicPr>
        <p:blipFill>
          <a:blip r:embed="rId2"/>
          <a:stretch>
            <a:fillRect/>
          </a:stretch>
        </p:blipFill>
        <p:spPr>
          <a:xfrm>
            <a:off x="6539936" y="1628774"/>
            <a:ext cx="4830228" cy="4395507"/>
          </a:xfrm>
          <a:prstGeom prst="rect">
            <a:avLst/>
          </a:prstGeom>
        </p:spPr>
      </p:pic>
    </p:spTree>
    <p:extLst>
      <p:ext uri="{BB962C8B-B14F-4D97-AF65-F5344CB8AC3E}">
        <p14:creationId xmlns:p14="http://schemas.microsoft.com/office/powerpoint/2010/main" val="22577940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pPr eaLnBrk="1" hangingPunct="1"/>
            <a:r>
              <a:rPr lang="en-GB" altLang="en-US" sz="4000" dirty="0"/>
              <a:t>Power in Supervision</a:t>
            </a:r>
            <a:br>
              <a:rPr lang="en-GB" altLang="en-US" sz="4000" dirty="0"/>
            </a:br>
            <a:r>
              <a:rPr lang="en-GB" altLang="en-US" sz="4000" dirty="0"/>
              <a:t> </a:t>
            </a:r>
            <a:br>
              <a:rPr lang="en-GB" altLang="en-US" sz="4000" dirty="0"/>
            </a:br>
            <a:endParaRPr lang="en-GB" altLang="en-US" sz="4000" dirty="0"/>
          </a:p>
        </p:txBody>
      </p:sp>
      <p:sp>
        <p:nvSpPr>
          <p:cNvPr id="11267" name="Rectangle 3"/>
          <p:cNvSpPr>
            <a:spLocks noGrp="1" noChangeArrowheads="1"/>
          </p:cNvSpPr>
          <p:nvPr>
            <p:ph sz="half" idx="1"/>
          </p:nvPr>
        </p:nvSpPr>
        <p:spPr>
          <a:xfrm>
            <a:off x="489513" y="1341438"/>
            <a:ext cx="4038600" cy="4784725"/>
          </a:xfrm>
        </p:spPr>
        <p:txBody>
          <a:bodyPr/>
          <a:lstStyle/>
          <a:p>
            <a:pPr eaLnBrk="1" hangingPunct="1"/>
            <a:r>
              <a:rPr lang="en-GB" altLang="en-US" sz="2400" dirty="0"/>
              <a:t>Many supervisors have difficulty in finding an appropriate way of taking authority and handling the power inherent in the role (Hawkins and </a:t>
            </a:r>
            <a:r>
              <a:rPr lang="en-GB" altLang="en-US" sz="2400" dirty="0" err="1"/>
              <a:t>Shohet</a:t>
            </a:r>
            <a:r>
              <a:rPr lang="en-GB" altLang="en-US" sz="2400" dirty="0"/>
              <a:t>: 46)</a:t>
            </a:r>
          </a:p>
          <a:p>
            <a:pPr eaLnBrk="1" hangingPunct="1">
              <a:buFontTx/>
              <a:buNone/>
            </a:pPr>
            <a:endParaRPr lang="en-GB" altLang="en-US" sz="2400" dirty="0"/>
          </a:p>
          <a:p>
            <a:pPr eaLnBrk="1" hangingPunct="1"/>
            <a:r>
              <a:rPr lang="en-GB" altLang="en-US" sz="2400" dirty="0"/>
              <a:t>Balancing support and uncertainty is the major challenge facing supervisors (Stoltenberg and </a:t>
            </a:r>
            <a:r>
              <a:rPr lang="en-GB" altLang="en-US" sz="2400" dirty="0" err="1"/>
              <a:t>Delworth</a:t>
            </a:r>
            <a:r>
              <a:rPr lang="en-GB" altLang="en-US" sz="2400" dirty="0"/>
              <a:t>, in Hawkins and </a:t>
            </a:r>
            <a:r>
              <a:rPr lang="en-GB" altLang="en-US" sz="2400" dirty="0" err="1"/>
              <a:t>Shohet</a:t>
            </a:r>
            <a:r>
              <a:rPr lang="en-GB" altLang="en-US" sz="2400" dirty="0"/>
              <a:t>, 61)</a:t>
            </a:r>
          </a:p>
          <a:p>
            <a:pPr eaLnBrk="1" hangingPunct="1"/>
            <a:endParaRPr lang="en-GB" altLang="en-US" sz="2400" dirty="0"/>
          </a:p>
        </p:txBody>
      </p:sp>
      <p:pic>
        <p:nvPicPr>
          <p:cNvPr id="2" name="Content Placeholder 1"/>
          <p:cNvPicPr>
            <a:picLocks noGrp="1" noChangeAspect="1"/>
          </p:cNvPicPr>
          <p:nvPr>
            <p:ph sz="half" idx="2"/>
          </p:nvPr>
        </p:nvPicPr>
        <p:blipFill>
          <a:blip r:embed="rId2"/>
          <a:stretch>
            <a:fillRect/>
          </a:stretch>
        </p:blipFill>
        <p:spPr>
          <a:xfrm>
            <a:off x="4306944" y="1036645"/>
            <a:ext cx="7411556" cy="4503550"/>
          </a:xfrm>
          <a:prstGeom prst="rect">
            <a:avLst/>
          </a:prstGeom>
        </p:spPr>
      </p:pic>
    </p:spTree>
    <p:extLst>
      <p:ext uri="{BB962C8B-B14F-4D97-AF65-F5344CB8AC3E}">
        <p14:creationId xmlns:p14="http://schemas.microsoft.com/office/powerpoint/2010/main" val="35230291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838200" y="149977"/>
            <a:ext cx="10515600" cy="1325563"/>
          </a:xfrm>
        </p:spPr>
        <p:txBody>
          <a:bodyPr/>
          <a:lstStyle/>
          <a:p>
            <a:pPr eaLnBrk="1" hangingPunct="1"/>
            <a:r>
              <a:rPr lang="en-GB" altLang="en-US" dirty="0" smtClean="0"/>
              <a:t>Supervision</a:t>
            </a:r>
            <a:endParaRPr lang="cy-GB" altLang="en-US" dirty="0" smtClean="0"/>
          </a:p>
        </p:txBody>
      </p:sp>
      <p:sp>
        <p:nvSpPr>
          <p:cNvPr id="12291" name="Rectangle 3"/>
          <p:cNvSpPr>
            <a:spLocks noGrp="1" noChangeArrowheads="1"/>
          </p:cNvSpPr>
          <p:nvPr>
            <p:ph sz="half" idx="1"/>
          </p:nvPr>
        </p:nvSpPr>
        <p:spPr>
          <a:xfrm>
            <a:off x="1353670" y="1475540"/>
            <a:ext cx="4038600" cy="4784725"/>
          </a:xfrm>
        </p:spPr>
        <p:txBody>
          <a:bodyPr>
            <a:normAutofit lnSpcReduction="10000"/>
          </a:bodyPr>
          <a:lstStyle/>
          <a:p>
            <a:pPr eaLnBrk="1" hangingPunct="1">
              <a:lnSpc>
                <a:spcPct val="80000"/>
              </a:lnSpc>
            </a:pPr>
            <a:r>
              <a:rPr lang="en-GB" altLang="en-US" sz="2200" dirty="0"/>
              <a:t>‘As a supervisor our role is to pay attention to someone else’s needs, entering into a relationships which is different from the normal and everyday’</a:t>
            </a:r>
          </a:p>
          <a:p>
            <a:pPr eaLnBrk="1" hangingPunct="1">
              <a:lnSpc>
                <a:spcPct val="80000"/>
              </a:lnSpc>
              <a:buFontTx/>
              <a:buNone/>
            </a:pPr>
            <a:endParaRPr lang="en-GB" altLang="en-US" sz="2200" dirty="0"/>
          </a:p>
          <a:p>
            <a:pPr eaLnBrk="1" hangingPunct="1">
              <a:lnSpc>
                <a:spcPct val="80000"/>
              </a:lnSpc>
            </a:pPr>
            <a:r>
              <a:rPr lang="en-GB" altLang="en-US" sz="2200" dirty="0"/>
              <a:t>Supervision can give us  the chance to stand back and reflect; to avoid the easy way out of blaming others, it gives us a chance to engage in the search for new options, to discover the learning that often emerges from the most difficult situations</a:t>
            </a:r>
          </a:p>
          <a:p>
            <a:pPr algn="r" eaLnBrk="1" hangingPunct="1">
              <a:lnSpc>
                <a:spcPct val="80000"/>
              </a:lnSpc>
              <a:buFontTx/>
              <a:buNone/>
            </a:pPr>
            <a:endParaRPr lang="en-GB" altLang="en-US" sz="2200" dirty="0"/>
          </a:p>
          <a:p>
            <a:pPr algn="r" eaLnBrk="1" hangingPunct="1">
              <a:lnSpc>
                <a:spcPct val="80000"/>
              </a:lnSpc>
              <a:buFontTx/>
              <a:buNone/>
            </a:pPr>
            <a:r>
              <a:rPr lang="en-GB" altLang="en-US" sz="2200" dirty="0"/>
              <a:t>(Hawkins and </a:t>
            </a:r>
            <a:r>
              <a:rPr lang="en-GB" altLang="en-US" sz="2200" dirty="0" err="1"/>
              <a:t>Shohet</a:t>
            </a:r>
            <a:r>
              <a:rPr lang="en-GB" altLang="en-US" sz="2200" dirty="0"/>
              <a:t>, 2000: 3)</a:t>
            </a:r>
          </a:p>
        </p:txBody>
      </p:sp>
      <p:pic>
        <p:nvPicPr>
          <p:cNvPr id="2" name="Content Placeholder 1"/>
          <p:cNvPicPr>
            <a:picLocks noGrp="1" noChangeAspect="1"/>
          </p:cNvPicPr>
          <p:nvPr>
            <p:ph sz="half" idx="2"/>
          </p:nvPr>
        </p:nvPicPr>
        <p:blipFill>
          <a:blip r:embed="rId2"/>
          <a:stretch>
            <a:fillRect/>
          </a:stretch>
        </p:blipFill>
        <p:spPr>
          <a:xfrm>
            <a:off x="5638559" y="1475540"/>
            <a:ext cx="5383840" cy="3903284"/>
          </a:xfrm>
          <a:prstGeom prst="rect">
            <a:avLst/>
          </a:prstGeom>
        </p:spPr>
      </p:pic>
    </p:spTree>
    <p:extLst>
      <p:ext uri="{BB962C8B-B14F-4D97-AF65-F5344CB8AC3E}">
        <p14:creationId xmlns:p14="http://schemas.microsoft.com/office/powerpoint/2010/main" val="1392194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9" name="Rectangle 2"/>
          <p:cNvSpPr>
            <a:spLocks noGrp="1" noChangeArrowheads="1"/>
          </p:cNvSpPr>
          <p:nvPr>
            <p:ph type="title"/>
          </p:nvPr>
        </p:nvSpPr>
        <p:spPr/>
        <p:txBody>
          <a:bodyPr/>
          <a:lstStyle/>
          <a:p>
            <a:pPr eaLnBrk="1" hangingPunct="1"/>
            <a:r>
              <a:rPr lang="en-GB" altLang="en-US" smtClean="0"/>
              <a:t>Why supervise?</a:t>
            </a:r>
          </a:p>
        </p:txBody>
      </p:sp>
      <p:sp>
        <p:nvSpPr>
          <p:cNvPr id="1040" name="Rectangle 3"/>
          <p:cNvSpPr>
            <a:spLocks noGrp="1" noChangeArrowheads="1"/>
          </p:cNvSpPr>
          <p:nvPr>
            <p:ph type="body" sz="half" idx="1"/>
          </p:nvPr>
        </p:nvSpPr>
        <p:spPr>
          <a:xfrm>
            <a:off x="609601" y="1600201"/>
            <a:ext cx="4117976" cy="4525963"/>
          </a:xfrm>
        </p:spPr>
        <p:txBody>
          <a:bodyPr/>
          <a:lstStyle/>
          <a:p>
            <a:pPr eaLnBrk="1" hangingPunct="1"/>
            <a:r>
              <a:rPr lang="en-GB" altLang="en-US" dirty="0"/>
              <a:t>Why might one be motivated to supervise another person?</a:t>
            </a:r>
          </a:p>
          <a:p>
            <a:pPr eaLnBrk="1" hangingPunct="1">
              <a:buFontTx/>
              <a:buNone/>
            </a:pPr>
            <a:endParaRPr lang="en-GB" altLang="en-US" dirty="0"/>
          </a:p>
        </p:txBody>
      </p:sp>
      <p:grpSp>
        <p:nvGrpSpPr>
          <p:cNvPr id="2" name="Content Placeholder 5126"/>
          <p:cNvGrpSpPr>
            <a:grpSpLocks/>
          </p:cNvGrpSpPr>
          <p:nvPr/>
        </p:nvGrpSpPr>
        <p:grpSpPr bwMode="auto">
          <a:xfrm>
            <a:off x="4733926" y="836614"/>
            <a:ext cx="5438775" cy="6021387"/>
            <a:chOff x="2908" y="999"/>
            <a:chExt cx="2540" cy="2812"/>
          </a:xfrm>
        </p:grpSpPr>
        <p:sp>
          <p:nvSpPr>
            <p:cNvPr id="3" name="_s1028"/>
            <p:cNvSpPr>
              <a:spLocks noChangeShapeType="1"/>
            </p:cNvSpPr>
            <p:nvPr/>
          </p:nvSpPr>
          <p:spPr bwMode="auto">
            <a:xfrm flipH="1" flipV="1">
              <a:off x="3603" y="2217"/>
              <a:ext cx="289" cy="95"/>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0" tIns="0" rIns="0" bIns="0" numCol="1" anchor="ctr" anchorCtr="0" compatLnSpc="1">
              <a:prstTxWarp prst="textNoShape">
                <a:avLst/>
              </a:prstTxWarp>
            </a:bodyPr>
            <a:lstStyle/>
            <a:p>
              <a:endParaRPr lang="en-GB"/>
            </a:p>
          </p:txBody>
        </p:sp>
        <p:sp>
          <p:nvSpPr>
            <p:cNvPr id="4" name="_s1029"/>
            <p:cNvSpPr>
              <a:spLocks noChangeArrowheads="1"/>
            </p:cNvSpPr>
            <p:nvPr/>
          </p:nvSpPr>
          <p:spPr bwMode="auto">
            <a:xfrm>
              <a:off x="3016" y="1824"/>
              <a:ext cx="603" cy="603"/>
            </a:xfrm>
            <a:prstGeom prst="ellipse">
              <a:avLst/>
            </a:prstGeom>
            <a:solidFill>
              <a:schemeClr val="accent1"/>
            </a:solidFill>
            <a:ln w="9525">
              <a:solidFill>
                <a:schemeClr val="tx1"/>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Arial" panose="020B0604020202020204" pitchFamily="34" charset="0"/>
                </a:rPr>
                <a:t>To learn?</a:t>
              </a:r>
            </a:p>
          </p:txBody>
        </p:sp>
        <p:sp>
          <p:nvSpPr>
            <p:cNvPr id="5" name="_s1030"/>
            <p:cNvSpPr>
              <a:spLocks noChangeShapeType="1"/>
            </p:cNvSpPr>
            <p:nvPr/>
          </p:nvSpPr>
          <p:spPr bwMode="auto">
            <a:xfrm flipH="1">
              <a:off x="3822" y="2648"/>
              <a:ext cx="180" cy="245"/>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0" tIns="0" rIns="0" bIns="0" numCol="1" anchor="ctr" anchorCtr="0" compatLnSpc="1">
              <a:prstTxWarp prst="textNoShape">
                <a:avLst/>
              </a:prstTxWarp>
            </a:bodyPr>
            <a:lstStyle/>
            <a:p>
              <a:endParaRPr lang="en-GB"/>
            </a:p>
          </p:txBody>
        </p:sp>
        <p:sp>
          <p:nvSpPr>
            <p:cNvPr id="6" name="_s1031"/>
            <p:cNvSpPr>
              <a:spLocks noChangeArrowheads="1"/>
            </p:cNvSpPr>
            <p:nvPr/>
          </p:nvSpPr>
          <p:spPr bwMode="auto">
            <a:xfrm>
              <a:off x="3345" y="2836"/>
              <a:ext cx="603" cy="603"/>
            </a:xfrm>
            <a:prstGeom prst="ellipse">
              <a:avLst/>
            </a:prstGeom>
            <a:solidFill>
              <a:schemeClr val="accent1"/>
            </a:solidFill>
            <a:ln w="9525">
              <a:solidFill>
                <a:schemeClr val="tx1"/>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Arial" panose="020B0604020202020204" pitchFamily="34" charset="0"/>
                </a:rPr>
                <a:t>To exert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Arial" panose="020B0604020202020204" pitchFamily="34" charset="0"/>
                </a:rPr>
                <a:t>power?</a:t>
              </a:r>
            </a:p>
          </p:txBody>
        </p:sp>
        <p:sp>
          <p:nvSpPr>
            <p:cNvPr id="7" name="_s1032"/>
            <p:cNvSpPr>
              <a:spLocks noChangeShapeType="1"/>
            </p:cNvSpPr>
            <p:nvPr/>
          </p:nvSpPr>
          <p:spPr bwMode="auto">
            <a:xfrm>
              <a:off x="4355" y="2647"/>
              <a:ext cx="178" cy="247"/>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0" tIns="0" rIns="0" bIns="0" numCol="1" anchor="ctr" anchorCtr="0" compatLnSpc="1">
              <a:prstTxWarp prst="textNoShape">
                <a:avLst/>
              </a:prstTxWarp>
            </a:bodyPr>
            <a:lstStyle/>
            <a:p>
              <a:endParaRPr lang="en-GB"/>
            </a:p>
          </p:txBody>
        </p:sp>
        <p:sp>
          <p:nvSpPr>
            <p:cNvPr id="8" name="_s1033"/>
            <p:cNvSpPr>
              <a:spLocks noChangeArrowheads="1"/>
            </p:cNvSpPr>
            <p:nvPr/>
          </p:nvSpPr>
          <p:spPr bwMode="auto">
            <a:xfrm>
              <a:off x="4409" y="2836"/>
              <a:ext cx="603" cy="603"/>
            </a:xfrm>
            <a:prstGeom prst="ellipse">
              <a:avLst/>
            </a:prstGeom>
            <a:solidFill>
              <a:schemeClr val="accent1"/>
            </a:solidFill>
            <a:ln w="9525">
              <a:solidFill>
                <a:schemeClr val="tx1"/>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Arial" panose="020B0604020202020204" pitchFamily="34" charset="0"/>
                </a:rPr>
                <a:t>To teach?</a:t>
              </a:r>
            </a:p>
          </p:txBody>
        </p:sp>
        <p:sp>
          <p:nvSpPr>
            <p:cNvPr id="9" name="_s1034"/>
            <p:cNvSpPr>
              <a:spLocks noChangeShapeType="1"/>
            </p:cNvSpPr>
            <p:nvPr/>
          </p:nvSpPr>
          <p:spPr bwMode="auto">
            <a:xfrm flipV="1">
              <a:off x="4464" y="2218"/>
              <a:ext cx="289" cy="93"/>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0" tIns="0" rIns="0" bIns="0" numCol="1" anchor="ctr" anchorCtr="0" compatLnSpc="1">
              <a:prstTxWarp prst="textNoShape">
                <a:avLst/>
              </a:prstTxWarp>
            </a:bodyPr>
            <a:lstStyle/>
            <a:p>
              <a:endParaRPr lang="en-GB"/>
            </a:p>
          </p:txBody>
        </p:sp>
        <p:sp>
          <p:nvSpPr>
            <p:cNvPr id="10" name="_s1035"/>
            <p:cNvSpPr>
              <a:spLocks noChangeArrowheads="1"/>
            </p:cNvSpPr>
            <p:nvPr/>
          </p:nvSpPr>
          <p:spPr bwMode="auto">
            <a:xfrm>
              <a:off x="4738" y="1824"/>
              <a:ext cx="603" cy="603"/>
            </a:xfrm>
            <a:prstGeom prst="ellipse">
              <a:avLst/>
            </a:prstGeom>
            <a:solidFill>
              <a:schemeClr val="accent1"/>
            </a:solidFill>
            <a:ln w="9525">
              <a:solidFill>
                <a:schemeClr val="tx1"/>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Arial" panose="020B0604020202020204" pitchFamily="34" charset="0"/>
                </a:rPr>
                <a:t>To heal?</a:t>
              </a:r>
            </a:p>
          </p:txBody>
        </p:sp>
        <p:sp>
          <p:nvSpPr>
            <p:cNvPr id="11" name="_s1036"/>
            <p:cNvSpPr>
              <a:spLocks noChangeShapeType="1"/>
            </p:cNvSpPr>
            <p:nvPr/>
          </p:nvSpPr>
          <p:spPr bwMode="auto">
            <a:xfrm flipV="1">
              <a:off x="4178" y="1800"/>
              <a:ext cx="0" cy="304"/>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0" tIns="0" rIns="0" bIns="0" numCol="1" anchor="ctr" anchorCtr="0" compatLnSpc="1">
              <a:prstTxWarp prst="textNoShape">
                <a:avLst/>
              </a:prstTxWarp>
            </a:bodyPr>
            <a:lstStyle/>
            <a:p>
              <a:endParaRPr lang="en-GB"/>
            </a:p>
          </p:txBody>
        </p:sp>
        <p:sp>
          <p:nvSpPr>
            <p:cNvPr id="12" name="_s1037"/>
            <p:cNvSpPr>
              <a:spLocks noChangeArrowheads="1"/>
            </p:cNvSpPr>
            <p:nvPr/>
          </p:nvSpPr>
          <p:spPr bwMode="auto">
            <a:xfrm>
              <a:off x="3877" y="1198"/>
              <a:ext cx="603" cy="603"/>
            </a:xfrm>
            <a:prstGeom prst="ellipse">
              <a:avLst/>
            </a:prstGeom>
            <a:solidFill>
              <a:schemeClr val="accent1"/>
            </a:solidFill>
            <a:ln w="9525">
              <a:solidFill>
                <a:schemeClr val="tx1"/>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Arial" panose="020B0604020202020204" pitchFamily="34" charset="0"/>
                </a:rPr>
                <a:t>To care?</a:t>
              </a:r>
            </a:p>
          </p:txBody>
        </p:sp>
        <p:sp>
          <p:nvSpPr>
            <p:cNvPr id="13" name="_s1038"/>
            <p:cNvSpPr>
              <a:spLocks noChangeArrowheads="1"/>
            </p:cNvSpPr>
            <p:nvPr/>
          </p:nvSpPr>
          <p:spPr bwMode="auto">
            <a:xfrm>
              <a:off x="3877" y="2104"/>
              <a:ext cx="603" cy="603"/>
            </a:xfrm>
            <a:prstGeom prst="ellipse">
              <a:avLst/>
            </a:prstGeom>
            <a:solidFill>
              <a:schemeClr val="accent1"/>
            </a:solidFill>
            <a:ln w="9525">
              <a:solidFill>
                <a:schemeClr val="tx1"/>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Arial" panose="020B0604020202020204" pitchFamily="34" charset="0"/>
                </a:rPr>
                <a:t>Why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400" b="0" i="0" u="none" strike="noStrike" cap="none" normalizeH="0" baseline="0" smtClean="0">
                  <a:ln>
                    <a:noFill/>
                  </a:ln>
                  <a:solidFill>
                    <a:schemeClr val="tx1"/>
                  </a:solidFill>
                  <a:effectLst/>
                  <a:latin typeface="Arial" panose="020B0604020202020204" pitchFamily="34" charset="0"/>
                </a:rPr>
                <a:t>Supervise?</a:t>
              </a:r>
            </a:p>
          </p:txBody>
        </p:sp>
      </p:grpSp>
    </p:spTree>
    <p:extLst>
      <p:ext uri="{BB962C8B-B14F-4D97-AF65-F5344CB8AC3E}">
        <p14:creationId xmlns:p14="http://schemas.microsoft.com/office/powerpoint/2010/main" val="1337145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z="4000" dirty="0"/>
              <a:t>Helping roles  </a:t>
            </a:r>
            <a:br>
              <a:rPr lang="en-GB" altLang="en-US" sz="4000" dirty="0"/>
            </a:br>
            <a:endParaRPr lang="cy-GB" altLang="en-US" sz="4000" dirty="0"/>
          </a:p>
        </p:txBody>
      </p:sp>
      <p:sp>
        <p:nvSpPr>
          <p:cNvPr id="13315" name="Rectangle 3"/>
          <p:cNvSpPr>
            <a:spLocks noGrp="1" noChangeArrowheads="1"/>
          </p:cNvSpPr>
          <p:nvPr>
            <p:ph sz="half" idx="1"/>
          </p:nvPr>
        </p:nvSpPr>
        <p:spPr>
          <a:xfrm>
            <a:off x="630669" y="1493001"/>
            <a:ext cx="4038600" cy="4784725"/>
          </a:xfrm>
        </p:spPr>
        <p:txBody>
          <a:bodyPr>
            <a:normAutofit lnSpcReduction="10000"/>
          </a:bodyPr>
          <a:lstStyle/>
          <a:p>
            <a:pPr eaLnBrk="1" hangingPunct="1">
              <a:lnSpc>
                <a:spcPct val="90000"/>
              </a:lnSpc>
            </a:pPr>
            <a:r>
              <a:rPr lang="en-GB" altLang="en-US" sz="2200" dirty="0"/>
              <a:t>Brainstorm the types of people (e.g. doctor, priest, friend) you have gone to for help in your life, consider:</a:t>
            </a:r>
          </a:p>
          <a:p>
            <a:pPr eaLnBrk="1" hangingPunct="1">
              <a:lnSpc>
                <a:spcPct val="90000"/>
              </a:lnSpc>
              <a:buFontTx/>
              <a:buNone/>
            </a:pPr>
            <a:endParaRPr lang="en-GB" altLang="en-US" sz="2200" dirty="0"/>
          </a:p>
          <a:p>
            <a:pPr lvl="1" eaLnBrk="1" hangingPunct="1">
              <a:lnSpc>
                <a:spcPct val="90000"/>
              </a:lnSpc>
            </a:pPr>
            <a:r>
              <a:rPr lang="en-GB" altLang="en-US" sz="2200" dirty="0"/>
              <a:t>What needs have you taken to these people?</a:t>
            </a:r>
          </a:p>
          <a:p>
            <a:pPr lvl="1" eaLnBrk="1" hangingPunct="1">
              <a:lnSpc>
                <a:spcPct val="90000"/>
              </a:lnSpc>
            </a:pPr>
            <a:r>
              <a:rPr lang="en-GB" altLang="en-US" sz="2200" dirty="0"/>
              <a:t>What do you expect to receive?</a:t>
            </a:r>
          </a:p>
          <a:p>
            <a:pPr eaLnBrk="1" hangingPunct="1">
              <a:lnSpc>
                <a:spcPct val="90000"/>
              </a:lnSpc>
            </a:pPr>
            <a:endParaRPr lang="en-GB" altLang="en-US" sz="2200" dirty="0"/>
          </a:p>
          <a:p>
            <a:pPr eaLnBrk="1" hangingPunct="1">
              <a:lnSpc>
                <a:spcPct val="90000"/>
              </a:lnSpc>
            </a:pPr>
            <a:r>
              <a:rPr lang="en-GB" altLang="en-US" sz="2200" dirty="0"/>
              <a:t>Be aware: if, as a </a:t>
            </a:r>
            <a:r>
              <a:rPr lang="en-GB" altLang="en-US" sz="2200" dirty="0" smtClean="0"/>
              <a:t>supervisee </a:t>
            </a:r>
            <a:r>
              <a:rPr lang="en-GB" altLang="en-US" sz="2200" dirty="0"/>
              <a:t>you are unclear of the role you can easily fall back on these other patterns of interacting!</a:t>
            </a:r>
          </a:p>
        </p:txBody>
      </p:sp>
      <p:pic>
        <p:nvPicPr>
          <p:cNvPr id="2" name="Content Placeholder 1"/>
          <p:cNvPicPr>
            <a:picLocks noGrp="1" noChangeAspect="1"/>
          </p:cNvPicPr>
          <p:nvPr>
            <p:ph sz="half" idx="2"/>
          </p:nvPr>
        </p:nvPicPr>
        <p:blipFill>
          <a:blip r:embed="rId2"/>
          <a:stretch>
            <a:fillRect/>
          </a:stretch>
        </p:blipFill>
        <p:spPr>
          <a:xfrm>
            <a:off x="5298140" y="1490571"/>
            <a:ext cx="6263191" cy="3191435"/>
          </a:xfrm>
          <a:prstGeom prst="rect">
            <a:avLst/>
          </a:prstGeom>
        </p:spPr>
      </p:pic>
    </p:spTree>
    <p:extLst>
      <p:ext uri="{BB962C8B-B14F-4D97-AF65-F5344CB8AC3E}">
        <p14:creationId xmlns:p14="http://schemas.microsoft.com/office/powerpoint/2010/main" val="2280403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dirty="0" smtClean="0"/>
              <a:t>Questions</a:t>
            </a:r>
            <a:endParaRPr lang="cy-GB" altLang="en-US" dirty="0" smtClean="0"/>
          </a:p>
        </p:txBody>
      </p:sp>
      <p:sp>
        <p:nvSpPr>
          <p:cNvPr id="9219" name="Rectangle 3"/>
          <p:cNvSpPr>
            <a:spLocks noGrp="1" noChangeArrowheads="1"/>
          </p:cNvSpPr>
          <p:nvPr>
            <p:ph sz="half" idx="1"/>
          </p:nvPr>
        </p:nvSpPr>
        <p:spPr>
          <a:xfrm>
            <a:off x="587188" y="1840379"/>
            <a:ext cx="5181600" cy="4351338"/>
          </a:xfrm>
        </p:spPr>
        <p:txBody>
          <a:bodyPr/>
          <a:lstStyle/>
          <a:p>
            <a:pPr eaLnBrk="1" hangingPunct="1"/>
            <a:r>
              <a:rPr lang="en-GB" altLang="en-US" sz="2400" dirty="0"/>
              <a:t>How aware are you of your expectations of the process of supervision as a </a:t>
            </a:r>
            <a:r>
              <a:rPr lang="en-GB" altLang="en-US" sz="2400" dirty="0" smtClean="0"/>
              <a:t>supervisee?</a:t>
            </a:r>
            <a:endParaRPr lang="en-GB" altLang="en-US" sz="2400" dirty="0"/>
          </a:p>
          <a:p>
            <a:pPr eaLnBrk="1" hangingPunct="1">
              <a:buFontTx/>
              <a:buNone/>
            </a:pPr>
            <a:endParaRPr lang="en-GB" altLang="en-US" sz="2400" dirty="0"/>
          </a:p>
          <a:p>
            <a:pPr lvl="1" eaLnBrk="1" hangingPunct="1"/>
            <a:r>
              <a:rPr lang="en-GB" altLang="en-US" dirty="0" smtClean="0"/>
              <a:t>Write a list of your expectations</a:t>
            </a:r>
          </a:p>
          <a:p>
            <a:pPr eaLnBrk="1" hangingPunct="1"/>
            <a:endParaRPr lang="en-GB" altLang="en-US" sz="2400" dirty="0"/>
          </a:p>
          <a:p>
            <a:pPr eaLnBrk="1" hangingPunct="1"/>
            <a:r>
              <a:rPr lang="en-GB" altLang="en-US" sz="2400" dirty="0"/>
              <a:t>In pairs take 15 minutes to discuss your expectations</a:t>
            </a:r>
          </a:p>
          <a:p>
            <a:pPr lvl="1" eaLnBrk="1" hangingPunct="1">
              <a:buFontTx/>
              <a:buNone/>
            </a:pPr>
            <a:endParaRPr lang="en-GB" altLang="en-US" dirty="0" smtClean="0"/>
          </a:p>
        </p:txBody>
      </p:sp>
      <p:pic>
        <p:nvPicPr>
          <p:cNvPr id="2" name="Content Placeholder 1"/>
          <p:cNvPicPr>
            <a:picLocks noGrp="1" noChangeAspect="1"/>
          </p:cNvPicPr>
          <p:nvPr>
            <p:ph sz="half" idx="2"/>
          </p:nvPr>
        </p:nvPicPr>
        <p:blipFill>
          <a:blip r:embed="rId2"/>
          <a:stretch>
            <a:fillRect/>
          </a:stretch>
        </p:blipFill>
        <p:spPr>
          <a:xfrm>
            <a:off x="5330703" y="1825625"/>
            <a:ext cx="5420335" cy="3606987"/>
          </a:xfrm>
          <a:prstGeom prst="rect">
            <a:avLst/>
          </a:prstGeom>
        </p:spPr>
      </p:pic>
    </p:spTree>
    <p:extLst>
      <p:ext uri="{BB962C8B-B14F-4D97-AF65-F5344CB8AC3E}">
        <p14:creationId xmlns:p14="http://schemas.microsoft.com/office/powerpoint/2010/main" val="24849161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4" end="4"/>
                                            </p:txEl>
                                          </p:spTgt>
                                        </p:tgtEl>
                                        <p:attrNameLst>
                                          <p:attrName>style.visibility</p:attrName>
                                        </p:attrNameLst>
                                      </p:cBhvr>
                                      <p:to>
                                        <p:strVal val="visible"/>
                                      </p:to>
                                    </p:set>
                                    <p:anim calcmode="lin" valueType="num">
                                      <p:cBhvr additive="base">
                                        <p:cTn id="7"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dirty="0" smtClean="0"/>
              <a:t>Brainstorm</a:t>
            </a:r>
            <a:endParaRPr lang="cy-GB" altLang="en-US" dirty="0" smtClean="0"/>
          </a:p>
        </p:txBody>
      </p:sp>
      <p:sp>
        <p:nvSpPr>
          <p:cNvPr id="15363" name="Rectangle 3"/>
          <p:cNvSpPr>
            <a:spLocks noGrp="1" noChangeArrowheads="1"/>
          </p:cNvSpPr>
          <p:nvPr>
            <p:ph sz="half" idx="1"/>
          </p:nvPr>
        </p:nvSpPr>
        <p:spPr/>
        <p:txBody>
          <a:bodyPr/>
          <a:lstStyle/>
          <a:p>
            <a:pPr eaLnBrk="1" hangingPunct="1"/>
            <a:r>
              <a:rPr lang="en-GB" altLang="en-US" sz="2000" dirty="0"/>
              <a:t>What resources do you have at your disposal to help you </a:t>
            </a:r>
            <a:r>
              <a:rPr lang="en-GB" altLang="en-US" sz="2000" dirty="0" smtClean="0"/>
              <a:t>in supervision?</a:t>
            </a:r>
            <a:endParaRPr lang="en-GB" altLang="en-US" sz="2000" dirty="0"/>
          </a:p>
          <a:p>
            <a:pPr eaLnBrk="1" hangingPunct="1">
              <a:buFontTx/>
              <a:buNone/>
            </a:pPr>
            <a:endParaRPr lang="en-GB" altLang="en-US" sz="2000" dirty="0"/>
          </a:p>
          <a:p>
            <a:pPr lvl="1" eaLnBrk="1" hangingPunct="1"/>
            <a:r>
              <a:rPr lang="en-GB" altLang="en-US" sz="2000" dirty="0"/>
              <a:t>Skills</a:t>
            </a:r>
          </a:p>
          <a:p>
            <a:pPr lvl="1" eaLnBrk="1" hangingPunct="1"/>
            <a:r>
              <a:rPr lang="en-GB" altLang="en-US" sz="2000" dirty="0"/>
              <a:t>Knowledge</a:t>
            </a:r>
          </a:p>
          <a:p>
            <a:pPr lvl="1" eaLnBrk="1" hangingPunct="1"/>
            <a:r>
              <a:rPr lang="en-GB" altLang="en-US" sz="2000" dirty="0"/>
              <a:t>Abilities</a:t>
            </a:r>
          </a:p>
          <a:p>
            <a:pPr lvl="1" eaLnBrk="1" hangingPunct="1"/>
            <a:r>
              <a:rPr lang="en-GB" altLang="en-US" sz="2000" dirty="0"/>
              <a:t>Understanding</a:t>
            </a:r>
          </a:p>
          <a:p>
            <a:pPr lvl="1" eaLnBrk="1" hangingPunct="1"/>
            <a:r>
              <a:rPr lang="en-GB" altLang="en-US" sz="2000" dirty="0"/>
              <a:t>Health</a:t>
            </a:r>
          </a:p>
          <a:p>
            <a:pPr lvl="1" eaLnBrk="1" hangingPunct="1"/>
            <a:r>
              <a:rPr lang="en-GB" altLang="en-US" sz="2000" dirty="0"/>
              <a:t>Wellbeing </a:t>
            </a:r>
          </a:p>
          <a:p>
            <a:pPr lvl="1" eaLnBrk="1" hangingPunct="1"/>
            <a:r>
              <a:rPr lang="en-GB" altLang="en-US" sz="2000" dirty="0"/>
              <a:t>Experience  </a:t>
            </a:r>
          </a:p>
        </p:txBody>
      </p:sp>
      <p:pic>
        <p:nvPicPr>
          <p:cNvPr id="2" name="Content Placeholder 1"/>
          <p:cNvPicPr>
            <a:picLocks noGrp="1" noChangeAspect="1"/>
          </p:cNvPicPr>
          <p:nvPr>
            <p:ph sz="half" idx="2"/>
          </p:nvPr>
        </p:nvPicPr>
        <p:blipFill>
          <a:blip r:embed="rId2"/>
          <a:stretch>
            <a:fillRect/>
          </a:stretch>
        </p:blipFill>
        <p:spPr>
          <a:xfrm>
            <a:off x="5416878" y="2117118"/>
            <a:ext cx="5030943" cy="3768351"/>
          </a:xfrm>
          <a:prstGeom prst="rect">
            <a:avLst/>
          </a:prstGeom>
        </p:spPr>
      </p:pic>
    </p:spTree>
    <p:extLst>
      <p:ext uri="{BB962C8B-B14F-4D97-AF65-F5344CB8AC3E}">
        <p14:creationId xmlns:p14="http://schemas.microsoft.com/office/powerpoint/2010/main" val="4208050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z="4000" dirty="0"/>
              <a:t>Mapping your support system</a:t>
            </a:r>
            <a:br>
              <a:rPr lang="en-GB" altLang="en-US" sz="4000" dirty="0"/>
            </a:br>
            <a:endParaRPr lang="cy-GB" altLang="en-US" sz="4000" dirty="0"/>
          </a:p>
        </p:txBody>
      </p:sp>
      <p:sp>
        <p:nvSpPr>
          <p:cNvPr id="13315" name="Rectangle 3"/>
          <p:cNvSpPr>
            <a:spLocks noGrp="1" noChangeArrowheads="1"/>
          </p:cNvSpPr>
          <p:nvPr>
            <p:ph sz="half" idx="1"/>
          </p:nvPr>
        </p:nvSpPr>
        <p:spPr/>
        <p:txBody>
          <a:bodyPr/>
          <a:lstStyle/>
          <a:p>
            <a:pPr marL="0" indent="0">
              <a:lnSpc>
                <a:spcPct val="80000"/>
              </a:lnSpc>
              <a:buNone/>
              <a:defRPr/>
            </a:pPr>
            <a:r>
              <a:rPr lang="en-GB" altLang="en-US" sz="2000" dirty="0"/>
              <a:t>D</a:t>
            </a:r>
            <a:r>
              <a:rPr lang="en-GB" altLang="en-US" sz="2000" dirty="0" smtClean="0"/>
              <a:t>raw </a:t>
            </a:r>
            <a:r>
              <a:rPr lang="en-GB" altLang="en-US" sz="2000" dirty="0"/>
              <a:t>a map of your support system.  </a:t>
            </a:r>
            <a:r>
              <a:rPr lang="en-GB" altLang="en-US" sz="2000" dirty="0"/>
              <a:t>In the middle draw a symbol or picture of yourself.  Around this draw pictures, symbols, diagrams or words to represent all the things and people that support you in learning and being creative, e.g. walking, books you read, colleagues, friends etc.</a:t>
            </a:r>
          </a:p>
          <a:p>
            <a:pPr eaLnBrk="1" hangingPunct="1">
              <a:lnSpc>
                <a:spcPct val="80000"/>
              </a:lnSpc>
              <a:buFontTx/>
              <a:buNone/>
              <a:defRPr/>
            </a:pPr>
            <a:endParaRPr lang="en-GB" altLang="en-US" sz="2000" dirty="0"/>
          </a:p>
          <a:p>
            <a:pPr marL="0" indent="0">
              <a:lnSpc>
                <a:spcPct val="80000"/>
              </a:lnSpc>
              <a:buNone/>
              <a:defRPr/>
            </a:pPr>
            <a:r>
              <a:rPr lang="en-GB" altLang="en-US" sz="2000" dirty="0"/>
              <a:t>Then when you are happy with your map, take a different colour and repeat the exercise showing symbols that block you from fully using these supports.</a:t>
            </a:r>
          </a:p>
          <a:p>
            <a:pPr eaLnBrk="1" hangingPunct="1">
              <a:lnSpc>
                <a:spcPct val="80000"/>
              </a:lnSpc>
              <a:defRPr/>
            </a:pPr>
            <a:endParaRPr lang="en-GB" altLang="en-US" sz="2000" dirty="0"/>
          </a:p>
          <a:p>
            <a:pPr marL="0" indent="0">
              <a:lnSpc>
                <a:spcPct val="80000"/>
              </a:lnSpc>
              <a:buNone/>
              <a:defRPr/>
            </a:pPr>
            <a:endParaRPr lang="en-GB" altLang="en-US" sz="2000" dirty="0"/>
          </a:p>
        </p:txBody>
      </p:sp>
      <p:pic>
        <p:nvPicPr>
          <p:cNvPr id="2" name="Content Placeholder 1"/>
          <p:cNvPicPr>
            <a:picLocks noGrp="1" noChangeAspect="1"/>
          </p:cNvPicPr>
          <p:nvPr>
            <p:ph sz="half" idx="2"/>
          </p:nvPr>
        </p:nvPicPr>
        <p:blipFill>
          <a:blip r:embed="rId2"/>
          <a:stretch>
            <a:fillRect/>
          </a:stretch>
        </p:blipFill>
        <p:spPr>
          <a:xfrm>
            <a:off x="6293113" y="1825625"/>
            <a:ext cx="5385731" cy="4018584"/>
          </a:xfrm>
          <a:prstGeom prst="rect">
            <a:avLst/>
          </a:prstGeom>
        </p:spPr>
      </p:pic>
    </p:spTree>
    <p:extLst>
      <p:ext uri="{BB962C8B-B14F-4D97-AF65-F5344CB8AC3E}">
        <p14:creationId xmlns:p14="http://schemas.microsoft.com/office/powerpoint/2010/main" val="37158526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9" name="Rectangle 2"/>
          <p:cNvSpPr>
            <a:spLocks noGrp="1" noChangeArrowheads="1"/>
          </p:cNvSpPr>
          <p:nvPr>
            <p:ph type="title"/>
          </p:nvPr>
        </p:nvSpPr>
        <p:spPr>
          <a:xfrm>
            <a:off x="1847850" y="115888"/>
            <a:ext cx="8229600" cy="1143000"/>
          </a:xfrm>
        </p:spPr>
        <p:txBody>
          <a:bodyPr/>
          <a:lstStyle/>
          <a:p>
            <a:pPr eaLnBrk="1" hangingPunct="1"/>
            <a:r>
              <a:rPr lang="en-GB" altLang="en-US" smtClean="0"/>
              <a:t>Blocks to Supervision</a:t>
            </a:r>
          </a:p>
        </p:txBody>
      </p:sp>
      <p:grpSp>
        <p:nvGrpSpPr>
          <p:cNvPr id="2" name="Content Placeholder 13317"/>
          <p:cNvGrpSpPr>
            <a:grpSpLocks/>
          </p:cNvGrpSpPr>
          <p:nvPr/>
        </p:nvGrpSpPr>
        <p:grpSpPr bwMode="auto">
          <a:xfrm>
            <a:off x="1343026" y="1312864"/>
            <a:ext cx="9324975" cy="5070475"/>
            <a:chOff x="272" y="999"/>
            <a:chExt cx="5171" cy="2812"/>
          </a:xfrm>
        </p:grpSpPr>
        <p:sp>
          <p:nvSpPr>
            <p:cNvPr id="3" name="_s3076"/>
            <p:cNvSpPr>
              <a:spLocks noChangeShapeType="1"/>
            </p:cNvSpPr>
            <p:nvPr/>
          </p:nvSpPr>
          <p:spPr bwMode="auto">
            <a:xfrm flipH="1" flipV="1">
              <a:off x="2277" y="2069"/>
              <a:ext cx="292" cy="17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0" tIns="0" rIns="0" bIns="0" numCol="1" anchor="ctr" anchorCtr="0" compatLnSpc="1">
              <a:prstTxWarp prst="textNoShape">
                <a:avLst/>
              </a:prstTxWarp>
            </a:bodyPr>
            <a:lstStyle/>
            <a:p>
              <a:endParaRPr lang="en-GB"/>
            </a:p>
          </p:txBody>
        </p:sp>
        <p:sp>
          <p:nvSpPr>
            <p:cNvPr id="4" name="_s3077"/>
            <p:cNvSpPr>
              <a:spLocks noChangeArrowheads="1"/>
            </p:cNvSpPr>
            <p:nvPr/>
          </p:nvSpPr>
          <p:spPr bwMode="auto">
            <a:xfrm>
              <a:off x="1657" y="1571"/>
              <a:ext cx="667" cy="667"/>
            </a:xfrm>
            <a:prstGeom prst="ellipse">
              <a:avLst/>
            </a:prstGeom>
            <a:solidFill>
              <a:schemeClr val="accent1"/>
            </a:solidFill>
            <a:ln w="9525">
              <a:solidFill>
                <a:schemeClr val="tx1"/>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0" i="0" u="none" strike="noStrike" cap="none" normalizeH="0" baseline="0" smtClean="0">
                  <a:ln>
                    <a:noFill/>
                  </a:ln>
                  <a:solidFill>
                    <a:schemeClr val="tx1"/>
                  </a:solidFill>
                  <a:effectLst/>
                  <a:latin typeface="Arial" panose="020B0604020202020204" pitchFamily="34" charset="0"/>
                </a:rPr>
                <a:t>Difficulties in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0" i="0" u="none" strike="noStrike" cap="none" normalizeH="0" baseline="0" smtClean="0">
                  <a:ln>
                    <a:noFill/>
                  </a:ln>
                  <a:solidFill>
                    <a:schemeClr val="tx1"/>
                  </a:solidFill>
                  <a:effectLst/>
                  <a:latin typeface="Arial" panose="020B0604020202020204" pitchFamily="34" charset="0"/>
                </a:rPr>
                <a:t>receiving support</a:t>
              </a:r>
            </a:p>
          </p:txBody>
        </p:sp>
        <p:sp>
          <p:nvSpPr>
            <p:cNvPr id="5" name="_s3078"/>
            <p:cNvSpPr>
              <a:spLocks noChangeShapeType="1"/>
            </p:cNvSpPr>
            <p:nvPr/>
          </p:nvSpPr>
          <p:spPr bwMode="auto">
            <a:xfrm flipH="1">
              <a:off x="2277" y="2571"/>
              <a:ext cx="293" cy="16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0" tIns="0" rIns="0" bIns="0" numCol="1" anchor="ctr" anchorCtr="0" compatLnSpc="1">
              <a:prstTxWarp prst="textNoShape">
                <a:avLst/>
              </a:prstTxWarp>
            </a:bodyPr>
            <a:lstStyle/>
            <a:p>
              <a:endParaRPr lang="en-GB"/>
            </a:p>
          </p:txBody>
        </p:sp>
        <p:sp>
          <p:nvSpPr>
            <p:cNvPr id="6" name="_s3079"/>
            <p:cNvSpPr>
              <a:spLocks noChangeArrowheads="1"/>
            </p:cNvSpPr>
            <p:nvPr/>
          </p:nvSpPr>
          <p:spPr bwMode="auto">
            <a:xfrm>
              <a:off x="1657" y="2572"/>
              <a:ext cx="667" cy="667"/>
            </a:xfrm>
            <a:prstGeom prst="ellipse">
              <a:avLst/>
            </a:prstGeom>
            <a:solidFill>
              <a:schemeClr val="accent1"/>
            </a:solidFill>
            <a:ln w="9525">
              <a:solidFill>
                <a:schemeClr val="tx1"/>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0" i="0" u="none" strike="noStrike" cap="none" normalizeH="0" baseline="0" smtClean="0">
                  <a:ln>
                    <a:noFill/>
                  </a:ln>
                  <a:solidFill>
                    <a:schemeClr val="tx1"/>
                  </a:solidFill>
                  <a:effectLst/>
                  <a:latin typeface="Arial" panose="020B0604020202020204" pitchFamily="34" charset="0"/>
                </a:rPr>
                <a:t>Practical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0" i="0" u="none" strike="noStrike" cap="none" normalizeH="0" baseline="0" smtClean="0">
                  <a:ln>
                    <a:noFill/>
                  </a:ln>
                  <a:solidFill>
                    <a:schemeClr val="tx1"/>
                  </a:solidFill>
                  <a:effectLst/>
                  <a:latin typeface="Arial" panose="020B0604020202020204" pitchFamily="34" charset="0"/>
                </a:rPr>
                <a:t>blocks</a:t>
              </a:r>
            </a:p>
          </p:txBody>
        </p:sp>
        <p:sp>
          <p:nvSpPr>
            <p:cNvPr id="7" name="_s3080"/>
            <p:cNvSpPr>
              <a:spLocks noChangeShapeType="1"/>
            </p:cNvSpPr>
            <p:nvPr/>
          </p:nvSpPr>
          <p:spPr bwMode="auto">
            <a:xfrm>
              <a:off x="2857" y="2736"/>
              <a:ext cx="1" cy="33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0" tIns="0" rIns="0" bIns="0" numCol="1" anchor="ctr" anchorCtr="0" compatLnSpc="1">
              <a:prstTxWarp prst="textNoShape">
                <a:avLst/>
              </a:prstTxWarp>
            </a:bodyPr>
            <a:lstStyle/>
            <a:p>
              <a:endParaRPr lang="en-GB"/>
            </a:p>
          </p:txBody>
        </p:sp>
        <p:sp>
          <p:nvSpPr>
            <p:cNvPr id="8" name="_s3081"/>
            <p:cNvSpPr>
              <a:spLocks noChangeArrowheads="1"/>
            </p:cNvSpPr>
            <p:nvPr/>
          </p:nvSpPr>
          <p:spPr bwMode="auto">
            <a:xfrm>
              <a:off x="2524" y="3073"/>
              <a:ext cx="667" cy="667"/>
            </a:xfrm>
            <a:prstGeom prst="ellipse">
              <a:avLst/>
            </a:prstGeom>
            <a:solidFill>
              <a:schemeClr val="accent1"/>
            </a:solidFill>
            <a:ln w="9525">
              <a:solidFill>
                <a:schemeClr val="tx1"/>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0" i="0" u="none" strike="noStrike" cap="none" normalizeH="0" baseline="0" smtClean="0">
                  <a:ln>
                    <a:noFill/>
                  </a:ln>
                  <a:solidFill>
                    <a:schemeClr val="tx1"/>
                  </a:solidFill>
                  <a:effectLst/>
                  <a:latin typeface="Arial" panose="020B0604020202020204" pitchFamily="34" charset="0"/>
                </a:rPr>
                <a:t>Conflict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0" i="0" u="none" strike="noStrike" cap="none" normalizeH="0" baseline="0" smtClean="0">
                  <a:ln>
                    <a:noFill/>
                  </a:ln>
                  <a:solidFill>
                    <a:schemeClr val="tx1"/>
                  </a:solidFill>
                  <a:effectLst/>
                  <a:latin typeface="Arial" panose="020B0604020202020204" pitchFamily="34" charset="0"/>
                </a:rPr>
                <a:t>roles</a:t>
              </a:r>
            </a:p>
          </p:txBody>
        </p:sp>
        <p:sp>
          <p:nvSpPr>
            <p:cNvPr id="9" name="_s3082"/>
            <p:cNvSpPr>
              <a:spLocks noChangeShapeType="1"/>
            </p:cNvSpPr>
            <p:nvPr/>
          </p:nvSpPr>
          <p:spPr bwMode="auto">
            <a:xfrm>
              <a:off x="3145" y="2570"/>
              <a:ext cx="292" cy="169"/>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0" tIns="0" rIns="0" bIns="0" numCol="1" anchor="ctr" anchorCtr="0" compatLnSpc="1">
              <a:prstTxWarp prst="textNoShape">
                <a:avLst/>
              </a:prstTxWarp>
            </a:bodyPr>
            <a:lstStyle/>
            <a:p>
              <a:endParaRPr lang="en-GB"/>
            </a:p>
          </p:txBody>
        </p:sp>
        <p:sp>
          <p:nvSpPr>
            <p:cNvPr id="10" name="_s3083"/>
            <p:cNvSpPr>
              <a:spLocks noChangeArrowheads="1"/>
            </p:cNvSpPr>
            <p:nvPr/>
          </p:nvSpPr>
          <p:spPr bwMode="auto">
            <a:xfrm>
              <a:off x="3392" y="2572"/>
              <a:ext cx="667" cy="667"/>
            </a:xfrm>
            <a:prstGeom prst="ellipse">
              <a:avLst/>
            </a:prstGeom>
            <a:solidFill>
              <a:schemeClr val="accent1"/>
            </a:solidFill>
            <a:ln w="9525">
              <a:solidFill>
                <a:schemeClr val="tx1"/>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0" i="0" u="none" strike="noStrike" cap="none" normalizeH="0" baseline="0" smtClean="0">
                  <a:ln>
                    <a:noFill/>
                  </a:ln>
                  <a:solidFill>
                    <a:schemeClr val="tx1"/>
                  </a:solidFill>
                  <a:effectLst/>
                  <a:latin typeface="Arial" panose="020B0604020202020204" pitchFamily="34" charset="0"/>
                </a:rPr>
                <a:t>Personal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0" i="0" u="none" strike="noStrike" cap="none" normalizeH="0" baseline="0" smtClean="0">
                  <a:ln>
                    <a:noFill/>
                  </a:ln>
                  <a:solidFill>
                    <a:schemeClr val="tx1"/>
                  </a:solidFill>
                  <a:effectLst/>
                  <a:latin typeface="Arial" panose="020B0604020202020204" pitchFamily="34" charset="0"/>
                </a:rPr>
                <a:t>inhibitions</a:t>
              </a:r>
            </a:p>
          </p:txBody>
        </p:sp>
        <p:sp>
          <p:nvSpPr>
            <p:cNvPr id="11" name="_s3084"/>
            <p:cNvSpPr>
              <a:spLocks noChangeShapeType="1"/>
            </p:cNvSpPr>
            <p:nvPr/>
          </p:nvSpPr>
          <p:spPr bwMode="auto">
            <a:xfrm flipV="1">
              <a:off x="3145" y="2070"/>
              <a:ext cx="292" cy="168"/>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0" tIns="0" rIns="0" bIns="0" numCol="1" anchor="ctr" anchorCtr="0" compatLnSpc="1">
              <a:prstTxWarp prst="textNoShape">
                <a:avLst/>
              </a:prstTxWarp>
            </a:bodyPr>
            <a:lstStyle/>
            <a:p>
              <a:endParaRPr lang="en-GB"/>
            </a:p>
          </p:txBody>
        </p:sp>
        <p:sp>
          <p:nvSpPr>
            <p:cNvPr id="12" name="_s3085"/>
            <p:cNvSpPr>
              <a:spLocks noChangeArrowheads="1"/>
            </p:cNvSpPr>
            <p:nvPr/>
          </p:nvSpPr>
          <p:spPr bwMode="auto">
            <a:xfrm>
              <a:off x="3392" y="1570"/>
              <a:ext cx="667" cy="667"/>
            </a:xfrm>
            <a:prstGeom prst="ellipse">
              <a:avLst/>
            </a:prstGeom>
            <a:solidFill>
              <a:schemeClr val="accent1"/>
            </a:solidFill>
            <a:ln w="9525">
              <a:solidFill>
                <a:schemeClr val="tx1"/>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0" i="0" u="none" strike="noStrike" cap="none" normalizeH="0" baseline="0" smtClean="0">
                  <a:ln>
                    <a:noFill/>
                  </a:ln>
                  <a:solidFill>
                    <a:schemeClr val="tx1"/>
                  </a:solidFill>
                  <a:effectLst/>
                  <a:latin typeface="Arial" panose="020B0604020202020204" pitchFamily="34" charset="0"/>
                </a:rPr>
                <a:t>Difficulties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0" i="0" u="none" strike="noStrike" cap="none" normalizeH="0" baseline="0" smtClean="0">
                  <a:ln>
                    <a:noFill/>
                  </a:ln>
                  <a:solidFill>
                    <a:schemeClr val="tx1"/>
                  </a:solidFill>
                  <a:effectLst/>
                  <a:latin typeface="Arial" panose="020B0604020202020204" pitchFamily="34" charset="0"/>
                </a:rPr>
                <a:t>with authority</a:t>
              </a:r>
            </a:p>
          </p:txBody>
        </p:sp>
        <p:sp>
          <p:nvSpPr>
            <p:cNvPr id="13" name="_s3086"/>
            <p:cNvSpPr>
              <a:spLocks noChangeShapeType="1"/>
            </p:cNvSpPr>
            <p:nvPr/>
          </p:nvSpPr>
          <p:spPr bwMode="auto">
            <a:xfrm flipV="1">
              <a:off x="2857" y="1735"/>
              <a:ext cx="0" cy="337"/>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vert="horz" wrap="square" lIns="0" tIns="0" rIns="0" bIns="0" numCol="1" anchor="ctr" anchorCtr="0" compatLnSpc="1">
              <a:prstTxWarp prst="textNoShape">
                <a:avLst/>
              </a:prstTxWarp>
            </a:bodyPr>
            <a:lstStyle/>
            <a:p>
              <a:endParaRPr lang="en-GB"/>
            </a:p>
          </p:txBody>
        </p:sp>
        <p:sp>
          <p:nvSpPr>
            <p:cNvPr id="14" name="_s3087"/>
            <p:cNvSpPr>
              <a:spLocks noChangeArrowheads="1"/>
            </p:cNvSpPr>
            <p:nvPr/>
          </p:nvSpPr>
          <p:spPr bwMode="auto">
            <a:xfrm>
              <a:off x="2524" y="1069"/>
              <a:ext cx="667" cy="667"/>
            </a:xfrm>
            <a:prstGeom prst="ellipse">
              <a:avLst/>
            </a:prstGeom>
            <a:solidFill>
              <a:schemeClr val="accent1"/>
            </a:solidFill>
            <a:ln w="9525">
              <a:solidFill>
                <a:schemeClr val="tx1"/>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0" i="0" u="none" strike="noStrike" cap="none" normalizeH="0" baseline="0" smtClean="0">
                  <a:ln>
                    <a:noFill/>
                  </a:ln>
                  <a:solidFill>
                    <a:schemeClr val="tx1"/>
                  </a:solidFill>
                  <a:effectLst/>
                  <a:latin typeface="Arial" panose="020B0604020202020204" pitchFamily="34" charset="0"/>
                </a:rPr>
                <a:t>Previous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0" i="0" u="none" strike="noStrike" cap="none" normalizeH="0" baseline="0" smtClean="0">
                  <a:ln>
                    <a:noFill/>
                  </a:ln>
                  <a:solidFill>
                    <a:schemeClr val="tx1"/>
                  </a:solidFill>
                  <a:effectLst/>
                  <a:latin typeface="Arial" panose="020B0604020202020204" pitchFamily="34" charset="0"/>
                </a:rPr>
                <a:t>experience</a:t>
              </a:r>
            </a:p>
          </p:txBody>
        </p:sp>
        <p:sp>
          <p:nvSpPr>
            <p:cNvPr id="15" name="_s3088"/>
            <p:cNvSpPr>
              <a:spLocks noChangeArrowheads="1"/>
            </p:cNvSpPr>
            <p:nvPr/>
          </p:nvSpPr>
          <p:spPr bwMode="auto">
            <a:xfrm>
              <a:off x="2524" y="2072"/>
              <a:ext cx="667" cy="667"/>
            </a:xfrm>
            <a:prstGeom prst="ellipse">
              <a:avLst/>
            </a:prstGeom>
            <a:solidFill>
              <a:schemeClr val="accent1"/>
            </a:solidFill>
            <a:ln w="9525">
              <a:solidFill>
                <a:schemeClr val="tx1"/>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2200" b="0" i="0" u="none" strike="noStrike" cap="none" normalizeH="0" baseline="0" smtClean="0">
                  <a:ln>
                    <a:noFill/>
                  </a:ln>
                  <a:solidFill>
                    <a:schemeClr val="tx1"/>
                  </a:solidFill>
                  <a:effectLst/>
                  <a:latin typeface="Arial" panose="020B0604020202020204" pitchFamily="34" charset="0"/>
                </a:rPr>
                <a:t>Blocks</a:t>
              </a:r>
            </a:p>
          </p:txBody>
        </p:sp>
      </p:grpSp>
    </p:spTree>
    <p:extLst>
      <p:ext uri="{BB962C8B-B14F-4D97-AF65-F5344CB8AC3E}">
        <p14:creationId xmlns:p14="http://schemas.microsoft.com/office/powerpoint/2010/main" val="2978364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z="4000" dirty="0"/>
              <a:t>Mapping follow up</a:t>
            </a:r>
            <a:br>
              <a:rPr lang="en-GB" altLang="en-US" sz="4000" dirty="0"/>
            </a:br>
            <a:endParaRPr lang="cy-GB" altLang="en-US" sz="4000" dirty="0"/>
          </a:p>
        </p:txBody>
      </p:sp>
      <p:sp>
        <p:nvSpPr>
          <p:cNvPr id="17411" name="Rectangle 3"/>
          <p:cNvSpPr>
            <a:spLocks noGrp="1" noChangeArrowheads="1"/>
          </p:cNvSpPr>
          <p:nvPr>
            <p:ph sz="half" idx="1"/>
          </p:nvPr>
        </p:nvSpPr>
        <p:spPr/>
        <p:txBody>
          <a:bodyPr/>
          <a:lstStyle/>
          <a:p>
            <a:pPr eaLnBrk="1" hangingPunct="1">
              <a:lnSpc>
                <a:spcPct val="90000"/>
              </a:lnSpc>
            </a:pPr>
            <a:r>
              <a:rPr lang="en-GB" altLang="en-US" sz="2000"/>
              <a:t>Discuss with the person you have chosen to share your picture with:</a:t>
            </a:r>
          </a:p>
          <a:p>
            <a:pPr eaLnBrk="1" hangingPunct="1">
              <a:lnSpc>
                <a:spcPct val="90000"/>
              </a:lnSpc>
              <a:buFontTx/>
              <a:buNone/>
            </a:pPr>
            <a:endParaRPr lang="en-GB" altLang="en-US" sz="2000"/>
          </a:p>
          <a:p>
            <a:pPr lvl="1" eaLnBrk="1" hangingPunct="1">
              <a:lnSpc>
                <a:spcPct val="90000"/>
              </a:lnSpc>
            </a:pPr>
            <a:r>
              <a:rPr lang="en-GB" altLang="en-US" sz="2000"/>
              <a:t>Is this the kind of support you want?</a:t>
            </a:r>
          </a:p>
          <a:p>
            <a:pPr lvl="1" eaLnBrk="1" hangingPunct="1">
              <a:lnSpc>
                <a:spcPct val="90000"/>
              </a:lnSpc>
            </a:pPr>
            <a:r>
              <a:rPr lang="en-GB" altLang="en-US" sz="2000"/>
              <a:t>Is it enough?  What sort of support is missing? How could you go about getting such support?</a:t>
            </a:r>
          </a:p>
          <a:p>
            <a:pPr lvl="1" eaLnBrk="1" hangingPunct="1">
              <a:lnSpc>
                <a:spcPct val="90000"/>
              </a:lnSpc>
            </a:pPr>
            <a:r>
              <a:rPr lang="en-GB" altLang="en-US" sz="2000"/>
              <a:t>What support is really positive for you to the extent that you must ensure that you nurture and maintain it?</a:t>
            </a:r>
          </a:p>
          <a:p>
            <a:pPr lvl="1" eaLnBrk="1" hangingPunct="1">
              <a:lnSpc>
                <a:spcPct val="90000"/>
              </a:lnSpc>
            </a:pPr>
            <a:r>
              <a:rPr lang="en-GB" altLang="en-US" sz="2000"/>
              <a:t>Which blocks could you do something about reducing?</a:t>
            </a:r>
          </a:p>
        </p:txBody>
      </p:sp>
      <p:pic>
        <p:nvPicPr>
          <p:cNvPr id="2" name="Content Placeholder 1"/>
          <p:cNvPicPr>
            <a:picLocks noGrp="1" noChangeAspect="1"/>
          </p:cNvPicPr>
          <p:nvPr>
            <p:ph sz="half" idx="2"/>
          </p:nvPr>
        </p:nvPicPr>
        <p:blipFill>
          <a:blip r:embed="rId2"/>
          <a:stretch>
            <a:fillRect/>
          </a:stretch>
        </p:blipFill>
        <p:spPr>
          <a:xfrm>
            <a:off x="7931735" y="1690688"/>
            <a:ext cx="2862159" cy="4262128"/>
          </a:xfrm>
          <a:prstGeom prst="rect">
            <a:avLst/>
          </a:prstGeom>
        </p:spPr>
      </p:pic>
    </p:spTree>
    <p:extLst>
      <p:ext uri="{BB962C8B-B14F-4D97-AF65-F5344CB8AC3E}">
        <p14:creationId xmlns:p14="http://schemas.microsoft.com/office/powerpoint/2010/main" val="505721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200495" y="115888"/>
            <a:ext cx="8229600" cy="1143000"/>
          </a:xfrm>
        </p:spPr>
        <p:txBody>
          <a:bodyPr/>
          <a:lstStyle/>
          <a:p>
            <a:pPr eaLnBrk="1" hangingPunct="1"/>
            <a:r>
              <a:rPr lang="en-GB" altLang="en-US" dirty="0" smtClean="0"/>
              <a:t>Activity</a:t>
            </a:r>
            <a:endParaRPr lang="cy-GB" altLang="en-US" dirty="0" smtClean="0"/>
          </a:p>
        </p:txBody>
      </p:sp>
      <p:sp>
        <p:nvSpPr>
          <p:cNvPr id="15363" name="Rectangle 3"/>
          <p:cNvSpPr>
            <a:spLocks noGrp="1" noChangeArrowheads="1"/>
          </p:cNvSpPr>
          <p:nvPr>
            <p:ph sz="half" idx="1"/>
          </p:nvPr>
        </p:nvSpPr>
        <p:spPr>
          <a:xfrm>
            <a:off x="1059207" y="1258888"/>
            <a:ext cx="4256088" cy="4525963"/>
          </a:xfrm>
        </p:spPr>
        <p:txBody>
          <a:bodyPr>
            <a:normAutofit fontScale="92500" lnSpcReduction="10000"/>
          </a:bodyPr>
          <a:lstStyle/>
          <a:p>
            <a:pPr marL="0" indent="0">
              <a:lnSpc>
                <a:spcPct val="80000"/>
              </a:lnSpc>
              <a:buNone/>
              <a:defRPr/>
            </a:pPr>
            <a:r>
              <a:rPr lang="en-GB" altLang="en-US" sz="2000" dirty="0"/>
              <a:t>Think of a piece of practice you have recently been involved in that posed some dilemma or problem for you.  </a:t>
            </a:r>
            <a:r>
              <a:rPr lang="en-GB" altLang="en-US" sz="2000" dirty="0"/>
              <a:t>Now spend </a:t>
            </a:r>
            <a:r>
              <a:rPr lang="en-GB" altLang="en-US" sz="2000" dirty="0" smtClean="0"/>
              <a:t>ten minutes – </a:t>
            </a:r>
            <a:r>
              <a:rPr lang="en-GB" altLang="en-US" sz="2000" dirty="0"/>
              <a:t>recalling the piece of work, thinking about what you did and why, and how you felt at the time.</a:t>
            </a:r>
          </a:p>
          <a:p>
            <a:pPr marL="609600" indent="-609600">
              <a:lnSpc>
                <a:spcPct val="80000"/>
              </a:lnSpc>
              <a:buFontTx/>
              <a:buAutoNum type="arabicPeriod"/>
              <a:defRPr/>
            </a:pPr>
            <a:endParaRPr lang="en-GB" altLang="en-US" sz="2000" dirty="0"/>
          </a:p>
          <a:p>
            <a:pPr marL="0" indent="0">
              <a:lnSpc>
                <a:spcPct val="80000"/>
              </a:lnSpc>
              <a:buNone/>
              <a:defRPr/>
            </a:pPr>
            <a:r>
              <a:rPr lang="en-GB" altLang="en-US" sz="2000" dirty="0"/>
              <a:t>After completing the a two stages spend some time with another member of the group re-examining the experience.  Think again about what was happening in that particular situation.  </a:t>
            </a:r>
          </a:p>
          <a:p>
            <a:pPr marL="0" indent="0">
              <a:lnSpc>
                <a:spcPct val="80000"/>
              </a:lnSpc>
              <a:buNone/>
              <a:defRPr/>
            </a:pPr>
            <a:endParaRPr lang="en-GB" altLang="en-US" sz="2000" dirty="0"/>
          </a:p>
          <a:p>
            <a:pPr marL="0" indent="0">
              <a:lnSpc>
                <a:spcPct val="80000"/>
              </a:lnSpc>
              <a:buNone/>
              <a:defRPr/>
            </a:pPr>
            <a:r>
              <a:rPr lang="en-GB" altLang="en-US" sz="2000" dirty="0"/>
              <a:t>Questions - are there other possible alternatives to how you could have acted?  Were your feelings helping or hindering the task?  What other thoughts do you have upon re-examining your experience? </a:t>
            </a:r>
          </a:p>
        </p:txBody>
      </p:sp>
      <p:pic>
        <p:nvPicPr>
          <p:cNvPr id="2" name="Content Placeholder 1"/>
          <p:cNvPicPr>
            <a:picLocks noGrp="1" noChangeAspect="1"/>
          </p:cNvPicPr>
          <p:nvPr>
            <p:ph sz="half" idx="2"/>
          </p:nvPr>
        </p:nvPicPr>
        <p:blipFill>
          <a:blip r:embed="rId2"/>
          <a:stretch>
            <a:fillRect/>
          </a:stretch>
        </p:blipFill>
        <p:spPr>
          <a:xfrm>
            <a:off x="5987346" y="1092041"/>
            <a:ext cx="4508375" cy="4692809"/>
          </a:xfrm>
          <a:prstGeom prst="rect">
            <a:avLst/>
          </a:prstGeom>
        </p:spPr>
      </p:pic>
    </p:spTree>
    <p:extLst>
      <p:ext uri="{BB962C8B-B14F-4D97-AF65-F5344CB8AC3E}">
        <p14:creationId xmlns:p14="http://schemas.microsoft.com/office/powerpoint/2010/main" val="81446689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dirty="0"/>
              <a:t>Take home message  </a:t>
            </a:r>
            <a:br>
              <a:rPr lang="en-GB" altLang="en-US" sz="4000" dirty="0"/>
            </a:br>
            <a:endParaRPr lang="cy-GB" altLang="en-US" sz="4000" dirty="0"/>
          </a:p>
        </p:txBody>
      </p:sp>
      <p:sp>
        <p:nvSpPr>
          <p:cNvPr id="19459" name="Rectangle 3"/>
          <p:cNvSpPr>
            <a:spLocks noGrp="1" noChangeArrowheads="1"/>
          </p:cNvSpPr>
          <p:nvPr>
            <p:ph sz="half" idx="1"/>
          </p:nvPr>
        </p:nvSpPr>
        <p:spPr/>
        <p:txBody>
          <a:bodyPr>
            <a:normAutofit/>
          </a:bodyPr>
          <a:lstStyle/>
          <a:p>
            <a:pPr eaLnBrk="1" hangingPunct="1"/>
            <a:r>
              <a:rPr lang="en-GB" altLang="en-US" dirty="0"/>
              <a:t>Monitoring your own stress symptoms and creating a healthy support system; and ensuring that you have a meaningful, enjoyable and physically active life outside the role of being a helper is really </a:t>
            </a:r>
            <a:r>
              <a:rPr lang="en-GB" altLang="en-US" dirty="0" smtClean="0"/>
              <a:t>important.</a:t>
            </a:r>
          </a:p>
          <a:p>
            <a:pPr marL="0" indent="0" algn="r" eaLnBrk="1" hangingPunct="1">
              <a:buNone/>
            </a:pPr>
            <a:r>
              <a:rPr lang="en-GB" altLang="en-US" sz="2800" dirty="0" smtClean="0"/>
              <a:t>(</a:t>
            </a:r>
            <a:r>
              <a:rPr lang="en-GB" altLang="en-US" sz="2800" dirty="0" smtClean="0"/>
              <a:t>Hawkins and </a:t>
            </a:r>
            <a:r>
              <a:rPr lang="en-GB" altLang="en-US" sz="2800" dirty="0" err="1" smtClean="0"/>
              <a:t>Shohet</a:t>
            </a:r>
            <a:r>
              <a:rPr lang="en-GB" altLang="en-US" sz="2800" dirty="0" smtClean="0"/>
              <a:t>, 2000: 21)</a:t>
            </a:r>
          </a:p>
        </p:txBody>
      </p:sp>
      <p:pic>
        <p:nvPicPr>
          <p:cNvPr id="2" name="Content Placeholder 1"/>
          <p:cNvPicPr>
            <a:picLocks noGrp="1" noChangeAspect="1"/>
          </p:cNvPicPr>
          <p:nvPr>
            <p:ph sz="half" idx="2"/>
          </p:nvPr>
        </p:nvPicPr>
        <p:blipFill>
          <a:blip r:embed="rId2"/>
          <a:stretch>
            <a:fillRect/>
          </a:stretch>
        </p:blipFill>
        <p:spPr>
          <a:xfrm>
            <a:off x="6160686" y="2064164"/>
            <a:ext cx="5560086" cy="3124062"/>
          </a:xfrm>
          <a:prstGeom prst="rect">
            <a:avLst/>
          </a:prstGeom>
        </p:spPr>
      </p:pic>
    </p:spTree>
    <p:extLst>
      <p:ext uri="{BB962C8B-B14F-4D97-AF65-F5344CB8AC3E}">
        <p14:creationId xmlns:p14="http://schemas.microsoft.com/office/powerpoint/2010/main" val="3540372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z="4000" dirty="0"/>
              <a:t>Reference list</a:t>
            </a:r>
            <a:br>
              <a:rPr lang="en-GB" altLang="en-US" sz="4000" dirty="0"/>
            </a:br>
            <a:endParaRPr lang="cy-GB" altLang="en-US" sz="4000" dirty="0"/>
          </a:p>
        </p:txBody>
      </p:sp>
      <p:sp>
        <p:nvSpPr>
          <p:cNvPr id="20483" name="Rectangle 3"/>
          <p:cNvSpPr>
            <a:spLocks noGrp="1" noChangeArrowheads="1"/>
          </p:cNvSpPr>
          <p:nvPr>
            <p:ph type="body" idx="1"/>
          </p:nvPr>
        </p:nvSpPr>
        <p:spPr/>
        <p:txBody>
          <a:bodyPr/>
          <a:lstStyle/>
          <a:p>
            <a:pPr marL="0" indent="0">
              <a:buNone/>
            </a:pPr>
            <a:r>
              <a:rPr lang="en-GB" dirty="0"/>
              <a:t>Brown, A. and Bourne, I. (1995) </a:t>
            </a:r>
            <a:r>
              <a:rPr lang="en-GB" i="1" dirty="0"/>
              <a:t>The Social Work Supervisor. Supervision in community, day care and residential settings</a:t>
            </a:r>
            <a:r>
              <a:rPr lang="en-GB" dirty="0"/>
              <a:t>, Buckingham: Open University Press.</a:t>
            </a:r>
            <a:endParaRPr lang="en-GB" altLang="en-US" dirty="0" smtClean="0"/>
          </a:p>
          <a:p>
            <a:pPr marL="0" indent="0" eaLnBrk="1" hangingPunct="1">
              <a:buNone/>
            </a:pPr>
            <a:r>
              <a:rPr lang="en-GB" altLang="en-US" dirty="0" smtClean="0"/>
              <a:t>Hawkins</a:t>
            </a:r>
            <a:r>
              <a:rPr lang="en-GB" altLang="en-US" dirty="0" smtClean="0"/>
              <a:t>, P. and </a:t>
            </a:r>
            <a:r>
              <a:rPr lang="en-GB" altLang="en-US" dirty="0" err="1" smtClean="0"/>
              <a:t>Shohet</a:t>
            </a:r>
            <a:r>
              <a:rPr lang="en-GB" altLang="en-US" dirty="0" smtClean="0"/>
              <a:t>, R. (2000) </a:t>
            </a:r>
            <a:r>
              <a:rPr lang="en-GB" altLang="en-US" i="1" dirty="0" smtClean="0"/>
              <a:t>Supervision in the Helping Professions (2</a:t>
            </a:r>
            <a:r>
              <a:rPr lang="en-GB" altLang="en-US" i="1" baseline="30000" dirty="0" smtClean="0"/>
              <a:t>nd</a:t>
            </a:r>
            <a:r>
              <a:rPr lang="en-GB" altLang="en-US" i="1" dirty="0" smtClean="0"/>
              <a:t> ed.). </a:t>
            </a:r>
            <a:r>
              <a:rPr lang="en-GB" altLang="en-US" dirty="0" smtClean="0"/>
              <a:t>Buckingham, OU Press.</a:t>
            </a:r>
            <a:r>
              <a:rPr lang="en-GB" altLang="en-US" i="1" dirty="0" smtClean="0"/>
              <a:t> </a:t>
            </a:r>
            <a:endParaRPr lang="en-GB" altLang="en-US" i="1" dirty="0" smtClean="0"/>
          </a:p>
          <a:p>
            <a:pPr marL="0" indent="0" eaLnBrk="1" hangingPunct="1">
              <a:buNone/>
            </a:pPr>
            <a:r>
              <a:rPr lang="en-GB" altLang="en-US" dirty="0" err="1" smtClean="0"/>
              <a:t>Orlans</a:t>
            </a:r>
            <a:r>
              <a:rPr lang="en-GB" altLang="en-US" dirty="0" smtClean="0"/>
              <a:t>, V. and Edwards, D. Focus and Process in Supervision. </a:t>
            </a:r>
            <a:r>
              <a:rPr lang="en-GB" altLang="en-US" i="1" dirty="0" smtClean="0"/>
              <a:t>British Journal of Guidance and Counselling. </a:t>
            </a:r>
            <a:r>
              <a:rPr lang="en-GB" altLang="en-US" dirty="0" smtClean="0"/>
              <a:t>Vol. 25, (3) 1997. </a:t>
            </a:r>
            <a:endParaRPr lang="en-GB" altLang="en-US" dirty="0" smtClean="0"/>
          </a:p>
        </p:txBody>
      </p:sp>
    </p:spTree>
    <p:extLst>
      <p:ext uri="{BB962C8B-B14F-4D97-AF65-F5344CB8AC3E}">
        <p14:creationId xmlns:p14="http://schemas.microsoft.com/office/powerpoint/2010/main" val="32396610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887</Words>
  <Application>Microsoft Office PowerPoint</Application>
  <PresentationFormat>Widescreen</PresentationFormat>
  <Paragraphs>97</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Times New Roman</vt:lpstr>
      <vt:lpstr>Office Theme</vt:lpstr>
      <vt:lpstr>Preparing for Supervision </vt:lpstr>
      <vt:lpstr>Overview</vt:lpstr>
      <vt:lpstr>The Boundaries of Supervision? </vt:lpstr>
      <vt:lpstr>The Purpose of Supervision </vt:lpstr>
      <vt:lpstr>Power in Supervision   </vt:lpstr>
      <vt:lpstr>Supervision</vt:lpstr>
      <vt:lpstr>Why supervise?</vt:lpstr>
      <vt:lpstr>Helping roles   </vt:lpstr>
      <vt:lpstr>Questions</vt:lpstr>
      <vt:lpstr>Brainstorm</vt:lpstr>
      <vt:lpstr>Mapping your support system </vt:lpstr>
      <vt:lpstr>Blocks to Supervision</vt:lpstr>
      <vt:lpstr>Mapping follow up </vt:lpstr>
      <vt:lpstr>Activity</vt:lpstr>
      <vt:lpstr>Take home message   </vt:lpstr>
      <vt:lpstr>Reference list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Preparing for Supervision</dc:title>
  <dc:creator>Darrell Williams</dc:creator>
  <cp:lastModifiedBy>Darrell Williams</cp:lastModifiedBy>
  <cp:revision>2</cp:revision>
  <dcterms:created xsi:type="dcterms:W3CDTF">2016-11-16T12:35:16Z</dcterms:created>
  <dcterms:modified xsi:type="dcterms:W3CDTF">2016-11-16T13:10:32Z</dcterms:modified>
</cp:coreProperties>
</file>