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287"/>
    <p:restoredTop sz="94687"/>
  </p:normalViewPr>
  <p:slideViewPr>
    <p:cSldViewPr snapToGrid="0">
      <p:cViewPr varScale="1">
        <p:scale>
          <a:sx n="62" d="100"/>
          <a:sy n="62" d="100"/>
        </p:scale>
        <p:origin x="16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11/12/2023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855662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916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099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11/12/2023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13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135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175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393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523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590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424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554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11/12/2023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38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4A0336-662C-41C3-8DC8-3104A1694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3C720B4C-336A-8582-F7E7-F267ECB6E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10"/>
            <a:ext cx="12191998" cy="6858000"/>
          </a:xfrm>
          <a:prstGeom prst="rect">
            <a:avLst/>
          </a:prstGeom>
        </p:spPr>
      </p:pic>
      <p:pic>
        <p:nvPicPr>
          <p:cNvPr id="5" name="Picture 4" descr="UWTSD new Logo">
            <a:extLst>
              <a:ext uri="{FF2B5EF4-FFF2-40B4-BE49-F238E27FC236}">
                <a16:creationId xmlns:a16="http://schemas.microsoft.com/office/drawing/2014/main" id="{0AD2FD09-2C1E-C4BC-E3E6-688935BDC793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3825154" y="163674"/>
            <a:ext cx="4541692" cy="16806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A5372A3-0C08-9B3D-4075-49A3D57E85DB}"/>
              </a:ext>
            </a:extLst>
          </p:cNvPr>
          <p:cNvSpPr txBox="1"/>
          <p:nvPr/>
        </p:nvSpPr>
        <p:spPr>
          <a:xfrm>
            <a:off x="152401" y="2143249"/>
            <a:ext cx="8542148" cy="1161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350" marR="110490" indent="-6350" algn="ctr">
              <a:lnSpc>
                <a:spcPct val="105000"/>
              </a:lnSpc>
              <a:spcAft>
                <a:spcPts val="40"/>
              </a:spcAft>
            </a:pPr>
            <a:r>
              <a:rPr lang="en-GB" sz="1800" b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</a:t>
            </a:r>
            <a:r>
              <a:rPr lang="en-GB" sz="20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&amp; Tourism Management </a:t>
            </a:r>
            <a:endParaRPr lang="en-GB" sz="2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539490" marR="43815" indent="-6350" algn="ctr">
              <a:lnSpc>
                <a:spcPct val="105000"/>
              </a:lnSpc>
              <a:spcAft>
                <a:spcPts val="895"/>
              </a:spcAft>
            </a:pPr>
            <a:r>
              <a:rPr lang="en-GB" sz="20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Institute of Management &amp; Health  </a:t>
            </a:r>
            <a:endParaRPr lang="en-GB" sz="2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539750" marR="544830" indent="-6350" algn="l">
              <a:lnSpc>
                <a:spcPct val="107000"/>
              </a:lnSpc>
              <a:spcAft>
                <a:spcPts val="20"/>
              </a:spcAft>
            </a:pPr>
            <a:r>
              <a:rPr lang="en-GB" sz="20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DAE297-9C4D-A284-FE8A-ED594406C950}"/>
              </a:ext>
            </a:extLst>
          </p:cNvPr>
          <p:cNvSpPr txBox="1"/>
          <p:nvPr/>
        </p:nvSpPr>
        <p:spPr>
          <a:xfrm>
            <a:off x="2984716" y="3852551"/>
            <a:ext cx="6222568" cy="13873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9750" marR="161925" indent="-6350" algn="ctr">
              <a:lnSpc>
                <a:spcPct val="107000"/>
              </a:lnSpc>
              <a:spcAft>
                <a:spcPts val="20"/>
              </a:spcAft>
            </a:pPr>
            <a:r>
              <a:rPr lang="en-GB" sz="2000" b="1" u="sng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Handbook Autumn Term 2023</a:t>
            </a:r>
            <a:r>
              <a:rPr lang="en-GB" sz="20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6350" marR="99060" indent="-6350" algn="ctr">
              <a:lnSpc>
                <a:spcPct val="107000"/>
              </a:lnSpc>
              <a:spcAft>
                <a:spcPts val="20"/>
              </a:spcAft>
            </a:pPr>
            <a:r>
              <a:rPr lang="en-GB" sz="20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BMIH4006 </a:t>
            </a:r>
            <a:endParaRPr lang="en-GB" sz="2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6350" marR="99060" indent="-6350" algn="ctr">
              <a:lnSpc>
                <a:spcPct val="107000"/>
              </a:lnSpc>
              <a:spcAft>
                <a:spcPts val="20"/>
              </a:spcAft>
            </a:pPr>
            <a:r>
              <a:rPr lang="en-GB" sz="20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Operating Hotel Facilities </a:t>
            </a:r>
            <a:endParaRPr lang="en-GB" sz="2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6350" marR="99060" indent="-6350" algn="ctr">
              <a:lnSpc>
                <a:spcPct val="107000"/>
              </a:lnSpc>
              <a:spcAft>
                <a:spcPts val="20"/>
              </a:spcAft>
            </a:pPr>
            <a:r>
              <a:rPr lang="en-GB" sz="2000" b="1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LEVEL 4 </a:t>
            </a:r>
            <a:endParaRPr lang="en-GB" sz="2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911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3C720B4C-336A-8582-F7E7-F267ECB6E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27FFD37-D87F-C401-FD16-61E44134FD2D}"/>
              </a:ext>
            </a:extLst>
          </p:cNvPr>
          <p:cNvSpPr txBox="1"/>
          <p:nvPr/>
        </p:nvSpPr>
        <p:spPr>
          <a:xfrm>
            <a:off x="1148022" y="645166"/>
            <a:ext cx="10166888" cy="6045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0" i="0" u="none" strike="noStrike" dirty="0">
                <a:effectLst/>
                <a:latin typeface="Söhne"/>
              </a:rPr>
              <a:t>Excellence in Hospitality: </a:t>
            </a:r>
            <a:r>
              <a:rPr lang="en-GB" sz="4400" dirty="0">
                <a:latin typeface="Söhne"/>
              </a:rPr>
              <a:t>Training for </a:t>
            </a:r>
            <a:r>
              <a:rPr lang="en-GB" sz="4400" b="0" i="0" u="none" strike="noStrike" dirty="0">
                <a:effectLst/>
                <a:latin typeface="Söhne"/>
              </a:rPr>
              <a:t>Mastering Hotel Room Cleaning Procedure.</a:t>
            </a:r>
          </a:p>
          <a:p>
            <a:pPr algn="ctr"/>
            <a:endParaRPr lang="en-GB" sz="4400" dirty="0">
              <a:latin typeface="Söhne"/>
            </a:endParaRPr>
          </a:p>
          <a:p>
            <a:pPr algn="ctr"/>
            <a:endParaRPr lang="en-GB" sz="3200" b="0" i="0" u="none" strike="noStrike" dirty="0">
              <a:effectLst/>
              <a:latin typeface="Söhne"/>
            </a:endParaRPr>
          </a:p>
          <a:p>
            <a:pPr marL="2368550" marR="110490" indent="-6350" algn="just">
              <a:lnSpc>
                <a:spcPct val="105000"/>
              </a:lnSpc>
              <a:spcAft>
                <a:spcPts val="40"/>
              </a:spcAft>
            </a:pPr>
            <a:r>
              <a:rPr lang="en-GB" sz="3200" b="0" i="0" u="none" strike="noStrike">
                <a:effectLst/>
                <a:latin typeface="Söhne"/>
              </a:rPr>
              <a:t>By </a:t>
            </a:r>
            <a:r>
              <a:rPr lang="en-GB" sz="3200" b="0" i="0" u="none" strike="noStrike" dirty="0">
                <a:effectLst/>
                <a:latin typeface="Söhne"/>
              </a:rPr>
              <a:t>:</a:t>
            </a:r>
            <a:endParaRPr lang="en-GB" sz="18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914400" marR="544830" indent="457200" algn="ctr">
              <a:lnSpc>
                <a:spcPct val="107000"/>
              </a:lnSpc>
              <a:spcAft>
                <a:spcPts val="45"/>
              </a:spcAft>
            </a:pPr>
            <a:r>
              <a:rPr lang="en-GB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8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1371600" marR="31750" indent="457200" algn="just">
              <a:lnSpc>
                <a:spcPct val="150000"/>
              </a:lnSpc>
              <a:spcAft>
                <a:spcPts val="20"/>
              </a:spcAft>
            </a:pPr>
            <a:r>
              <a:rPr lang="en-GB" sz="24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Name: Lalani </a:t>
            </a:r>
            <a:r>
              <a:rPr lang="en-GB" sz="2400" b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Siddi</a:t>
            </a:r>
            <a:r>
              <a:rPr lang="en-GB" sz="24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b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Arachchige</a:t>
            </a:r>
            <a:r>
              <a:rPr lang="en-GB" sz="24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</a:t>
            </a:r>
            <a:endParaRPr lang="en-GB" sz="2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1371600" marR="31750" indent="457200" algn="just">
              <a:lnSpc>
                <a:spcPct val="150000"/>
              </a:lnSpc>
              <a:spcAft>
                <a:spcPts val="20"/>
              </a:spcAft>
            </a:pPr>
            <a:r>
              <a:rPr lang="en-GB" sz="24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Student Number: 2230713</a:t>
            </a:r>
            <a:endParaRPr lang="en-GB" sz="2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539750" marR="544830" indent="-6350" algn="just">
              <a:lnSpc>
                <a:spcPct val="150000"/>
              </a:lnSpc>
              <a:spcAft>
                <a:spcPts val="2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539750" marR="544830" indent="-6350" algn="just">
              <a:lnSpc>
                <a:spcPct val="150000"/>
              </a:lnSpc>
              <a:spcAft>
                <a:spcPts val="2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 </a:t>
            </a:r>
          </a:p>
          <a:p>
            <a:pPr algn="ctr"/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1216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3C720B4C-336A-8582-F7E7-F267ECB6E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10"/>
            <a:ext cx="12191998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58DEBE7-136F-6405-746A-71AA45B586F9}"/>
              </a:ext>
            </a:extLst>
          </p:cNvPr>
          <p:cNvSpPr txBox="1"/>
          <p:nvPr/>
        </p:nvSpPr>
        <p:spPr>
          <a:xfrm>
            <a:off x="905633" y="1056175"/>
            <a:ext cx="10709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is it important to follow proper steps  to clean Hilton Hotel rooms?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81D567-74FF-4CE8-5A55-94372A7A3FAB}"/>
              </a:ext>
            </a:extLst>
          </p:cNvPr>
          <p:cNvSpPr txBox="1"/>
          <p:nvPr/>
        </p:nvSpPr>
        <p:spPr>
          <a:xfrm>
            <a:off x="741335" y="2213335"/>
            <a:ext cx="5011119" cy="4954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Ensures Consistency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Enhances Guest Satisfaction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Maintains Hygiene Standards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Improves Efficiency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Protects Asset Quality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Ensures Safety</a:t>
            </a:r>
          </a:p>
          <a:p>
            <a:pPr>
              <a:lnSpc>
                <a:spcPct val="150000"/>
              </a:lnSpc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(Singh and Ad, 2017)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A1B06C-A146-6175-D788-A4838B9117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0298" y="2609874"/>
            <a:ext cx="5421294" cy="36141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D23AAE-8265-6BB9-D52B-755F7A6CEDF2}"/>
              </a:ext>
            </a:extLst>
          </p:cNvPr>
          <p:cNvSpPr txBox="1"/>
          <p:nvPr/>
        </p:nvSpPr>
        <p:spPr>
          <a:xfrm>
            <a:off x="5073099" y="229510"/>
            <a:ext cx="23743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</p:txBody>
      </p:sp>
    </p:spTree>
    <p:extLst>
      <p:ext uri="{BB962C8B-B14F-4D97-AF65-F5344CB8AC3E}">
        <p14:creationId xmlns:p14="http://schemas.microsoft.com/office/powerpoint/2010/main" val="2830489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3C720B4C-336A-8582-F7E7-F267ECB6E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3" name="Picture 2" descr="A diagram of a weather forecast&#10;&#10;Description automatically generated">
            <a:extLst>
              <a:ext uri="{FF2B5EF4-FFF2-40B4-BE49-F238E27FC236}">
                <a16:creationId xmlns:a16="http://schemas.microsoft.com/office/drawing/2014/main" id="{F4EA3CC0-2345-E47D-2BCE-0023166516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600" y="1383256"/>
            <a:ext cx="4608000" cy="460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14C5B0-6DC9-797E-C839-9D124C9E3582}"/>
              </a:ext>
            </a:extLst>
          </p:cNvPr>
          <p:cNvSpPr txBox="1"/>
          <p:nvPr/>
        </p:nvSpPr>
        <p:spPr>
          <a:xfrm>
            <a:off x="2737600" y="241033"/>
            <a:ext cx="71632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Tuckman's Stages of Group Development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077002-1F24-38D4-7FB2-A911A1A131F3}"/>
              </a:ext>
            </a:extLst>
          </p:cNvPr>
          <p:cNvSpPr txBox="1"/>
          <p:nvPr/>
        </p:nvSpPr>
        <p:spPr>
          <a:xfrm>
            <a:off x="5365335" y="1194266"/>
            <a:ext cx="6251712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Forming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The room cleaning staff meet and learn about their duties and the hotel's standards for cleanliness.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Storming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Differences in cleaning methods and work habits lead to tensions among the team members.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Norming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The team develops a routine, establishes common goals, and starts working more cohesively.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Performing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The cleaning staff work smoothly as a unit, delivering high-quality room cleaning efficiently.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Adjourning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When the team disbands or changes, they review their performance and may feel a sense of loss.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Graffius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2022)</a:t>
            </a:r>
          </a:p>
          <a:p>
            <a:pPr algn="just">
              <a:lnSpc>
                <a:spcPct val="15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636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3C720B4C-336A-8582-F7E7-F267ECB6E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10"/>
            <a:ext cx="12191998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27775A-5F98-3C7A-C454-298E9559E6C9}"/>
              </a:ext>
            </a:extLst>
          </p:cNvPr>
          <p:cNvSpPr txBox="1"/>
          <p:nvPr/>
        </p:nvSpPr>
        <p:spPr>
          <a:xfrm>
            <a:off x="4015628" y="175622"/>
            <a:ext cx="585987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 Room Inspections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11563B-A5B1-F13F-66C3-5AE0BE1DE0EB}"/>
              </a:ext>
            </a:extLst>
          </p:cNvPr>
          <p:cNvSpPr txBox="1"/>
          <p:nvPr/>
        </p:nvSpPr>
        <p:spPr>
          <a:xfrm>
            <a:off x="327548" y="1551265"/>
            <a:ext cx="7376160" cy="529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for any immediate maintenance issues.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all electrical appliances are functioning properly.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Look for any items left behind by previous guests and turn them into lost and found.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Open windows for ventilation (If possible)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Cvelbar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Grün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Dolnicar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2020)</a:t>
            </a:r>
          </a:p>
          <a:p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12" name="Picture 11" descr="A person in a hotel room&#10;&#10;Description automatically generated">
            <a:extLst>
              <a:ext uri="{FF2B5EF4-FFF2-40B4-BE49-F238E27FC236}">
                <a16:creationId xmlns:a16="http://schemas.microsoft.com/office/drawing/2014/main" id="{E6AC8F97-7E1D-61C7-8969-B267B4B3EF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627" t="-1" r="23873" b="899"/>
          <a:stretch/>
        </p:blipFill>
        <p:spPr>
          <a:xfrm>
            <a:off x="8275320" y="1223187"/>
            <a:ext cx="3383280" cy="4679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676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3C720B4C-336A-8582-F7E7-F267ECB6E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178944-F030-713E-9B19-F77FF4404A8F}"/>
              </a:ext>
            </a:extLst>
          </p:cNvPr>
          <p:cNvSpPr txBox="1"/>
          <p:nvPr/>
        </p:nvSpPr>
        <p:spPr>
          <a:xfrm>
            <a:off x="3893709" y="189606"/>
            <a:ext cx="440458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Dusting and Dry Tasks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549013-C484-2231-D9DA-7563EFCA7091}"/>
              </a:ext>
            </a:extLst>
          </p:cNvPr>
          <p:cNvSpPr txBox="1"/>
          <p:nvPr/>
        </p:nvSpPr>
        <p:spPr>
          <a:xfrm>
            <a:off x="365758" y="774381"/>
            <a:ext cx="8717280" cy="6586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Dust all surfaces, including furniture, window ledges, and picture frames.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Wipe down the television screen and remote control with a microfiber cloth.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Clean mirrors and glass surfaces with a streak-free cleaner.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Empty and sanitize waste baskets.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Replace liners in all trash cans.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Cvelbar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Grün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Dolnicar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2020)</a:t>
            </a:r>
          </a:p>
          <a:p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12" name="Picture 11" descr="A person wearing a mask and gloves cleaning a mirror&#10;&#10;Description automatically generated">
            <a:extLst>
              <a:ext uri="{FF2B5EF4-FFF2-40B4-BE49-F238E27FC236}">
                <a16:creationId xmlns:a16="http://schemas.microsoft.com/office/drawing/2014/main" id="{B6227570-0682-0AFD-72ED-8E0F35613D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978" r="12387" b="1571"/>
          <a:stretch/>
        </p:blipFill>
        <p:spPr>
          <a:xfrm>
            <a:off x="8988015" y="3781666"/>
            <a:ext cx="3057792" cy="2693807"/>
          </a:xfrm>
          <a:prstGeom prst="rect">
            <a:avLst/>
          </a:prstGeom>
        </p:spPr>
      </p:pic>
      <p:pic>
        <p:nvPicPr>
          <p:cNvPr id="16" name="Picture 15" descr="A person wearing a mask and gloves cleaning a table&#10;&#10;Description automatically generated">
            <a:extLst>
              <a:ext uri="{FF2B5EF4-FFF2-40B4-BE49-F238E27FC236}">
                <a16:creationId xmlns:a16="http://schemas.microsoft.com/office/drawing/2014/main" id="{2AB9AE02-9AB0-639D-C17C-F270EFD8A65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727" t="-1" b="346"/>
          <a:stretch/>
        </p:blipFill>
        <p:spPr>
          <a:xfrm>
            <a:off x="9083038" y="390764"/>
            <a:ext cx="2867746" cy="2964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831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3C720B4C-336A-8582-F7E7-F267ECB6E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4894DA-09EA-5987-ADC7-0C059B84D73A}"/>
              </a:ext>
            </a:extLst>
          </p:cNvPr>
          <p:cNvSpPr txBox="1"/>
          <p:nvPr/>
        </p:nvSpPr>
        <p:spPr>
          <a:xfrm>
            <a:off x="4533789" y="372486"/>
            <a:ext cx="440458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Linen Replacement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B9689B-FF29-8281-EF67-955086A38048}"/>
              </a:ext>
            </a:extLst>
          </p:cNvPr>
          <p:cNvSpPr txBox="1"/>
          <p:nvPr/>
        </p:nvSpPr>
        <p:spPr>
          <a:xfrm>
            <a:off x="454269" y="1520785"/>
            <a:ext cx="5641732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Replace all the ben linen with fresh ones.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Ensuring that the linens are crisp and tucked properly.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Replace used towels with fresh, neatly folded ones.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(Almanza et al., 2015)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10" name="Picture 9" descr="A maid making a bed&#10;&#10;Description automatically generated">
            <a:extLst>
              <a:ext uri="{FF2B5EF4-FFF2-40B4-BE49-F238E27FC236}">
                <a16:creationId xmlns:a16="http://schemas.microsoft.com/office/drawing/2014/main" id="{F42F84D2-0DE5-A57E-55DF-6470AF3903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7835" y="1520785"/>
            <a:ext cx="5641732" cy="4308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130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3C720B4C-336A-8582-F7E7-F267ECB6E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10"/>
            <a:ext cx="12191998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EEC82E4-A13E-18BD-BFA3-3DA18EC167D3}"/>
              </a:ext>
            </a:extLst>
          </p:cNvPr>
          <p:cNvSpPr txBox="1"/>
          <p:nvPr/>
        </p:nvSpPr>
        <p:spPr>
          <a:xfrm>
            <a:off x="4117475" y="28281"/>
            <a:ext cx="585987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Bathroom Cleaning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F8920E8-AC1B-F60E-4817-A7C5E668DF7E}"/>
              </a:ext>
            </a:extLst>
          </p:cNvPr>
          <p:cNvSpPr txBox="1"/>
          <p:nvPr/>
        </p:nvSpPr>
        <p:spPr>
          <a:xfrm>
            <a:off x="454861" y="641327"/>
            <a:ext cx="9410812" cy="75405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Clean and disinfect the toilet, inside and out.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Scrub the shower/tub and clear the drain of any debris.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Clean all bathroom fixtures, including faucets and showerheads.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Wipe down counters and sink and replenish soap and toiletries.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Clean and mop the bathroom floor.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Replace bathmat with a clean one. 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Mehrez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Israeli and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Hadad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2000) (Lockyer, 2003)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12" name="Picture 11" descr="A person cleaning a faucet&#10;&#10;Description automatically generated">
            <a:extLst>
              <a:ext uri="{FF2B5EF4-FFF2-40B4-BE49-F238E27FC236}">
                <a16:creationId xmlns:a16="http://schemas.microsoft.com/office/drawing/2014/main" id="{FAC06DC7-D3BD-51D8-507F-320A760D5A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997" r="13985"/>
          <a:stretch/>
        </p:blipFill>
        <p:spPr>
          <a:xfrm>
            <a:off x="8998262" y="4235564"/>
            <a:ext cx="2947396" cy="2078887"/>
          </a:xfrm>
          <a:prstGeom prst="rect">
            <a:avLst/>
          </a:prstGeom>
        </p:spPr>
      </p:pic>
      <p:pic>
        <p:nvPicPr>
          <p:cNvPr id="14" name="Picture 13" descr="A person cleaning a bathroom&#10;&#10;Description automatically generated">
            <a:extLst>
              <a:ext uri="{FF2B5EF4-FFF2-40B4-BE49-F238E27FC236}">
                <a16:creationId xmlns:a16="http://schemas.microsoft.com/office/drawing/2014/main" id="{1CA47BD2-80B1-400E-A224-6F6B9BA6276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252" t="4531" r="21315" b="80"/>
          <a:stretch/>
        </p:blipFill>
        <p:spPr>
          <a:xfrm>
            <a:off x="9094881" y="459149"/>
            <a:ext cx="2850777" cy="288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3520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3C720B4C-336A-8582-F7E7-F267ECB6E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6AEDCE0-BD96-91FD-29F9-1A2E28A95E60}"/>
              </a:ext>
            </a:extLst>
          </p:cNvPr>
          <p:cNvSpPr txBox="1"/>
          <p:nvPr/>
        </p:nvSpPr>
        <p:spPr>
          <a:xfrm>
            <a:off x="3954668" y="121920"/>
            <a:ext cx="585987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Vacuuming and Floor Care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94CBEF-546B-5500-AB2C-2A16A3E7B2BF}"/>
              </a:ext>
            </a:extLst>
          </p:cNvPr>
          <p:cNvSpPr txBox="1"/>
          <p:nvPr/>
        </p:nvSpPr>
        <p:spPr>
          <a:xfrm>
            <a:off x="274320" y="1951672"/>
            <a:ext cx="6502998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Vacuum all the carpeted areas.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Sweep and mop hard floors.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the condition of the carpet and report any stains that require deep cleaning.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Sembajwe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Spaeth and Dropkin, 2020) (Neal, Shoemaker and Kirsch, 2015)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/>
          </a:p>
        </p:txBody>
      </p:sp>
      <p:pic>
        <p:nvPicPr>
          <p:cNvPr id="10" name="Picture 9" descr="A person vacuuming the carpet&#10;&#10;Description automatically generated">
            <a:extLst>
              <a:ext uri="{FF2B5EF4-FFF2-40B4-BE49-F238E27FC236}">
                <a16:creationId xmlns:a16="http://schemas.microsoft.com/office/drawing/2014/main" id="{FE80B0C8-D64D-42A7-C94F-7D1EA81E57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301" y="1794703"/>
            <a:ext cx="5576027" cy="369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829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3C720B4C-336A-8582-F7E7-F267ECB6E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10"/>
            <a:ext cx="12191998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9D528C5-885C-71E6-120F-166734A55C8B}"/>
              </a:ext>
            </a:extLst>
          </p:cNvPr>
          <p:cNvSpPr txBox="1"/>
          <p:nvPr/>
        </p:nvSpPr>
        <p:spPr>
          <a:xfrm>
            <a:off x="2887868" y="213360"/>
            <a:ext cx="710957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Final Touches, Safety and Security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E00EA4-6570-7262-26AE-26A51D59A4DD}"/>
              </a:ext>
            </a:extLst>
          </p:cNvPr>
          <p:cNvSpPr txBox="1"/>
          <p:nvPr/>
        </p:nvSpPr>
        <p:spPr>
          <a:xfrm>
            <a:off x="274320" y="1299478"/>
            <a:ext cx="11155680" cy="2954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all items are restocked, including coffee supplies, glassware, and notepads.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Align all furniture to its original position.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Close windows and adjust the thermostat to a standard temperature.</a:t>
            </a: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A9FAB6-9D48-4382-F707-2FE3F30D655B}"/>
              </a:ext>
            </a:extLst>
          </p:cNvPr>
          <p:cNvSpPr txBox="1"/>
          <p:nvPr/>
        </p:nvSpPr>
        <p:spPr>
          <a:xfrm>
            <a:off x="346654" y="4379178"/>
            <a:ext cx="9437426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all appliances are turned off.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Double-check that the room has no water leaks or hazards</a:t>
            </a:r>
            <a:r>
              <a:rPr lang="en-US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Manaf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2016) (Rawal et al., 2020)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594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3C720B4C-336A-8582-F7E7-F267ECB6E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777CB1-4BFA-BA49-F950-87D341C178FD}"/>
              </a:ext>
            </a:extLst>
          </p:cNvPr>
          <p:cNvSpPr txBox="1"/>
          <p:nvPr/>
        </p:nvSpPr>
        <p:spPr>
          <a:xfrm>
            <a:off x="4811974" y="274320"/>
            <a:ext cx="25680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F90F0-8928-81C5-3CB7-E97F96B4DF90}"/>
              </a:ext>
            </a:extLst>
          </p:cNvPr>
          <p:cNvSpPr txBox="1"/>
          <p:nvPr/>
        </p:nvSpPr>
        <p:spPr>
          <a:xfrm>
            <a:off x="330989" y="1133405"/>
            <a:ext cx="11530022" cy="51855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Proper housekeeping boosts guest satisfaction, encouraging repeat stays and positive word-of-mouth.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Attention to detail in room maintenance enhances the hotel's overall reputation.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housekeeping services contribute significantly to increasing hotel sales.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hotel's image and competitive standing are improved by high housekeeping standards.</a:t>
            </a:r>
          </a:p>
        </p:txBody>
      </p:sp>
    </p:spTree>
    <p:extLst>
      <p:ext uri="{BB962C8B-B14F-4D97-AF65-F5344CB8AC3E}">
        <p14:creationId xmlns:p14="http://schemas.microsoft.com/office/powerpoint/2010/main" val="19999647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3C720B4C-336A-8582-F7E7-F267ECB6E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CEAA00E-F44E-B198-E6CA-0740B5D60861}"/>
              </a:ext>
            </a:extLst>
          </p:cNvPr>
          <p:cNvSpPr txBox="1"/>
          <p:nvPr/>
        </p:nvSpPr>
        <p:spPr>
          <a:xfrm>
            <a:off x="4303974" y="274320"/>
            <a:ext cx="25680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A75143-5146-9FCE-76F7-3F3431058192}"/>
              </a:ext>
            </a:extLst>
          </p:cNvPr>
          <p:cNvSpPr txBox="1"/>
          <p:nvPr/>
        </p:nvSpPr>
        <p:spPr>
          <a:xfrm>
            <a:off x="297366" y="814490"/>
            <a:ext cx="11597268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Almanza, B.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(2015) ‘How Clean Are Hotel Rooms? Part II: Examining the Concept of Cleanliness Standards’,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environmental health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In print.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Cvelbar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L.,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Grün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B. and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(2020)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“To clean or not to clean?” Reducing daily routine hotel room cleaning by letting tourists answer this question for themselves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/10.31235/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osf.io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/vb9qa.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Graffius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(2022) ‘Phases of Team Development: Update for 2022’, 14 February. Available at: https://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/10.13140/RG.2.2.19112.85766.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Lockyer, T. (2003) ‘Hotel cleanliness - How do guests view it? Let us get specific. A New Zealand study’,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Hospitality Management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22, pp. 297–305. Available at: https://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/10.1016/S0278-4319(03)00024-0.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Manaf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M. (2016) ‘Application of Lean to Hotel’s Operations Raising housekeeping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productivityty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’, in. Available at: https://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/10.2991/atf-16.2016.29.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Mehrez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A., Israeli, A. and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Hadad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Y. (2000) ‘A Work Measurement Application for Hotel Housekeeping Management’,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Tourism Economics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6, pp. 359–370. Available at: https://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/10.5367/000000000101297686.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Neal, J., Shoemaker, S. and Kirsch, K. (2015) ‘Hotel cleanliness: Will guests pay for enhanced disinfection?’,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Contemporary Hospitality Management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27. Available at: https://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/10.1108/IJCHM-01-2014-0020.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9515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3C720B4C-336A-8582-F7E7-F267ECB6EA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38" b="101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E91DE4-58A0-1202-DC9F-9EA0CA3E530E}"/>
              </a:ext>
            </a:extLst>
          </p:cNvPr>
          <p:cNvSpPr txBox="1"/>
          <p:nvPr/>
        </p:nvSpPr>
        <p:spPr>
          <a:xfrm>
            <a:off x="252761" y="365967"/>
            <a:ext cx="11686477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Rawal, Y.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(2020) ‘Hygiene and Safety A Review of the Hotel Industry in the Era of COVID-19 Pandemic’,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Bioscience Biotechnology Research Communications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13, pp. 79–83.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Sembajwe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G., Spaeth, K. and Dropkin, J. (2020) ‘The Clean Hotel Room: A Public Health Imperative’,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Hospitality &amp; Tourism Research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44, p. 109634802090176. Available at: https://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/10.1177/1096348020901762.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Singh, D. and Ad, A. (2017) ‘MOTIVES FOR SELECTING HOUSEKEEPING DEPARTMENT AS A CAREER- A STUDY OF SELECTED HOTELS OF NORTH INDIA’,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Research -GRANTHAALAYAH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5, pp. 309–314. Available at: https://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doi.org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/10.29121/granthaalayah.v5.i7.2017.2137.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2480822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AnalogousFromLightSeedRightStep">
      <a:dk1>
        <a:srgbClr val="000000"/>
      </a:dk1>
      <a:lt1>
        <a:srgbClr val="FFFFFF"/>
      </a:lt1>
      <a:dk2>
        <a:srgbClr val="243341"/>
      </a:dk2>
      <a:lt2>
        <a:srgbClr val="E8E2E7"/>
      </a:lt2>
      <a:accent1>
        <a:srgbClr val="7DAD88"/>
      </a:accent1>
      <a:accent2>
        <a:srgbClr val="6FAC96"/>
      </a:accent2>
      <a:accent3>
        <a:srgbClr val="7DA9AC"/>
      </a:accent3>
      <a:accent4>
        <a:srgbClr val="7B9EBE"/>
      </a:accent4>
      <a:accent5>
        <a:srgbClr val="9399CA"/>
      </a:accent5>
      <a:accent6>
        <a:srgbClr val="8F7BBE"/>
      </a:accent6>
      <a:hlink>
        <a:srgbClr val="AE699F"/>
      </a:hlink>
      <a:folHlink>
        <a:srgbClr val="7F7F7F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1159</TotalTime>
  <Words>1039</Words>
  <Application>Microsoft Office PowerPoint</Application>
  <PresentationFormat>Widescreen</PresentationFormat>
  <Paragraphs>120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Aharoni</vt:lpstr>
      <vt:lpstr>Arial</vt:lpstr>
      <vt:lpstr>Avenir Next LT Pro</vt:lpstr>
      <vt:lpstr>Calibri</vt:lpstr>
      <vt:lpstr>Söhne</vt:lpstr>
      <vt:lpstr>Times New Roman</vt:lpstr>
      <vt:lpstr>PrismaticVTI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Mampitiya, Dilhara</dc:creator>
  <cp:lastModifiedBy>Malinda Habakkala Hewage</cp:lastModifiedBy>
  <cp:revision>12</cp:revision>
  <dcterms:created xsi:type="dcterms:W3CDTF">2023-11-08T19:42:09Z</dcterms:created>
  <dcterms:modified xsi:type="dcterms:W3CDTF">2023-11-12T11:47:39Z</dcterms:modified>
</cp:coreProperties>
</file>