
<file path=[Content_Types].xml><?xml version="1.0" encoding="utf-8"?>
<Types xmlns="http://schemas.openxmlformats.org/package/2006/content-types">
  <Default Extension="jpeg" ContentType="image/jpeg"/>
  <Default Extension="png" ContentType="image/png"/>
  <Default Extension="gif" ContentType="image/gi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66" r:id="rId7"/>
    <p:sldId id="259" r:id="rId8"/>
    <p:sldId id="267" r:id="rId9"/>
    <p:sldId id="260" r:id="rId10"/>
    <p:sldId id="261" r:id="rId11"/>
    <p:sldId id="262" r:id="rId12"/>
    <p:sldId id="263" r:id="rId13"/>
    <p:sldId id="264" r:id="rId14"/>
    <p:sldId id="26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6" d="100"/>
          <a:sy n="106" d="100"/>
        </p:scale>
        <p:origin x="-166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1051F7-9CFC-429B-AB8D-4F25BBDAB6F1}"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58E757-2F6D-417B-BA05-69F8AF645650}"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Introduction</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in this particular assignment, various aspects of technological advancements will be highlighted. How such factors help an organization from a positive aspect also, how it effects from negative will be highlighted. Challenges which the organization will face before and after the introduction of technological advancement will highlight along with the outcomes.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Background of the organization</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Amazon, one of the leading organization of modern times, was established back in the year 1994 by Jeff </a:t>
            </a:r>
            <a:r>
              <a:rPr lang="en-US" sz="1200" kern="1200" dirty="0" err="1" smtClean="0">
                <a:solidFill>
                  <a:schemeClr val="tx1"/>
                </a:solidFill>
                <a:latin typeface="+mn-lt"/>
                <a:ea typeface="+mn-ea"/>
                <a:cs typeface="+mn-cs"/>
              </a:rPr>
              <a:t>Bezos</a:t>
            </a:r>
            <a:r>
              <a:rPr lang="en-US" sz="1200" kern="1200" dirty="0" smtClean="0">
                <a:solidFill>
                  <a:schemeClr val="tx1"/>
                </a:solidFill>
                <a:latin typeface="+mn-lt"/>
                <a:ea typeface="+mn-ea"/>
                <a:cs typeface="+mn-cs"/>
              </a:rPr>
              <a:t>. The organization evolved as an online market operator which deals with a wide variety of product range from the year 2015. the company is one of the most valued retailing sectors which has an annual turnover of around $11.58 billion, which a large amount. The organization is considered for the supply of quality products through online means also, has a lot of aspects to talk about. Along with various products, the organization also focuses on aspects of entertainment. It has a feature called Amazon prime video through which people all over the globe may enjoy different movies, web series etc. one of the largest retailing markets of the world along with one of the most highly valued company all over the globe. From the modern-day perspective, the organization can have a hold on the business environment way more appropriately. The company has recently launched facilities of </a:t>
            </a:r>
            <a:r>
              <a:rPr lang="en-US" sz="1200" b="1" kern="1200" dirty="0" smtClean="0">
                <a:solidFill>
                  <a:schemeClr val="tx1"/>
                </a:solidFill>
                <a:latin typeface="+mn-lt"/>
                <a:ea typeface="+mn-ea"/>
                <a:cs typeface="+mn-cs"/>
              </a:rPr>
              <a:t>Amazon robotics</a:t>
            </a:r>
            <a:r>
              <a:rPr lang="en-US" sz="1200" kern="1200" dirty="0" smtClean="0">
                <a:solidFill>
                  <a:schemeClr val="tx1"/>
                </a:solidFill>
                <a:latin typeface="+mn-lt"/>
                <a:ea typeface="+mn-ea"/>
                <a:cs typeface="+mn-cs"/>
              </a:rPr>
              <a:t> (About Amazon,2020).</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Background of the organization</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Amazon, one of the leading organization of modern times, was established back in the year 1994 by Jeff </a:t>
            </a:r>
            <a:r>
              <a:rPr lang="en-US" sz="1200" kern="1200" dirty="0" err="1" smtClean="0">
                <a:solidFill>
                  <a:schemeClr val="tx1"/>
                </a:solidFill>
                <a:latin typeface="+mn-lt"/>
                <a:ea typeface="+mn-ea"/>
                <a:cs typeface="+mn-cs"/>
              </a:rPr>
              <a:t>Bezos</a:t>
            </a:r>
            <a:r>
              <a:rPr lang="en-US" sz="1200" kern="1200" dirty="0" smtClean="0">
                <a:solidFill>
                  <a:schemeClr val="tx1"/>
                </a:solidFill>
                <a:latin typeface="+mn-lt"/>
                <a:ea typeface="+mn-ea"/>
                <a:cs typeface="+mn-cs"/>
              </a:rPr>
              <a:t>. The organization evolved as an online market operator which deals with a wide variety of product range from the year 2015. the company is one of the most valued retailing sectors which has an annual turnover of around $11.58 billion, which a large amount. The organization is considered for the supply of quality products through online means also, has a lot of aspects to talk about. Along with various products, the organization also focuses on aspects of entertainment. It has a feature called Amazon prime video through which people all over the globe may enjoy different movies, web series etc. one of the largest retailing markets of the world along with one of the most highly valued company all over the globe. From the modern-day perspective, the organization can have a hold on the business environment way more appropriately. The company has recently launched facilities of </a:t>
            </a:r>
            <a:r>
              <a:rPr lang="en-US" sz="1200" b="1" kern="1200" dirty="0" smtClean="0">
                <a:solidFill>
                  <a:schemeClr val="tx1"/>
                </a:solidFill>
                <a:latin typeface="+mn-lt"/>
                <a:ea typeface="+mn-ea"/>
                <a:cs typeface="+mn-cs"/>
              </a:rPr>
              <a:t>Amazon robotics</a:t>
            </a:r>
            <a:r>
              <a:rPr lang="en-US" sz="1200" kern="1200" dirty="0" smtClean="0">
                <a:solidFill>
                  <a:schemeClr val="tx1"/>
                </a:solidFill>
                <a:latin typeface="+mn-lt"/>
                <a:ea typeface="+mn-ea"/>
                <a:cs typeface="+mn-cs"/>
              </a:rPr>
              <a:t> (About Amazon,2020).</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challenges</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one of the critical challenges which the organization was facing before the introduction of Amazon robotics is </a:t>
            </a:r>
            <a:r>
              <a:rPr lang="en-US" sz="1200" b="1" kern="1200" dirty="0" smtClean="0">
                <a:solidFill>
                  <a:schemeClr val="tx1"/>
                </a:solidFill>
                <a:latin typeface="+mn-lt"/>
                <a:ea typeface="+mn-ea"/>
                <a:cs typeface="+mn-cs"/>
              </a:rPr>
              <a:t>time management</a:t>
            </a:r>
            <a:r>
              <a:rPr lang="en-US" sz="1200" kern="1200" dirty="0" smtClean="0">
                <a:solidFill>
                  <a:schemeClr val="tx1"/>
                </a:solidFill>
                <a:latin typeface="+mn-lt"/>
                <a:ea typeface="+mn-ea"/>
                <a:cs typeface="+mn-cs"/>
              </a:rPr>
              <a:t>. As mentioned earlier Amazon has a vast business operation to be fulfilled. Such functions include aspects such as packaging, production, inventory control, delivery etc. the whole procedure was based on human resources only and was taking a lot of time for completion of the tasks. The human workforce has their speed and technique to work which is different form robots as a result of which Amazon was facing a lot of issues regarding the delivery of the products and other aspects of business operations as well. It also served to Amazon as a significant challenge to take </a:t>
            </a:r>
            <a:r>
              <a:rPr lang="en-US" sz="1200" b="1" kern="1200" dirty="0" smtClean="0">
                <a:solidFill>
                  <a:schemeClr val="tx1"/>
                </a:solidFill>
                <a:latin typeface="+mn-lt"/>
                <a:ea typeface="+mn-ea"/>
                <a:cs typeface="+mn-cs"/>
              </a:rPr>
              <a:t>orders</a:t>
            </a:r>
            <a:r>
              <a:rPr lang="en-US" sz="1200" kern="1200" dirty="0" smtClean="0">
                <a:solidFill>
                  <a:schemeClr val="tx1"/>
                </a:solidFill>
                <a:latin typeface="+mn-lt"/>
                <a:ea typeface="+mn-ea"/>
                <a:cs typeface="+mn-cs"/>
              </a:rPr>
              <a:t> at a large scale as they were a bit worried whether they will able to </a:t>
            </a:r>
            <a:r>
              <a:rPr lang="en-US" sz="1200" kern="1200" dirty="0" err="1" smtClean="0">
                <a:solidFill>
                  <a:schemeClr val="tx1"/>
                </a:solidFill>
                <a:latin typeface="+mn-lt"/>
                <a:ea typeface="+mn-ea"/>
                <a:cs typeface="+mn-cs"/>
              </a:rPr>
              <a:t>fulfil</a:t>
            </a:r>
            <a:r>
              <a:rPr lang="en-US" sz="1200" kern="1200" dirty="0" smtClean="0">
                <a:solidFill>
                  <a:schemeClr val="tx1"/>
                </a:solidFill>
                <a:latin typeface="+mn-lt"/>
                <a:ea typeface="+mn-ea"/>
                <a:cs typeface="+mn-cs"/>
              </a:rPr>
              <a:t> the customer demand or not. The increasing demand for the service of Amazon served as a significant challenge to them.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challenges</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one of the critical challenges which the organization was facing before the introduction of Amazon robotics is </a:t>
            </a:r>
            <a:r>
              <a:rPr lang="en-US" sz="1200" b="1" kern="1200" dirty="0" smtClean="0">
                <a:solidFill>
                  <a:schemeClr val="tx1"/>
                </a:solidFill>
                <a:latin typeface="+mn-lt"/>
                <a:ea typeface="+mn-ea"/>
                <a:cs typeface="+mn-cs"/>
              </a:rPr>
              <a:t>time management</a:t>
            </a:r>
            <a:r>
              <a:rPr lang="en-US" sz="1200" kern="1200" dirty="0" smtClean="0">
                <a:solidFill>
                  <a:schemeClr val="tx1"/>
                </a:solidFill>
                <a:latin typeface="+mn-lt"/>
                <a:ea typeface="+mn-ea"/>
                <a:cs typeface="+mn-cs"/>
              </a:rPr>
              <a:t>. As mentioned earlier Amazon has a vast business operation to be fulfilled. Such functions include aspects such as packaging, production, inventory control, delivery etc. the whole procedure was based on human resources only and was taking a lot of time for completion of the tasks. The human workforce has their speed and technique to work which is different form robots as a result of which Amazon was facing a lot of issues regarding the delivery of the products and other aspects of business operations as well. It also served to Amazon as a significant challenge to take </a:t>
            </a:r>
            <a:r>
              <a:rPr lang="en-US" sz="1200" b="1" kern="1200" dirty="0" smtClean="0">
                <a:solidFill>
                  <a:schemeClr val="tx1"/>
                </a:solidFill>
                <a:latin typeface="+mn-lt"/>
                <a:ea typeface="+mn-ea"/>
                <a:cs typeface="+mn-cs"/>
              </a:rPr>
              <a:t>orders</a:t>
            </a:r>
            <a:r>
              <a:rPr lang="en-US" sz="1200" kern="1200" dirty="0" smtClean="0">
                <a:solidFill>
                  <a:schemeClr val="tx1"/>
                </a:solidFill>
                <a:latin typeface="+mn-lt"/>
                <a:ea typeface="+mn-ea"/>
                <a:cs typeface="+mn-cs"/>
              </a:rPr>
              <a:t> at a large scale as they were a bit worried whether they will able to </a:t>
            </a:r>
            <a:r>
              <a:rPr lang="en-US" sz="1200" kern="1200" dirty="0" err="1" smtClean="0">
                <a:solidFill>
                  <a:schemeClr val="tx1"/>
                </a:solidFill>
                <a:latin typeface="+mn-lt"/>
                <a:ea typeface="+mn-ea"/>
                <a:cs typeface="+mn-cs"/>
              </a:rPr>
              <a:t>fulfil</a:t>
            </a:r>
            <a:r>
              <a:rPr lang="en-US" sz="1200" kern="1200" dirty="0" smtClean="0">
                <a:solidFill>
                  <a:schemeClr val="tx1"/>
                </a:solidFill>
                <a:latin typeface="+mn-lt"/>
                <a:ea typeface="+mn-ea"/>
                <a:cs typeface="+mn-cs"/>
              </a:rPr>
              <a:t> the customer demand or not. The increasing demand for the service of Amazon served as a significant challenge to them.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Insights </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According to Morrison </a:t>
            </a:r>
            <a:r>
              <a:rPr lang="en-US" sz="1200" i="1" kern="1200" dirty="0" smtClean="0">
                <a:solidFill>
                  <a:schemeClr val="tx1"/>
                </a:solidFill>
                <a:latin typeface="+mn-lt"/>
                <a:ea typeface="+mn-ea"/>
                <a:cs typeface="+mn-cs"/>
              </a:rPr>
              <a:t>et al</a:t>
            </a:r>
            <a:r>
              <a:rPr lang="en-US" sz="1200" kern="1200" dirty="0" smtClean="0">
                <a:solidFill>
                  <a:schemeClr val="tx1"/>
                </a:solidFill>
                <a:latin typeface="+mn-lt"/>
                <a:ea typeface="+mn-ea"/>
                <a:cs typeface="+mn-cs"/>
              </a:rPr>
              <a:t>.(2018), the Amazon robotics was introduced back in the year of 2016 to bring in way more efficiency the business operation of the organization.  Amazon robots perform with the respected workforce of the organization in every aspect of the task. At present Amazon consists approx over more than 200,000 robots working along with the human crew. Such elements were taken into consideration as the higher officials of the company noticed that they need to improve more work efficiency to </a:t>
            </a:r>
            <a:r>
              <a:rPr lang="en-US" sz="1200" kern="1200" dirty="0" err="1" smtClean="0">
                <a:solidFill>
                  <a:schemeClr val="tx1"/>
                </a:solidFill>
                <a:latin typeface="+mn-lt"/>
                <a:ea typeface="+mn-ea"/>
                <a:cs typeface="+mn-cs"/>
              </a:rPr>
              <a:t>fulfil</a:t>
            </a:r>
            <a:r>
              <a:rPr lang="en-US" sz="1200" kern="1200" dirty="0" smtClean="0">
                <a:solidFill>
                  <a:schemeClr val="tx1"/>
                </a:solidFill>
                <a:latin typeface="+mn-lt"/>
                <a:ea typeface="+mn-ea"/>
                <a:cs typeface="+mn-cs"/>
              </a:rPr>
              <a:t> the demand of the globe. Highly skilled engineers built the robotics along with various highly experienced I.T. experts. The robots go within a shelve and take the product from there lifts it and then moves it through the centre of </a:t>
            </a:r>
            <a:r>
              <a:rPr lang="en-US" sz="1200" kern="1200" dirty="0" err="1" smtClean="0">
                <a:solidFill>
                  <a:schemeClr val="tx1"/>
                </a:solidFill>
                <a:latin typeface="+mn-lt"/>
                <a:ea typeface="+mn-ea"/>
                <a:cs typeface="+mn-cs"/>
              </a:rPr>
              <a:t>fulfilment</a:t>
            </a:r>
            <a:r>
              <a:rPr lang="en-US" sz="1200" kern="1200" dirty="0" smtClean="0">
                <a:solidFill>
                  <a:schemeClr val="tx1"/>
                </a:solidFill>
                <a:latin typeface="+mn-lt"/>
                <a:ea typeface="+mn-ea"/>
                <a:cs typeface="+mn-cs"/>
              </a:rPr>
              <a:t>. No other retail industry has such aspects of robotic control of operations. The organization has set a landmark for the different organization of the retailing sector.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Impact </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the </a:t>
            </a:r>
            <a:r>
              <a:rPr lang="en-US" sz="1200" b="1" kern="1200" dirty="0" smtClean="0">
                <a:solidFill>
                  <a:schemeClr val="tx1"/>
                </a:solidFill>
                <a:latin typeface="+mn-lt"/>
                <a:ea typeface="+mn-ea"/>
                <a:cs typeface="+mn-cs"/>
              </a:rPr>
              <a:t>positive</a:t>
            </a:r>
            <a:r>
              <a:rPr lang="en-US" sz="1200" kern="1200" dirty="0" smtClean="0">
                <a:solidFill>
                  <a:schemeClr val="tx1"/>
                </a:solidFill>
                <a:latin typeface="+mn-lt"/>
                <a:ea typeface="+mn-ea"/>
                <a:cs typeface="+mn-cs"/>
              </a:rPr>
              <a:t> impacts which the organization has faced are that they have improved their work efficiency way better with the introduction of Amazon robotics with the combination of the human workforce. The organization may receive a lot of orders without facing any problems as the robots are way more quick and appropriate in their performance. The introduction of such aspects has successfully increased the rate of profitability of the organization. After the introduction of such facilities of robotic performance, the organization has also, introduced one-day delivery facilities as well with a feature called Amazon prime. The </a:t>
            </a:r>
            <a:r>
              <a:rPr lang="en-US" sz="1200" b="1" kern="1200" dirty="0" smtClean="0">
                <a:solidFill>
                  <a:schemeClr val="tx1"/>
                </a:solidFill>
                <a:latin typeface="+mn-lt"/>
                <a:ea typeface="+mn-ea"/>
                <a:cs typeface="+mn-cs"/>
              </a:rPr>
              <a:t>negative</a:t>
            </a:r>
            <a:r>
              <a:rPr lang="en-US" sz="1200" kern="1200" dirty="0" smtClean="0">
                <a:solidFill>
                  <a:schemeClr val="tx1"/>
                </a:solidFill>
                <a:latin typeface="+mn-lt"/>
                <a:ea typeface="+mn-ea"/>
                <a:cs typeface="+mn-cs"/>
              </a:rPr>
              <a:t> impact which the organization has faced after such introduction of Technology is that such facilities are way more costly than the human workforce. The Amazon robotics has increased the rate of investment of the organization at a significant scale. Though the positive impacts have ruled out the negative impact and have served as a substantial success for the business terms from a global perspective (</a:t>
            </a:r>
            <a:r>
              <a:rPr lang="en-US" sz="1200" kern="1200" dirty="0" err="1" smtClean="0">
                <a:solidFill>
                  <a:schemeClr val="tx1"/>
                </a:solidFill>
                <a:latin typeface="+mn-lt"/>
                <a:ea typeface="+mn-ea"/>
                <a:cs typeface="+mn-cs"/>
              </a:rPr>
              <a:t>Smids</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et al.</a:t>
            </a:r>
            <a:r>
              <a:rPr lang="en-US" sz="1200" kern="1200" dirty="0" smtClean="0">
                <a:solidFill>
                  <a:schemeClr val="tx1"/>
                </a:solidFill>
                <a:latin typeface="+mn-lt"/>
                <a:ea typeface="+mn-ea"/>
                <a:cs typeface="+mn-cs"/>
              </a:rPr>
              <a:t>2020).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Lessons </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the various lesson which can be drawn from such aspects is that running an international business which has a high rate of operation is not at all an easy task to consider. The term business is straightforward to announce but way more challenging to incorporate. People should learn from Amazon to become successful; it needs a lot of innovation and critical thinking to take the business to some different extent. The Amazon robotics has shown the world in recent times, that nothing is impossible if properly structured and organized. The various business organization should undoubtedly set Amazon one of the finest retailing industry as its benchmark to achieve a high amount of efficiency and effectiveness.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Conclusion</a:t>
            </a:r>
            <a:endParaRPr lang="en-US" sz="1200" b="1"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in this particular report how a business organization such as Amazon has adopted technological innovation has been discussed. Amazon has introduced robotic operations to their work which has increased their efficiency. Previously the organization was suffering a lot of aspects in their business operations such as time management. From this report, a conclusion can be drawn regarding the positive and negative impact of such advances as well. And finally, what are the lessons learnt from such innovation of Amazon has also evaluated. Amazon has become the role model of a lot of retailing industry with such prospects of innovation and critical thinking.</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A58E757-2F6D-417B-BA05-69F8AF645650}"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1B069D9-EB9C-483E-A7BE-2917EE32FE63}" type="datetimeFigureOut">
              <a:rPr lang="en-US" smtClean="0"/>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E7A8414-3980-4A24-B9FA-FBDBA84EABEE}" type="slidenum">
              <a:rPr lang="en-US" smtClean="0"/>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1B069D9-EB9C-483E-A7BE-2917EE32FE6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025"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endParaRPr kumimoji="0" lang="en-US" smtClean="0"/>
          </a:p>
        </p:txBody>
      </p:sp>
      <p:sp>
        <p:nvSpPr>
          <p:cNvPr id="4" name="Date Placeholder 3"/>
          <p:cNvSpPr>
            <a:spLocks noGrp="1"/>
          </p:cNvSpPr>
          <p:nvPr>
            <p:ph type="dt" sz="half" idx="10"/>
          </p:nvPr>
        </p:nvSpPr>
        <p:spPr/>
        <p:txBody>
          <a:bodyPr/>
          <a:lstStyle/>
          <a:p>
            <a:fld id="{31B069D9-EB9C-483E-A7BE-2917EE32FE6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E7A8414-3980-4A24-B9FA-FBDBA84EABEE}" type="slidenum">
              <a:rPr lang="en-US" smtClean="0"/>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1B069D9-EB9C-483E-A7BE-2917EE32FE6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endParaRPr kumimoji="0" lang="en-US" smtClean="0"/>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endParaRPr kumimoji="0" lang="en-US" smtClean="0"/>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1B069D9-EB9C-483E-A7BE-2917EE32FE63}"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1B069D9-EB9C-483E-A7BE-2917EE32FE63}"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B069D9-EB9C-483E-A7BE-2917EE32FE63}"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endParaRPr kumimoji="0" lang="en-US" smtClean="0"/>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1B069D9-EB9C-483E-A7BE-2917EE32FE6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endParaRPr kumimoji="0" lang="en-US" smtClean="0"/>
          </a:p>
        </p:txBody>
      </p:sp>
      <p:sp>
        <p:nvSpPr>
          <p:cNvPr id="5" name="Date Placeholder 4"/>
          <p:cNvSpPr>
            <a:spLocks noGrp="1"/>
          </p:cNvSpPr>
          <p:nvPr>
            <p:ph type="dt" sz="half" idx="10"/>
          </p:nvPr>
        </p:nvSpPr>
        <p:spPr/>
        <p:txBody>
          <a:bodyPr/>
          <a:lstStyle/>
          <a:p>
            <a:fld id="{31B069D9-EB9C-483E-A7BE-2917EE32FE63}"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1B069D9-EB9C-483E-A7BE-2917EE32FE6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endParaRPr lang="en-US" smtClean="0"/>
          </a:p>
          <a:p>
            <a:pPr lvl="1" eaLnBrk="1" latinLnBrk="0" hangingPunct="1"/>
            <a:r>
              <a:rPr lang="en-US" smtClean="0"/>
              <a:t>Second level</a:t>
            </a:r>
            <a:endParaRPr lang="en-US" smtClean="0"/>
          </a:p>
          <a:p>
            <a:pPr lvl="2" eaLnBrk="1" latinLnBrk="0" hangingPunct="1"/>
            <a:r>
              <a:rPr lang="en-US" smtClean="0"/>
              <a:t>Third level</a:t>
            </a:r>
            <a:endParaRPr lang="en-US" smtClean="0"/>
          </a:p>
          <a:p>
            <a:pPr lvl="3" eaLnBrk="1" latinLnBrk="0" hangingPunct="1"/>
            <a:r>
              <a:rPr lang="en-US" smtClean="0"/>
              <a:t>Fourth level</a:t>
            </a:r>
            <a:endParaRPr lang="en-US" smtClean="0"/>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1B069D9-EB9C-483E-A7BE-2917EE32FE63}"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7A8414-3980-4A24-B9FA-FBDBA84EABEE}"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endParaRPr kumimoji="0" lang="en-US" smtClean="0"/>
          </a:p>
          <a:p>
            <a:pPr lvl="1" eaLnBrk="1" latinLnBrk="0" hangingPunct="1"/>
            <a:r>
              <a:rPr kumimoji="0" lang="en-US" smtClean="0"/>
              <a:t>Second level</a:t>
            </a:r>
            <a:endParaRPr kumimoji="0" lang="en-US" smtClean="0"/>
          </a:p>
          <a:p>
            <a:pPr lvl="2" eaLnBrk="1" latinLnBrk="0" hangingPunct="1"/>
            <a:r>
              <a:rPr kumimoji="0" lang="en-US" smtClean="0"/>
              <a:t>Third level</a:t>
            </a:r>
            <a:endParaRPr kumimoji="0" lang="en-US" smtClean="0"/>
          </a:p>
          <a:p>
            <a:pPr lvl="3" eaLnBrk="1" latinLnBrk="0" hangingPunct="1"/>
            <a:r>
              <a:rPr kumimoji="0" lang="en-US" smtClean="0"/>
              <a:t>Fourth level</a:t>
            </a:r>
            <a:endParaRPr kumimoji="0" lang="en-US" smtClean="0"/>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1B069D9-EB9C-483E-A7BE-2917EE32FE63}" type="datetimeFigureOut">
              <a:rPr lang="en-US" smtClean="0"/>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E7A8414-3980-4A24-B9FA-FBDBA84EABEE}" type="slidenum">
              <a:rPr lang="en-US" smtClean="0"/>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panose="05020102010507070707"/>
        <a:buChar char=""/>
        <a:defRPr kumimoji="0" sz="2800" kern="1200">
          <a:solidFill>
            <a:schemeClr val="tx1"/>
          </a:solidFill>
          <a:latin typeface="+mn-lt"/>
          <a:ea typeface="+mn-ea"/>
          <a:cs typeface="+mn-cs"/>
        </a:defRPr>
      </a:lvl1pPr>
      <a:lvl2pPr marL="868680" indent="-283210" algn="l" rtl="0" eaLnBrk="1" latinLnBrk="0" hangingPunct="1">
        <a:spcBef>
          <a:spcPct val="20000"/>
        </a:spcBef>
        <a:buClr>
          <a:schemeClr val="tx1"/>
        </a:buClr>
        <a:buSzPct val="80000"/>
        <a:buFont typeface="Wingdings 2" panose="05020102010507070707"/>
        <a:buChar char=""/>
        <a:defRPr kumimoji="0" sz="2400" kern="1200">
          <a:solidFill>
            <a:schemeClr val="tx1"/>
          </a:solidFill>
          <a:latin typeface="+mn-lt"/>
          <a:ea typeface="+mn-ea"/>
          <a:cs typeface="+mn-cs"/>
        </a:defRPr>
      </a:lvl2pPr>
      <a:lvl3pPr marL="1134110" indent="-228600" algn="l" rtl="0" eaLnBrk="1" latinLnBrk="0" hangingPunct="1">
        <a:spcBef>
          <a:spcPct val="20000"/>
        </a:spcBef>
        <a:buClr>
          <a:schemeClr val="tx1"/>
        </a:buClr>
        <a:buSzPct val="95000"/>
        <a:buFont typeface="Wingdings" panose="05000000000000000000"/>
        <a:buChar char=""/>
        <a:defRPr kumimoji="0" sz="2200" kern="1200">
          <a:solidFill>
            <a:schemeClr val="tx1"/>
          </a:solidFill>
          <a:latin typeface="+mn-lt"/>
          <a:ea typeface="+mn-ea"/>
          <a:cs typeface="+mn-cs"/>
        </a:defRPr>
      </a:lvl3pPr>
      <a:lvl4pPr marL="1353185" indent="-182880" algn="l" rtl="0" eaLnBrk="1" latinLnBrk="0" hangingPunct="1">
        <a:spcBef>
          <a:spcPct val="20000"/>
        </a:spcBef>
        <a:buClr>
          <a:schemeClr val="tx1"/>
        </a:buClr>
        <a:buSzPct val="100000"/>
        <a:buFont typeface="Wingdings 3" panose="05040102010807070707"/>
        <a:buChar char=""/>
        <a:defRPr kumimoji="0" sz="2000" kern="1200">
          <a:solidFill>
            <a:schemeClr val="tx1"/>
          </a:solidFill>
          <a:latin typeface="+mn-lt"/>
          <a:ea typeface="+mn-ea"/>
          <a:cs typeface="+mn-cs"/>
        </a:defRPr>
      </a:lvl4pPr>
      <a:lvl5pPr marL="1545590" indent="-182880" algn="l" rtl="0" eaLnBrk="1" latinLnBrk="0" hangingPunct="1">
        <a:spcBef>
          <a:spcPct val="20000"/>
        </a:spcBef>
        <a:buClr>
          <a:schemeClr val="tx1"/>
        </a:buClr>
        <a:buFont typeface="Wingdings 2" panose="05020102010507070707"/>
        <a:buChar char=""/>
        <a:defRPr kumimoji="0" sz="2000" kern="1200">
          <a:solidFill>
            <a:schemeClr val="tx1"/>
          </a:solidFill>
          <a:latin typeface="+mn-lt"/>
          <a:ea typeface="+mn-ea"/>
          <a:cs typeface="+mn-cs"/>
        </a:defRPr>
      </a:lvl5pPr>
      <a:lvl6pPr marL="1764665" indent="-182880" algn="l" rtl="0" eaLnBrk="1" latinLnBrk="0" hangingPunct="1">
        <a:spcBef>
          <a:spcPct val="20000"/>
        </a:spcBef>
        <a:buClr>
          <a:schemeClr val="tx1"/>
        </a:buClr>
        <a:buFont typeface="Wingdings 3" panose="05040102010807070707"/>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panose="05020102010507070707"/>
        <a:buChar char=""/>
        <a:defRPr kumimoji="0" sz="1600" kern="1200">
          <a:solidFill>
            <a:schemeClr val="tx1"/>
          </a:solidFill>
          <a:latin typeface="+mn-lt"/>
          <a:ea typeface="+mn-ea"/>
          <a:cs typeface="+mn-cs"/>
        </a:defRPr>
      </a:lvl7pPr>
      <a:lvl8pPr marL="2167255" indent="-182880" algn="l" rtl="0" eaLnBrk="1" latinLnBrk="0" hangingPunct="1">
        <a:spcBef>
          <a:spcPct val="20000"/>
        </a:spcBef>
        <a:buClr>
          <a:schemeClr val="tx1"/>
        </a:buClr>
        <a:buFont typeface="Wingdings 2" panose="05020102010507070707"/>
        <a:buChar char=""/>
        <a:defRPr kumimoji="0" sz="1400" kern="1200">
          <a:solidFill>
            <a:schemeClr val="tx1"/>
          </a:solidFill>
          <a:latin typeface="+mn-lt"/>
          <a:ea typeface="+mn-ea"/>
          <a:cs typeface="+mn-cs"/>
        </a:defRPr>
      </a:lvl8pPr>
      <a:lvl9pPr marL="2368550" indent="-182880" algn="l" rtl="0" eaLnBrk="1" latinLnBrk="0" hangingPunct="1">
        <a:spcBef>
          <a:spcPct val="20000"/>
        </a:spcBef>
        <a:buClr>
          <a:schemeClr val="tx1"/>
        </a:buClr>
        <a:buFont typeface="Wingdings 2" panose="05020102010507070707"/>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image" Target="../media/image6.GIF"/></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6870" y="717550"/>
            <a:ext cx="8229600" cy="1828800"/>
          </a:xfrm>
        </p:spPr>
        <p:txBody>
          <a:bodyPr>
            <a:normAutofit fontScale="90000"/>
          </a:bodyPr>
          <a:lstStyle/>
          <a:p>
            <a:r>
              <a:rPr lang="en-US" dirty="0"/>
              <a:t> </a:t>
            </a:r>
            <a:r>
              <a:rPr lang="en-US" b="1" dirty="0"/>
              <a:t>Digital skills and Research method</a:t>
            </a:r>
            <a:br>
              <a:rPr lang="en-US" dirty="0"/>
            </a:br>
            <a:endParaRPr lang="en-US" dirty="0"/>
          </a:p>
        </p:txBody>
      </p:sp>
      <p:sp>
        <p:nvSpPr>
          <p:cNvPr id="3" name="Subtitle 2"/>
          <p:cNvSpPr>
            <a:spLocks noGrp="1"/>
          </p:cNvSpPr>
          <p:nvPr>
            <p:ph type="subTitle" idx="1"/>
          </p:nvPr>
        </p:nvSpPr>
        <p:spPr>
          <a:xfrm>
            <a:off x="1460500" y="2546350"/>
            <a:ext cx="6400800" cy="3860165"/>
          </a:xfrm>
        </p:spPr>
        <p:txBody>
          <a:bodyPr>
            <a:normAutofit/>
          </a:bodyPr>
          <a:lstStyle/>
          <a:p>
            <a:r>
              <a:rPr lang="en-US"/>
              <a:t>Insights to the modern technology introduced </a:t>
            </a:r>
            <a:r>
              <a:rPr lang="en-US">
                <a:sym typeface="+mn-ea"/>
              </a:rPr>
              <a:t>(BM SW4003_LON)</a:t>
            </a:r>
            <a:endParaRPr lang="en-US"/>
          </a:p>
          <a:p>
            <a:r>
              <a:rPr lang="en-US"/>
              <a:t>Ilies Ioan-Paul (1907379) </a:t>
            </a:r>
            <a:endParaRPr lang="en-US"/>
          </a:p>
          <a:p>
            <a:r>
              <a:rPr lang="en-US"/>
              <a:t>Lecturer: Anupam Mzumdar</a:t>
            </a:r>
            <a:endParaRPr lang="en-US"/>
          </a:p>
          <a:p>
            <a:r>
              <a:rPr lang="en-US"/>
              <a:t>November2020</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Introduction</a:t>
            </a:r>
            <a:br>
              <a:rPr lang="en-US" dirty="0" smtClean="0"/>
            </a:br>
            <a:endParaRPr lang="en-US" dirty="0"/>
          </a:p>
        </p:txBody>
      </p:sp>
      <p:sp>
        <p:nvSpPr>
          <p:cNvPr id="3" name="Content Placeholder 2"/>
          <p:cNvSpPr>
            <a:spLocks noGrp="1"/>
          </p:cNvSpPr>
          <p:nvPr>
            <p:ph idx="1"/>
          </p:nvPr>
        </p:nvSpPr>
        <p:spPr/>
        <p:txBody>
          <a:bodyPr/>
          <a:lstStyle/>
          <a:p>
            <a:r>
              <a:rPr lang="en-US" dirty="0" smtClean="0"/>
              <a:t>aspects </a:t>
            </a:r>
            <a:r>
              <a:rPr lang="en-US" dirty="0" smtClean="0"/>
              <a:t>of technological advancements will be highlighted. </a:t>
            </a:r>
            <a:endParaRPr lang="en-US" dirty="0" smtClean="0"/>
          </a:p>
          <a:p>
            <a:r>
              <a:rPr lang="en-US" dirty="0" smtClean="0"/>
              <a:t>Positive and negative aspects </a:t>
            </a:r>
            <a:endParaRPr lang="en-US" dirty="0" smtClean="0"/>
          </a:p>
          <a:p>
            <a:r>
              <a:rPr lang="en-US" dirty="0" smtClean="0"/>
              <a:t>Challenges </a:t>
            </a:r>
            <a:r>
              <a:rPr lang="en-US" dirty="0" smtClean="0"/>
              <a:t>which the organization will </a:t>
            </a:r>
            <a:r>
              <a:rPr lang="en-US" dirty="0" smtClean="0"/>
              <a:t>face</a:t>
            </a:r>
            <a:endParaRPr lang="en-US" dirty="0"/>
          </a:p>
        </p:txBody>
      </p:sp>
      <p:pic>
        <p:nvPicPr>
          <p:cNvPr id="21506" name="Picture 2" descr="More Amazon delivery restrictions are coming | TechRadar"/>
          <p:cNvPicPr>
            <a:picLocks noChangeAspect="1" noChangeArrowheads="1"/>
          </p:cNvPicPr>
          <p:nvPr/>
        </p:nvPicPr>
        <p:blipFill>
          <a:blip r:embed="rId1" cstate="print"/>
          <a:srcRect/>
          <a:stretch>
            <a:fillRect/>
          </a:stretch>
        </p:blipFill>
        <p:spPr bwMode="auto">
          <a:xfrm>
            <a:off x="2362200" y="3962400"/>
            <a:ext cx="4267200" cy="24003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Background of the organization</a:t>
            </a:r>
            <a:br>
              <a:rPr lang="en-US" dirty="0" smtClean="0"/>
            </a:br>
            <a:endParaRPr lang="en-US" dirty="0"/>
          </a:p>
        </p:txBody>
      </p:sp>
      <p:sp>
        <p:nvSpPr>
          <p:cNvPr id="5" name="Content Placeholder 4"/>
          <p:cNvSpPr>
            <a:spLocks noGrp="1"/>
          </p:cNvSpPr>
          <p:nvPr>
            <p:ph sz="half" idx="1"/>
          </p:nvPr>
        </p:nvSpPr>
        <p:spPr/>
        <p:txBody>
          <a:bodyPr>
            <a:normAutofit fontScale="92500"/>
          </a:bodyPr>
          <a:lstStyle/>
          <a:p>
            <a:r>
              <a:rPr lang="en-US" dirty="0" smtClean="0"/>
              <a:t>Amazon, one of the leading organization of modern </a:t>
            </a:r>
            <a:r>
              <a:rPr lang="en-US" dirty="0" smtClean="0"/>
              <a:t>times</a:t>
            </a:r>
            <a:endParaRPr lang="en-US" dirty="0" smtClean="0"/>
          </a:p>
          <a:p>
            <a:r>
              <a:rPr lang="en-US" dirty="0" smtClean="0"/>
              <a:t> </a:t>
            </a:r>
            <a:r>
              <a:rPr lang="en-US" dirty="0" smtClean="0"/>
              <a:t>was established back in the year 1994 by Jeff </a:t>
            </a:r>
            <a:r>
              <a:rPr lang="en-US" dirty="0" err="1" smtClean="0"/>
              <a:t>Bezos</a:t>
            </a:r>
            <a:r>
              <a:rPr lang="en-US" dirty="0" smtClean="0"/>
              <a:t>. </a:t>
            </a:r>
            <a:endParaRPr lang="en-US" dirty="0" smtClean="0"/>
          </a:p>
          <a:p>
            <a:r>
              <a:rPr lang="en-US" dirty="0" smtClean="0"/>
              <a:t>the </a:t>
            </a:r>
            <a:r>
              <a:rPr lang="en-US" dirty="0" smtClean="0"/>
              <a:t>company is one of the most valued retailing sectors which has an annual turnover of around $11.58 </a:t>
            </a:r>
            <a:r>
              <a:rPr lang="en-US" dirty="0" smtClean="0"/>
              <a:t>billion</a:t>
            </a:r>
            <a:r>
              <a:rPr lang="en-US" dirty="0" smtClean="0"/>
              <a:t>.</a:t>
            </a:r>
            <a:endParaRPr lang="en-US" dirty="0" smtClean="0"/>
          </a:p>
          <a:p>
            <a:endParaRPr lang="en-US" dirty="0"/>
          </a:p>
        </p:txBody>
      </p:sp>
      <p:sp>
        <p:nvSpPr>
          <p:cNvPr id="6" name="Content Placeholder 5"/>
          <p:cNvSpPr>
            <a:spLocks noGrp="1"/>
          </p:cNvSpPr>
          <p:nvPr>
            <p:ph sz="half" idx="2"/>
          </p:nvPr>
        </p:nvSpPr>
        <p:spPr/>
        <p:txBody>
          <a:bodyPr>
            <a:normAutofit fontScale="92500"/>
          </a:bodyPr>
          <a:lstStyle/>
          <a:p>
            <a:endParaRPr lang="en-US"/>
          </a:p>
        </p:txBody>
      </p:sp>
      <p:pic>
        <p:nvPicPr>
          <p:cNvPr id="18434" name="Picture 2" descr="How Amazon is gearing up for Prime Day sale amid the covid crisis"/>
          <p:cNvPicPr>
            <a:picLocks noChangeAspect="1" noChangeArrowheads="1"/>
          </p:cNvPicPr>
          <p:nvPr/>
        </p:nvPicPr>
        <p:blipFill>
          <a:blip r:embed="rId1"/>
          <a:srcRect/>
          <a:stretch>
            <a:fillRect/>
          </a:stretch>
        </p:blipFill>
        <p:spPr bwMode="auto">
          <a:xfrm>
            <a:off x="4648200" y="1600200"/>
            <a:ext cx="3922721" cy="22098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Deals with wide variety of things</a:t>
            </a:r>
            <a:endParaRPr lang="en-US" dirty="0" smtClean="0"/>
          </a:p>
          <a:p>
            <a:r>
              <a:rPr lang="en-US" dirty="0" smtClean="0"/>
              <a:t>Includes entertainment apps as well</a:t>
            </a:r>
            <a:endParaRPr lang="en-US" dirty="0" smtClean="0"/>
          </a:p>
          <a:p>
            <a:r>
              <a:rPr lang="en-US" dirty="0" smtClean="0"/>
              <a:t>High valued </a:t>
            </a:r>
            <a:endParaRPr lang="en-US" dirty="0"/>
          </a:p>
        </p:txBody>
      </p:sp>
      <p:pic>
        <p:nvPicPr>
          <p:cNvPr id="4098" name="Picture 2" descr="Prime Video: Amazon.in: Appstore for Android"/>
          <p:cNvPicPr>
            <a:picLocks noChangeAspect="1" noChangeArrowheads="1"/>
          </p:cNvPicPr>
          <p:nvPr/>
        </p:nvPicPr>
        <p:blipFill>
          <a:blip r:embed="rId1"/>
          <a:srcRect/>
          <a:stretch>
            <a:fillRect/>
          </a:stretch>
        </p:blipFill>
        <p:spPr bwMode="auto">
          <a:xfrm>
            <a:off x="762000" y="1447800"/>
            <a:ext cx="3581400" cy="358140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challenges</a:t>
            </a:r>
            <a:br>
              <a:rPr lang="en-US" dirty="0" smtClean="0"/>
            </a:br>
            <a:endParaRPr lang="en-US" dirty="0"/>
          </a:p>
        </p:txBody>
      </p:sp>
      <p:sp>
        <p:nvSpPr>
          <p:cNvPr id="3" name="Content Placeholder 2"/>
          <p:cNvSpPr>
            <a:spLocks noGrp="1"/>
          </p:cNvSpPr>
          <p:nvPr>
            <p:ph sz="half" idx="1"/>
          </p:nvPr>
        </p:nvSpPr>
        <p:spPr/>
        <p:txBody>
          <a:bodyPr>
            <a:normAutofit/>
          </a:bodyPr>
          <a:lstStyle/>
          <a:p>
            <a:endParaRPr lang="en-US"/>
          </a:p>
        </p:txBody>
      </p:sp>
      <p:sp>
        <p:nvSpPr>
          <p:cNvPr id="4" name="Content Placeholder 3"/>
          <p:cNvSpPr>
            <a:spLocks noGrp="1"/>
          </p:cNvSpPr>
          <p:nvPr>
            <p:ph sz="half" idx="2"/>
          </p:nvPr>
        </p:nvSpPr>
        <p:spPr/>
        <p:txBody>
          <a:bodyPr>
            <a:normAutofit/>
          </a:bodyPr>
          <a:lstStyle/>
          <a:p>
            <a:r>
              <a:rPr lang="en-US" dirty="0" smtClean="0"/>
              <a:t>Issues of time management</a:t>
            </a:r>
            <a:endParaRPr lang="en-US" dirty="0" smtClean="0"/>
          </a:p>
          <a:p>
            <a:r>
              <a:rPr lang="en-US" dirty="0" smtClean="0"/>
              <a:t>Vast business operation</a:t>
            </a:r>
            <a:endParaRPr lang="en-US" dirty="0" smtClean="0"/>
          </a:p>
          <a:p>
            <a:r>
              <a:rPr lang="en-US" dirty="0" smtClean="0"/>
              <a:t>Large quantity of order  </a:t>
            </a:r>
            <a:endParaRPr lang="en-US" dirty="0"/>
          </a:p>
        </p:txBody>
      </p:sp>
      <p:pic>
        <p:nvPicPr>
          <p:cNvPr id="16386" name="Picture 2" descr="Top 10 ways for effective time management for the dental executive |  DentistryIQ"/>
          <p:cNvPicPr>
            <a:picLocks noChangeAspect="1" noChangeArrowheads="1"/>
          </p:cNvPicPr>
          <p:nvPr/>
        </p:nvPicPr>
        <p:blipFill>
          <a:blip r:embed="rId1"/>
          <a:srcRect/>
          <a:stretch>
            <a:fillRect/>
          </a:stretch>
        </p:blipFill>
        <p:spPr bwMode="auto">
          <a:xfrm>
            <a:off x="762000" y="3368675"/>
            <a:ext cx="3429000" cy="262413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r>
              <a:rPr lang="en-US" dirty="0" smtClean="0"/>
              <a:t>Fulfilling customer requirement</a:t>
            </a:r>
            <a:endParaRPr lang="en-US" dirty="0" smtClean="0"/>
          </a:p>
          <a:p>
            <a:r>
              <a:rPr lang="en-US" dirty="0" smtClean="0"/>
              <a:t>Efficiency of work </a:t>
            </a:r>
            <a:endParaRPr lang="en-US" dirty="0" smtClean="0"/>
          </a:p>
          <a:p>
            <a:r>
              <a:rPr lang="en-US" dirty="0" smtClean="0"/>
              <a:t>Increase of demand </a:t>
            </a:r>
            <a:endParaRPr lang="en-US" dirty="0"/>
          </a:p>
        </p:txBody>
      </p:sp>
      <p:sp>
        <p:nvSpPr>
          <p:cNvPr id="4" name="Content Placeholder 3"/>
          <p:cNvSpPr>
            <a:spLocks noGrp="1"/>
          </p:cNvSpPr>
          <p:nvPr>
            <p:ph sz="half" idx="2"/>
          </p:nvPr>
        </p:nvSpPr>
        <p:spPr/>
        <p:txBody>
          <a:bodyPr/>
          <a:lstStyle/>
          <a:p>
            <a:endParaRPr lang="en-US"/>
          </a:p>
        </p:txBody>
      </p:sp>
      <p:pic>
        <p:nvPicPr>
          <p:cNvPr id="2050" name="Picture 2" descr="How to Create a Customer Requirements and Market Analysis Chart : 12 Steps  - Instructables"/>
          <p:cNvPicPr>
            <a:picLocks noChangeAspect="1" noChangeArrowheads="1"/>
          </p:cNvPicPr>
          <p:nvPr/>
        </p:nvPicPr>
        <p:blipFill>
          <a:blip r:embed="rId1"/>
          <a:srcRect/>
          <a:stretch>
            <a:fillRect/>
          </a:stretch>
        </p:blipFill>
        <p:spPr bwMode="auto">
          <a:xfrm>
            <a:off x="4876800" y="1676400"/>
            <a:ext cx="3850104" cy="27432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Insights </a:t>
            </a:r>
            <a:br>
              <a:rPr lang="en-US" dirty="0" smtClean="0"/>
            </a:br>
            <a:endParaRPr lang="en-US" dirty="0"/>
          </a:p>
        </p:txBody>
      </p:sp>
      <p:sp>
        <p:nvSpPr>
          <p:cNvPr id="3" name="Content Placeholder 2"/>
          <p:cNvSpPr>
            <a:spLocks noGrp="1"/>
          </p:cNvSpPr>
          <p:nvPr>
            <p:ph sz="half" idx="1"/>
          </p:nvPr>
        </p:nvSpPr>
        <p:spPr/>
        <p:txBody>
          <a:bodyPr/>
          <a:lstStyle/>
          <a:p>
            <a:r>
              <a:rPr lang="en-US" dirty="0" smtClean="0"/>
              <a:t>Amazon </a:t>
            </a:r>
            <a:r>
              <a:rPr lang="en-US" dirty="0" smtClean="0"/>
              <a:t>robotics was introduced back in 2016</a:t>
            </a:r>
            <a:endParaRPr lang="en-US" dirty="0" smtClean="0"/>
          </a:p>
          <a:p>
            <a:r>
              <a:rPr lang="en-US" dirty="0" smtClean="0"/>
              <a:t> </a:t>
            </a:r>
            <a:r>
              <a:rPr lang="en-US" dirty="0" smtClean="0"/>
              <a:t>more than 200,000 robots </a:t>
            </a:r>
            <a:r>
              <a:rPr lang="en-US" dirty="0" smtClean="0"/>
              <a:t>are working</a:t>
            </a:r>
            <a:endParaRPr lang="en-US" dirty="0" smtClean="0"/>
          </a:p>
          <a:p>
            <a:r>
              <a:rPr lang="en-US" dirty="0" smtClean="0"/>
              <a:t>Developed by engineers and IT experts. </a:t>
            </a:r>
            <a:endParaRPr lang="en-US" dirty="0"/>
          </a:p>
        </p:txBody>
      </p:sp>
      <p:sp>
        <p:nvSpPr>
          <p:cNvPr id="4" name="Content Placeholder 3"/>
          <p:cNvSpPr>
            <a:spLocks noGrp="1"/>
          </p:cNvSpPr>
          <p:nvPr>
            <p:ph sz="half" idx="2"/>
          </p:nvPr>
        </p:nvSpPr>
        <p:spPr/>
        <p:txBody>
          <a:bodyPr/>
          <a:lstStyle/>
          <a:p>
            <a:endParaRPr lang="en-US" dirty="0"/>
          </a:p>
        </p:txBody>
      </p:sp>
      <p:pic>
        <p:nvPicPr>
          <p:cNvPr id="14338" name="Picture 2" descr="Amazon now has 200,000 robots working in its warehouses"/>
          <p:cNvPicPr>
            <a:picLocks noChangeAspect="1" noChangeArrowheads="1"/>
          </p:cNvPicPr>
          <p:nvPr/>
        </p:nvPicPr>
        <p:blipFill>
          <a:blip r:embed="rId1"/>
          <a:srcRect/>
          <a:stretch>
            <a:fillRect/>
          </a:stretch>
        </p:blipFill>
        <p:spPr bwMode="auto">
          <a:xfrm>
            <a:off x="4876800" y="1600200"/>
            <a:ext cx="3865970" cy="1747418"/>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Impact </a:t>
            </a:r>
            <a:br>
              <a:rPr lang="en-US" dirty="0" smtClean="0"/>
            </a:b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Improvement in work efficiency</a:t>
            </a:r>
            <a:endParaRPr lang="en-US" dirty="0" smtClean="0"/>
          </a:p>
          <a:p>
            <a:r>
              <a:rPr lang="en-US" dirty="0" smtClean="0"/>
              <a:t>Increase rate of profits </a:t>
            </a:r>
            <a:endParaRPr lang="en-US" dirty="0" smtClean="0"/>
          </a:p>
          <a:p>
            <a:r>
              <a:rPr lang="en-US" dirty="0" smtClean="0"/>
              <a:t> cost involvement </a:t>
            </a:r>
            <a:endParaRPr lang="en-US" dirty="0"/>
          </a:p>
        </p:txBody>
      </p:sp>
      <p:pic>
        <p:nvPicPr>
          <p:cNvPr id="12290" name="Picture 2" descr="Amazon is giving warehouse workers utility belts that ward off robots - The  Verge"/>
          <p:cNvPicPr>
            <a:picLocks noChangeAspect="1" noChangeArrowheads="1"/>
          </p:cNvPicPr>
          <p:nvPr/>
        </p:nvPicPr>
        <p:blipFill>
          <a:blip r:embed="rId1" cstate="print"/>
          <a:srcRect/>
          <a:stretch>
            <a:fillRect/>
          </a:stretch>
        </p:blipFill>
        <p:spPr bwMode="auto">
          <a:xfrm>
            <a:off x="457200" y="1600200"/>
            <a:ext cx="3886200" cy="2590800"/>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Lessons </a:t>
            </a:r>
            <a:br>
              <a:rPr lang="en-US" dirty="0" smtClean="0"/>
            </a:br>
            <a:endParaRPr lang="en-US" dirty="0"/>
          </a:p>
        </p:txBody>
      </p:sp>
      <p:sp>
        <p:nvSpPr>
          <p:cNvPr id="3" name="Content Placeholder 2"/>
          <p:cNvSpPr>
            <a:spLocks noGrp="1"/>
          </p:cNvSpPr>
          <p:nvPr>
            <p:ph sz="half" idx="1"/>
          </p:nvPr>
        </p:nvSpPr>
        <p:spPr/>
        <p:txBody>
          <a:bodyPr/>
          <a:lstStyle/>
          <a:p>
            <a:r>
              <a:rPr lang="en-US" dirty="0" smtClean="0"/>
              <a:t>High rate of operation is difficult </a:t>
            </a:r>
            <a:endParaRPr lang="en-US" dirty="0" smtClean="0"/>
          </a:p>
          <a:p>
            <a:r>
              <a:rPr lang="en-US" dirty="0" smtClean="0"/>
              <a:t>Business is challenging </a:t>
            </a:r>
            <a:r>
              <a:rPr lang="en-US" dirty="0" smtClean="0"/>
              <a:t>to </a:t>
            </a:r>
            <a:r>
              <a:rPr lang="en-US" dirty="0" smtClean="0"/>
              <a:t>incorporate</a:t>
            </a:r>
            <a:endParaRPr lang="en-US" dirty="0" smtClean="0"/>
          </a:p>
          <a:p>
            <a:r>
              <a:rPr lang="en-US" dirty="0" smtClean="0"/>
              <a:t>nothing is impossible if properly structured and organized</a:t>
            </a:r>
            <a:endParaRPr lang="en-US" dirty="0" smtClean="0"/>
          </a:p>
          <a:p>
            <a:endParaRPr lang="en-US" dirty="0"/>
          </a:p>
        </p:txBody>
      </p:sp>
      <p:sp>
        <p:nvSpPr>
          <p:cNvPr id="4" name="Content Placeholder 3"/>
          <p:cNvSpPr>
            <a:spLocks noGrp="1"/>
          </p:cNvSpPr>
          <p:nvPr>
            <p:ph sz="half" idx="2"/>
          </p:nvPr>
        </p:nvSpPr>
        <p:spPr/>
        <p:txBody>
          <a:bodyPr/>
          <a:lstStyle/>
          <a:p>
            <a:endParaRPr lang="en-US"/>
          </a:p>
        </p:txBody>
      </p:sp>
      <p:pic>
        <p:nvPicPr>
          <p:cNvPr id="10242" name="Picture 2" descr="Business Operations"/>
          <p:cNvPicPr>
            <a:picLocks noChangeAspect="1" noChangeArrowheads="1"/>
          </p:cNvPicPr>
          <p:nvPr/>
        </p:nvPicPr>
        <p:blipFill>
          <a:blip r:embed="rId1"/>
          <a:srcRect/>
          <a:stretch>
            <a:fillRect/>
          </a:stretch>
        </p:blipFill>
        <p:spPr bwMode="auto">
          <a:xfrm>
            <a:off x="4648200" y="1600200"/>
            <a:ext cx="3962400" cy="222962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Conclusion</a:t>
            </a:r>
            <a:br>
              <a:rPr lang="en-US" dirty="0" smtClean="0"/>
            </a:br>
            <a:endParaRPr lang="en-US" dirty="0"/>
          </a:p>
        </p:txBody>
      </p:sp>
      <p:sp>
        <p:nvSpPr>
          <p:cNvPr id="3" name="Content Placeholder 2"/>
          <p:cNvSpPr>
            <a:spLocks noGrp="1"/>
          </p:cNvSpPr>
          <p:nvPr>
            <p:ph idx="1"/>
          </p:nvPr>
        </p:nvSpPr>
        <p:spPr/>
        <p:txBody>
          <a:bodyPr>
            <a:normAutofit/>
          </a:bodyPr>
          <a:lstStyle/>
          <a:p>
            <a:r>
              <a:rPr lang="en-US" dirty="0" smtClean="0"/>
              <a:t>How Amazon </a:t>
            </a:r>
            <a:r>
              <a:rPr lang="en-US" dirty="0" smtClean="0"/>
              <a:t>has adopted technological innovation </a:t>
            </a:r>
            <a:endParaRPr lang="en-US" dirty="0" smtClean="0"/>
          </a:p>
          <a:p>
            <a:r>
              <a:rPr lang="en-US" dirty="0" smtClean="0"/>
              <a:t>Amazon has introduced robotic operations </a:t>
            </a:r>
            <a:endParaRPr lang="en-US" dirty="0" smtClean="0"/>
          </a:p>
          <a:p>
            <a:r>
              <a:rPr lang="en-US" dirty="0" smtClean="0"/>
              <a:t>positive and negative impact of such advances </a:t>
            </a:r>
            <a:endParaRPr lang="en-US" dirty="0"/>
          </a:p>
        </p:txBody>
      </p:sp>
      <p:pic>
        <p:nvPicPr>
          <p:cNvPr id="8194" name="Picture 2" descr="Brad Porter, VP of Robotics at Amazon, on Warehouse Automation, Machine  Learning, and His First Robot - IEEE Spectrum"/>
          <p:cNvPicPr>
            <a:picLocks noChangeAspect="1" noChangeArrowheads="1"/>
          </p:cNvPicPr>
          <p:nvPr/>
        </p:nvPicPr>
        <p:blipFill>
          <a:blip r:embed="rId1" cstate="print"/>
          <a:srcRect/>
          <a:stretch>
            <a:fillRect/>
          </a:stretch>
        </p:blipFill>
        <p:spPr bwMode="auto">
          <a:xfrm>
            <a:off x="2667000" y="3581400"/>
            <a:ext cx="3581400" cy="2694804"/>
          </a:xfrm>
          <a:prstGeom prst="rect">
            <a:avLst/>
          </a:prstGeom>
          <a:solidFill>
            <a:srgbClr val="FFFFFF">
              <a:shade val="85000"/>
            </a:srgbClr>
          </a:solidFill>
          <a:ln w="101600" cap="sq">
            <a:solidFill>
              <a:srgbClr val="FDFDFD"/>
            </a:solidFill>
            <a:miter lim="800000"/>
            <a:headEnd/>
            <a:tailEnd/>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References </a:t>
            </a:r>
            <a:br>
              <a:rPr lang="en-US" dirty="0" smtClean="0"/>
            </a:b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About Amazon. 2020. </a:t>
            </a:r>
            <a:r>
              <a:rPr lang="en-US" i="1" dirty="0" smtClean="0"/>
              <a:t>About Amazon</a:t>
            </a:r>
            <a:r>
              <a:rPr lang="en-US" dirty="0" smtClean="0"/>
              <a:t>. [online] Available at: &lt;https://www.aboutamazon.com/&gt; [Accessed 25 November 2020].</a:t>
            </a:r>
            <a:endParaRPr lang="en-US" dirty="0" smtClean="0"/>
          </a:p>
          <a:p>
            <a:r>
              <a:rPr lang="en-US" dirty="0" smtClean="0"/>
              <a:t>Morrison, D., Tow, A.W., </a:t>
            </a:r>
            <a:r>
              <a:rPr lang="en-US" dirty="0" err="1" smtClean="0"/>
              <a:t>Mctaggart</a:t>
            </a:r>
            <a:r>
              <a:rPr lang="en-US" dirty="0" smtClean="0"/>
              <a:t>, M., Smith, R., Kelly-</a:t>
            </a:r>
            <a:r>
              <a:rPr lang="en-US" dirty="0" err="1" smtClean="0"/>
              <a:t>Boxall</a:t>
            </a:r>
            <a:r>
              <a:rPr lang="en-US" dirty="0" smtClean="0"/>
              <a:t>, N., Wade-</a:t>
            </a:r>
            <a:r>
              <a:rPr lang="en-US" dirty="0" err="1" smtClean="0"/>
              <a:t>Mccue</a:t>
            </a:r>
            <a:r>
              <a:rPr lang="en-US" dirty="0" smtClean="0"/>
              <a:t>, S., Erskine, J., </a:t>
            </a:r>
            <a:r>
              <a:rPr lang="en-US" dirty="0" err="1" smtClean="0"/>
              <a:t>Grinover</a:t>
            </a:r>
            <a:r>
              <a:rPr lang="en-US" dirty="0" smtClean="0"/>
              <a:t>, R., </a:t>
            </a:r>
            <a:r>
              <a:rPr lang="en-US" dirty="0" err="1" smtClean="0"/>
              <a:t>Gurman</a:t>
            </a:r>
            <a:r>
              <a:rPr lang="en-US" dirty="0" smtClean="0"/>
              <a:t>, A., </a:t>
            </a:r>
            <a:r>
              <a:rPr lang="en-US" dirty="0" err="1" smtClean="0"/>
              <a:t>Hunn</a:t>
            </a:r>
            <a:r>
              <a:rPr lang="en-US" dirty="0" smtClean="0"/>
              <a:t>, T. and Lee, D., 2018, May. </a:t>
            </a:r>
            <a:r>
              <a:rPr lang="en-US" dirty="0" err="1" smtClean="0"/>
              <a:t>Cartman</a:t>
            </a:r>
            <a:r>
              <a:rPr lang="en-US" dirty="0" smtClean="0"/>
              <a:t>: The low-cost </a:t>
            </a:r>
            <a:r>
              <a:rPr lang="en-US" dirty="0" err="1" smtClean="0"/>
              <a:t>cartesian</a:t>
            </a:r>
            <a:r>
              <a:rPr lang="en-US" dirty="0" smtClean="0"/>
              <a:t> manipulator that won the </a:t>
            </a:r>
            <a:r>
              <a:rPr lang="en-US" dirty="0" err="1" smtClean="0"/>
              <a:t>amazon</a:t>
            </a:r>
            <a:r>
              <a:rPr lang="en-US" dirty="0" smtClean="0"/>
              <a:t> robotics challenge. In </a:t>
            </a:r>
            <a:r>
              <a:rPr lang="en-US" i="1" dirty="0" smtClean="0"/>
              <a:t>2018 IEEE International Conference on Robotics and Automation (ICRA)</a:t>
            </a:r>
            <a:r>
              <a:rPr lang="en-US" dirty="0" smtClean="0"/>
              <a:t> (pp. 7757-7764). IEEE.</a:t>
            </a:r>
            <a:endParaRPr lang="en-US" dirty="0" smtClean="0"/>
          </a:p>
          <a:p>
            <a:r>
              <a:rPr lang="en-US" dirty="0" err="1" smtClean="0"/>
              <a:t>Smids</a:t>
            </a:r>
            <a:r>
              <a:rPr lang="en-US" dirty="0" smtClean="0"/>
              <a:t>, J., </a:t>
            </a:r>
            <a:r>
              <a:rPr lang="en-US" dirty="0" err="1" smtClean="0"/>
              <a:t>Nyholm</a:t>
            </a:r>
            <a:r>
              <a:rPr lang="en-US" dirty="0" smtClean="0"/>
              <a:t>, S. and </a:t>
            </a:r>
            <a:r>
              <a:rPr lang="en-US" dirty="0" err="1" smtClean="0"/>
              <a:t>Berkers</a:t>
            </a:r>
            <a:r>
              <a:rPr lang="en-US" dirty="0" smtClean="0"/>
              <a:t>, H., 2020. Robots in the Workplace: a Threat to—or Opportunity for—Meaningful Work?. </a:t>
            </a:r>
            <a:r>
              <a:rPr lang="en-US" i="1" dirty="0" smtClean="0"/>
              <a:t>Philosophy &amp; Technology</a:t>
            </a:r>
            <a:r>
              <a:rPr lang="en-US" dirty="0" smtClean="0"/>
              <a:t>, </a:t>
            </a:r>
            <a:r>
              <a:rPr lang="en-US" i="1" dirty="0" smtClean="0"/>
              <a:t>33</a:t>
            </a:r>
            <a:r>
              <a:rPr lang="en-US" dirty="0" smtClean="0"/>
              <a:t>(3), pp.503-522.</a:t>
            </a:r>
            <a:endParaRPr lang="en-US"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122" name="Picture 2" descr="Amazon Gift Card Printable Tag - The Creative Mom"/>
          <p:cNvPicPr>
            <a:picLocks noChangeAspect="1" noChangeArrowheads="1"/>
          </p:cNvPicPr>
          <p:nvPr/>
        </p:nvPicPr>
        <p:blipFill>
          <a:blip r:embed="rId1" cstate="print"/>
          <a:srcRect/>
          <a:stretch>
            <a:fillRect/>
          </a:stretch>
        </p:blipFill>
        <p:spPr bwMode="auto">
          <a:xfrm>
            <a:off x="457200" y="152400"/>
            <a:ext cx="8385150" cy="5989412"/>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0</TotalTime>
  <Words>1909</Words>
  <Application>WPS Presentation</Application>
  <PresentationFormat>On-screen Show (4:3)</PresentationFormat>
  <Paragraphs>66</Paragraphs>
  <Slides>12</Slides>
  <Notes>9</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12</vt:i4>
      </vt:variant>
    </vt:vector>
  </HeadingPairs>
  <TitlesOfParts>
    <vt:vector size="24" baseType="lpstr">
      <vt:lpstr>Arial</vt:lpstr>
      <vt:lpstr>SimSun</vt:lpstr>
      <vt:lpstr>Wingdings</vt:lpstr>
      <vt:lpstr>Wingdings 2</vt:lpstr>
      <vt:lpstr>Wingdings</vt:lpstr>
      <vt:lpstr>Wingdings 3</vt:lpstr>
      <vt:lpstr>Lucida Sans</vt:lpstr>
      <vt:lpstr>Book Antiqua</vt:lpstr>
      <vt:lpstr>Microsoft YaHei</vt:lpstr>
      <vt:lpstr>Arial Unicode MS</vt:lpstr>
      <vt:lpstr>Calibri</vt:lpstr>
      <vt:lpstr>Apex</vt:lpstr>
      <vt:lpstr> Digital skills and Research method </vt:lpstr>
      <vt:lpstr>Introduction </vt:lpstr>
      <vt:lpstr>Background of the organization </vt:lpstr>
      <vt:lpstr>PowerPoint 演示文稿</vt:lpstr>
      <vt:lpstr> challenges </vt:lpstr>
      <vt:lpstr>PowerPoint 演示文稿</vt:lpstr>
      <vt:lpstr>Insights  </vt:lpstr>
      <vt:lpstr>Impact  </vt:lpstr>
      <vt:lpstr>Lessons  </vt:lpstr>
      <vt:lpstr>Conclusion </vt:lpstr>
      <vt:lpstr>References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dc:title>
  <dc:creator>Sagnik Sengupta</dc:creator>
  <cp:lastModifiedBy>Asus</cp:lastModifiedBy>
  <cp:revision>5</cp:revision>
  <dcterms:created xsi:type="dcterms:W3CDTF">2020-11-25T12:33:00Z</dcterms:created>
  <dcterms:modified xsi:type="dcterms:W3CDTF">2020-11-26T21:30:46Z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1033-11.2.0.9747</vt:lpwstr>
  </property>
</Properties>
</file>