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C20051-638A-4351-9B8E-65954A75C0B2}" v="47" dt="2024-03-14T22:30:30.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632" autoAdjust="0"/>
  </p:normalViewPr>
  <p:slideViewPr>
    <p:cSldViewPr snapToGrid="0">
      <p:cViewPr varScale="1">
        <p:scale>
          <a:sx n="50" d="100"/>
          <a:sy n="50" d="100"/>
        </p:scale>
        <p:origin x="1284"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86E763-E397-42E4-937A-D501AC78027D}" type="datetimeFigureOut">
              <a:rPr lang="en-US" smtClean="0"/>
              <a:t>3/14/2024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658E1-B316-4E48-8FD4-64A4E42BD9D8}" type="slidenum">
              <a:rPr lang="en-US" smtClean="0"/>
              <a:t>‹#›</a:t>
            </a:fld>
            <a:endParaRPr lang="en-US"/>
          </a:p>
        </p:txBody>
      </p:sp>
    </p:spTree>
    <p:extLst>
      <p:ext uri="{BB962C8B-B14F-4D97-AF65-F5344CB8AC3E}">
        <p14:creationId xmlns:p14="http://schemas.microsoft.com/office/powerpoint/2010/main" val="1468380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_Toc160459523"/><Relationship Id="rId3" Type="http://schemas.openxmlformats.org/officeDocument/2006/relationships/hyperlink" Target="#_Toc160459518"/><Relationship Id="rId7" Type="http://schemas.openxmlformats.org/officeDocument/2006/relationships/hyperlink" Target="#_Toc160459522"/><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_Toc160459521"/><Relationship Id="rId5" Type="http://schemas.openxmlformats.org/officeDocument/2006/relationships/hyperlink" Target="#_Toc160459520"/><Relationship Id="rId4" Type="http://schemas.openxmlformats.org/officeDocument/2006/relationships/hyperlink" Target="#_Toc160459519"/></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A658E1-B316-4E48-8FD4-64A4E42BD9D8}" type="slidenum">
              <a:rPr lang="en-US" smtClean="0"/>
              <a:t>1</a:t>
            </a:fld>
            <a:endParaRPr lang="en-US"/>
          </a:p>
        </p:txBody>
      </p:sp>
    </p:spTree>
    <p:extLst>
      <p:ext uri="{BB962C8B-B14F-4D97-AF65-F5344CB8AC3E}">
        <p14:creationId xmlns:p14="http://schemas.microsoft.com/office/powerpoint/2010/main" val="2370149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Contents</a:t>
            </a:r>
          </a:p>
          <a:p>
            <a:pPr marL="0" marR="0" algn="just">
              <a:lnSpc>
                <a:spcPct val="200000"/>
              </a:lnSpc>
              <a:spcBef>
                <a:spcPts val="0"/>
              </a:spcBef>
              <a:spcAft>
                <a:spcPts val="500"/>
              </a:spcAft>
              <a:tabLst>
                <a:tab pos="5937250" algn="r"/>
              </a:tabLst>
            </a:pP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ction="ppaction://hlinkfile"/>
              </a:rPr>
              <a:t>Introduction</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ction="ppaction://hlinkfile"/>
              </a:rPr>
              <a:t>	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500"/>
              </a:spcAft>
              <a:tabLst>
                <a:tab pos="5937250" algn="r"/>
              </a:tabLst>
            </a:pP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ction="ppaction://hlinkfile"/>
              </a:rPr>
              <a:t>Academic Misconduct</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ction="ppaction://hlinkfile"/>
              </a:rPr>
              <a:t>	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500"/>
              </a:spcAft>
              <a:tabLst>
                <a:tab pos="5937250" algn="r"/>
              </a:tabLst>
            </a:pP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ction="ppaction://hlinkfile"/>
              </a:rPr>
              <a:t>Critical Thinking</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ction="ppaction://hlinkfile"/>
              </a:rPr>
              <a:t>	8</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500"/>
              </a:spcAft>
              <a:tabLst>
                <a:tab pos="5937250" algn="r"/>
              </a:tabLst>
            </a:pP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ction="ppaction://hlinkfile"/>
              </a:rPr>
              <a:t>Referencing Skills</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ction="ppaction://hlinkfile"/>
              </a:rPr>
              <a:t>	12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500"/>
              </a:spcAft>
              <a:tabLst>
                <a:tab pos="5937250" algn="r"/>
              </a:tabLst>
            </a:pP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ction="ppaction://hlinkfile"/>
              </a:rPr>
              <a:t>Conclusion</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ction="ppaction://hlinkfile"/>
              </a:rPr>
              <a:t>	14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500"/>
              </a:spcAft>
              <a:tabLst>
                <a:tab pos="5937250" algn="r"/>
              </a:tabLst>
            </a:pP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ction="ppaction://hlinkfile"/>
              </a:rPr>
              <a:t>References</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ction="ppaction://hlinkfile"/>
              </a:rPr>
              <a:t>	15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2</a:t>
            </a:fld>
            <a:endParaRPr lang="en-US"/>
          </a:p>
        </p:txBody>
      </p:sp>
    </p:spTree>
    <p:extLst>
      <p:ext uri="{BB962C8B-B14F-4D97-AF65-F5344CB8AC3E}">
        <p14:creationId xmlns:p14="http://schemas.microsoft.com/office/powerpoint/2010/main" val="3252395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Study skills are important to enhance the academic performance of the students. Study skills support the students to outshine their academic competitors. This presentation covers academic study skills like referencing, critical thinking and academic misconduct that impact the academic performance of the students. These three types of academic skills support the students in preparing academic content for their coursework. Critical thinking skills allow the students to conduct in-depth research for academic purposes. This presentation also covers the topic of academic misconduct and its impact on academic performance.</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3</a:t>
            </a:fld>
            <a:endParaRPr lang="en-US"/>
          </a:p>
        </p:txBody>
      </p:sp>
    </p:spTree>
    <p:extLst>
      <p:ext uri="{BB962C8B-B14F-4D97-AF65-F5344CB8AC3E}">
        <p14:creationId xmlns:p14="http://schemas.microsoft.com/office/powerpoint/2010/main" val="2187176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Misconduct</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Academic Misconduct can be referred to as the activities that help an individual to gain unfair academic advantages. There are other academic misconducts like collusion, fabrication of Information, plagiarism or accessing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data are considered academic misconduct.</a:t>
            </a: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Plagiarism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Plagiarism is one of the most common academic misconduct when an individual presents some of one else's ideas as their own. Academic writers often copy the writing of others to create their content. Some of the writers do not even acknowledge the sources of information and try to claim ownership of it. According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Cajigas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 plagiarism is a serious offence which is similar to fraud. It violates the intellectual property rights of the author who is the owner of the data which has been used in the writing of someone else. There are countries like the UK where plagiarism is considered a serious crime. The universities of the UK can suspend or expel the students who use plagiarism to create their assignments. The best way to avoid plagiarism is to paraphrase the quotes or information copied from the sources. The students can use in-text citations and referencing to avoid plagiarism in their academic content.</a:t>
            </a: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Fabrication of Data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Fabrication of data is another common type of academic misconduct where students create or alter false or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information. The students can take information from different sources and combine them to create fabricated data. The students can also manipulate the existing data to create false information. According to Luck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 data fabrication can damage the authenticity and quality of the writings. Data fabrication is considered to be a criminal offence, especially for science students or researchers. It can forfeiture the researched grants or end the tenure of the faculty. The students or researchers need to keep transparency and maintain the authenticity of the research work.</a:t>
            </a:r>
          </a:p>
          <a:p>
            <a:pPr marL="0" marR="0" algn="l">
              <a:lnSpc>
                <a:spcPct val="107000"/>
              </a:lnSpc>
              <a:spcBef>
                <a:spcPts val="0"/>
              </a:spcBef>
              <a:spcAft>
                <a:spcPts val="800"/>
              </a:spcAft>
            </a:pPr>
            <a:br>
              <a:rPr lang="en-US" sz="180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4</a:t>
            </a:fld>
            <a:endParaRPr lang="en-US"/>
          </a:p>
        </p:txBody>
      </p:sp>
    </p:spTree>
    <p:extLst>
      <p:ext uri="{BB962C8B-B14F-4D97-AF65-F5344CB8AC3E}">
        <p14:creationId xmlns:p14="http://schemas.microsoft.com/office/powerpoint/2010/main" val="1580392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Collusion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According to Benson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Enstroem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(2023), collusion is academic misconduct when two or more students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cooperate to complete an academic task. Group work or group discussion can be an essential part of the work where students get the opportunity to engage with each other. Some students often hire third parties or other students to complete their assignments. The educational institutions in the UK cap the mark of the students. Some of the universities also expel the students if they try to collude with others during the examination. The students must maintain the authenticity and integrity of their assignments.</a:t>
            </a:r>
          </a:p>
          <a:p>
            <a:pPr marL="0" marR="0" algn="just">
              <a:lnSpc>
                <a:spcPct val="200000"/>
              </a:lnSpc>
              <a:spcBef>
                <a:spcPts val="0"/>
              </a:spcBef>
              <a:spcAft>
                <a:spcPts val="800"/>
              </a:spcAft>
            </a:pPr>
            <a:r>
              <a:rPr lang="en-US" sz="1800" b="1"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Access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 can be referred to as activities through which an individual gains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information about an institute.  Some academies create protected websites to store sensitive data Some students try to gain access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or protected data to gain academic advantages. It comes under data theft and it can bring serious consequences for the students. According to ICO (2024),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 to data can be considered a serious offence under the Data Protection Act of the UK. The local authority of the UK can impose a fine of 17.5 million British Pounds to an individual for data breaching.</a:t>
            </a:r>
          </a:p>
          <a:p>
            <a:pPr marL="0" marR="0" algn="l">
              <a:lnSpc>
                <a:spcPct val="107000"/>
              </a:lnSpc>
              <a:spcBef>
                <a:spcPts val="0"/>
              </a:spcBef>
              <a:spcAft>
                <a:spcPts val="800"/>
              </a:spcAft>
            </a:pPr>
            <a:br>
              <a:rPr lang="en-US" sz="180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5</a:t>
            </a:fld>
            <a:endParaRPr lang="en-US"/>
          </a:p>
        </p:txBody>
      </p:sp>
    </p:spTree>
    <p:extLst>
      <p:ext uri="{BB962C8B-B14F-4D97-AF65-F5344CB8AC3E}">
        <p14:creationId xmlns:p14="http://schemas.microsoft.com/office/powerpoint/2010/main" val="3170181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Critical Thinking</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Critical thinking is considered to be the ability of an individual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evaluate and interpret information to make rational judgments. According to Hamdani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critical thinking ability allows students to understand academic concepts from different perspectives. It motivates the students to break the concepts into smaller segments so they can be easily understood. It allows the student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negative and positive aspects of the information. Critical thinking helps the students to develop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skills. There are academic skills like problem-solving, communication, observation skills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skills which help to develop critical thinking ability among the students. According to Heard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critical thinking ability plays an important role in upgrading the academic performance of students. It supports the students to make effective decisions for their academic life. Critical thinking ability becomes an essential tool for the students that helps them to review academic literature, Critical thinking abilities help the students to conduct research and to create hypotheses. It also enhances the creative thinking ability of the students and makes them academically competent. It provides extra academic advantages to the students that help them to outshine their competitors in their studies.</a:t>
            </a:r>
          </a:p>
          <a:p>
            <a:pPr marL="0" marR="0" algn="l">
              <a:lnSpc>
                <a:spcPct val="107000"/>
              </a:lnSpc>
              <a:spcBef>
                <a:spcPts val="0"/>
              </a:spcBef>
              <a:spcAft>
                <a:spcPts val="800"/>
              </a:spcAft>
            </a:pPr>
            <a:br>
              <a:rPr lang="en-US" sz="180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6</a:t>
            </a:fld>
            <a:endParaRPr lang="en-US"/>
          </a:p>
        </p:txBody>
      </p:sp>
    </p:spTree>
    <p:extLst>
      <p:ext uri="{BB962C8B-B14F-4D97-AF65-F5344CB8AC3E}">
        <p14:creationId xmlns:p14="http://schemas.microsoft.com/office/powerpoint/2010/main" val="4045587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Observation Skills-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Observation skills are very important for students to develop critical thinking ability. It allows the students to develop a sense that can support them students to identifying or accessing the problem. Observational skills support the students in predicting the problem even before its occurrence through the help of past experiences.</a:t>
            </a:r>
          </a:p>
          <a:p>
            <a:pPr marL="0" marR="0" algn="just">
              <a:lnSpc>
                <a:spcPct val="200000"/>
              </a:lnSpc>
              <a:spcBef>
                <a:spcPts val="0"/>
              </a:spcBef>
              <a:spcAft>
                <a:spcPts val="800"/>
              </a:spcAft>
            </a:pPr>
            <a:r>
              <a:rPr lang="en-US" sz="1800" b="1" dirty="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Skills-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skills can be referred to as the ability to understand the problem from different aspects. According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Rosba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critical thinking skills allow the students to Identify, Investigate and interpret the problem.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skills are an essential part of the critical thinking process. It guides the students to conduct the research appropriately. The students allow the students to understand the critical findings of the research.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skills support the students in making effective decisions. It allows the students to make action plans to enhance their academic performances.</a:t>
            </a: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Communication Skills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Communication skills are very crucial for the development of critical thinking ability. According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Rukman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(2023), effective communication skills help to understand the perspective of others. It allows the exchange of thoughts and experiences. Communication helps the students to coordinate with each other. The interactions help the students to gain different types of information and skills. This information and skills support the students to develop critical thinking ability.</a:t>
            </a: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Problem-solving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 Problem-solving is considered to be the ability of an individual to resolve conflicts. It is interconnected with the critical thinking ability that empowers the students to tackle critical challenges. It enables the students to rectify the problems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categorise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them into different segments. It inspires the students to evaluate the problems and interpret them in easier languages. It motivates the students to evaluate the potential solutions to resolve the problems. The problem-solving skills enhance the ability of students to use knowledge and skills to develop effective strategies.</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7</a:t>
            </a:fld>
            <a:endParaRPr lang="en-US"/>
          </a:p>
        </p:txBody>
      </p:sp>
    </p:spTree>
    <p:extLst>
      <p:ext uri="{BB962C8B-B14F-4D97-AF65-F5344CB8AC3E}">
        <p14:creationId xmlns:p14="http://schemas.microsoft.com/office/powerpoint/2010/main" val="4244282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Referencing Skills</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Referencing skills can be considered as the skills that help the students to acknowledge the source of information which has been used in the assignments. Referencing is crucial to maintain the authenticity of the work. Students often use information from different sources to complete their assignments. It becomes important for the students to include citations to avoid plagiarism in their writing. According to Day (2023), reference styles allow the students to present the source of the information in the text. It provides authenticity to the document and helps to maintain the integrity of the academic work. There are different types of referencing styles like Harvard, Chicago,  MLA or APA that support the students to mention the source of the data in asymmetrical order. Harvard referencing style is used to put in-text citations in the writings and to mention the sources of the information in the reference list. According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Giltrow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the Harvard style referencing arranges information of the source in asymmetrical order. It begins with the name of the author/authors and the publishing year comes after it. The middle portion of the Harvard referencing includes the title of the publication. The last part includes the name of the journal, book or website and the name of the publication house. Harvard referencing styles show the in-depth research conducted by the students. It shows how many different sources are used to find authentic research for the study. Referencing styles also helps to enhance the style and efficiency of the writing for the students. The Harvard referencing style is easy to learn in comparison to other referencing styles. The students need to follow the order and arrangement of the Harvard referencing style to arrange the source of the information. The students are required to follow the formatting styles of Harvard referencing to enhance their referencing skills.</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8</a:t>
            </a:fld>
            <a:endParaRPr lang="en-US"/>
          </a:p>
        </p:txBody>
      </p:sp>
    </p:spTree>
    <p:extLst>
      <p:ext uri="{BB962C8B-B14F-4D97-AF65-F5344CB8AC3E}">
        <p14:creationId xmlns:p14="http://schemas.microsoft.com/office/powerpoint/2010/main" val="1385499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has covered the study skills that help students maintain efficiency in academic life. The study skills allow the students to solve critical problems in their academic life. The critical thinking skills support the students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interpret the problems in different ways. It helps to develop critical thinking ability among the students which helps them to gain academic advantages. The referencing skills support the students to mention the source of the information in between the text. Referencing styles allow the students to maintain the authenticity of the Work. This presentation has also covered the concept of academic misconduct that can bring serious consequences for the students.</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9</a:t>
            </a:fld>
            <a:endParaRPr lang="en-US"/>
          </a:p>
        </p:txBody>
      </p:sp>
    </p:spTree>
    <p:extLst>
      <p:ext uri="{BB962C8B-B14F-4D97-AF65-F5344CB8AC3E}">
        <p14:creationId xmlns:p14="http://schemas.microsoft.com/office/powerpoint/2010/main" val="1645225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Benson, 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Enstroem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(2023). A model for preventing academic misconduct: evidence from a large-scale intervention.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for Educational Integrity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p.25.</a:t>
            </a:r>
          </a:p>
          <a:p>
            <a:pPr marL="0" marR="0" algn="just">
              <a:lnSpc>
                <a:spcPct val="20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Cajigas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B.Z.L.,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Gonzáles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J.L.A., Japura, G.A.,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Sota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C.Q.,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Tarazona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J.O.G., Muñoz, G.I.S.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Chuyma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R.C., (2022). Self-plagiarism: reasons and motivations for academic plagiarism or text recycling.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Positive School Psychology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pp.1697-1711.</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Day, T., (2023).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Success in academic writing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Bloomsbury Publishing.</a:t>
            </a:r>
          </a:p>
          <a:p>
            <a:pPr marL="0" marR="0" algn="just">
              <a:lnSpc>
                <a:spcPct val="20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Giltrow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Gooding, R. and Burgoyne, D.,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Academic writing: An introduction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Broadview Press.</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Hamdani,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Prayitno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Karyanto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 (2020). The Effectiveness Of Critical Thinking Ability On Student Cognitive Learning Outcomes.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Education and Social Science Research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(01), pp.222-230.</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Heard, J., Scoular, C., Duckworth, D., Ramalingam, D. and Teo, I., (2020). Critical thinking: Skill development framework.</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ICO, (2024).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Enforcement of this code.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https://ico.org.uk/for-organisations/uk-gdpr-guidance-and-resources/data-sharing/data-sharing-a-code-of-practice/enforcement-of-this-code/#:~:text=For%20serious%20breaches%20of%20the,worldwide%20turnover%2C%20whichever%20is%20higher. [Accessed 20 February 2024].</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Luck, J.A.,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Chugh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Turnbull, D.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Rytas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Pember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(2022). Glitches and hitches: Sessional academic staff viewpoints on academic integrity and academic misconduct.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Higher Education Research &amp; Development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41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(4), pp.1152-1167.</a:t>
            </a:r>
          </a:p>
          <a:p>
            <a:pPr marL="0" marR="0" algn="just">
              <a:lnSpc>
                <a:spcPct val="20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Rosba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Zubaidah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Mahanal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Sulisetijono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(2021), March. College students’ critical thinking skills and creativity. In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AIP Conference Proceedings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(Vol. 2330, No. 1). AIP Publishing.</a:t>
            </a:r>
          </a:p>
          <a:p>
            <a:pPr marL="0" marR="0" algn="just">
              <a:lnSpc>
                <a:spcPct val="20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Rukman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Urath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Harini, 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Ausat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Suherlan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(2023). Philosophy Education as a Means of Developing Student Soft Skills.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Edumaspul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Pendidikan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pp.281-286.</a:t>
            </a:r>
          </a:p>
          <a:p>
            <a:endParaRPr lang="en-US" dirty="0"/>
          </a:p>
        </p:txBody>
      </p:sp>
      <p:sp>
        <p:nvSpPr>
          <p:cNvPr id="4" name="Slide Number Placeholder 3"/>
          <p:cNvSpPr>
            <a:spLocks noGrp="1"/>
          </p:cNvSpPr>
          <p:nvPr>
            <p:ph type="sldNum" sz="quarter" idx="5"/>
          </p:nvPr>
        </p:nvSpPr>
        <p:spPr/>
        <p:txBody>
          <a:bodyPr/>
          <a:lstStyle/>
          <a:p>
            <a:fld id="{19A658E1-B316-4E48-8FD4-64A4E42BD9D8}" type="slidenum">
              <a:rPr lang="en-US" smtClean="0"/>
              <a:t>10</a:t>
            </a:fld>
            <a:endParaRPr lang="en-US"/>
          </a:p>
        </p:txBody>
      </p:sp>
    </p:spTree>
    <p:extLst>
      <p:ext uri="{BB962C8B-B14F-4D97-AF65-F5344CB8AC3E}">
        <p14:creationId xmlns:p14="http://schemas.microsoft.com/office/powerpoint/2010/main" val="2188902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EC19A-51C0-481F-B11A-5F2409F7B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B577515-3600-412C-9157-4E7F8DE844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719B3CB-C407-4F39-869C-E9729A89B4AF}"/>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5" name="Footer Placeholder 4">
            <a:extLst>
              <a:ext uri="{FF2B5EF4-FFF2-40B4-BE49-F238E27FC236}">
                <a16:creationId xmlns:a16="http://schemas.microsoft.com/office/drawing/2014/main" id="{30FCF5FF-6EB1-4157-9772-AF7567023F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9D3A2F-4619-40B0-83CE-06F290B98218}"/>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2981956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F15B9-A704-440C-B3B6-F27B89E27B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AC93123-760F-4C5D-B048-CBEA2C3E4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D3C71-FDBA-4543-A854-BE79A693B028}"/>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5" name="Footer Placeholder 4">
            <a:extLst>
              <a:ext uri="{FF2B5EF4-FFF2-40B4-BE49-F238E27FC236}">
                <a16:creationId xmlns:a16="http://schemas.microsoft.com/office/drawing/2014/main" id="{49E735E8-88E8-4D53-B141-256CFB53CB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21FD5C-09DE-44E6-89FE-BBAEDD95A3B1}"/>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3476084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00424-AF30-465C-A8DE-07E3DD89D4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5586B28-D8F7-4C88-ACD1-EC564D1C90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22230F-ADBB-42F4-A198-B7E97FA79917}"/>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5" name="Footer Placeholder 4">
            <a:extLst>
              <a:ext uri="{FF2B5EF4-FFF2-40B4-BE49-F238E27FC236}">
                <a16:creationId xmlns:a16="http://schemas.microsoft.com/office/drawing/2014/main" id="{CB57DECE-85AD-4DC0-831B-777B5BA5A3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08309C-8B51-4776-9396-DB4D87162A2D}"/>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2471497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9258C-A3FB-47F0-8ED8-1CF47D7EAA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C8A305-4A26-4F32-A83C-2F5CDD0643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8F05E1A-F49F-47AE-9C67-60B2B2D780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77B6AC2-CF0E-40E1-99B7-8860BC3CEBCD}"/>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6" name="Footer Placeholder 5">
            <a:extLst>
              <a:ext uri="{FF2B5EF4-FFF2-40B4-BE49-F238E27FC236}">
                <a16:creationId xmlns:a16="http://schemas.microsoft.com/office/drawing/2014/main" id="{9BBDA9ED-4F41-41B7-AD29-FD011A8322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E247DC-A2C4-42A6-A2C1-3A7EE4D6C2D4}"/>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494931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BAE47-7996-48A7-8AE3-A75F8FCA780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1C2F9D-3CCD-4170-B5FC-A1A0A055BB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D64496-E466-4778-A8FA-C8DC8FC1BF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04542A-1112-4F3D-9177-7C3EFE3645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519471-A9C0-4843-9C88-BC8E6D2184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C398AAA-9D2F-41AE-8966-F701C197CE10}"/>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8" name="Footer Placeholder 7">
            <a:extLst>
              <a:ext uri="{FF2B5EF4-FFF2-40B4-BE49-F238E27FC236}">
                <a16:creationId xmlns:a16="http://schemas.microsoft.com/office/drawing/2014/main" id="{FFB37FE5-5749-4D3D-851F-29B0407122D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F1D1E7-B050-4882-96F1-4A8811A1214F}"/>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2289938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05CC-3E22-4E32-B1AA-09F6F719319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7A457B-EF85-4674-8750-C7DB7811CF4A}"/>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4" name="Footer Placeholder 3">
            <a:extLst>
              <a:ext uri="{FF2B5EF4-FFF2-40B4-BE49-F238E27FC236}">
                <a16:creationId xmlns:a16="http://schemas.microsoft.com/office/drawing/2014/main" id="{9F9B43EF-9AEB-45C8-8FA3-7FF818CA97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75C155-90F9-4A1D-B38C-A4CA581288D9}"/>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2986903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5A9A6F-003E-4F59-9EE3-C3162F66E248}"/>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3" name="Footer Placeholder 2">
            <a:extLst>
              <a:ext uri="{FF2B5EF4-FFF2-40B4-BE49-F238E27FC236}">
                <a16:creationId xmlns:a16="http://schemas.microsoft.com/office/drawing/2014/main" id="{32F35F14-7303-4478-BB62-A0C4D5701D0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F703CB-B326-4619-9F78-F015CBDCE2C8}"/>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2129776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DEC05-89AD-4541-B390-644664F11E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44AF7F8-DB02-4DDD-A0E3-22A3CC0999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286E802-10FF-4C90-93E1-3D6F1A2E8C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B718BC-02A3-467C-B960-C3EB89468679}"/>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6" name="Footer Placeholder 5">
            <a:extLst>
              <a:ext uri="{FF2B5EF4-FFF2-40B4-BE49-F238E27FC236}">
                <a16:creationId xmlns:a16="http://schemas.microsoft.com/office/drawing/2014/main" id="{F84135A4-BE0A-4270-B978-D271E691CC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04B174-2584-4E25-959B-D17EF79E2927}"/>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3334488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38E94-8510-4A39-AD76-F72A498884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C36710-970C-4334-B688-38E87E7969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C97E6A-2E65-4632-B635-A3B1D21243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FE697-D5CF-468F-AA3F-2AC7D4F801E5}"/>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6" name="Footer Placeholder 5">
            <a:extLst>
              <a:ext uri="{FF2B5EF4-FFF2-40B4-BE49-F238E27FC236}">
                <a16:creationId xmlns:a16="http://schemas.microsoft.com/office/drawing/2014/main" id="{43094B4F-CE10-4899-AB55-2214B0DA8E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B89E52-8EFF-461E-A402-2FBEB374659D}"/>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341183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AC221-4818-4333-AA79-DA057A30F02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05733BB-B968-4163-8FB3-16358D7BFB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4067F1-AB2C-409B-B32A-B83FF361109A}"/>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5" name="Footer Placeholder 4">
            <a:extLst>
              <a:ext uri="{FF2B5EF4-FFF2-40B4-BE49-F238E27FC236}">
                <a16:creationId xmlns:a16="http://schemas.microsoft.com/office/drawing/2014/main" id="{38FAF006-7E95-4DED-9356-711413780B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67B3A1-85F8-4B61-A2B9-E6DAD8053F0F}"/>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1862406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D015C7-A42A-4B55-9A21-A6E65995942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2D6326B-9A2A-48A8-8482-748FCE2F0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5A0180-E8AA-4200-BA66-EC847D10F09B}"/>
              </a:ext>
            </a:extLst>
          </p:cNvPr>
          <p:cNvSpPr>
            <a:spLocks noGrp="1"/>
          </p:cNvSpPr>
          <p:nvPr>
            <p:ph type="dt" sz="half" idx="10"/>
          </p:nvPr>
        </p:nvSpPr>
        <p:spPr/>
        <p:txBody>
          <a:bodyPr/>
          <a:lstStyle/>
          <a:p>
            <a:fld id="{FE785DD7-56D1-404A-A70E-A8CC4CC574D1}" type="datetimeFigureOut">
              <a:rPr lang="en-US" smtClean="0"/>
              <a:t>3/14/2024</a:t>
            </a:fld>
            <a:endParaRPr lang="en-US"/>
          </a:p>
        </p:txBody>
      </p:sp>
      <p:sp>
        <p:nvSpPr>
          <p:cNvPr id="5" name="Footer Placeholder 4">
            <a:extLst>
              <a:ext uri="{FF2B5EF4-FFF2-40B4-BE49-F238E27FC236}">
                <a16:creationId xmlns:a16="http://schemas.microsoft.com/office/drawing/2014/main" id="{E5063A40-8942-4ABC-A73C-E876612811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C39A0C-473C-4814-A656-4343E0A30D90}"/>
              </a:ext>
            </a:extLst>
          </p:cNvPr>
          <p:cNvSpPr>
            <a:spLocks noGrp="1"/>
          </p:cNvSpPr>
          <p:nvPr>
            <p:ph type="sldNum" sz="quarter" idx="12"/>
          </p:nvPr>
        </p:nvSpPr>
        <p:spPr/>
        <p:txBody>
          <a:bodyPr/>
          <a:lstStyle/>
          <a:p>
            <a:fld id="{D27047F5-C71E-4AAB-8D23-0F7A563BD977}" type="slidenum">
              <a:rPr lang="en-US" smtClean="0"/>
              <a:t>‹#›</a:t>
            </a:fld>
            <a:endParaRPr lang="en-US"/>
          </a:p>
        </p:txBody>
      </p:sp>
    </p:spTree>
    <p:extLst>
      <p:ext uri="{BB962C8B-B14F-4D97-AF65-F5344CB8AC3E}">
        <p14:creationId xmlns:p14="http://schemas.microsoft.com/office/powerpoint/2010/main" val="1394461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ED1C98-69E0-4F03-8B01-848801F1A0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290ED52-5919-4F47-9C39-61F7E639EB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E046E0-C6D8-488E-8E7E-FD9C86485C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785DD7-56D1-404A-A70E-A8CC4CC574D1}" type="datetimeFigureOut">
              <a:rPr lang="en-US" smtClean="0"/>
              <a:t>3/14/2024</a:t>
            </a:fld>
            <a:endParaRPr lang="en-US"/>
          </a:p>
        </p:txBody>
      </p:sp>
      <p:sp>
        <p:nvSpPr>
          <p:cNvPr id="5" name="Footer Placeholder 4">
            <a:extLst>
              <a:ext uri="{FF2B5EF4-FFF2-40B4-BE49-F238E27FC236}">
                <a16:creationId xmlns:a16="http://schemas.microsoft.com/office/drawing/2014/main" id="{FDD6BE01-299B-4D9F-A443-4306A4027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292BF27-86C2-435F-A256-20858629C5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7047F5-C71E-4AAB-8D23-0F7A563BD977}" type="slidenum">
              <a:rPr lang="en-US" smtClean="0"/>
              <a:t>‹#›</a:t>
            </a:fld>
            <a:endParaRPr lang="en-US"/>
          </a:p>
        </p:txBody>
      </p:sp>
    </p:spTree>
    <p:extLst>
      <p:ext uri="{BB962C8B-B14F-4D97-AF65-F5344CB8AC3E}">
        <p14:creationId xmlns:p14="http://schemas.microsoft.com/office/powerpoint/2010/main" val="1262052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A542-62F5-456C-9F3D-D60E719D5ABF}"/>
              </a:ext>
            </a:extLst>
          </p:cNvPr>
          <p:cNvSpPr>
            <a:spLocks noGrp="1"/>
          </p:cNvSpPr>
          <p:nvPr>
            <p:ph type="ctrTitle"/>
          </p:nvPr>
        </p:nvSpPr>
        <p:spPr>
          <a:xfrm>
            <a:off x="1524000" y="1122363"/>
            <a:ext cx="9144000" cy="1378790"/>
          </a:xfrm>
        </p:spPr>
        <p:txBody>
          <a:bodyPr/>
          <a:lstStyle/>
          <a:p>
            <a:r>
              <a:rPr lang="en-US" b="1" dirty="0"/>
              <a:t>Study Skills</a:t>
            </a:r>
          </a:p>
        </p:txBody>
      </p:sp>
      <p:sp>
        <p:nvSpPr>
          <p:cNvPr id="3" name="Subtitle 2">
            <a:extLst>
              <a:ext uri="{FF2B5EF4-FFF2-40B4-BE49-F238E27FC236}">
                <a16:creationId xmlns:a16="http://schemas.microsoft.com/office/drawing/2014/main" id="{07F65436-CC32-46C8-8056-330AB6EEF4E9}"/>
              </a:ext>
            </a:extLst>
          </p:cNvPr>
          <p:cNvSpPr>
            <a:spLocks noGrp="1"/>
          </p:cNvSpPr>
          <p:nvPr>
            <p:ph type="subTitle" idx="1"/>
          </p:nvPr>
        </p:nvSpPr>
        <p:spPr/>
        <p:txBody>
          <a:bodyPr>
            <a:normAutofit lnSpcReduction="10000"/>
          </a:bodyPr>
          <a:lstStyle/>
          <a:p>
            <a:r>
              <a:rPr lang="en-US" dirty="0"/>
              <a:t>Student Name:  Gabriel Calin Moldovan</a:t>
            </a:r>
          </a:p>
          <a:p>
            <a:r>
              <a:rPr lang="en-US" dirty="0"/>
              <a:t>Student ID : 2314720</a:t>
            </a:r>
          </a:p>
          <a:p>
            <a:endParaRPr lang="en-US" dirty="0"/>
          </a:p>
          <a:p>
            <a:r>
              <a:rPr lang="en-US" dirty="0"/>
              <a:t>THE IMPORTANCE OF WRITING ACADEMICALLY.</a:t>
            </a:r>
          </a:p>
        </p:txBody>
      </p:sp>
      <p:pic>
        <p:nvPicPr>
          <p:cNvPr id="64" name="Video 63">
            <a:hlinkClick r:id="" action="ppaction://media"/>
            <a:extLst>
              <a:ext uri="{FF2B5EF4-FFF2-40B4-BE49-F238E27FC236}">
                <a16:creationId xmlns:a16="http://schemas.microsoft.com/office/drawing/2014/main" id="{4BC8F7D1-78A1-6C90-1F7D-E3159F2344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8621371"/>
      </p:ext>
    </p:extLst>
  </p:cSld>
  <p:clrMapOvr>
    <a:masterClrMapping/>
  </p:clrMapOvr>
  <mc:AlternateContent xmlns:mc="http://schemas.openxmlformats.org/markup-compatibility/2006">
    <mc:Choice xmlns:p14="http://schemas.microsoft.com/office/powerpoint/2010/main" Requires="p14">
      <p:transition spd="slow" p14:dur="2000" advTm="9479"/>
    </mc:Choice>
    <mc:Fallback>
      <p:transition spd="slow" advTm="9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4"/>
                </p:tgtEl>
              </p:cMediaNode>
            </p:video>
            <p:seq concurrent="1" nextAc="seek">
              <p:cTn id="8" restart="whenNotActive" fill="hold" evtFilter="cancelBubble" nodeType="interactiveSeq">
                <p:stCondLst>
                  <p:cond evt="onClick" delay="0">
                    <p:tgtEl>
                      <p:spTgt spid="6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4"/>
                                        </p:tgtEl>
                                      </p:cBhvr>
                                    </p:cmd>
                                  </p:childTnLst>
                                </p:cTn>
                              </p:par>
                            </p:childTnLst>
                          </p:cTn>
                        </p:par>
                      </p:childTnLst>
                    </p:cTn>
                  </p:par>
                </p:childTnLst>
              </p:cTn>
              <p:nextCondLst>
                <p:cond evt="onClick" delay="0">
                  <p:tgtEl>
                    <p:spTgt spid="6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89B42-2EBC-4954-B1D3-91D7E7D99D59}"/>
              </a:ext>
            </a:extLst>
          </p:cNvPr>
          <p:cNvSpPr>
            <a:spLocks noGrp="1"/>
          </p:cNvSpPr>
          <p:nvPr>
            <p:ph type="title"/>
          </p:nvPr>
        </p:nvSpPr>
        <p:spPr/>
        <p:txBody>
          <a:bodyPr/>
          <a:lstStyle/>
          <a:p>
            <a:pPr algn="ctr"/>
            <a:r>
              <a:rPr lang="en-US" b="1" dirty="0"/>
              <a:t>Table of Contents</a:t>
            </a:r>
          </a:p>
        </p:txBody>
      </p:sp>
      <p:sp>
        <p:nvSpPr>
          <p:cNvPr id="3" name="Content Placeholder 2">
            <a:extLst>
              <a:ext uri="{FF2B5EF4-FFF2-40B4-BE49-F238E27FC236}">
                <a16:creationId xmlns:a16="http://schemas.microsoft.com/office/drawing/2014/main" id="{6EFFEA2A-798C-4255-8564-A1B4975EAA8B}"/>
              </a:ext>
            </a:extLst>
          </p:cNvPr>
          <p:cNvSpPr>
            <a:spLocks noGrp="1"/>
          </p:cNvSpPr>
          <p:nvPr>
            <p:ph idx="1"/>
          </p:nvPr>
        </p:nvSpPr>
        <p:spPr>
          <a:xfrm>
            <a:off x="1443318" y="1690688"/>
            <a:ext cx="9583271" cy="4351338"/>
          </a:xfrm>
        </p:spPr>
        <p:txBody>
          <a:bodyPr>
            <a:normAutofit fontScale="92500" lnSpcReduction="10000"/>
          </a:bodyPr>
          <a:lstStyle/>
          <a:p>
            <a:pPr marL="0" indent="0">
              <a:lnSpc>
                <a:spcPct val="200000"/>
              </a:lnSpc>
              <a:buNone/>
            </a:pPr>
            <a:endParaRPr lang="en-US" sz="1800" dirty="0">
              <a:latin typeface="Times New Roman" panose="02020603050405020304" pitchFamily="18" charset="0"/>
              <a:cs typeface="Times New Roman" panose="02020603050405020304" pitchFamily="18" charset="0"/>
            </a:endParaRPr>
          </a:p>
          <a:p>
            <a:pPr marL="0" indent="0">
              <a:lnSpc>
                <a:spcPct val="200000"/>
              </a:lnSpc>
              <a:buNone/>
            </a:pPr>
            <a:r>
              <a:rPr lang="en-US" sz="1800" b="1" dirty="0">
                <a:latin typeface="Times New Roman" panose="02020603050405020304" pitchFamily="18" charset="0"/>
                <a:cs typeface="Times New Roman" panose="02020603050405020304" pitchFamily="18" charset="0"/>
              </a:rPr>
              <a:t>Introduction………………………………………………………………………………..	3</a:t>
            </a:r>
          </a:p>
          <a:p>
            <a:pPr marL="0" indent="0">
              <a:lnSpc>
                <a:spcPct val="200000"/>
              </a:lnSpc>
              <a:buNone/>
            </a:pPr>
            <a:r>
              <a:rPr lang="en-US" sz="1800" b="1" dirty="0">
                <a:latin typeface="Times New Roman" panose="02020603050405020304" pitchFamily="18" charset="0"/>
                <a:cs typeface="Times New Roman" panose="02020603050405020304" pitchFamily="18" charset="0"/>
              </a:rPr>
              <a:t>Academic Misconduct…………………………………………………………………….	4</a:t>
            </a:r>
          </a:p>
          <a:p>
            <a:pPr marL="0" indent="0">
              <a:lnSpc>
                <a:spcPct val="200000"/>
              </a:lnSpc>
              <a:buNone/>
            </a:pPr>
            <a:r>
              <a:rPr lang="en-US" sz="1800" b="1" dirty="0">
                <a:latin typeface="Times New Roman" panose="02020603050405020304" pitchFamily="18" charset="0"/>
                <a:cs typeface="Times New Roman" panose="02020603050405020304" pitchFamily="18" charset="0"/>
              </a:rPr>
              <a:t>Critical Thinking…………………………………………………………………………...8</a:t>
            </a:r>
          </a:p>
          <a:p>
            <a:pPr marL="0" indent="0">
              <a:lnSpc>
                <a:spcPct val="200000"/>
              </a:lnSpc>
              <a:buNone/>
            </a:pPr>
            <a:r>
              <a:rPr lang="en-US" sz="1800" b="1" dirty="0">
                <a:latin typeface="Times New Roman" panose="02020603050405020304" pitchFamily="18" charset="0"/>
                <a:cs typeface="Times New Roman" panose="02020603050405020304" pitchFamily="18" charset="0"/>
              </a:rPr>
              <a:t>Referencing Skills………………………………………………………………………….	12</a:t>
            </a:r>
          </a:p>
          <a:p>
            <a:pPr marL="0" indent="0">
              <a:lnSpc>
                <a:spcPct val="200000"/>
              </a:lnSpc>
              <a:buNone/>
            </a:pPr>
            <a:r>
              <a:rPr lang="en-US" sz="1800" b="1" dirty="0">
                <a:latin typeface="Times New Roman" panose="02020603050405020304" pitchFamily="18" charset="0"/>
                <a:cs typeface="Times New Roman" panose="02020603050405020304" pitchFamily="18" charset="0"/>
              </a:rPr>
              <a:t>Conclusion………………………………………………………………………………..	14</a:t>
            </a:r>
          </a:p>
          <a:p>
            <a:pPr marL="0" indent="0">
              <a:lnSpc>
                <a:spcPct val="200000"/>
              </a:lnSpc>
              <a:buNone/>
            </a:pPr>
            <a:r>
              <a:rPr lang="en-US" sz="1800" b="1" dirty="0">
                <a:latin typeface="Times New Roman" panose="02020603050405020304" pitchFamily="18" charset="0"/>
                <a:cs typeface="Times New Roman" panose="02020603050405020304" pitchFamily="18" charset="0"/>
              </a:rPr>
              <a:t>References………………………………………………………………………………..	15</a:t>
            </a:r>
          </a:p>
          <a:p>
            <a:pPr>
              <a:lnSpc>
                <a:spcPct val="200000"/>
              </a:lnSpc>
            </a:pPr>
            <a:endParaRPr lang="en-US" b="1" dirty="0"/>
          </a:p>
          <a:p>
            <a:pPr>
              <a:lnSpc>
                <a:spcPct val="200000"/>
              </a:lnSpc>
            </a:pPr>
            <a:endParaRPr lang="en-US" dirty="0"/>
          </a:p>
        </p:txBody>
      </p:sp>
      <p:pic>
        <p:nvPicPr>
          <p:cNvPr id="16" name="Video 15">
            <a:hlinkClick r:id="" action="ppaction://media"/>
            <a:extLst>
              <a:ext uri="{FF2B5EF4-FFF2-40B4-BE49-F238E27FC236}">
                <a16:creationId xmlns:a16="http://schemas.microsoft.com/office/drawing/2014/main" id="{42DFB47F-D495-E397-4A1C-C0996C1812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8881983"/>
      </p:ext>
    </p:extLst>
  </p:cSld>
  <p:clrMapOvr>
    <a:masterClrMapping/>
  </p:clrMapOvr>
  <mc:AlternateContent xmlns:mc="http://schemas.openxmlformats.org/markup-compatibility/2006">
    <mc:Choice xmlns:p14="http://schemas.microsoft.com/office/powerpoint/2010/main" Requires="p14">
      <p:transition spd="slow" p14:dur="2000" advTm="1120"/>
    </mc:Choice>
    <mc:Fallback>
      <p:transition spd="slow" advTm="1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3F53-9093-46D3-A4E1-A283DEF81C01}"/>
              </a:ext>
            </a:extLst>
          </p:cNvPr>
          <p:cNvSpPr>
            <a:spLocks noGrp="1"/>
          </p:cNvSpPr>
          <p:nvPr>
            <p:ph type="title"/>
          </p:nvPr>
        </p:nvSpPr>
        <p:spPr/>
        <p:txBody>
          <a:bodyPr/>
          <a:lstStyle/>
          <a:p>
            <a:pPr algn="ctr"/>
            <a:r>
              <a:rPr lang="en-US" b="1" dirty="0"/>
              <a:t>Introduction</a:t>
            </a:r>
          </a:p>
        </p:txBody>
      </p:sp>
      <p:sp>
        <p:nvSpPr>
          <p:cNvPr id="3" name="Content Placeholder 2">
            <a:extLst>
              <a:ext uri="{FF2B5EF4-FFF2-40B4-BE49-F238E27FC236}">
                <a16:creationId xmlns:a16="http://schemas.microsoft.com/office/drawing/2014/main" id="{17C95636-5AE5-4FFB-A917-168C44ACD8EB}"/>
              </a:ext>
            </a:extLst>
          </p:cNvPr>
          <p:cNvSpPr>
            <a:spLocks noGrp="1"/>
          </p:cNvSpPr>
          <p:nvPr>
            <p:ph idx="1"/>
          </p:nvPr>
        </p:nvSpPr>
        <p:spPr>
          <a:xfrm>
            <a:off x="366431" y="1931427"/>
            <a:ext cx="10515600" cy="646331"/>
          </a:xfrm>
        </p:spPr>
        <p:style>
          <a:lnRef idx="2">
            <a:schemeClr val="accent2"/>
          </a:lnRef>
          <a:fillRef idx="1">
            <a:schemeClr val="lt1"/>
          </a:fillRef>
          <a:effectRef idx="0">
            <a:schemeClr val="accent2"/>
          </a:effectRef>
          <a:fontRef idx="minor">
            <a:schemeClr val="dk1"/>
          </a:fontRef>
        </p:style>
        <p:txBody>
          <a:bodyPr/>
          <a:lstStyle/>
          <a:p>
            <a:r>
              <a:rPr lang="en-US" sz="1800" dirty="0">
                <a:effectLst/>
                <a:latin typeface="Times New Roman" panose="02020603050405020304" pitchFamily="18" charset="0"/>
                <a:ea typeface="Calibri" panose="020F0502020204030204" pitchFamily="34" charset="0"/>
              </a:rPr>
              <a:t>Study skills are important to enhance the academic performance of the students. Study skills support the students to outshine their academic competitors. </a:t>
            </a:r>
          </a:p>
          <a:p>
            <a:endParaRPr lang="en-US" dirty="0"/>
          </a:p>
        </p:txBody>
      </p:sp>
      <p:sp>
        <p:nvSpPr>
          <p:cNvPr id="5" name="TextBox 4">
            <a:extLst>
              <a:ext uri="{FF2B5EF4-FFF2-40B4-BE49-F238E27FC236}">
                <a16:creationId xmlns:a16="http://schemas.microsoft.com/office/drawing/2014/main" id="{BE5276FA-B0D2-468A-9349-BF029D1066DF}"/>
              </a:ext>
            </a:extLst>
          </p:cNvPr>
          <p:cNvSpPr txBox="1"/>
          <p:nvPr/>
        </p:nvSpPr>
        <p:spPr>
          <a:xfrm>
            <a:off x="4783791" y="5526306"/>
            <a:ext cx="6098240" cy="646331"/>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also covers the topic of academic misconduct and its impact on academic performance.</a:t>
            </a:r>
          </a:p>
        </p:txBody>
      </p:sp>
      <p:sp>
        <p:nvSpPr>
          <p:cNvPr id="7" name="TextBox 6">
            <a:extLst>
              <a:ext uri="{FF2B5EF4-FFF2-40B4-BE49-F238E27FC236}">
                <a16:creationId xmlns:a16="http://schemas.microsoft.com/office/drawing/2014/main" id="{2C207F6B-3F9A-4D14-8A17-537DC55675EE}"/>
              </a:ext>
            </a:extLst>
          </p:cNvPr>
          <p:cNvSpPr txBox="1"/>
          <p:nvPr/>
        </p:nvSpPr>
        <p:spPr>
          <a:xfrm>
            <a:off x="4783791" y="3752166"/>
            <a:ext cx="6098240" cy="646331"/>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buFont typeface="Arial" panose="020B0604020202020204" pitchFamily="34" charset="0"/>
              <a:buChar char="•"/>
            </a:pPr>
            <a:r>
              <a:rPr lang="en-US" sz="1800" dirty="0">
                <a:latin typeface="Times New Roman" panose="02020603050405020304" pitchFamily="18" charset="0"/>
                <a:ea typeface="Calibri" panose="020F0502020204030204" pitchFamily="34" charset="0"/>
              </a:rPr>
              <a:t>A</a:t>
            </a:r>
            <a:r>
              <a:rPr lang="en-US" sz="1800" dirty="0">
                <a:effectLst/>
                <a:latin typeface="Times New Roman" panose="02020603050405020304" pitchFamily="18" charset="0"/>
                <a:ea typeface="Calibri" panose="020F0502020204030204" pitchFamily="34" charset="0"/>
              </a:rPr>
              <a:t>cademic skills support the students in preparing academic content for their coursework. </a:t>
            </a:r>
          </a:p>
        </p:txBody>
      </p:sp>
      <p:pic>
        <p:nvPicPr>
          <p:cNvPr id="6" name="Picture 5">
            <a:extLst>
              <a:ext uri="{FF2B5EF4-FFF2-40B4-BE49-F238E27FC236}">
                <a16:creationId xmlns:a16="http://schemas.microsoft.com/office/drawing/2014/main" id="{2A32A6BF-7F61-4E73-82F4-2F0768BBC21F}"/>
              </a:ext>
            </a:extLst>
          </p:cNvPr>
          <p:cNvPicPr>
            <a:picLocks noChangeAspect="1"/>
          </p:cNvPicPr>
          <p:nvPr/>
        </p:nvPicPr>
        <p:blipFill>
          <a:blip r:embed="rId5"/>
          <a:stretch>
            <a:fillRect/>
          </a:stretch>
        </p:blipFill>
        <p:spPr>
          <a:xfrm>
            <a:off x="395000" y="2839889"/>
            <a:ext cx="4115374" cy="3332748"/>
          </a:xfrm>
          <a:prstGeom prst="rect">
            <a:avLst/>
          </a:prstGeom>
          <a:ln>
            <a:noFill/>
          </a:ln>
          <a:effectLst>
            <a:softEdge rad="112500"/>
          </a:effectLst>
        </p:spPr>
      </p:pic>
      <p:pic>
        <p:nvPicPr>
          <p:cNvPr id="33" name="Video 32">
            <a:hlinkClick r:id="" action="ppaction://media"/>
            <a:extLst>
              <a:ext uri="{FF2B5EF4-FFF2-40B4-BE49-F238E27FC236}">
                <a16:creationId xmlns:a16="http://schemas.microsoft.com/office/drawing/2014/main" id="{FF34F568-2713-46BC-C3B0-349BED70A1A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9652646"/>
      </p:ext>
    </p:extLst>
  </p:cSld>
  <p:clrMapOvr>
    <a:masterClrMapping/>
  </p:clrMapOvr>
  <mc:AlternateContent xmlns:mc="http://schemas.openxmlformats.org/markup-compatibility/2006">
    <mc:Choice xmlns:p14="http://schemas.microsoft.com/office/powerpoint/2010/main" Requires="p14">
      <p:transition spd="slow" p14:dur="2000" advTm="23604"/>
    </mc:Choice>
    <mc:Fallback>
      <p:transition spd="slow" advTm="23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E55EB-E23A-4746-97ED-0C48D102CDBA}"/>
              </a:ext>
            </a:extLst>
          </p:cNvPr>
          <p:cNvSpPr>
            <a:spLocks noGrp="1"/>
          </p:cNvSpPr>
          <p:nvPr>
            <p:ph type="title"/>
          </p:nvPr>
        </p:nvSpPr>
        <p:spPr>
          <a:xfrm>
            <a:off x="838200" y="336550"/>
            <a:ext cx="10515600" cy="1325563"/>
          </a:xfrm>
        </p:spPr>
        <p:txBody>
          <a:bodyPr/>
          <a:lstStyle/>
          <a:p>
            <a:pPr algn="ctr"/>
            <a:r>
              <a:rPr lang="en-US" b="1" dirty="0"/>
              <a:t>Academic Misconduct</a:t>
            </a:r>
          </a:p>
        </p:txBody>
      </p:sp>
      <p:sp>
        <p:nvSpPr>
          <p:cNvPr id="3" name="Content Placeholder 2">
            <a:extLst>
              <a:ext uri="{FF2B5EF4-FFF2-40B4-BE49-F238E27FC236}">
                <a16:creationId xmlns:a16="http://schemas.microsoft.com/office/drawing/2014/main" id="{EE952A79-9BF3-4BEE-8837-4D92D392D058}"/>
              </a:ext>
            </a:extLst>
          </p:cNvPr>
          <p:cNvSpPr>
            <a:spLocks noGrp="1"/>
          </p:cNvSpPr>
          <p:nvPr>
            <p:ph idx="1"/>
          </p:nvPr>
        </p:nvSpPr>
        <p:spPr>
          <a:xfrm>
            <a:off x="838200" y="1825626"/>
            <a:ext cx="10515600" cy="679232"/>
          </a:xfrm>
        </p:spPr>
        <p:style>
          <a:lnRef idx="2">
            <a:schemeClr val="accent1"/>
          </a:lnRef>
          <a:fillRef idx="1">
            <a:schemeClr val="lt1"/>
          </a:fillRef>
          <a:effectRef idx="0">
            <a:schemeClr val="accent1"/>
          </a:effectRef>
          <a:fontRef idx="minor">
            <a:schemeClr val="dk1"/>
          </a:fontRef>
        </p:style>
        <p:txBody>
          <a:bodyPr/>
          <a:lstStyle/>
          <a:p>
            <a:r>
              <a:rPr lang="en-US" sz="1800" dirty="0">
                <a:effectLst/>
                <a:latin typeface="Times New Roman" panose="02020603050405020304" pitchFamily="18" charset="0"/>
                <a:ea typeface="Calibri" panose="020F0502020204030204" pitchFamily="34" charset="0"/>
              </a:rPr>
              <a:t>Academic Misconduct can be referred to as the activities that help an individual to gain unfair academic advantages.</a:t>
            </a:r>
          </a:p>
          <a:p>
            <a:pPr marL="0" indent="0">
              <a:buNone/>
            </a:pPr>
            <a:endParaRPr lang="en-US" sz="1800" dirty="0">
              <a:latin typeface="Times New Roman" panose="02020603050405020304" pitchFamily="18" charset="0"/>
              <a:ea typeface="Calibri" panose="020F0502020204030204" pitchFamily="34" charset="0"/>
            </a:endParaRPr>
          </a:p>
        </p:txBody>
      </p:sp>
      <p:sp>
        <p:nvSpPr>
          <p:cNvPr id="5" name="TextBox 4">
            <a:extLst>
              <a:ext uri="{FF2B5EF4-FFF2-40B4-BE49-F238E27FC236}">
                <a16:creationId xmlns:a16="http://schemas.microsoft.com/office/drawing/2014/main" id="{4FD9F1E3-63F7-481B-9834-63D7E6F5E438}"/>
              </a:ext>
            </a:extLst>
          </p:cNvPr>
          <p:cNvSpPr txBox="1"/>
          <p:nvPr/>
        </p:nvSpPr>
        <p:spPr>
          <a:xfrm>
            <a:off x="838199" y="5181898"/>
            <a:ext cx="6791325" cy="646331"/>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Fabrication of data is another common type of academic misconduct where students create or alter false or </a:t>
            </a:r>
            <a:r>
              <a:rPr lang="en-US" sz="1800" dirty="0" err="1">
                <a:effectLst/>
                <a:latin typeface="Times New Roman" panose="02020603050405020304" pitchFamily="18" charset="0"/>
                <a:ea typeface="Calibri" panose="020F0502020204030204" pitchFamily="34" charset="0"/>
              </a:rPr>
              <a:t>unauthorised</a:t>
            </a:r>
            <a:r>
              <a:rPr lang="en-US" sz="1800" dirty="0">
                <a:effectLst/>
                <a:latin typeface="Times New Roman" panose="02020603050405020304" pitchFamily="18" charset="0"/>
                <a:ea typeface="Calibri" panose="020F0502020204030204" pitchFamily="34" charset="0"/>
              </a:rPr>
              <a:t> information. </a:t>
            </a:r>
            <a:endParaRPr lang="en-US" dirty="0"/>
          </a:p>
        </p:txBody>
      </p:sp>
      <p:sp>
        <p:nvSpPr>
          <p:cNvPr id="7" name="TextBox 6">
            <a:extLst>
              <a:ext uri="{FF2B5EF4-FFF2-40B4-BE49-F238E27FC236}">
                <a16:creationId xmlns:a16="http://schemas.microsoft.com/office/drawing/2014/main" id="{F9404324-6910-4E37-937F-428C0875D91A}"/>
              </a:ext>
            </a:extLst>
          </p:cNvPr>
          <p:cNvSpPr txBox="1"/>
          <p:nvPr/>
        </p:nvSpPr>
        <p:spPr>
          <a:xfrm>
            <a:off x="838199" y="3520212"/>
            <a:ext cx="6682977" cy="646331"/>
          </a:xfrm>
          <a:prstGeom prst="rect">
            <a:avLst/>
          </a:prstGeom>
          <a:ln/>
        </p:spPr>
        <p:style>
          <a:lnRef idx="2">
            <a:schemeClr val="accent4"/>
          </a:lnRef>
          <a:fillRef idx="1">
            <a:schemeClr val="lt1"/>
          </a:fillRef>
          <a:effectRef idx="0">
            <a:schemeClr val="accent4"/>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Plagiarism is one of the most common academic misconduct when an individual presents some of one else's ideas as their own. </a:t>
            </a:r>
            <a:endParaRPr lang="en-US" sz="1800" dirty="0">
              <a:latin typeface="Times New Roman" panose="0202060305040502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CEDA04F2-784F-42B9-89FE-44382048A6C7}"/>
              </a:ext>
            </a:extLst>
          </p:cNvPr>
          <p:cNvPicPr>
            <a:picLocks noChangeAspect="1"/>
          </p:cNvPicPr>
          <p:nvPr/>
        </p:nvPicPr>
        <p:blipFill>
          <a:blip r:embed="rId5"/>
          <a:stretch>
            <a:fillRect/>
          </a:stretch>
        </p:blipFill>
        <p:spPr>
          <a:xfrm>
            <a:off x="7981637" y="2943225"/>
            <a:ext cx="3505514" cy="2885004"/>
          </a:xfrm>
          <a:prstGeom prst="rect">
            <a:avLst/>
          </a:prstGeom>
          <a:ln>
            <a:noFill/>
          </a:ln>
          <a:effectLst>
            <a:softEdge rad="112500"/>
          </a:effectLst>
        </p:spPr>
      </p:pic>
      <p:sp>
        <p:nvSpPr>
          <p:cNvPr id="9" name="TextBox 8">
            <a:extLst>
              <a:ext uri="{FF2B5EF4-FFF2-40B4-BE49-F238E27FC236}">
                <a16:creationId xmlns:a16="http://schemas.microsoft.com/office/drawing/2014/main" id="{1B37DB55-3DDF-42DC-BB5C-24B7A7E92C5B}"/>
              </a:ext>
            </a:extLst>
          </p:cNvPr>
          <p:cNvSpPr txBox="1"/>
          <p:nvPr/>
        </p:nvSpPr>
        <p:spPr>
          <a:xfrm>
            <a:off x="9221321" y="6112707"/>
            <a:ext cx="1536326" cy="307777"/>
          </a:xfrm>
          <a:prstGeom prst="rect">
            <a:avLst/>
          </a:prstGeom>
          <a:noFill/>
        </p:spPr>
        <p:txBody>
          <a:bodyPr wrap="square">
            <a:spAutoFit/>
          </a:bodyPr>
          <a:lstStyle/>
          <a:p>
            <a:r>
              <a:rPr lang="en-US" sz="1400" dirty="0">
                <a:latin typeface="Times New Roman" panose="02020603050405020304" pitchFamily="18" charset="0"/>
                <a:cs typeface="Times New Roman" panose="02020603050405020304" pitchFamily="18" charset="0"/>
              </a:rPr>
              <a:t>(ICO, 2024)</a:t>
            </a:r>
          </a:p>
        </p:txBody>
      </p:sp>
      <p:pic>
        <p:nvPicPr>
          <p:cNvPr id="17" name="Video 16">
            <a:hlinkClick r:id="" action="ppaction://media"/>
            <a:extLst>
              <a:ext uri="{FF2B5EF4-FFF2-40B4-BE49-F238E27FC236}">
                <a16:creationId xmlns:a16="http://schemas.microsoft.com/office/drawing/2014/main" id="{98186D38-C343-0BBD-2EB1-BB8EC5424F3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62358"/>
      </p:ext>
    </p:extLst>
  </p:cSld>
  <p:clrMapOvr>
    <a:masterClrMapping/>
  </p:clrMapOvr>
  <mc:AlternateContent xmlns:mc="http://schemas.openxmlformats.org/markup-compatibility/2006">
    <mc:Choice xmlns:p14="http://schemas.microsoft.com/office/powerpoint/2010/main" Requires="p14">
      <p:transition spd="slow" p14:dur="2000" advTm="29184"/>
    </mc:Choice>
    <mc:Fallback>
      <p:transition spd="slow" advTm="29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84E78-F6DB-4A2C-B4AC-AD52C0807ECE}"/>
              </a:ext>
            </a:extLst>
          </p:cNvPr>
          <p:cNvSpPr>
            <a:spLocks noGrp="1"/>
          </p:cNvSpPr>
          <p:nvPr>
            <p:ph type="title"/>
          </p:nvPr>
        </p:nvSpPr>
        <p:spPr>
          <a:xfrm>
            <a:off x="838200" y="365125"/>
            <a:ext cx="2333625" cy="1063625"/>
          </a:xfrm>
        </p:spPr>
        <p:txBody>
          <a:bodyPr/>
          <a:lstStyle/>
          <a:p>
            <a:r>
              <a:rPr lang="en-US" b="1" dirty="0"/>
              <a:t>Contd..</a:t>
            </a:r>
          </a:p>
        </p:txBody>
      </p:sp>
      <p:sp>
        <p:nvSpPr>
          <p:cNvPr id="3" name="Content Placeholder 2">
            <a:extLst>
              <a:ext uri="{FF2B5EF4-FFF2-40B4-BE49-F238E27FC236}">
                <a16:creationId xmlns:a16="http://schemas.microsoft.com/office/drawing/2014/main" id="{ED7C0666-D811-4D29-9469-7701390E6BFC}"/>
              </a:ext>
            </a:extLst>
          </p:cNvPr>
          <p:cNvSpPr>
            <a:spLocks noGrp="1"/>
          </p:cNvSpPr>
          <p:nvPr>
            <p:ph idx="1"/>
          </p:nvPr>
        </p:nvSpPr>
        <p:spPr>
          <a:xfrm>
            <a:off x="838200" y="1710414"/>
            <a:ext cx="10515600" cy="722998"/>
          </a:xfrm>
        </p:spPr>
        <p:style>
          <a:lnRef idx="2">
            <a:schemeClr val="accent2"/>
          </a:lnRef>
          <a:fillRef idx="1">
            <a:schemeClr val="lt1"/>
          </a:fillRef>
          <a:effectRef idx="0">
            <a:schemeClr val="accent2"/>
          </a:effectRef>
          <a:fontRef idx="minor">
            <a:schemeClr val="dk1"/>
          </a:fontRef>
        </p:style>
        <p:txBody>
          <a:bodyPr/>
          <a:lstStyle/>
          <a:p>
            <a:r>
              <a:rPr lang="en-US" sz="1800" dirty="0">
                <a:latin typeface="Times New Roman" panose="02020603050405020304" pitchFamily="18" charset="0"/>
                <a:ea typeface="Calibri" panose="020F0502020204030204" pitchFamily="34" charset="0"/>
              </a:rPr>
              <a:t>C</a:t>
            </a:r>
            <a:r>
              <a:rPr lang="en-US" sz="1800" dirty="0">
                <a:effectLst/>
                <a:latin typeface="Times New Roman" panose="02020603050405020304" pitchFamily="18" charset="0"/>
                <a:ea typeface="Calibri" panose="020F0502020204030204" pitchFamily="34" charset="0"/>
              </a:rPr>
              <a:t>ollusion is academic misconduct when two or more students </a:t>
            </a:r>
            <a:r>
              <a:rPr lang="en-US" sz="1800" dirty="0" err="1">
                <a:effectLst/>
                <a:latin typeface="Times New Roman" panose="02020603050405020304" pitchFamily="18" charset="0"/>
                <a:ea typeface="Calibri" panose="020F0502020204030204" pitchFamily="34" charset="0"/>
              </a:rPr>
              <a:t>unauthorised</a:t>
            </a:r>
            <a:r>
              <a:rPr lang="en-US" sz="1800" dirty="0">
                <a:effectLst/>
                <a:latin typeface="Times New Roman" panose="02020603050405020304" pitchFamily="18" charset="0"/>
                <a:ea typeface="Calibri" panose="020F0502020204030204" pitchFamily="34" charset="0"/>
              </a:rPr>
              <a:t> cooperate to complete an academic task.</a:t>
            </a:r>
          </a:p>
        </p:txBody>
      </p:sp>
      <p:sp>
        <p:nvSpPr>
          <p:cNvPr id="5" name="TextBox 4">
            <a:extLst>
              <a:ext uri="{FF2B5EF4-FFF2-40B4-BE49-F238E27FC236}">
                <a16:creationId xmlns:a16="http://schemas.microsoft.com/office/drawing/2014/main" id="{7A3835D0-C6AB-44C5-AFA1-1BC670CF6839}"/>
              </a:ext>
            </a:extLst>
          </p:cNvPr>
          <p:cNvSpPr txBox="1"/>
          <p:nvPr/>
        </p:nvSpPr>
        <p:spPr>
          <a:xfrm>
            <a:off x="4830021" y="3501454"/>
            <a:ext cx="6523779" cy="646331"/>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marL="285750" indent="-285750">
              <a:buFont typeface="Arial" panose="020B0604020202020204" pitchFamily="34" charset="0"/>
              <a:buChar char="•"/>
            </a:pPr>
            <a:r>
              <a:rPr lang="en-US" sz="1800" dirty="0" err="1">
                <a:latin typeface="Times New Roman" panose="02020603050405020304" pitchFamily="18" charset="0"/>
                <a:ea typeface="Calibri" panose="020F0502020204030204" pitchFamily="34" charset="0"/>
              </a:rPr>
              <a:t>U</a:t>
            </a:r>
            <a:r>
              <a:rPr lang="en-US" sz="1800" dirty="0" err="1">
                <a:effectLst/>
                <a:latin typeface="Times New Roman" panose="02020603050405020304" pitchFamily="18" charset="0"/>
                <a:ea typeface="Calibri" panose="020F0502020204030204" pitchFamily="34" charset="0"/>
              </a:rPr>
              <a:t>nauthorised</a:t>
            </a:r>
            <a:r>
              <a:rPr lang="en-US" sz="1800" dirty="0">
                <a:effectLst/>
                <a:latin typeface="Times New Roman" panose="02020603050405020304" pitchFamily="18" charset="0"/>
                <a:ea typeface="Calibri" panose="020F0502020204030204" pitchFamily="34" charset="0"/>
              </a:rPr>
              <a:t> access to data can be considered a serious offence under the Data Protection Act of the UK. </a:t>
            </a:r>
            <a:endParaRPr lang="en-US" dirty="0"/>
          </a:p>
        </p:txBody>
      </p:sp>
      <p:sp>
        <p:nvSpPr>
          <p:cNvPr id="7" name="TextBox 6">
            <a:extLst>
              <a:ext uri="{FF2B5EF4-FFF2-40B4-BE49-F238E27FC236}">
                <a16:creationId xmlns:a16="http://schemas.microsoft.com/office/drawing/2014/main" id="{77139A0B-211E-4A1A-923D-A8160AF0B08A}"/>
              </a:ext>
            </a:extLst>
          </p:cNvPr>
          <p:cNvSpPr txBox="1"/>
          <p:nvPr/>
        </p:nvSpPr>
        <p:spPr>
          <a:xfrm>
            <a:off x="4830021" y="5215827"/>
            <a:ext cx="6523779" cy="646331"/>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local authority of the UK can impose a fine of 17.5 million British Pounds on an individual for data breaching.</a:t>
            </a:r>
          </a:p>
        </p:txBody>
      </p:sp>
      <p:pic>
        <p:nvPicPr>
          <p:cNvPr id="9" name="Picture 8">
            <a:extLst>
              <a:ext uri="{FF2B5EF4-FFF2-40B4-BE49-F238E27FC236}">
                <a16:creationId xmlns:a16="http://schemas.microsoft.com/office/drawing/2014/main" id="{BD9B0F4C-DD56-408D-993C-CFEEAE821B3A}"/>
              </a:ext>
            </a:extLst>
          </p:cNvPr>
          <p:cNvPicPr>
            <a:picLocks noChangeAspect="1"/>
          </p:cNvPicPr>
          <p:nvPr/>
        </p:nvPicPr>
        <p:blipFill>
          <a:blip r:embed="rId5"/>
          <a:stretch>
            <a:fillRect/>
          </a:stretch>
        </p:blipFill>
        <p:spPr>
          <a:xfrm>
            <a:off x="704564" y="2715076"/>
            <a:ext cx="4096322" cy="3334215"/>
          </a:xfrm>
          <a:prstGeom prst="rect">
            <a:avLst/>
          </a:prstGeom>
          <a:ln>
            <a:noFill/>
          </a:ln>
          <a:effectLst>
            <a:softEdge rad="112500"/>
          </a:effectLst>
        </p:spPr>
      </p:pic>
      <p:sp>
        <p:nvSpPr>
          <p:cNvPr id="11" name="TextBox 10">
            <a:extLst>
              <a:ext uri="{FF2B5EF4-FFF2-40B4-BE49-F238E27FC236}">
                <a16:creationId xmlns:a16="http://schemas.microsoft.com/office/drawing/2014/main" id="{6E3C4BEF-71A8-4F33-B9B4-162A0C65F514}"/>
              </a:ext>
            </a:extLst>
          </p:cNvPr>
          <p:cNvSpPr txBox="1"/>
          <p:nvPr/>
        </p:nvSpPr>
        <p:spPr>
          <a:xfrm>
            <a:off x="1931334" y="5961623"/>
            <a:ext cx="1240491" cy="369332"/>
          </a:xfrm>
          <a:prstGeom prst="rect">
            <a:avLst/>
          </a:prstGeom>
          <a:noFill/>
        </p:spPr>
        <p:txBody>
          <a:bodyPr wrap="square">
            <a:spAutoFit/>
          </a:bodyPr>
          <a:lstStyle/>
          <a:p>
            <a:r>
              <a:rPr lang="en-US" sz="1400" dirty="0">
                <a:latin typeface="Times New Roman" panose="02020603050405020304" pitchFamily="18" charset="0"/>
                <a:cs typeface="Times New Roman" panose="02020603050405020304" pitchFamily="18" charset="0"/>
              </a:rPr>
              <a:t>(ICO, 2024</a:t>
            </a:r>
            <a:r>
              <a:rPr lang="en-US" dirty="0"/>
              <a:t>)</a:t>
            </a:r>
          </a:p>
        </p:txBody>
      </p:sp>
      <p:pic>
        <p:nvPicPr>
          <p:cNvPr id="32" name="Video 31">
            <a:hlinkClick r:id="" action="ppaction://media"/>
            <a:extLst>
              <a:ext uri="{FF2B5EF4-FFF2-40B4-BE49-F238E27FC236}">
                <a16:creationId xmlns:a16="http://schemas.microsoft.com/office/drawing/2014/main" id="{4A933FF8-3E0B-F3A3-4E41-FEE3A7C150E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857141"/>
      </p:ext>
    </p:extLst>
  </p:cSld>
  <p:clrMapOvr>
    <a:masterClrMapping/>
  </p:clrMapOvr>
  <mc:AlternateContent xmlns:mc="http://schemas.openxmlformats.org/markup-compatibility/2006">
    <mc:Choice xmlns:p14="http://schemas.microsoft.com/office/powerpoint/2010/main" Requires="p14">
      <p:transition spd="slow" p14:dur="2000" advTm="29974"/>
    </mc:Choice>
    <mc:Fallback>
      <p:transition spd="slow" advTm="29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361D-BE25-4147-869D-39ECDCF158E2}"/>
              </a:ext>
            </a:extLst>
          </p:cNvPr>
          <p:cNvSpPr>
            <a:spLocks noGrp="1"/>
          </p:cNvSpPr>
          <p:nvPr>
            <p:ph type="title"/>
          </p:nvPr>
        </p:nvSpPr>
        <p:spPr/>
        <p:txBody>
          <a:bodyPr/>
          <a:lstStyle/>
          <a:p>
            <a:pPr algn="ctr"/>
            <a:r>
              <a:rPr lang="en-US" b="1" dirty="0"/>
              <a:t>Critical Thinking </a:t>
            </a:r>
          </a:p>
        </p:txBody>
      </p:sp>
      <p:sp>
        <p:nvSpPr>
          <p:cNvPr id="3" name="Content Placeholder 2">
            <a:extLst>
              <a:ext uri="{FF2B5EF4-FFF2-40B4-BE49-F238E27FC236}">
                <a16:creationId xmlns:a16="http://schemas.microsoft.com/office/drawing/2014/main" id="{072DC843-DB01-4A3B-893A-DF750F47266C}"/>
              </a:ext>
            </a:extLst>
          </p:cNvPr>
          <p:cNvSpPr>
            <a:spLocks noGrp="1"/>
          </p:cNvSpPr>
          <p:nvPr>
            <p:ph idx="1"/>
          </p:nvPr>
        </p:nvSpPr>
        <p:spPr>
          <a:xfrm>
            <a:off x="618565" y="2259396"/>
            <a:ext cx="10735235" cy="646332"/>
          </a:xfrm>
          <a:ln/>
        </p:spPr>
        <p:style>
          <a:lnRef idx="2">
            <a:schemeClr val="accent1"/>
          </a:lnRef>
          <a:fillRef idx="1">
            <a:schemeClr val="lt1"/>
          </a:fillRef>
          <a:effectRef idx="0">
            <a:schemeClr val="accent1"/>
          </a:effectRef>
          <a:fontRef idx="minor">
            <a:schemeClr val="dk1"/>
          </a:fontRef>
        </p:style>
        <p:txBody>
          <a:bodyPr/>
          <a:lstStyle/>
          <a:p>
            <a:r>
              <a:rPr lang="en-US" sz="1800" dirty="0">
                <a:effectLst/>
                <a:latin typeface="Times New Roman" panose="02020603050405020304" pitchFamily="18" charset="0"/>
                <a:ea typeface="Calibri" panose="020F0502020204030204" pitchFamily="34" charset="0"/>
              </a:rPr>
              <a:t>Critical thinking is considered to be the ability of an individual to </a:t>
            </a:r>
            <a:r>
              <a:rPr lang="en-US" sz="1800" dirty="0" err="1">
                <a:effectLst/>
                <a:latin typeface="Times New Roman" panose="02020603050405020304" pitchFamily="18" charset="0"/>
                <a:ea typeface="Calibri" panose="020F0502020204030204" pitchFamily="34" charset="0"/>
              </a:rPr>
              <a:t>analyse</a:t>
            </a:r>
            <a:r>
              <a:rPr lang="en-US" sz="1800" dirty="0">
                <a:effectLst/>
                <a:latin typeface="Times New Roman" panose="02020603050405020304" pitchFamily="18" charset="0"/>
                <a:ea typeface="Calibri" panose="020F0502020204030204" pitchFamily="34" charset="0"/>
              </a:rPr>
              <a:t>, evaluate and interpret information to make rational judgments. </a:t>
            </a:r>
          </a:p>
        </p:txBody>
      </p:sp>
      <p:sp>
        <p:nvSpPr>
          <p:cNvPr id="5" name="TextBox 4">
            <a:extLst>
              <a:ext uri="{FF2B5EF4-FFF2-40B4-BE49-F238E27FC236}">
                <a16:creationId xmlns:a16="http://schemas.microsoft.com/office/drawing/2014/main" id="{D04049BA-C7A5-4510-A4C6-5E20C756342F}"/>
              </a:ext>
            </a:extLst>
          </p:cNvPr>
          <p:cNvSpPr txBox="1"/>
          <p:nvPr/>
        </p:nvSpPr>
        <p:spPr>
          <a:xfrm>
            <a:off x="618565" y="5228011"/>
            <a:ext cx="8453997"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There are academic skills like problem-solving, communication, observation skills and </a:t>
            </a:r>
            <a:r>
              <a:rPr lang="en-US" sz="1800" dirty="0" err="1">
                <a:effectLst/>
                <a:latin typeface="Times New Roman" panose="02020603050405020304" pitchFamily="18" charset="0"/>
                <a:ea typeface="Calibri" panose="020F0502020204030204" pitchFamily="34" charset="0"/>
              </a:rPr>
              <a:t>analysing</a:t>
            </a:r>
            <a:r>
              <a:rPr lang="en-US" sz="1800" dirty="0">
                <a:effectLst/>
                <a:latin typeface="Times New Roman" panose="02020603050405020304" pitchFamily="18" charset="0"/>
                <a:ea typeface="Calibri" panose="020F0502020204030204" pitchFamily="34" charset="0"/>
              </a:rPr>
              <a:t> skills which help to develop critical thinking ability among the students. </a:t>
            </a:r>
            <a:endParaRPr lang="en-US" dirty="0"/>
          </a:p>
        </p:txBody>
      </p:sp>
      <p:sp>
        <p:nvSpPr>
          <p:cNvPr id="7" name="TextBox 6">
            <a:extLst>
              <a:ext uri="{FF2B5EF4-FFF2-40B4-BE49-F238E27FC236}">
                <a16:creationId xmlns:a16="http://schemas.microsoft.com/office/drawing/2014/main" id="{9B60AF6A-E27F-4DB6-A10F-8C03C834D967}"/>
              </a:ext>
            </a:extLst>
          </p:cNvPr>
          <p:cNvSpPr txBox="1"/>
          <p:nvPr/>
        </p:nvSpPr>
        <p:spPr>
          <a:xfrm>
            <a:off x="618565" y="3743704"/>
            <a:ext cx="8554009" cy="646331"/>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It motivates the students to break the concepts into smaller segments so they can be easily understood. </a:t>
            </a:r>
          </a:p>
        </p:txBody>
      </p:sp>
      <p:pic>
        <p:nvPicPr>
          <p:cNvPr id="9" name="Picture 8">
            <a:extLst>
              <a:ext uri="{FF2B5EF4-FFF2-40B4-BE49-F238E27FC236}">
                <a16:creationId xmlns:a16="http://schemas.microsoft.com/office/drawing/2014/main" id="{022A337E-9915-4B0E-B0F4-7C3E8F419BF5}"/>
              </a:ext>
            </a:extLst>
          </p:cNvPr>
          <p:cNvPicPr>
            <a:picLocks noChangeAspect="1"/>
          </p:cNvPicPr>
          <p:nvPr/>
        </p:nvPicPr>
        <p:blipFill>
          <a:blip r:embed="rId5"/>
          <a:stretch>
            <a:fillRect/>
          </a:stretch>
        </p:blipFill>
        <p:spPr>
          <a:xfrm>
            <a:off x="9367530" y="3229215"/>
            <a:ext cx="2591107" cy="2699026"/>
          </a:xfrm>
          <a:prstGeom prst="rect">
            <a:avLst/>
          </a:prstGeom>
          <a:ln>
            <a:noFill/>
          </a:ln>
          <a:effectLst>
            <a:softEdge rad="112500"/>
          </a:effectLst>
        </p:spPr>
      </p:pic>
      <p:sp>
        <p:nvSpPr>
          <p:cNvPr id="11" name="TextBox 10">
            <a:extLst>
              <a:ext uri="{FF2B5EF4-FFF2-40B4-BE49-F238E27FC236}">
                <a16:creationId xmlns:a16="http://schemas.microsoft.com/office/drawing/2014/main" id="{216B9665-2608-4D60-92BB-8131D3114EC9}"/>
              </a:ext>
            </a:extLst>
          </p:cNvPr>
          <p:cNvSpPr txBox="1"/>
          <p:nvPr/>
        </p:nvSpPr>
        <p:spPr>
          <a:xfrm>
            <a:off x="10050556" y="5928883"/>
            <a:ext cx="2141444" cy="307777"/>
          </a:xfrm>
          <a:prstGeom prst="rect">
            <a:avLst/>
          </a:prstGeom>
          <a:noFill/>
        </p:spPr>
        <p:txBody>
          <a:bodyPr wrap="square">
            <a:spAutoFit/>
          </a:bodyPr>
          <a:lstStyle/>
          <a:p>
            <a:r>
              <a:rPr lang="en-US" sz="1400" dirty="0">
                <a:latin typeface="Times New Roman" panose="02020603050405020304" pitchFamily="18" charset="0"/>
                <a:cs typeface="Times New Roman" panose="02020603050405020304" pitchFamily="18" charset="0"/>
              </a:rPr>
              <a:t>(ICO, 2024)</a:t>
            </a:r>
          </a:p>
        </p:txBody>
      </p:sp>
      <p:pic>
        <p:nvPicPr>
          <p:cNvPr id="18" name="Video 17">
            <a:hlinkClick r:id="" action="ppaction://media"/>
            <a:extLst>
              <a:ext uri="{FF2B5EF4-FFF2-40B4-BE49-F238E27FC236}">
                <a16:creationId xmlns:a16="http://schemas.microsoft.com/office/drawing/2014/main" id="{7CA51751-9603-24E5-C328-FFCFF634DE6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2531330"/>
      </p:ext>
    </p:extLst>
  </p:cSld>
  <p:clrMapOvr>
    <a:masterClrMapping/>
  </p:clrMapOvr>
  <mc:AlternateContent xmlns:mc="http://schemas.openxmlformats.org/markup-compatibility/2006">
    <mc:Choice xmlns:p14="http://schemas.microsoft.com/office/powerpoint/2010/main" Requires="p14">
      <p:transition spd="slow" p14:dur="2000" advTm="29119"/>
    </mc:Choice>
    <mc:Fallback>
      <p:transition spd="slow" advTm="2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F8A4A-C3D5-4A42-8977-3833CCBE3EA2}"/>
              </a:ext>
            </a:extLst>
          </p:cNvPr>
          <p:cNvSpPr>
            <a:spLocks noGrp="1"/>
          </p:cNvSpPr>
          <p:nvPr>
            <p:ph type="title"/>
          </p:nvPr>
        </p:nvSpPr>
        <p:spPr>
          <a:xfrm>
            <a:off x="838200" y="365125"/>
            <a:ext cx="2447925" cy="1325563"/>
          </a:xfrm>
        </p:spPr>
        <p:txBody>
          <a:bodyPr/>
          <a:lstStyle/>
          <a:p>
            <a:r>
              <a:rPr lang="en-US" b="1" dirty="0" err="1"/>
              <a:t>Contd</a:t>
            </a:r>
            <a:r>
              <a:rPr lang="en-US" b="1" dirty="0"/>
              <a:t>…</a:t>
            </a:r>
          </a:p>
        </p:txBody>
      </p:sp>
      <p:sp>
        <p:nvSpPr>
          <p:cNvPr id="3" name="Content Placeholder 2">
            <a:extLst>
              <a:ext uri="{FF2B5EF4-FFF2-40B4-BE49-F238E27FC236}">
                <a16:creationId xmlns:a16="http://schemas.microsoft.com/office/drawing/2014/main" id="{7D9C93B8-43D8-4F34-BE55-9EF37E227FF0}"/>
              </a:ext>
            </a:extLst>
          </p:cNvPr>
          <p:cNvSpPr>
            <a:spLocks noGrp="1"/>
          </p:cNvSpPr>
          <p:nvPr>
            <p:ph idx="1"/>
          </p:nvPr>
        </p:nvSpPr>
        <p:spPr>
          <a:xfrm>
            <a:off x="1326308" y="1726305"/>
            <a:ext cx="9521477" cy="646331"/>
          </a:xfrm>
        </p:spPr>
        <p:style>
          <a:lnRef idx="2">
            <a:schemeClr val="accent2"/>
          </a:lnRef>
          <a:fillRef idx="1">
            <a:schemeClr val="lt1"/>
          </a:fillRef>
          <a:effectRef idx="0">
            <a:schemeClr val="accent2"/>
          </a:effectRef>
          <a:fontRef idx="minor">
            <a:schemeClr val="dk1"/>
          </a:fontRef>
        </p:style>
        <p:txBody>
          <a:bodyPr/>
          <a:lstStyle/>
          <a:p>
            <a:r>
              <a:rPr lang="en-US" sz="1800" dirty="0">
                <a:effectLst/>
                <a:latin typeface="Times New Roman" panose="02020603050405020304" pitchFamily="18" charset="0"/>
                <a:ea typeface="Calibri" panose="020F0502020204030204" pitchFamily="34" charset="0"/>
              </a:rPr>
              <a:t>Observation skills are very important for students to develop critical thinking ability. </a:t>
            </a:r>
          </a:p>
        </p:txBody>
      </p:sp>
      <p:sp>
        <p:nvSpPr>
          <p:cNvPr id="5" name="TextBox 4">
            <a:extLst>
              <a:ext uri="{FF2B5EF4-FFF2-40B4-BE49-F238E27FC236}">
                <a16:creationId xmlns:a16="http://schemas.microsoft.com/office/drawing/2014/main" id="{6F7B7A58-14CF-40B3-B39F-351B8CECB064}"/>
              </a:ext>
            </a:extLst>
          </p:cNvPr>
          <p:cNvSpPr txBox="1"/>
          <p:nvPr/>
        </p:nvSpPr>
        <p:spPr>
          <a:xfrm>
            <a:off x="4754167" y="5682726"/>
            <a:ext cx="6093618"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285750" indent="-285750">
              <a:buFont typeface="Arial" panose="020B0604020202020204" pitchFamily="34" charset="0"/>
              <a:buChar char="•"/>
            </a:pPr>
            <a:r>
              <a:rPr lang="en-US" sz="1800" dirty="0" err="1">
                <a:effectLst/>
                <a:latin typeface="Times New Roman" panose="02020603050405020304" pitchFamily="18" charset="0"/>
                <a:ea typeface="Calibri" panose="020F0502020204030204" pitchFamily="34" charset="0"/>
              </a:rPr>
              <a:t>Analysing</a:t>
            </a:r>
            <a:r>
              <a:rPr lang="en-US" sz="1800" dirty="0">
                <a:effectLst/>
                <a:latin typeface="Times New Roman" panose="02020603050405020304" pitchFamily="18" charset="0"/>
                <a:ea typeface="Calibri" panose="020F0502020204030204" pitchFamily="34" charset="0"/>
              </a:rPr>
              <a:t> skills can be referred to as the ability to understand the problem from different aspects. </a:t>
            </a:r>
            <a:endParaRPr lang="en-US" dirty="0"/>
          </a:p>
        </p:txBody>
      </p:sp>
      <p:sp>
        <p:nvSpPr>
          <p:cNvPr id="7" name="TextBox 6">
            <a:extLst>
              <a:ext uri="{FF2B5EF4-FFF2-40B4-BE49-F238E27FC236}">
                <a16:creationId xmlns:a16="http://schemas.microsoft.com/office/drawing/2014/main" id="{1B8B8F04-928C-45A9-9FD6-2424D68C1A20}"/>
              </a:ext>
            </a:extLst>
          </p:cNvPr>
          <p:cNvSpPr txBox="1"/>
          <p:nvPr/>
        </p:nvSpPr>
        <p:spPr>
          <a:xfrm>
            <a:off x="4754167" y="4469731"/>
            <a:ext cx="6093618" cy="646331"/>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Problem-solving is considered to be the ability of an individual to resolve conflicts.</a:t>
            </a:r>
          </a:p>
        </p:txBody>
      </p:sp>
      <p:sp>
        <p:nvSpPr>
          <p:cNvPr id="9" name="TextBox 8">
            <a:extLst>
              <a:ext uri="{FF2B5EF4-FFF2-40B4-BE49-F238E27FC236}">
                <a16:creationId xmlns:a16="http://schemas.microsoft.com/office/drawing/2014/main" id="{EF18E4B2-6F37-4268-B0D1-0B01840F60BD}"/>
              </a:ext>
            </a:extLst>
          </p:cNvPr>
          <p:cNvSpPr txBox="1"/>
          <p:nvPr/>
        </p:nvSpPr>
        <p:spPr>
          <a:xfrm>
            <a:off x="4754167" y="3105834"/>
            <a:ext cx="6093618" cy="646331"/>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Communication skills are very crucial for the development of critical thinking ability.</a:t>
            </a:r>
            <a:endParaRPr lang="en-US" sz="1800" dirty="0">
              <a:latin typeface="Times New Roman" panose="02020603050405020304" pitchFamily="18" charset="0"/>
              <a:ea typeface="Calibri" panose="020F0502020204030204" pitchFamily="34" charset="0"/>
            </a:endParaRPr>
          </a:p>
        </p:txBody>
      </p:sp>
      <p:pic>
        <p:nvPicPr>
          <p:cNvPr id="11" name="Picture 10">
            <a:extLst>
              <a:ext uri="{FF2B5EF4-FFF2-40B4-BE49-F238E27FC236}">
                <a16:creationId xmlns:a16="http://schemas.microsoft.com/office/drawing/2014/main" id="{74972197-167E-4B3A-9D9B-668D2C05DAFF}"/>
              </a:ext>
            </a:extLst>
          </p:cNvPr>
          <p:cNvPicPr>
            <a:picLocks noChangeAspect="1"/>
          </p:cNvPicPr>
          <p:nvPr/>
        </p:nvPicPr>
        <p:blipFill>
          <a:blip r:embed="rId5"/>
          <a:stretch>
            <a:fillRect/>
          </a:stretch>
        </p:blipFill>
        <p:spPr>
          <a:xfrm>
            <a:off x="395521" y="2721649"/>
            <a:ext cx="3860805" cy="3235398"/>
          </a:xfrm>
          <a:prstGeom prst="rect">
            <a:avLst/>
          </a:prstGeom>
          <a:ln>
            <a:noFill/>
          </a:ln>
          <a:effectLst>
            <a:softEdge rad="112500"/>
          </a:effectLst>
        </p:spPr>
      </p:pic>
      <p:sp>
        <p:nvSpPr>
          <p:cNvPr id="13" name="TextBox 12">
            <a:extLst>
              <a:ext uri="{FF2B5EF4-FFF2-40B4-BE49-F238E27FC236}">
                <a16:creationId xmlns:a16="http://schemas.microsoft.com/office/drawing/2014/main" id="{4242C939-0AF8-489E-BBA0-9770B39E2884}"/>
              </a:ext>
            </a:extLst>
          </p:cNvPr>
          <p:cNvSpPr txBox="1"/>
          <p:nvPr/>
        </p:nvSpPr>
        <p:spPr>
          <a:xfrm rot="10800000" flipV="1">
            <a:off x="1645166" y="6175169"/>
            <a:ext cx="1361514" cy="307777"/>
          </a:xfrm>
          <a:prstGeom prst="rect">
            <a:avLst/>
          </a:prstGeom>
          <a:noFill/>
        </p:spPr>
        <p:txBody>
          <a:bodyPr wrap="square">
            <a:spAutoFit/>
          </a:bodyPr>
          <a:lstStyle/>
          <a:p>
            <a:r>
              <a:rPr lang="en-US" sz="1400" dirty="0">
                <a:effectLst/>
                <a:latin typeface="Times New Roman" panose="02020603050405020304" pitchFamily="18" charset="0"/>
                <a:ea typeface="Calibri" panose="020F0502020204030204" pitchFamily="34" charset="0"/>
              </a:rPr>
              <a:t>(ICO, 2024)</a:t>
            </a:r>
            <a:endParaRPr lang="en-US" sz="1400" dirty="0"/>
          </a:p>
        </p:txBody>
      </p:sp>
      <p:pic>
        <p:nvPicPr>
          <p:cNvPr id="17" name="Video 16">
            <a:hlinkClick r:id="" action="ppaction://media"/>
            <a:extLst>
              <a:ext uri="{FF2B5EF4-FFF2-40B4-BE49-F238E27FC236}">
                <a16:creationId xmlns:a16="http://schemas.microsoft.com/office/drawing/2014/main" id="{1F4399EF-7871-0FCF-95CB-4A55CB2C12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4791208"/>
      </p:ext>
    </p:extLst>
  </p:cSld>
  <p:clrMapOvr>
    <a:masterClrMapping/>
  </p:clrMapOvr>
  <mc:AlternateContent xmlns:mc="http://schemas.openxmlformats.org/markup-compatibility/2006">
    <mc:Choice xmlns:p14="http://schemas.microsoft.com/office/powerpoint/2010/main" Requires="p14">
      <p:transition spd="slow" p14:dur="2000" advTm="24555"/>
    </mc:Choice>
    <mc:Fallback>
      <p:transition spd="slow" advTm="24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7C43-314B-4618-A475-B3A0342D43CC}"/>
              </a:ext>
            </a:extLst>
          </p:cNvPr>
          <p:cNvSpPr>
            <a:spLocks noGrp="1"/>
          </p:cNvSpPr>
          <p:nvPr>
            <p:ph type="title"/>
          </p:nvPr>
        </p:nvSpPr>
        <p:spPr/>
        <p:txBody>
          <a:bodyPr/>
          <a:lstStyle/>
          <a:p>
            <a:pPr algn="ctr"/>
            <a:r>
              <a:rPr lang="en-US" b="1" dirty="0"/>
              <a:t>Referencing Skills</a:t>
            </a:r>
          </a:p>
        </p:txBody>
      </p:sp>
      <p:sp>
        <p:nvSpPr>
          <p:cNvPr id="3" name="Content Placeholder 2">
            <a:extLst>
              <a:ext uri="{FF2B5EF4-FFF2-40B4-BE49-F238E27FC236}">
                <a16:creationId xmlns:a16="http://schemas.microsoft.com/office/drawing/2014/main" id="{918EB3F3-6BD5-422E-8F66-4B053714E6CE}"/>
              </a:ext>
            </a:extLst>
          </p:cNvPr>
          <p:cNvSpPr>
            <a:spLocks noGrp="1"/>
          </p:cNvSpPr>
          <p:nvPr>
            <p:ph idx="1"/>
          </p:nvPr>
        </p:nvSpPr>
        <p:spPr>
          <a:xfrm>
            <a:off x="838200" y="1796120"/>
            <a:ext cx="10120313" cy="646331"/>
          </a:xfrm>
        </p:spPr>
        <p:style>
          <a:lnRef idx="2">
            <a:schemeClr val="accent2"/>
          </a:lnRef>
          <a:fillRef idx="1">
            <a:schemeClr val="lt1"/>
          </a:fillRef>
          <a:effectRef idx="0">
            <a:schemeClr val="accent2"/>
          </a:effectRef>
          <a:fontRef idx="minor">
            <a:schemeClr val="dk1"/>
          </a:fontRef>
        </p:style>
        <p:txBody>
          <a:bodyPr/>
          <a:lstStyle/>
          <a:p>
            <a:r>
              <a:rPr lang="en-US" sz="1800" dirty="0">
                <a:effectLst/>
                <a:latin typeface="Times New Roman" panose="02020603050405020304" pitchFamily="18" charset="0"/>
                <a:ea typeface="Calibri" panose="020F0502020204030204" pitchFamily="34" charset="0"/>
              </a:rPr>
              <a:t>Referencing skills can be considered as the skills that help the students to acknowledge the source of information which has been used in the assignments. </a:t>
            </a:r>
          </a:p>
        </p:txBody>
      </p:sp>
      <p:sp>
        <p:nvSpPr>
          <p:cNvPr id="5" name="TextBox 4">
            <a:extLst>
              <a:ext uri="{FF2B5EF4-FFF2-40B4-BE49-F238E27FC236}">
                <a16:creationId xmlns:a16="http://schemas.microsoft.com/office/drawing/2014/main" id="{DD8AEC88-01D1-4D3E-8FC1-21555A6FBDEC}"/>
              </a:ext>
            </a:extLst>
          </p:cNvPr>
          <p:cNvSpPr txBox="1"/>
          <p:nvPr/>
        </p:nvSpPr>
        <p:spPr>
          <a:xfrm>
            <a:off x="838200" y="5334684"/>
            <a:ext cx="6093618" cy="646331"/>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It provides authenticity to the document and helps to maintain the integrity of the academic work. </a:t>
            </a:r>
            <a:endParaRPr lang="en-US" dirty="0"/>
          </a:p>
        </p:txBody>
      </p:sp>
      <p:sp>
        <p:nvSpPr>
          <p:cNvPr id="7" name="TextBox 6">
            <a:extLst>
              <a:ext uri="{FF2B5EF4-FFF2-40B4-BE49-F238E27FC236}">
                <a16:creationId xmlns:a16="http://schemas.microsoft.com/office/drawing/2014/main" id="{21046447-B137-4066-9E84-C602DEC62F15}"/>
              </a:ext>
            </a:extLst>
          </p:cNvPr>
          <p:cNvSpPr txBox="1"/>
          <p:nvPr/>
        </p:nvSpPr>
        <p:spPr>
          <a:xfrm>
            <a:off x="838200" y="3563035"/>
            <a:ext cx="6093618" cy="646331"/>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Harvard style referencing arranges information of the source in asymmetrical order.</a:t>
            </a:r>
            <a:endParaRPr lang="en-US" sz="1800" dirty="0">
              <a:latin typeface="Times New Roman" panose="02020603050405020304" pitchFamily="18" charset="0"/>
              <a:ea typeface="Calibri" panose="020F0502020204030204" pitchFamily="34" charset="0"/>
            </a:endParaRPr>
          </a:p>
        </p:txBody>
      </p:sp>
      <p:pic>
        <p:nvPicPr>
          <p:cNvPr id="9" name="Picture 8">
            <a:extLst>
              <a:ext uri="{FF2B5EF4-FFF2-40B4-BE49-F238E27FC236}">
                <a16:creationId xmlns:a16="http://schemas.microsoft.com/office/drawing/2014/main" id="{813592DD-A629-4563-AB5E-0CBB5411D5BE}"/>
              </a:ext>
            </a:extLst>
          </p:cNvPr>
          <p:cNvPicPr>
            <a:picLocks noChangeAspect="1"/>
          </p:cNvPicPr>
          <p:nvPr/>
        </p:nvPicPr>
        <p:blipFill>
          <a:blip r:embed="rId5"/>
          <a:stretch>
            <a:fillRect/>
          </a:stretch>
        </p:blipFill>
        <p:spPr>
          <a:xfrm>
            <a:off x="7345491" y="2796139"/>
            <a:ext cx="4372660" cy="2680930"/>
          </a:xfrm>
          <a:prstGeom prst="rect">
            <a:avLst/>
          </a:prstGeom>
          <a:ln>
            <a:noFill/>
          </a:ln>
          <a:effectLst>
            <a:softEdge rad="112500"/>
          </a:effectLst>
        </p:spPr>
      </p:pic>
      <p:sp>
        <p:nvSpPr>
          <p:cNvPr id="11" name="TextBox 10">
            <a:extLst>
              <a:ext uri="{FF2B5EF4-FFF2-40B4-BE49-F238E27FC236}">
                <a16:creationId xmlns:a16="http://schemas.microsoft.com/office/drawing/2014/main" id="{CB4512D6-605B-47C6-B692-117B0D045115}"/>
              </a:ext>
            </a:extLst>
          </p:cNvPr>
          <p:cNvSpPr txBox="1"/>
          <p:nvPr/>
        </p:nvSpPr>
        <p:spPr>
          <a:xfrm>
            <a:off x="9248215" y="5827127"/>
            <a:ext cx="1334620" cy="307777"/>
          </a:xfrm>
          <a:prstGeom prst="rect">
            <a:avLst/>
          </a:prstGeom>
          <a:noFill/>
        </p:spPr>
        <p:txBody>
          <a:bodyPr wrap="square">
            <a:spAutoFit/>
          </a:bodyPr>
          <a:lstStyle/>
          <a:p>
            <a:r>
              <a:rPr lang="en-US" sz="1400" dirty="0">
                <a:effectLst/>
                <a:latin typeface="Times New Roman" panose="02020603050405020304" pitchFamily="18" charset="0"/>
                <a:ea typeface="Calibri" panose="020F0502020204030204" pitchFamily="34" charset="0"/>
              </a:rPr>
              <a:t>(ICO, 2024)</a:t>
            </a:r>
            <a:endParaRPr lang="en-US" sz="1400" dirty="0"/>
          </a:p>
        </p:txBody>
      </p:sp>
      <p:pic>
        <p:nvPicPr>
          <p:cNvPr id="21" name="Video 20">
            <a:hlinkClick r:id="" action="ppaction://media"/>
            <a:extLst>
              <a:ext uri="{FF2B5EF4-FFF2-40B4-BE49-F238E27FC236}">
                <a16:creationId xmlns:a16="http://schemas.microsoft.com/office/drawing/2014/main" id="{CAC8169D-0F53-B4C2-75D0-334E43AEC6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1044587"/>
      </p:ext>
    </p:extLst>
  </p:cSld>
  <p:clrMapOvr>
    <a:masterClrMapping/>
  </p:clrMapOvr>
  <mc:AlternateContent xmlns:mc="http://schemas.openxmlformats.org/markup-compatibility/2006">
    <mc:Choice xmlns:p14="http://schemas.microsoft.com/office/powerpoint/2010/main" Requires="p14">
      <p:transition spd="slow" p14:dur="2000" advTm="26176"/>
    </mc:Choice>
    <mc:Fallback>
      <p:transition spd="slow" advTm="26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A2CF4-5467-4FF9-8DF5-8EEF0B131B7B}"/>
              </a:ext>
            </a:extLst>
          </p:cNvPr>
          <p:cNvSpPr>
            <a:spLocks noGrp="1"/>
          </p:cNvSpPr>
          <p:nvPr>
            <p:ph type="title"/>
          </p:nvPr>
        </p:nvSpPr>
        <p:spPr/>
        <p:txBody>
          <a:bodyPr/>
          <a:lstStyle/>
          <a:p>
            <a:pPr algn="ctr"/>
            <a:r>
              <a:rPr lang="en-US" b="1" dirty="0"/>
              <a:t>Conclusion</a:t>
            </a:r>
          </a:p>
        </p:txBody>
      </p:sp>
      <p:sp>
        <p:nvSpPr>
          <p:cNvPr id="3" name="Content Placeholder 2">
            <a:extLst>
              <a:ext uri="{FF2B5EF4-FFF2-40B4-BE49-F238E27FC236}">
                <a16:creationId xmlns:a16="http://schemas.microsoft.com/office/drawing/2014/main" id="{C86E0029-E750-4631-8C75-F34D15C1DA44}"/>
              </a:ext>
            </a:extLst>
          </p:cNvPr>
          <p:cNvSpPr>
            <a:spLocks noGrp="1"/>
          </p:cNvSpPr>
          <p:nvPr>
            <p:ph idx="1"/>
          </p:nvPr>
        </p:nvSpPr>
        <p:spPr>
          <a:xfrm>
            <a:off x="1878806" y="1898431"/>
            <a:ext cx="8434388" cy="646331"/>
          </a:xfrm>
        </p:spPr>
        <p:style>
          <a:lnRef idx="2">
            <a:schemeClr val="accent1"/>
          </a:lnRef>
          <a:fillRef idx="1">
            <a:schemeClr val="lt1"/>
          </a:fillRef>
          <a:effectRef idx="0">
            <a:schemeClr val="accent1"/>
          </a:effectRef>
          <a:fontRef idx="minor">
            <a:schemeClr val="dk1"/>
          </a:fontRef>
        </p:style>
        <p:txBody>
          <a:bodyPr/>
          <a:lstStyle/>
          <a:p>
            <a:r>
              <a:rPr lang="en-US" sz="1800" dirty="0">
                <a:effectLst/>
                <a:latin typeface="Times New Roman" panose="02020603050405020304" pitchFamily="18" charset="0"/>
                <a:ea typeface="Calibri" panose="020F0502020204030204" pitchFamily="34" charset="0"/>
              </a:rPr>
              <a:t>The study skills allow the students to solve critical problems in their academic life. </a:t>
            </a:r>
          </a:p>
        </p:txBody>
      </p:sp>
      <p:sp>
        <p:nvSpPr>
          <p:cNvPr id="5" name="TextBox 4">
            <a:extLst>
              <a:ext uri="{FF2B5EF4-FFF2-40B4-BE49-F238E27FC236}">
                <a16:creationId xmlns:a16="http://schemas.microsoft.com/office/drawing/2014/main" id="{A2FA707C-A553-4D8D-97C9-4A883F666725}"/>
              </a:ext>
            </a:extLst>
          </p:cNvPr>
          <p:cNvSpPr txBox="1"/>
          <p:nvPr/>
        </p:nvSpPr>
        <p:spPr>
          <a:xfrm>
            <a:off x="4718447" y="5424785"/>
            <a:ext cx="6797278" cy="646331"/>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has also covered the concept of academic misconduct that can bring serious consequences for the students.</a:t>
            </a:r>
          </a:p>
        </p:txBody>
      </p:sp>
      <p:sp>
        <p:nvSpPr>
          <p:cNvPr id="7" name="TextBox 6">
            <a:extLst>
              <a:ext uri="{FF2B5EF4-FFF2-40B4-BE49-F238E27FC236}">
                <a16:creationId xmlns:a16="http://schemas.microsoft.com/office/drawing/2014/main" id="{6EDF0B79-D86B-4F59-8BF7-98FC69E3D111}"/>
              </a:ext>
            </a:extLst>
          </p:cNvPr>
          <p:cNvSpPr txBox="1"/>
          <p:nvPr/>
        </p:nvSpPr>
        <p:spPr>
          <a:xfrm>
            <a:off x="4718447" y="3661608"/>
            <a:ext cx="6468666"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The critical thinking skills support the students to </a:t>
            </a:r>
            <a:r>
              <a:rPr lang="en-US" sz="1800" dirty="0" err="1">
                <a:effectLst/>
                <a:latin typeface="Times New Roman" panose="02020603050405020304" pitchFamily="18" charset="0"/>
                <a:ea typeface="Calibri" panose="020F0502020204030204" pitchFamily="34" charset="0"/>
              </a:rPr>
              <a:t>analyse</a:t>
            </a:r>
            <a:r>
              <a:rPr lang="en-US" sz="1800" dirty="0">
                <a:effectLst/>
                <a:latin typeface="Times New Roman" panose="02020603050405020304" pitchFamily="18" charset="0"/>
                <a:ea typeface="Calibri" panose="020F0502020204030204" pitchFamily="34" charset="0"/>
              </a:rPr>
              <a:t> and interpret the problems in different ways. </a:t>
            </a:r>
          </a:p>
        </p:txBody>
      </p:sp>
      <p:pic>
        <p:nvPicPr>
          <p:cNvPr id="9" name="Picture 8">
            <a:extLst>
              <a:ext uri="{FF2B5EF4-FFF2-40B4-BE49-F238E27FC236}">
                <a16:creationId xmlns:a16="http://schemas.microsoft.com/office/drawing/2014/main" id="{CB5113BF-C2A1-4107-81E4-6C1DD8F4AD46}"/>
              </a:ext>
            </a:extLst>
          </p:cNvPr>
          <p:cNvPicPr>
            <a:picLocks noChangeAspect="1"/>
          </p:cNvPicPr>
          <p:nvPr/>
        </p:nvPicPr>
        <p:blipFill>
          <a:blip r:embed="rId5"/>
          <a:stretch>
            <a:fillRect/>
          </a:stretch>
        </p:blipFill>
        <p:spPr>
          <a:xfrm>
            <a:off x="442634" y="2946472"/>
            <a:ext cx="3991532" cy="3248478"/>
          </a:xfrm>
          <a:prstGeom prst="rect">
            <a:avLst/>
          </a:prstGeom>
          <a:ln>
            <a:noFill/>
          </a:ln>
          <a:effectLst>
            <a:softEdge rad="112500"/>
          </a:effectLst>
        </p:spPr>
      </p:pic>
      <p:pic>
        <p:nvPicPr>
          <p:cNvPr id="19" name="Video 18">
            <a:hlinkClick r:id="" action="ppaction://media"/>
            <a:extLst>
              <a:ext uri="{FF2B5EF4-FFF2-40B4-BE49-F238E27FC236}">
                <a16:creationId xmlns:a16="http://schemas.microsoft.com/office/drawing/2014/main" id="{F730AB20-A377-4D94-55A6-CC138D985E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3939102"/>
      </p:ext>
    </p:extLst>
  </p:cSld>
  <p:clrMapOvr>
    <a:masterClrMapping/>
  </p:clrMapOvr>
  <mc:AlternateContent xmlns:mc="http://schemas.openxmlformats.org/markup-compatibility/2006">
    <mc:Choice xmlns:p14="http://schemas.microsoft.com/office/powerpoint/2010/main" Requires="p14">
      <p:transition spd="slow" p14:dur="2000" advTm="19510"/>
    </mc:Choice>
    <mc:Fallback>
      <p:transition spd="slow" advTm="19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455DE-6E81-4E00-B9A3-527F6E0CC085}"/>
              </a:ext>
            </a:extLst>
          </p:cNvPr>
          <p:cNvSpPr>
            <a:spLocks noGrp="1"/>
          </p:cNvSpPr>
          <p:nvPr>
            <p:ph type="title"/>
          </p:nvPr>
        </p:nvSpPr>
        <p:spPr/>
        <p:txBody>
          <a:bodyPr/>
          <a:lstStyle/>
          <a:p>
            <a:pPr algn="ctr"/>
            <a:r>
              <a:rPr lang="en-US" b="1" dirty="0"/>
              <a:t>References</a:t>
            </a:r>
          </a:p>
        </p:txBody>
      </p:sp>
      <p:sp>
        <p:nvSpPr>
          <p:cNvPr id="3" name="Content Placeholder 2">
            <a:extLst>
              <a:ext uri="{FF2B5EF4-FFF2-40B4-BE49-F238E27FC236}">
                <a16:creationId xmlns:a16="http://schemas.microsoft.com/office/drawing/2014/main" id="{5380D1A6-5F3D-4EF9-9E04-C3AAA13E584C}"/>
              </a:ext>
            </a:extLst>
          </p:cNvPr>
          <p:cNvSpPr>
            <a:spLocks noGrp="1"/>
          </p:cNvSpPr>
          <p:nvPr>
            <p:ph idx="1"/>
          </p:nvPr>
        </p:nvSpPr>
        <p:spPr>
          <a:xfrm>
            <a:off x="838200" y="1825625"/>
            <a:ext cx="10515600" cy="4667250"/>
          </a:xfrm>
        </p:spPr>
        <p:txBody>
          <a:bodyPr>
            <a:normAutofit fontScale="25000" lnSpcReduction="20000"/>
          </a:bodyPr>
          <a:lstStyle/>
          <a:p>
            <a:pPr algn="just">
              <a:lnSpc>
                <a:spcPct val="200000"/>
              </a:lnSpc>
              <a:spcBef>
                <a:spcPts val="0"/>
              </a:spcBef>
              <a:spcAft>
                <a:spcPts val="800"/>
              </a:spcAft>
            </a:pP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Benson, L. and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Enstroem</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R., (2023). A model for preventing academic misconduct: evidence from a large-scale intervention.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for Educational Integrity</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(1), p.25.</a:t>
            </a:r>
          </a:p>
          <a:p>
            <a:pPr algn="just">
              <a:lnSpc>
                <a:spcPct val="200000"/>
              </a:lnSpc>
              <a:spcBef>
                <a:spcPts val="0"/>
              </a:spcBef>
              <a:spcAft>
                <a:spcPts val="800"/>
              </a:spcAft>
            </a:pP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Cajigas</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B.Z.L.,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Gonzáles</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J.L.A., Japura, G.A.,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Sota</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C.Q.,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Tarazona</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J.O.G., Muñoz, G.I.S. and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Chuyma</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R.C., (2022). Self-plagiarism: reasons and motivations for academic plagiarism or text recycling.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Journal of Positive School Psychology</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(2), pp.1697-1711.</a:t>
            </a:r>
          </a:p>
          <a:p>
            <a:pPr algn="just">
              <a:lnSpc>
                <a:spcPct val="200000"/>
              </a:lnSpc>
              <a:spcBef>
                <a:spcPts val="0"/>
              </a:spcBef>
              <a:spcAft>
                <a:spcPts val="800"/>
              </a:spcAft>
            </a:pP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Day, T., (2023).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Success in academic writing</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Bloomsbury Publishing.</a:t>
            </a:r>
          </a:p>
          <a:p>
            <a:pPr algn="just">
              <a:lnSpc>
                <a:spcPct val="200000"/>
              </a:lnSpc>
              <a:spcBef>
                <a:spcPts val="0"/>
              </a:spcBef>
              <a:spcAft>
                <a:spcPts val="800"/>
              </a:spcAft>
            </a:pP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Giltrow</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J., Gooding, R. and Burgoyne, D., (2021).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Academic writing: An introduction</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Broadview Press.</a:t>
            </a:r>
          </a:p>
          <a:p>
            <a:pPr algn="just">
              <a:lnSpc>
                <a:spcPct val="200000"/>
              </a:lnSpc>
              <a:spcBef>
                <a:spcPts val="0"/>
              </a:spcBef>
              <a:spcAft>
                <a:spcPts val="800"/>
              </a:spcAft>
            </a:pP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Hamdani, M.,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Prayitno</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B.A. and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Karyanto</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P., (2020). The Effectiveness Of Critical Thinking Ability On Student Cognitive Learning Outcomes.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Education and Social Science Research</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(01), pp.222-230.</a:t>
            </a:r>
          </a:p>
          <a:p>
            <a:pPr algn="just">
              <a:lnSpc>
                <a:spcPct val="200000"/>
              </a:lnSpc>
              <a:spcBef>
                <a:spcPts val="0"/>
              </a:spcBef>
              <a:spcAft>
                <a:spcPts val="800"/>
              </a:spcAft>
            </a:pP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Heard, J., Scoular, C., Duckworth, D., Ramalingam, D. and Teo, I., (2020). Critical thinking: Skill development framework.</a:t>
            </a:r>
          </a:p>
          <a:p>
            <a:pPr algn="just">
              <a:lnSpc>
                <a:spcPct val="200000"/>
              </a:lnSpc>
              <a:spcBef>
                <a:spcPts val="0"/>
              </a:spcBef>
              <a:spcAft>
                <a:spcPts val="800"/>
              </a:spcAft>
            </a:pP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ICO, (2024).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Enforcement of this code.</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https://ico.org.uk/for-organisations/uk-gdpr-guidance-and-resources/data-sharing/data-sharing-a-code-of-practice/enforcement-of-this-code/#:~:text=For%20serious%20breaches%20of%20the,worldwide%20turnover%2C%20whichever%20is%20higher. [Accessed 20 February 2024].</a:t>
            </a:r>
          </a:p>
          <a:p>
            <a:pPr algn="just">
              <a:lnSpc>
                <a:spcPct val="200000"/>
              </a:lnSpc>
              <a:spcBef>
                <a:spcPts val="0"/>
              </a:spcBef>
              <a:spcAft>
                <a:spcPts val="800"/>
              </a:spcAft>
            </a:pP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Luck, J.A.,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Chugh</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R., Turnbull, D. and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Rytas</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Pember</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E., (2022). Glitches and hitches: Sessional academic staff viewpoints on academic integrity and academic misconduct.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Higher Education Research &amp; Development</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41</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(4), pp.1152-1167.</a:t>
            </a:r>
          </a:p>
          <a:p>
            <a:pPr algn="just">
              <a:lnSpc>
                <a:spcPct val="200000"/>
              </a:lnSpc>
              <a:spcBef>
                <a:spcPts val="0"/>
              </a:spcBef>
              <a:spcAft>
                <a:spcPts val="800"/>
              </a:spcAft>
            </a:pP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Rosba</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Zubaidah</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Mahanal</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Sulisetijono</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S., (2021), March. College students’ critical thinking skills and creativity. In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AIP Conference Proceedings</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(Vol. 2330, No. 1). AIP Publishing.</a:t>
            </a:r>
          </a:p>
          <a:p>
            <a:pPr algn="just">
              <a:lnSpc>
                <a:spcPct val="200000"/>
              </a:lnSpc>
              <a:spcBef>
                <a:spcPts val="0"/>
              </a:spcBef>
              <a:spcAft>
                <a:spcPts val="800"/>
              </a:spcAft>
            </a:pP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Rukman</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W.Y.,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Urath</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S., Harini, H.,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Ausat</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A.M.A. and </a:t>
            </a:r>
            <a:r>
              <a:rPr lang="en-US" sz="3600" dirty="0" err="1">
                <a:effectLst/>
                <a:latin typeface="Times New Roman" panose="02020603050405020304" pitchFamily="18" charset="0"/>
                <a:ea typeface="Calibri" panose="020F0502020204030204" pitchFamily="34" charset="0"/>
                <a:cs typeface="Times New Roman" panose="02020603050405020304" pitchFamily="18" charset="0"/>
              </a:rPr>
              <a:t>Suherlan</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S., (2023). Philosophy Education as a Means of Developing Student Soft Skills. </a:t>
            </a:r>
            <a:r>
              <a:rPr lang="en-US" sz="3600" i="1" dirty="0" err="1">
                <a:effectLst/>
                <a:latin typeface="Times New Roman" panose="02020603050405020304" pitchFamily="18" charset="0"/>
                <a:ea typeface="Calibri" panose="020F0502020204030204" pitchFamily="34" charset="0"/>
                <a:cs typeface="Times New Roman" panose="02020603050405020304" pitchFamily="18" charset="0"/>
              </a:rPr>
              <a:t>Edumaspul</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3600"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 Pendidikan</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3600" i="1"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3600" dirty="0">
                <a:effectLst/>
                <a:latin typeface="Times New Roman" panose="02020603050405020304" pitchFamily="18" charset="0"/>
                <a:ea typeface="Calibri" panose="020F0502020204030204" pitchFamily="34" charset="0"/>
                <a:cs typeface="Times New Roman" panose="02020603050405020304" pitchFamily="18" charset="0"/>
              </a:rPr>
              <a:t>(1), pp.281-286.</a:t>
            </a:r>
          </a:p>
          <a:p>
            <a:endParaRPr lang="en-US" dirty="0"/>
          </a:p>
        </p:txBody>
      </p:sp>
      <p:pic>
        <p:nvPicPr>
          <p:cNvPr id="8" name="Graphic 7">
            <a:extLst>
              <a:ext uri="{FF2B5EF4-FFF2-40B4-BE49-F238E27FC236}">
                <a16:creationId xmlns:a16="http://schemas.microsoft.com/office/drawing/2014/main" id="{101CA8B4-4BF3-5AA1-ED86-55248F8BE43F}"/>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93003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3066</Words>
  <Application>Microsoft Office PowerPoint</Application>
  <PresentationFormat>Widescreen</PresentationFormat>
  <Paragraphs>108</Paragraphs>
  <Slides>10</Slides>
  <Notes>10</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Study Skills</vt:lpstr>
      <vt:lpstr>Table of Contents</vt:lpstr>
      <vt:lpstr>Introduction</vt:lpstr>
      <vt:lpstr>Academic Misconduct</vt:lpstr>
      <vt:lpstr>Contd..</vt:lpstr>
      <vt:lpstr>Critical Thinking </vt:lpstr>
      <vt:lpstr>Contd…</vt:lpstr>
      <vt:lpstr>Referencing Skills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2024-03-04T10:18:08Z</dcterms:created>
  <dcterms:modified xsi:type="dcterms:W3CDTF">2024-03-14T22:30:35Z</dcterms:modified>
</cp:coreProperties>
</file>