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8" r:id="rId1"/>
  </p:sldMasterIdLst>
  <p:notesMasterIdLst>
    <p:notesMasterId r:id="rId14"/>
  </p:notesMasterIdLst>
  <p:sldIdLst>
    <p:sldId id="264" r:id="rId2"/>
    <p:sldId id="257" r:id="rId3"/>
    <p:sldId id="258" r:id="rId4"/>
    <p:sldId id="265" r:id="rId5"/>
    <p:sldId id="267" r:id="rId6"/>
    <p:sldId id="261" r:id="rId7"/>
    <p:sldId id="260" r:id="rId8"/>
    <p:sldId id="266" r:id="rId9"/>
    <p:sldId id="259" r:id="rId10"/>
    <p:sldId id="268" r:id="rId11"/>
    <p:sldId id="262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79"/>
  </p:normalViewPr>
  <p:slideViewPr>
    <p:cSldViewPr snapToGrid="0">
      <p:cViewPr varScale="1">
        <p:scale>
          <a:sx n="88" d="100"/>
          <a:sy n="88" d="100"/>
        </p:scale>
        <p:origin x="94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DA9373-2E4E-46DA-99DF-DF0AF3B53633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9357DCC-6443-4308-93AE-EA085ED83F7D}">
      <dgm:prSet/>
      <dgm:spPr/>
      <dgm:t>
        <a:bodyPr/>
        <a:lstStyle/>
        <a:p>
          <a:r>
            <a:rPr lang="en-US"/>
            <a:t>At 9:00 am, school has started for the students of Pantglas School just like any other ordinary day.</a:t>
          </a:r>
        </a:p>
      </dgm:t>
    </dgm:pt>
    <dgm:pt modelId="{10D155CE-C4DE-4D3A-A808-B9EF82A9FBDA}" type="parTrans" cxnId="{5C63765F-2F90-4DD0-BD04-02CB085BA120}">
      <dgm:prSet/>
      <dgm:spPr/>
      <dgm:t>
        <a:bodyPr/>
        <a:lstStyle/>
        <a:p>
          <a:endParaRPr lang="en-US"/>
        </a:p>
      </dgm:t>
    </dgm:pt>
    <dgm:pt modelId="{41EC84A5-DD46-4C72-9669-98CDF8A828B2}" type="sibTrans" cxnId="{5C63765F-2F90-4DD0-BD04-02CB085BA120}">
      <dgm:prSet/>
      <dgm:spPr/>
      <dgm:t>
        <a:bodyPr/>
        <a:lstStyle/>
        <a:p>
          <a:endParaRPr lang="en-US"/>
        </a:p>
      </dgm:t>
    </dgm:pt>
    <dgm:pt modelId="{CC07E001-A867-421B-8430-33420CC87B82}">
      <dgm:prSet/>
      <dgm:spPr/>
      <dgm:t>
        <a:bodyPr/>
        <a:lstStyle/>
        <a:p>
          <a:r>
            <a:rPr lang="en-US"/>
            <a:t>At 9:15 am Jeff Edwards was sitting in his math’s class when he heard an ominous rumble from the distance.</a:t>
          </a:r>
        </a:p>
      </dgm:t>
    </dgm:pt>
    <dgm:pt modelId="{2DCD79E6-6203-41C4-A9BA-AC1C1E890D34}" type="parTrans" cxnId="{04347A51-5786-44C7-8C3C-7D58BACD6BB5}">
      <dgm:prSet/>
      <dgm:spPr/>
      <dgm:t>
        <a:bodyPr/>
        <a:lstStyle/>
        <a:p>
          <a:endParaRPr lang="en-US"/>
        </a:p>
      </dgm:t>
    </dgm:pt>
    <dgm:pt modelId="{13FCD8CA-0334-468B-9942-DA9CBC4572F8}" type="sibTrans" cxnId="{04347A51-5786-44C7-8C3C-7D58BACD6BB5}">
      <dgm:prSet/>
      <dgm:spPr/>
      <dgm:t>
        <a:bodyPr/>
        <a:lstStyle/>
        <a:p>
          <a:endParaRPr lang="en-US"/>
        </a:p>
      </dgm:t>
    </dgm:pt>
    <dgm:pt modelId="{C926DC0E-F345-4198-95AA-BA47CFF13A08}">
      <dgm:prSet/>
      <dgm:spPr/>
      <dgm:t>
        <a:bodyPr/>
        <a:lstStyle/>
        <a:p>
          <a:r>
            <a:rPr lang="en-GB" i="0"/>
            <a:t>“The next thing I remember was waking up, my right foot was stuck in the radiator and there was water pouring out of it. My desk was pinned against my stomach and a girl’s head was on my left shoulder. She was dead.” – Jeff Edwards</a:t>
          </a:r>
          <a:endParaRPr lang="en-US"/>
        </a:p>
      </dgm:t>
    </dgm:pt>
    <dgm:pt modelId="{E65ED5EE-BC7A-4A75-8E50-7695924D257F}" type="parTrans" cxnId="{8158B5FF-57BA-487A-9F20-8AF33844389D}">
      <dgm:prSet/>
      <dgm:spPr/>
      <dgm:t>
        <a:bodyPr/>
        <a:lstStyle/>
        <a:p>
          <a:endParaRPr lang="en-US"/>
        </a:p>
      </dgm:t>
    </dgm:pt>
    <dgm:pt modelId="{036568F3-10A5-4AD8-84D9-61A315566F4C}" type="sibTrans" cxnId="{8158B5FF-57BA-487A-9F20-8AF33844389D}">
      <dgm:prSet/>
      <dgm:spPr/>
      <dgm:t>
        <a:bodyPr/>
        <a:lstStyle/>
        <a:p>
          <a:endParaRPr lang="en-US"/>
        </a:p>
      </dgm:t>
    </dgm:pt>
    <dgm:pt modelId="{BCB9B94A-BCAD-0948-8A0D-4C4DD8831679}" type="pres">
      <dgm:prSet presAssocID="{3BDA9373-2E4E-46DA-99DF-DF0AF3B53633}" presName="outerComposite" presStyleCnt="0">
        <dgm:presLayoutVars>
          <dgm:chMax val="5"/>
          <dgm:dir/>
          <dgm:resizeHandles val="exact"/>
        </dgm:presLayoutVars>
      </dgm:prSet>
      <dgm:spPr/>
    </dgm:pt>
    <dgm:pt modelId="{0C77C671-D30C-5946-BD45-35758C744723}" type="pres">
      <dgm:prSet presAssocID="{3BDA9373-2E4E-46DA-99DF-DF0AF3B53633}" presName="dummyMaxCanvas" presStyleCnt="0">
        <dgm:presLayoutVars/>
      </dgm:prSet>
      <dgm:spPr/>
    </dgm:pt>
    <dgm:pt modelId="{6A4024CE-8666-DE4A-89F5-9A02C3003F63}" type="pres">
      <dgm:prSet presAssocID="{3BDA9373-2E4E-46DA-99DF-DF0AF3B53633}" presName="ThreeNodes_1" presStyleLbl="node1" presStyleIdx="0" presStyleCnt="3">
        <dgm:presLayoutVars>
          <dgm:bulletEnabled val="1"/>
        </dgm:presLayoutVars>
      </dgm:prSet>
      <dgm:spPr/>
    </dgm:pt>
    <dgm:pt modelId="{2C5126E8-BB9A-5F45-A031-6689252844CC}" type="pres">
      <dgm:prSet presAssocID="{3BDA9373-2E4E-46DA-99DF-DF0AF3B53633}" presName="ThreeNodes_2" presStyleLbl="node1" presStyleIdx="1" presStyleCnt="3">
        <dgm:presLayoutVars>
          <dgm:bulletEnabled val="1"/>
        </dgm:presLayoutVars>
      </dgm:prSet>
      <dgm:spPr/>
    </dgm:pt>
    <dgm:pt modelId="{E0903785-22FD-854F-A543-2068C016A864}" type="pres">
      <dgm:prSet presAssocID="{3BDA9373-2E4E-46DA-99DF-DF0AF3B53633}" presName="ThreeNodes_3" presStyleLbl="node1" presStyleIdx="2" presStyleCnt="3">
        <dgm:presLayoutVars>
          <dgm:bulletEnabled val="1"/>
        </dgm:presLayoutVars>
      </dgm:prSet>
      <dgm:spPr/>
    </dgm:pt>
    <dgm:pt modelId="{53056882-9286-EE44-AC28-B4B83B275789}" type="pres">
      <dgm:prSet presAssocID="{3BDA9373-2E4E-46DA-99DF-DF0AF3B53633}" presName="ThreeConn_1-2" presStyleLbl="fgAccFollowNode1" presStyleIdx="0" presStyleCnt="2">
        <dgm:presLayoutVars>
          <dgm:bulletEnabled val="1"/>
        </dgm:presLayoutVars>
      </dgm:prSet>
      <dgm:spPr/>
    </dgm:pt>
    <dgm:pt modelId="{17B1C7C8-9E11-D44C-BE12-B0BEEEF20E9E}" type="pres">
      <dgm:prSet presAssocID="{3BDA9373-2E4E-46DA-99DF-DF0AF3B53633}" presName="ThreeConn_2-3" presStyleLbl="fgAccFollowNode1" presStyleIdx="1" presStyleCnt="2">
        <dgm:presLayoutVars>
          <dgm:bulletEnabled val="1"/>
        </dgm:presLayoutVars>
      </dgm:prSet>
      <dgm:spPr/>
    </dgm:pt>
    <dgm:pt modelId="{E5377CFF-021E-7B46-8DF5-70B6770A0D16}" type="pres">
      <dgm:prSet presAssocID="{3BDA9373-2E4E-46DA-99DF-DF0AF3B53633}" presName="ThreeNodes_1_text" presStyleLbl="node1" presStyleIdx="2" presStyleCnt="3">
        <dgm:presLayoutVars>
          <dgm:bulletEnabled val="1"/>
        </dgm:presLayoutVars>
      </dgm:prSet>
      <dgm:spPr/>
    </dgm:pt>
    <dgm:pt modelId="{BF246BA6-F016-5B4D-8B7B-7B9B64F7DD16}" type="pres">
      <dgm:prSet presAssocID="{3BDA9373-2E4E-46DA-99DF-DF0AF3B53633}" presName="ThreeNodes_2_text" presStyleLbl="node1" presStyleIdx="2" presStyleCnt="3">
        <dgm:presLayoutVars>
          <dgm:bulletEnabled val="1"/>
        </dgm:presLayoutVars>
      </dgm:prSet>
      <dgm:spPr/>
    </dgm:pt>
    <dgm:pt modelId="{96C21C1F-38BE-4B41-963B-CF01D4743945}" type="pres">
      <dgm:prSet presAssocID="{3BDA9373-2E4E-46DA-99DF-DF0AF3B53633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9D0FB61C-3977-CE49-A910-D2F503517E3B}" type="presOf" srcId="{13FCD8CA-0334-468B-9942-DA9CBC4572F8}" destId="{17B1C7C8-9E11-D44C-BE12-B0BEEEF20E9E}" srcOrd="0" destOrd="0" presId="urn:microsoft.com/office/officeart/2005/8/layout/vProcess5"/>
    <dgm:cxn modelId="{55979E1F-4798-6D4E-A170-5799BEC21167}" type="presOf" srcId="{29357DCC-6443-4308-93AE-EA085ED83F7D}" destId="{E5377CFF-021E-7B46-8DF5-70B6770A0D16}" srcOrd="1" destOrd="0" presId="urn:microsoft.com/office/officeart/2005/8/layout/vProcess5"/>
    <dgm:cxn modelId="{E2BFD531-7E14-5241-9933-8A5D56AFF52A}" type="presOf" srcId="{41EC84A5-DD46-4C72-9669-98CDF8A828B2}" destId="{53056882-9286-EE44-AC28-B4B83B275789}" srcOrd="0" destOrd="0" presId="urn:microsoft.com/office/officeart/2005/8/layout/vProcess5"/>
    <dgm:cxn modelId="{04347A51-5786-44C7-8C3C-7D58BACD6BB5}" srcId="{3BDA9373-2E4E-46DA-99DF-DF0AF3B53633}" destId="{CC07E001-A867-421B-8430-33420CC87B82}" srcOrd="1" destOrd="0" parTransId="{2DCD79E6-6203-41C4-A9BA-AC1C1E890D34}" sibTransId="{13FCD8CA-0334-468B-9942-DA9CBC4572F8}"/>
    <dgm:cxn modelId="{5C63765F-2F90-4DD0-BD04-02CB085BA120}" srcId="{3BDA9373-2E4E-46DA-99DF-DF0AF3B53633}" destId="{29357DCC-6443-4308-93AE-EA085ED83F7D}" srcOrd="0" destOrd="0" parTransId="{10D155CE-C4DE-4D3A-A808-B9EF82A9FBDA}" sibTransId="{41EC84A5-DD46-4C72-9669-98CDF8A828B2}"/>
    <dgm:cxn modelId="{F13C7A75-AC40-4749-9299-B9ADDC8F23DE}" type="presOf" srcId="{C926DC0E-F345-4198-95AA-BA47CFF13A08}" destId="{96C21C1F-38BE-4B41-963B-CF01D4743945}" srcOrd="1" destOrd="0" presId="urn:microsoft.com/office/officeart/2005/8/layout/vProcess5"/>
    <dgm:cxn modelId="{72060896-3441-DE45-AE16-478A1C5EF3AE}" type="presOf" srcId="{CC07E001-A867-421B-8430-33420CC87B82}" destId="{BF246BA6-F016-5B4D-8B7B-7B9B64F7DD16}" srcOrd="1" destOrd="0" presId="urn:microsoft.com/office/officeart/2005/8/layout/vProcess5"/>
    <dgm:cxn modelId="{E4085DBB-A7C2-0644-9F76-D6466B93C61C}" type="presOf" srcId="{CC07E001-A867-421B-8430-33420CC87B82}" destId="{2C5126E8-BB9A-5F45-A031-6689252844CC}" srcOrd="0" destOrd="0" presId="urn:microsoft.com/office/officeart/2005/8/layout/vProcess5"/>
    <dgm:cxn modelId="{99FA63D5-3DB9-6546-A242-7D9FA91B3F25}" type="presOf" srcId="{3BDA9373-2E4E-46DA-99DF-DF0AF3B53633}" destId="{BCB9B94A-BCAD-0948-8A0D-4C4DD8831679}" srcOrd="0" destOrd="0" presId="urn:microsoft.com/office/officeart/2005/8/layout/vProcess5"/>
    <dgm:cxn modelId="{4B2077E8-4DC3-0F45-AFA4-4BD717102941}" type="presOf" srcId="{29357DCC-6443-4308-93AE-EA085ED83F7D}" destId="{6A4024CE-8666-DE4A-89F5-9A02C3003F63}" srcOrd="0" destOrd="0" presId="urn:microsoft.com/office/officeart/2005/8/layout/vProcess5"/>
    <dgm:cxn modelId="{F3588CF1-310D-224F-9BDF-30D9D55CFF5B}" type="presOf" srcId="{C926DC0E-F345-4198-95AA-BA47CFF13A08}" destId="{E0903785-22FD-854F-A543-2068C016A864}" srcOrd="0" destOrd="0" presId="urn:microsoft.com/office/officeart/2005/8/layout/vProcess5"/>
    <dgm:cxn modelId="{8158B5FF-57BA-487A-9F20-8AF33844389D}" srcId="{3BDA9373-2E4E-46DA-99DF-DF0AF3B53633}" destId="{C926DC0E-F345-4198-95AA-BA47CFF13A08}" srcOrd="2" destOrd="0" parTransId="{E65ED5EE-BC7A-4A75-8E50-7695924D257F}" sibTransId="{036568F3-10A5-4AD8-84D9-61A315566F4C}"/>
    <dgm:cxn modelId="{C7985209-25AE-984B-9BE9-9179F2E62E4D}" type="presParOf" srcId="{BCB9B94A-BCAD-0948-8A0D-4C4DD8831679}" destId="{0C77C671-D30C-5946-BD45-35758C744723}" srcOrd="0" destOrd="0" presId="urn:microsoft.com/office/officeart/2005/8/layout/vProcess5"/>
    <dgm:cxn modelId="{F570E6FD-6B6F-0945-A15D-E8364E167747}" type="presParOf" srcId="{BCB9B94A-BCAD-0948-8A0D-4C4DD8831679}" destId="{6A4024CE-8666-DE4A-89F5-9A02C3003F63}" srcOrd="1" destOrd="0" presId="urn:microsoft.com/office/officeart/2005/8/layout/vProcess5"/>
    <dgm:cxn modelId="{27409C7E-CB8C-CF43-AFBE-F6E1FDEDA781}" type="presParOf" srcId="{BCB9B94A-BCAD-0948-8A0D-4C4DD8831679}" destId="{2C5126E8-BB9A-5F45-A031-6689252844CC}" srcOrd="2" destOrd="0" presId="urn:microsoft.com/office/officeart/2005/8/layout/vProcess5"/>
    <dgm:cxn modelId="{2CA94B1E-6B96-5047-8127-20B078420EDD}" type="presParOf" srcId="{BCB9B94A-BCAD-0948-8A0D-4C4DD8831679}" destId="{E0903785-22FD-854F-A543-2068C016A864}" srcOrd="3" destOrd="0" presId="urn:microsoft.com/office/officeart/2005/8/layout/vProcess5"/>
    <dgm:cxn modelId="{F860C771-73FD-7E4C-8DCC-97A083BDB996}" type="presParOf" srcId="{BCB9B94A-BCAD-0948-8A0D-4C4DD8831679}" destId="{53056882-9286-EE44-AC28-B4B83B275789}" srcOrd="4" destOrd="0" presId="urn:microsoft.com/office/officeart/2005/8/layout/vProcess5"/>
    <dgm:cxn modelId="{949442C3-96F6-8342-964D-5CE2E7158360}" type="presParOf" srcId="{BCB9B94A-BCAD-0948-8A0D-4C4DD8831679}" destId="{17B1C7C8-9E11-D44C-BE12-B0BEEEF20E9E}" srcOrd="5" destOrd="0" presId="urn:microsoft.com/office/officeart/2005/8/layout/vProcess5"/>
    <dgm:cxn modelId="{81690215-E92C-A44D-A5B0-86C27CD139FE}" type="presParOf" srcId="{BCB9B94A-BCAD-0948-8A0D-4C4DD8831679}" destId="{E5377CFF-021E-7B46-8DF5-70B6770A0D16}" srcOrd="6" destOrd="0" presId="urn:microsoft.com/office/officeart/2005/8/layout/vProcess5"/>
    <dgm:cxn modelId="{450A6F4A-D96B-4743-87FB-865D6644CD6E}" type="presParOf" srcId="{BCB9B94A-BCAD-0948-8A0D-4C4DD8831679}" destId="{BF246BA6-F016-5B4D-8B7B-7B9B64F7DD16}" srcOrd="7" destOrd="0" presId="urn:microsoft.com/office/officeart/2005/8/layout/vProcess5"/>
    <dgm:cxn modelId="{C9E034F3-3577-7049-AA67-A3CD7106D9AA}" type="presParOf" srcId="{BCB9B94A-BCAD-0948-8A0D-4C4DD8831679}" destId="{96C21C1F-38BE-4B41-963B-CF01D4743945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4024CE-8666-DE4A-89F5-9A02C3003F63}">
      <dsp:nvSpPr>
        <dsp:cNvPr id="0" name=""/>
        <dsp:cNvSpPr/>
      </dsp:nvSpPr>
      <dsp:spPr>
        <a:xfrm>
          <a:off x="0" y="0"/>
          <a:ext cx="8614410" cy="100144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At 9:00 am, school has started for the students of Pantglas School just like any other ordinary day.</a:t>
          </a:r>
        </a:p>
      </dsp:txBody>
      <dsp:txXfrm>
        <a:off x="29331" y="29331"/>
        <a:ext cx="7533768" cy="942787"/>
      </dsp:txXfrm>
    </dsp:sp>
    <dsp:sp modelId="{2C5126E8-BB9A-5F45-A031-6689252844CC}">
      <dsp:nvSpPr>
        <dsp:cNvPr id="0" name=""/>
        <dsp:cNvSpPr/>
      </dsp:nvSpPr>
      <dsp:spPr>
        <a:xfrm>
          <a:off x="760094" y="1168358"/>
          <a:ext cx="8614410" cy="1001449"/>
        </a:xfrm>
        <a:prstGeom prst="roundRect">
          <a:avLst>
            <a:gd name="adj" fmla="val 10000"/>
          </a:avLst>
        </a:prstGeom>
        <a:solidFill>
          <a:schemeClr val="accent5">
            <a:hueOff val="4416178"/>
            <a:satOff val="14379"/>
            <a:lumOff val="500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At 9:15 am Jeff Edwards was sitting in his math’s class when he heard an ominous rumble from the distance.</a:t>
          </a:r>
        </a:p>
      </dsp:txBody>
      <dsp:txXfrm>
        <a:off x="789425" y="1197689"/>
        <a:ext cx="7144710" cy="942787"/>
      </dsp:txXfrm>
    </dsp:sp>
    <dsp:sp modelId="{E0903785-22FD-854F-A543-2068C016A864}">
      <dsp:nvSpPr>
        <dsp:cNvPr id="0" name=""/>
        <dsp:cNvSpPr/>
      </dsp:nvSpPr>
      <dsp:spPr>
        <a:xfrm>
          <a:off x="1520189" y="2336716"/>
          <a:ext cx="8614410" cy="1001449"/>
        </a:xfrm>
        <a:prstGeom prst="roundRect">
          <a:avLst>
            <a:gd name="adj" fmla="val 10000"/>
          </a:avLst>
        </a:prstGeom>
        <a:solidFill>
          <a:schemeClr val="accent5">
            <a:hueOff val="8832355"/>
            <a:satOff val="28758"/>
            <a:lumOff val="1000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0" kern="1200"/>
            <a:t>“The next thing I remember was waking up, my right foot was stuck in the radiator and there was water pouring out of it. My desk was pinned against my stomach and a girl’s head was on my left shoulder. She was dead.” – Jeff Edwards</a:t>
          </a:r>
          <a:endParaRPr lang="en-US" sz="1600" kern="1200"/>
        </a:p>
      </dsp:txBody>
      <dsp:txXfrm>
        <a:off x="1549520" y="2366047"/>
        <a:ext cx="7144710" cy="942787"/>
      </dsp:txXfrm>
    </dsp:sp>
    <dsp:sp modelId="{53056882-9286-EE44-AC28-B4B83B275789}">
      <dsp:nvSpPr>
        <dsp:cNvPr id="0" name=""/>
        <dsp:cNvSpPr/>
      </dsp:nvSpPr>
      <dsp:spPr>
        <a:xfrm>
          <a:off x="7963467" y="759432"/>
          <a:ext cx="650942" cy="65094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8109929" y="759432"/>
        <a:ext cx="358018" cy="489834"/>
      </dsp:txXfrm>
    </dsp:sp>
    <dsp:sp modelId="{17B1C7C8-9E11-D44C-BE12-B0BEEEF20E9E}">
      <dsp:nvSpPr>
        <dsp:cNvPr id="0" name=""/>
        <dsp:cNvSpPr/>
      </dsp:nvSpPr>
      <dsp:spPr>
        <a:xfrm>
          <a:off x="8723562" y="1921114"/>
          <a:ext cx="650942" cy="65094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8780593"/>
            <a:satOff val="29467"/>
            <a:lumOff val="3014"/>
            <a:alphaOff val="0"/>
          </a:schemeClr>
        </a:solidFill>
        <a:ln w="34925" cap="flat" cmpd="sng" algn="in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8870024" y="1921114"/>
        <a:ext cx="358018" cy="4898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629198-4ADF-1744-AC96-91ACB1A470CC}" type="datetimeFigureOut">
              <a:rPr lang="en-US" smtClean="0"/>
              <a:t>3/19/23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20AB54-6508-CD47-B196-F14C106A2C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61877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20AB54-6508-CD47-B196-F14C106A2C1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2023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3/19/23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4346484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995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3/19/23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4547058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119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3/19/23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593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3/19/23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87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3/19/23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341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3/19/23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267677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3/19/23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348216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626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326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3/19/23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27664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Aberfan" TargetMode="External"/><Relationship Id="rId7" Type="http://schemas.openxmlformats.org/officeDocument/2006/relationships/hyperlink" Target="https://www.vulture.com/2019/11/aberfan-disaster-the-crown-season-3.html" TargetMode="External"/><Relationship Id="rId2" Type="http://schemas.openxmlformats.org/officeDocument/2006/relationships/hyperlink" Target="https://www.spectator.co.uk/article/why-wales-is-terrified-of-another-aberfan-disaster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ressgazette.co.uk/publishers/nationals/wales-online-team-spent-a-year-creating-digital-tribute-to-aberfan-disaster-victims-this-is-about-allowing-the-stories-to-shine-through/" TargetMode="External"/><Relationship Id="rId5" Type="http://schemas.openxmlformats.org/officeDocument/2006/relationships/hyperlink" Target="http://daibach-welldigger.blogspot.com/2016/10/the-chapels-of-aberfan-2-their-role-in.html?q=aberfan+disaster" TargetMode="External"/><Relationship Id="rId4" Type="http://schemas.openxmlformats.org/officeDocument/2006/relationships/hyperlink" Target="https://mossfords.com/the-aberfan-disaster-memorial-garden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ithsonianmag.com/history/true-story-aberfan-disaster-featured-crown-180973565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22">
            <a:extLst>
              <a:ext uri="{FF2B5EF4-FFF2-40B4-BE49-F238E27FC236}">
                <a16:creationId xmlns:a16="http://schemas.microsoft.com/office/drawing/2014/main" id="{8C89EA62-F38E-4285-A105-C5E1BD360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24" name="Freeform 6">
              <a:extLst>
                <a:ext uri="{FF2B5EF4-FFF2-40B4-BE49-F238E27FC236}">
                  <a16:creationId xmlns:a16="http://schemas.microsoft.com/office/drawing/2014/main" id="{2CF6E46A-CCCD-4728-B011-E147B2362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5" name="Freeform 6">
              <a:extLst>
                <a:ext uri="{FF2B5EF4-FFF2-40B4-BE49-F238E27FC236}">
                  <a16:creationId xmlns:a16="http://schemas.microsoft.com/office/drawing/2014/main" id="{2E2C684B-30C9-4689-A529-EBF1B8ADB2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 useBgFill="1">
        <p:nvSpPr>
          <p:cNvPr id="35" name="Rectangle 26">
            <a:extLst>
              <a:ext uri="{FF2B5EF4-FFF2-40B4-BE49-F238E27FC236}">
                <a16:creationId xmlns:a16="http://schemas.microsoft.com/office/drawing/2014/main" id="{EC2B4A13-0632-456F-A66A-2D0CDB9D3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28">
            <a:extLst>
              <a:ext uri="{FF2B5EF4-FFF2-40B4-BE49-F238E27FC236}">
                <a16:creationId xmlns:a16="http://schemas.microsoft.com/office/drawing/2014/main" id="{1568A552-34C4-41D2-A36B-9E86EC569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 flipH="1">
            <a:off x="1730653" y="-921117"/>
            <a:ext cx="1756584" cy="4408488"/>
          </a:xfrm>
          <a:custGeom>
            <a:avLst/>
            <a:gdLst>
              <a:gd name="connsiteX0" fmla="*/ 1756584 w 1756584"/>
              <a:gd name="connsiteY0" fmla="*/ 4408488 h 4408488"/>
              <a:gd name="connsiteX1" fmla="*/ 1756584 w 1756584"/>
              <a:gd name="connsiteY1" fmla="*/ 0 h 4408488"/>
              <a:gd name="connsiteX2" fmla="*/ 1350810 w 1756584"/>
              <a:gd name="connsiteY2" fmla="*/ 0 h 4408488"/>
              <a:gd name="connsiteX3" fmla="*/ 1350810 w 1756584"/>
              <a:gd name="connsiteY3" fmla="*/ 4024068 h 4408488"/>
              <a:gd name="connsiteX4" fmla="*/ 0 w 1756584"/>
              <a:gd name="connsiteY4" fmla="*/ 4023445 h 4408488"/>
              <a:gd name="connsiteX5" fmla="*/ 0 w 1756584"/>
              <a:gd name="connsiteY5" fmla="*/ 4408488 h 4408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56584" h="4408488">
                <a:moveTo>
                  <a:pt x="1756584" y="4408488"/>
                </a:moveTo>
                <a:lnTo>
                  <a:pt x="1756584" y="0"/>
                </a:lnTo>
                <a:lnTo>
                  <a:pt x="1350810" y="0"/>
                </a:lnTo>
                <a:lnTo>
                  <a:pt x="1350810" y="4024068"/>
                </a:lnTo>
                <a:lnTo>
                  <a:pt x="0" y="4023445"/>
                </a:lnTo>
                <a:lnTo>
                  <a:pt x="0" y="4408488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B8BE655E-142C-41C9-895E-54D55EDDA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 flipV="1">
            <a:off x="8673443" y="2182330"/>
            <a:ext cx="1755930" cy="4408488"/>
          </a:xfrm>
          <a:custGeom>
            <a:avLst/>
            <a:gdLst>
              <a:gd name="connsiteX0" fmla="*/ 0 w 1755930"/>
              <a:gd name="connsiteY0" fmla="*/ 4023420 h 4408488"/>
              <a:gd name="connsiteX1" fmla="*/ 1 w 1755930"/>
              <a:gd name="connsiteY1" fmla="*/ 4408488 h 4408488"/>
              <a:gd name="connsiteX2" fmla="*/ 1755930 w 1755930"/>
              <a:gd name="connsiteY2" fmla="*/ 4408488 h 4408488"/>
              <a:gd name="connsiteX3" fmla="*/ 1755930 w 1755930"/>
              <a:gd name="connsiteY3" fmla="*/ 0 h 4408488"/>
              <a:gd name="connsiteX4" fmla="*/ 1350156 w 1755930"/>
              <a:gd name="connsiteY4" fmla="*/ 0 h 4408488"/>
              <a:gd name="connsiteX5" fmla="*/ 1350156 w 1755930"/>
              <a:gd name="connsiteY5" fmla="*/ 4023628 h 4408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55930" h="4408488">
                <a:moveTo>
                  <a:pt x="0" y="4023420"/>
                </a:moveTo>
                <a:lnTo>
                  <a:pt x="1" y="4408488"/>
                </a:lnTo>
                <a:lnTo>
                  <a:pt x="1755930" y="4408488"/>
                </a:lnTo>
                <a:lnTo>
                  <a:pt x="1755930" y="0"/>
                </a:lnTo>
                <a:lnTo>
                  <a:pt x="1350156" y="0"/>
                </a:lnTo>
                <a:lnTo>
                  <a:pt x="1350156" y="4023628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EB989B-C849-0B19-CA74-9BC83336B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006" y="1086143"/>
            <a:ext cx="9969910" cy="35404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7200" cap="all"/>
              <a:t>Aberfan Disaster 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98CC593-9FF4-46EF-81AE-2D26922F1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6453386"/>
            <a:ext cx="12191998" cy="40461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43251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0F25F-F47A-0E31-24DD-8F0BA0B7B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1" y="963919"/>
            <a:ext cx="10134600" cy="1036994"/>
          </a:xfrm>
        </p:spPr>
        <p:txBody>
          <a:bodyPr anchor="b">
            <a:norm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Just a normal day…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13D799-9B8F-0E9B-227C-FAEC504B9B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0997445"/>
              </p:ext>
            </p:extLst>
          </p:nvPr>
        </p:nvGraphicFramePr>
        <p:xfrm>
          <a:off x="1028700" y="2749258"/>
          <a:ext cx="10134600" cy="33381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87663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0667D-BB45-4BED-D7F3-3AB859B89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883" y="1000366"/>
            <a:ext cx="3995397" cy="1239627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sz="3000"/>
              <a:t>The mistake that cost families their loved ones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408823-9EDC-E41E-E0B6-66F9C4F49C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144" y="2884395"/>
            <a:ext cx="3862062" cy="2469140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144 people were killed overall in Aberfan </a:t>
            </a:r>
          </a:p>
          <a:p>
            <a:pPr algn="ctr"/>
            <a:r>
              <a:rPr lang="en-US" dirty="0"/>
              <a:t>116 of those killed were children  </a:t>
            </a:r>
          </a:p>
          <a:p>
            <a:pPr algn="ctr"/>
            <a:r>
              <a:rPr lang="en-US" dirty="0"/>
              <a:t>28 were adults</a:t>
            </a:r>
          </a:p>
          <a:p>
            <a:pPr algn="ctr"/>
            <a:r>
              <a:rPr lang="en-US" dirty="0"/>
              <a:t>145 children survived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33FED9-85FE-B306-55AE-62B0B32E94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5500" y="1492164"/>
            <a:ext cx="5715000" cy="3958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620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8B556C4-7E49-4C36-845D-FC58F5073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B3B0FE-2B02-0FDF-A96E-C02C2CEA51B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996851-325E-18F8-863B-CA459E527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>
            <a:normAutofit/>
          </a:bodyPr>
          <a:lstStyle/>
          <a:p>
            <a:r>
              <a:rPr lang="en-US" dirty="0"/>
              <a:t>The Queen’s biggest regret?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D67B8-98AF-51D6-70AF-38813F339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9601200" cy="3581400"/>
          </a:xfrm>
        </p:spPr>
        <p:txBody>
          <a:bodyPr>
            <a:normAutofit/>
          </a:bodyPr>
          <a:lstStyle/>
          <a:p>
            <a:r>
              <a:rPr lang="en-US" dirty="0"/>
              <a:t>Originally decided to stay away from Aberfan when the news broke as she feared she would overshadow the disaster</a:t>
            </a:r>
          </a:p>
          <a:p>
            <a:r>
              <a:rPr lang="en-US" dirty="0"/>
              <a:t> Sent Prince Phillip in her place to represent the monarchy</a:t>
            </a:r>
          </a:p>
          <a:p>
            <a:r>
              <a:rPr lang="en-US" dirty="0"/>
              <a:t>A week later she would travel to Aberfan to show her support for the families</a:t>
            </a:r>
          </a:p>
          <a:p>
            <a:r>
              <a:rPr lang="en-US" dirty="0"/>
              <a:t>It’s reported that the Queen cried at Aberfan, something that she rarely allows herself to do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34918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D9D6BF1-DFF2-4526-9D13-BF339D8C4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A54D4DB6-FB18-4CAE-8905-E0053C925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1DBD6488-9429-4FFA-8AE8-C4022C39B0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709ADC9-6EAF-4268-9415-1ED5ECFA2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D5FA95-96BB-3679-3032-74FEA0038BF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5503" b="3824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57430A2-4180-0F2C-6CE4-9163A5176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5128" y="1788454"/>
            <a:ext cx="8361229" cy="20982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7200" cap="all"/>
              <a:t>Forgotten Legacy</a:t>
            </a:r>
          </a:p>
        </p:txBody>
      </p:sp>
    </p:spTree>
    <p:extLst>
      <p:ext uri="{BB962C8B-B14F-4D97-AF65-F5344CB8AC3E}">
        <p14:creationId xmlns:p14="http://schemas.microsoft.com/office/powerpoint/2010/main" val="6463097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E0077-AA4B-6F0D-BB6F-857226459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9264" y="733100"/>
            <a:ext cx="4618836" cy="1275669"/>
          </a:xfrm>
        </p:spPr>
        <p:txBody>
          <a:bodyPr anchor="b">
            <a:normAutofit/>
          </a:bodyPr>
          <a:lstStyle/>
          <a:p>
            <a:pPr algn="ctr"/>
            <a:r>
              <a:rPr lang="en-US"/>
              <a:t>Capel Aberfan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76474A-5BB8-199C-6CFE-E34D678468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58710" y="2167795"/>
            <a:ext cx="3943575" cy="3390900"/>
          </a:xfrm>
        </p:spPr>
        <p:txBody>
          <a:bodyPr anchor="t">
            <a:normAutofit fontScale="25000" lnSpcReduction="20000"/>
          </a:bodyPr>
          <a:lstStyle/>
          <a:p>
            <a:pPr algn="ctr">
              <a:lnSpc>
                <a:spcPct val="100000"/>
              </a:lnSpc>
            </a:pPr>
            <a:r>
              <a:rPr lang="en-US" sz="6400" dirty="0"/>
              <a:t>Capel Aberfan, built in 1856, acted as a makeshift mortuary for the deceased students during the Aberfan disaster</a:t>
            </a:r>
          </a:p>
          <a:p>
            <a:pPr algn="ctr">
              <a:lnSpc>
                <a:spcPct val="100000"/>
              </a:lnSpc>
            </a:pPr>
            <a:endParaRPr lang="en-US" sz="6400" dirty="0"/>
          </a:p>
          <a:p>
            <a:pPr algn="ctr">
              <a:lnSpc>
                <a:spcPct val="100000"/>
              </a:lnSpc>
            </a:pPr>
            <a:r>
              <a:rPr lang="en-US" sz="6400" dirty="0"/>
              <a:t>In 2015 it suffered an arson attack and has since been in a state of disrepair</a:t>
            </a:r>
          </a:p>
          <a:p>
            <a:pPr algn="ctr">
              <a:lnSpc>
                <a:spcPct val="100000"/>
              </a:lnSpc>
            </a:pPr>
            <a:endParaRPr lang="en-US" sz="6400" dirty="0"/>
          </a:p>
          <a:p>
            <a:pPr algn="ctr">
              <a:lnSpc>
                <a:spcPct val="100000"/>
              </a:lnSpc>
            </a:pPr>
            <a:r>
              <a:rPr lang="en-US" sz="6400" dirty="0"/>
              <a:t>Attempts to reach the private owners failed and as such the building has been listed to be demolished for the safety of the community. </a:t>
            </a:r>
          </a:p>
          <a:p>
            <a:pPr algn="ctr">
              <a:lnSpc>
                <a:spcPct val="100000"/>
              </a:lnSpc>
            </a:pPr>
            <a:r>
              <a:rPr lang="en-US" sz="6400" dirty="0"/>
              <a:t>Igor Kopytoff tells us that “objects are invested with meaning through social interaction”</a:t>
            </a:r>
          </a:p>
          <a:p>
            <a:pPr algn="ctr">
              <a:lnSpc>
                <a:spcPct val="100000"/>
              </a:lnSpc>
            </a:pPr>
            <a:endParaRPr lang="en-US" sz="1100" dirty="0"/>
          </a:p>
          <a:p>
            <a:pPr algn="ctr">
              <a:lnSpc>
                <a:spcPct val="100000"/>
              </a:lnSpc>
            </a:pPr>
            <a:endParaRPr lang="en-US" sz="11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374830-D5CB-A607-6EF6-A60BDD606EC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9892" r="21643"/>
          <a:stretch/>
        </p:blipFill>
        <p:spPr>
          <a:xfrm>
            <a:off x="1682" y="10"/>
            <a:ext cx="60960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3589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FFE8D-9334-434B-0A98-27D62F453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6580" y="4701426"/>
            <a:ext cx="3282152" cy="172172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2800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Lack of memorial?</a:t>
            </a:r>
            <a:br>
              <a:rPr lang="en-US" sz="2800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600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1600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1997 – The Queen and duke of Edinburgh plant a tree at the </a:t>
            </a:r>
            <a:r>
              <a:rPr lang="en-US" sz="1600" kern="1200" cap="all" spc="390" baseline="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aberfan</a:t>
            </a:r>
            <a:r>
              <a:rPr lang="en-US" sz="1600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memorial garden</a:t>
            </a:r>
            <a:br>
              <a:rPr lang="en-US" sz="1600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600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1600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2007 – Welsh government gave a donation of 1.5 million to the </a:t>
            </a:r>
            <a:r>
              <a:rPr lang="en-US" sz="1600" kern="1200" cap="all" spc="390" baseline="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aberfan</a:t>
            </a:r>
            <a:r>
              <a:rPr lang="en-US" sz="1600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memorial disaster</a:t>
            </a:r>
            <a:br>
              <a:rPr lang="en-US" sz="1600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600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1600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2016 – 15</a:t>
            </a:r>
            <a:r>
              <a:rPr lang="en-US" sz="1600" kern="1200" cap="all" spc="390" baseline="300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</a:t>
            </a:r>
            <a:r>
              <a:rPr lang="en-US" sz="1600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anniversary memorial events took place</a:t>
            </a:r>
            <a:br>
              <a:rPr lang="en-US" sz="1600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600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1600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2021 – memorial sculpture was placed at the </a:t>
            </a:r>
            <a:r>
              <a:rPr lang="en-US" sz="1600" kern="1200" cap="all" spc="390" baseline="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rhondda</a:t>
            </a:r>
            <a:r>
              <a:rPr lang="en-US" sz="1600" cap="all" spc="390" dirty="0"/>
              <a:t> heritage</a:t>
            </a:r>
            <a:r>
              <a:rPr lang="en-US" sz="1600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museum</a:t>
            </a:r>
            <a:br>
              <a:rPr lang="en-US" sz="1600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600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1600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2022 – calls made to have artifacts from </a:t>
            </a:r>
            <a:r>
              <a:rPr lang="en-US" sz="1600" kern="1200" cap="all" spc="390" baseline="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aberfan</a:t>
            </a:r>
            <a:r>
              <a:rPr lang="en-US" sz="1600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such as a clock that stopped at the moment of impact to have a permanent home</a:t>
            </a:r>
          </a:p>
        </p:txBody>
      </p:sp>
      <p:pic>
        <p:nvPicPr>
          <p:cNvPr id="2050" name="Picture 2" descr="The Aberfan Memorial Garden | Mossfords Memorial Masons | Wales">
            <a:extLst>
              <a:ext uri="{FF2B5EF4-FFF2-40B4-BE49-F238E27FC236}">
                <a16:creationId xmlns:a16="http://schemas.microsoft.com/office/drawing/2014/main" id="{A2E9C8ED-C9EF-7238-BB4F-B4BF5E531F5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73" r="10817"/>
          <a:stretch/>
        </p:blipFill>
        <p:spPr bwMode="auto">
          <a:xfrm>
            <a:off x="6096000" y="3749519"/>
            <a:ext cx="6096000" cy="3108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170764C-0538-673B-5B13-A513AF14471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257" b="17742"/>
          <a:stretch/>
        </p:blipFill>
        <p:spPr>
          <a:xfrm>
            <a:off x="6096000" y="-312"/>
            <a:ext cx="6096000" cy="3428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2597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22D00-C2BE-11FB-1218-C91C2C660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Is there a need for grand memorials?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9F975-FC57-B2E5-DC26-0E39FD8590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Aberfan is a huddled community </a:t>
            </a:r>
          </a:p>
          <a:p>
            <a:r>
              <a:rPr lang="en-US" dirty="0"/>
              <a:t>A personal piece of dark heritage </a:t>
            </a:r>
          </a:p>
          <a:p>
            <a:r>
              <a:rPr lang="en-US" dirty="0"/>
              <a:t>A still existing grieving process that doesn’t need mass tourism</a:t>
            </a:r>
          </a:p>
          <a:p>
            <a:r>
              <a:rPr lang="en-US" dirty="0"/>
              <a:t>No commodification deliberately. Aberfan does not want to be a tourist destination and if you do visit you may not be welcomed by everybody if the purpose is to see the memorials. However, the existence of a memorial garden and plaque suggests that its there not for locals, as they don’t need any reminders, but for a wider audience.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06316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9874F-EB51-02E5-2104-49F05B655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6924" y="1398850"/>
            <a:ext cx="3282152" cy="20301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cap="all" spc="390" dirty="0"/>
              <a:t>digital</a:t>
            </a:r>
            <a:r>
              <a:rPr lang="en-US" sz="2800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Media</a:t>
            </a:r>
          </a:p>
        </p:txBody>
      </p:sp>
      <p:pic>
        <p:nvPicPr>
          <p:cNvPr id="1026" name="Picture 2" descr="The True Story of the Aberfan Disaster in The Crown Season 3">
            <a:extLst>
              <a:ext uri="{FF2B5EF4-FFF2-40B4-BE49-F238E27FC236}">
                <a16:creationId xmlns:a16="http://schemas.microsoft.com/office/drawing/2014/main" id="{2939A9DC-AB78-4461-8A98-425DA280213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/>
        </p:blipFill>
        <p:spPr bwMode="auto">
          <a:xfrm>
            <a:off x="5442676" y="3428993"/>
            <a:ext cx="6749324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Wales Online team spent a year creating digital tribute to Aberfan disaster  victims - Press Gazette">
            <a:extLst>
              <a:ext uri="{FF2B5EF4-FFF2-40B4-BE49-F238E27FC236}">
                <a16:creationId xmlns:a16="http://schemas.microsoft.com/office/drawing/2014/main" id="{95A66FE5-9DE9-7D29-37D6-D686E80CF5A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91" b="4932"/>
          <a:stretch/>
        </p:blipFill>
        <p:spPr bwMode="auto">
          <a:xfrm>
            <a:off x="5442676" y="-312"/>
            <a:ext cx="6749324" cy="3796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42609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18E25-EAD7-E186-E9E9-257AD3A4D2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049363-2344-C839-76C8-F10E658F6A4D}"/>
              </a:ext>
            </a:extLst>
          </p:cNvPr>
          <p:cNvSpPr txBox="1"/>
          <p:nvPr/>
        </p:nvSpPr>
        <p:spPr>
          <a:xfrm>
            <a:off x="1371600" y="1905506"/>
            <a:ext cx="850537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Aberfan is a personal incident that needs no tourism</a:t>
            </a:r>
          </a:p>
          <a:p>
            <a:endParaRPr lang="en-US" sz="2400" dirty="0"/>
          </a:p>
          <a:p>
            <a:r>
              <a:rPr lang="en-US" sz="2400" dirty="0"/>
              <a:t>Physical elements of Aberfan have seemingly been forgotten and left in disrepair</a:t>
            </a:r>
          </a:p>
          <a:p>
            <a:endParaRPr lang="en-US" sz="2400" dirty="0"/>
          </a:p>
          <a:p>
            <a:r>
              <a:rPr lang="en-US" sz="2400" dirty="0"/>
              <a:t>Social media has provided a more 21</a:t>
            </a:r>
            <a:r>
              <a:rPr lang="en-US" sz="2400" baseline="30000" dirty="0"/>
              <a:t>st</a:t>
            </a:r>
            <a:r>
              <a:rPr lang="en-US" sz="2400" dirty="0"/>
              <a:t> century way of remembering the incident without having to be physically present at the site </a:t>
            </a:r>
          </a:p>
        </p:txBody>
      </p:sp>
    </p:spTree>
    <p:extLst>
      <p:ext uri="{BB962C8B-B14F-4D97-AF65-F5344CB8AC3E}">
        <p14:creationId xmlns:p14="http://schemas.microsoft.com/office/powerpoint/2010/main" val="38047093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EF628-1A40-5CFA-E8AE-3112958376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 (Images)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BB37A-3A95-742E-D885-FD3401EC48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1600" dirty="0"/>
              <a:t>Theo Davies-Lewis, ‘The Spectator’, &lt; </a:t>
            </a:r>
            <a:r>
              <a:rPr lang="en-US" sz="1600" dirty="0">
                <a:hlinkClick r:id="rId2"/>
              </a:rPr>
              <a:t>https://www.spectator.co.uk/article/why-wales-is-terrified-of-another-aberfan-disaster/</a:t>
            </a:r>
            <a:r>
              <a:rPr lang="en-US" sz="1600" dirty="0"/>
              <a:t> &gt;, [Accessed 13/3/2023]</a:t>
            </a:r>
          </a:p>
          <a:p>
            <a:r>
              <a:rPr lang="en-US" sz="1600" dirty="0"/>
              <a:t>Wikipedia, ‘Aberfan’, &lt; </a:t>
            </a:r>
            <a:r>
              <a:rPr lang="en-US" sz="1600" dirty="0">
                <a:hlinkClick r:id="rId3"/>
              </a:rPr>
              <a:t>https://en.wikipedia.org/wiki/Aberfan</a:t>
            </a:r>
            <a:r>
              <a:rPr lang="en-US" sz="1600" dirty="0"/>
              <a:t> &gt;, [Accessed 10/3/2023]</a:t>
            </a:r>
          </a:p>
          <a:p>
            <a:r>
              <a:rPr lang="en-US" sz="1600" dirty="0" err="1"/>
              <a:t>Mossfords</a:t>
            </a:r>
            <a:r>
              <a:rPr lang="en-US" sz="1600" dirty="0"/>
              <a:t>, ‘The Aberfan Disaster Memorial Garden’, &lt; </a:t>
            </a:r>
            <a:r>
              <a:rPr lang="en-US" sz="1600" dirty="0">
                <a:hlinkClick r:id="rId4"/>
              </a:rPr>
              <a:t>https://mossfords.com/the-aberfan-disaster-memorial-garden/</a:t>
            </a:r>
            <a:r>
              <a:rPr lang="en-US" sz="1600" dirty="0"/>
              <a:t> &gt;, [Accessed 13/3/2023]</a:t>
            </a:r>
          </a:p>
          <a:p>
            <a:r>
              <a:rPr lang="en-US" sz="1600" dirty="0" err="1"/>
              <a:t>Welldigger</a:t>
            </a:r>
            <a:r>
              <a:rPr lang="en-US" sz="1600" dirty="0"/>
              <a:t>, ‘The Chapels of Aberfan (2) The Disaster of 1966’, &lt; </a:t>
            </a:r>
            <a:r>
              <a:rPr lang="en-US" sz="1600" dirty="0">
                <a:hlinkClick r:id="rId5"/>
              </a:rPr>
              <a:t>http://daibach-welldigger.blogspot.com/2016/10/the-chapels-of-aberfan-2-their-role-in.html?q=aberfan+disaster</a:t>
            </a:r>
            <a:r>
              <a:rPr lang="en-US" sz="1600" dirty="0"/>
              <a:t> &gt;, [Accessed 13/3/2023]</a:t>
            </a:r>
          </a:p>
          <a:p>
            <a:r>
              <a:rPr lang="en-US" sz="1600" dirty="0"/>
              <a:t>Freddy Mayhew, ‘Press Gazette’, &lt; </a:t>
            </a:r>
            <a:r>
              <a:rPr lang="en-US" sz="1600" dirty="0">
                <a:hlinkClick r:id="rId6"/>
              </a:rPr>
              <a:t>https://pressgazette.co.uk/publishers/nationals/wales-online-team-spent-a-year-creating-digital-tribute-to-aberfan-disaster-victims-this-is-about-allowing-the-stories-to-shine-through/</a:t>
            </a:r>
            <a:r>
              <a:rPr lang="en-US" sz="1600" dirty="0"/>
              <a:t> &gt;, [Accessed 13/3/2023]</a:t>
            </a:r>
          </a:p>
          <a:p>
            <a:r>
              <a:rPr lang="en-US" sz="1600" dirty="0"/>
              <a:t>Alice Burton, ‘Vulture’, &lt; </a:t>
            </a:r>
            <a:r>
              <a:rPr lang="en-US" sz="1600" dirty="0">
                <a:hlinkClick r:id="rId7"/>
              </a:rPr>
              <a:t>https://www.vulture.com/2019/11/aberfan-disaster-the-crown-season-3.html</a:t>
            </a:r>
            <a:r>
              <a:rPr lang="en-US" sz="1600" dirty="0"/>
              <a:t> &gt;, [Accessed 13/3/2023]</a:t>
            </a:r>
          </a:p>
        </p:txBody>
      </p:sp>
    </p:spTree>
    <p:extLst>
      <p:ext uri="{BB962C8B-B14F-4D97-AF65-F5344CB8AC3E}">
        <p14:creationId xmlns:p14="http://schemas.microsoft.com/office/powerpoint/2010/main" val="35351865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16F0B-D328-A5F3-58E3-C6810B3475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 (Text)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5B7BD-4B47-8626-BD1A-514E700BE5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Meilan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Solly, ‘Smithsonian Magazine’, &lt;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https://www.smithsonianmag.com/history/true-story-aberfan-disaster-featured-crown-180973565/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&gt;, [Accessed 10/3/2023]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John R. Stephens, ‘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 cultural biography of a Western Australian war memorial’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International Journal of Heritage Sites, No. 7, Vol. 19, (2013), p661, (p659-675)</a:t>
            </a:r>
            <a:r>
              <a:rPr lang="en-GB" dirty="0">
                <a:effectLst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941756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{9ECAC081-B891-0948-86C1-0D82CE37DC07}tf10001072</Template>
  <TotalTime>249</TotalTime>
  <Words>738</Words>
  <Application>Microsoft Macintosh PowerPoint</Application>
  <PresentationFormat>Widescreen</PresentationFormat>
  <Paragraphs>48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Calibri</vt:lpstr>
      <vt:lpstr>Franklin Gothic Book</vt:lpstr>
      <vt:lpstr>Times New Roman</vt:lpstr>
      <vt:lpstr>Crop</vt:lpstr>
      <vt:lpstr>Aberfan Disaster </vt:lpstr>
      <vt:lpstr>Just a normal day…</vt:lpstr>
      <vt:lpstr>The mistake that cost families their loved ones</vt:lpstr>
      <vt:lpstr>The Queen’s biggest regret?</vt:lpstr>
      <vt:lpstr>Forgotten Legacy</vt:lpstr>
      <vt:lpstr>Capel Aberfan</vt:lpstr>
      <vt:lpstr>Lack of memorial?  1997 – The Queen and duke of Edinburgh plant a tree at the aberfan memorial garden  2007 – Welsh government gave a donation of 1.5 million to the aberfan memorial disaster  2016 – 15th anniversary memorial events took place  2021 – memorial sculpture was placed at the rhondda heritage museum  2022 – calls made to have artifacts from aberfan such as a clock that stopped at the moment of impact to have a permanent home</vt:lpstr>
      <vt:lpstr>Is there a need for grand memorials?</vt:lpstr>
      <vt:lpstr>digital Media</vt:lpstr>
      <vt:lpstr>Conclusions</vt:lpstr>
      <vt:lpstr>Bibliography (Images)</vt:lpstr>
      <vt:lpstr>Bibliography (Text)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Aberfan disaster</dc:title>
  <dc:creator>michael bowen</dc:creator>
  <cp:lastModifiedBy>michael bowen</cp:lastModifiedBy>
  <cp:revision>9</cp:revision>
  <dcterms:created xsi:type="dcterms:W3CDTF">2023-03-10T10:59:25Z</dcterms:created>
  <dcterms:modified xsi:type="dcterms:W3CDTF">2023-03-19T18:33:54Z</dcterms:modified>
</cp:coreProperties>
</file>