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6"/>
  </p:notesMasterIdLst>
  <p:handoutMasterIdLst>
    <p:handoutMasterId r:id="rId37"/>
  </p:handoutMasterIdLst>
  <p:sldIdLst>
    <p:sldId id="418" r:id="rId3"/>
    <p:sldId id="475" r:id="rId4"/>
    <p:sldId id="570" r:id="rId5"/>
    <p:sldId id="572" r:id="rId6"/>
    <p:sldId id="576" r:id="rId7"/>
    <p:sldId id="577" r:id="rId8"/>
    <p:sldId id="578" r:id="rId9"/>
    <p:sldId id="380" r:id="rId10"/>
    <p:sldId id="485" r:id="rId11"/>
    <p:sldId id="496" r:id="rId12"/>
    <p:sldId id="497" r:id="rId13"/>
    <p:sldId id="573" r:id="rId14"/>
    <p:sldId id="579" r:id="rId15"/>
    <p:sldId id="581" r:id="rId16"/>
    <p:sldId id="582" r:id="rId17"/>
    <p:sldId id="583" r:id="rId18"/>
    <p:sldId id="584" r:id="rId19"/>
    <p:sldId id="498" r:id="rId20"/>
    <p:sldId id="488" r:id="rId21"/>
    <p:sldId id="490" r:id="rId22"/>
    <p:sldId id="491" r:id="rId23"/>
    <p:sldId id="494" r:id="rId24"/>
    <p:sldId id="489" r:id="rId25"/>
    <p:sldId id="495" r:id="rId26"/>
    <p:sldId id="574" r:id="rId27"/>
    <p:sldId id="493" r:id="rId28"/>
    <p:sldId id="492" r:id="rId29"/>
    <p:sldId id="624" r:id="rId30"/>
    <p:sldId id="413" r:id="rId31"/>
    <p:sldId id="453" r:id="rId32"/>
    <p:sldId id="459" r:id="rId33"/>
    <p:sldId id="407" r:id="rId34"/>
    <p:sldId id="414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8" autoAdjust="0"/>
    <p:restoredTop sz="95260" autoAdjust="0"/>
  </p:normalViewPr>
  <p:slideViewPr>
    <p:cSldViewPr>
      <p:cViewPr varScale="1">
        <p:scale>
          <a:sx n="106" d="100"/>
          <a:sy n="106" d="100"/>
        </p:scale>
        <p:origin x="822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90" d="100"/>
        <a:sy n="90" d="100"/>
      </p:scale>
      <p:origin x="0" y="-2652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viewProps" Target="viewProps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microsoft.com/office/2016/11/relationships/changesInfo" Target="changesInfos/changesInfo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8FDF53F7-0778-4E57-8278-B86A3EDD4B4C}"/>
    <pc:docChg chg="custSel modSld">
      <pc:chgData name="Vasilios Tavlaridis" userId="cf0f3e73-e183-4ecf-9d20-cf90aae84965" providerId="ADAL" clId="{8FDF53F7-0778-4E57-8278-B86A3EDD4B4C}" dt="2023-02-14T08:51:19.221" v="647"/>
      <pc:docMkLst>
        <pc:docMk/>
      </pc:docMkLst>
      <pc:sldChg chg="modSp mod modAnim">
        <pc:chgData name="Vasilios Tavlaridis" userId="cf0f3e73-e183-4ecf-9d20-cf90aae84965" providerId="ADAL" clId="{8FDF53F7-0778-4E57-8278-B86A3EDD4B4C}" dt="2023-02-14T08:38:32.285" v="529"/>
        <pc:sldMkLst>
          <pc:docMk/>
          <pc:sldMk cId="2136121571" sldId="380"/>
        </pc:sldMkLst>
        <pc:graphicFrameChg chg="mod">
          <ac:chgData name="Vasilios Tavlaridis" userId="cf0f3e73-e183-4ecf-9d20-cf90aae84965" providerId="ADAL" clId="{8FDF53F7-0778-4E57-8278-B86A3EDD4B4C}" dt="2023-02-14T08:15:28.824" v="0" actId="1076"/>
          <ac:graphicFrameMkLst>
            <pc:docMk/>
            <pc:sldMk cId="2136121571" sldId="380"/>
            <ac:graphicFrameMk id="5" creationId="{00000000-0000-0000-0000-000000000000}"/>
          </ac:graphicFrameMkLst>
        </pc:graphicFrameChg>
      </pc:sldChg>
      <pc:sldChg chg="modAnim">
        <pc:chgData name="Vasilios Tavlaridis" userId="cf0f3e73-e183-4ecf-9d20-cf90aae84965" providerId="ADAL" clId="{8FDF53F7-0778-4E57-8278-B86A3EDD4B4C}" dt="2023-02-14T08:51:19.221" v="647"/>
        <pc:sldMkLst>
          <pc:docMk/>
          <pc:sldMk cId="1768467127" sldId="397"/>
        </pc:sldMkLst>
      </pc:sldChg>
      <pc:sldChg chg="modSp mod modAnim">
        <pc:chgData name="Vasilios Tavlaridis" userId="cf0f3e73-e183-4ecf-9d20-cf90aae84965" providerId="ADAL" clId="{8FDF53F7-0778-4E57-8278-B86A3EDD4B4C}" dt="2023-02-14T08:50:49.686" v="646"/>
        <pc:sldMkLst>
          <pc:docMk/>
          <pc:sldMk cId="3067636612" sldId="413"/>
        </pc:sldMkLst>
        <pc:spChg chg="mod">
          <ac:chgData name="Vasilios Tavlaridis" userId="cf0f3e73-e183-4ecf-9d20-cf90aae84965" providerId="ADAL" clId="{8FDF53F7-0778-4E57-8278-B86A3EDD4B4C}" dt="2023-02-14T08:46:01.613" v="643" actId="20577"/>
          <ac:spMkLst>
            <pc:docMk/>
            <pc:sldMk cId="3067636612" sldId="413"/>
            <ac:spMk id="3" creationId="{00000000-0000-0000-0000-000000000000}"/>
          </ac:spMkLst>
        </pc:spChg>
      </pc:sldChg>
      <pc:sldChg chg="modSp mod">
        <pc:chgData name="Vasilios Tavlaridis" userId="cf0f3e73-e183-4ecf-9d20-cf90aae84965" providerId="ADAL" clId="{8FDF53F7-0778-4E57-8278-B86A3EDD4B4C}" dt="2023-02-14T08:49:15.871" v="645" actId="27636"/>
        <pc:sldMkLst>
          <pc:docMk/>
          <pc:sldMk cId="3155882856" sldId="414"/>
        </pc:sldMkLst>
        <pc:spChg chg="mod">
          <ac:chgData name="Vasilios Tavlaridis" userId="cf0f3e73-e183-4ecf-9d20-cf90aae84965" providerId="ADAL" clId="{8FDF53F7-0778-4E57-8278-B86A3EDD4B4C}" dt="2023-02-14T08:49:15.871" v="645" actId="27636"/>
          <ac:spMkLst>
            <pc:docMk/>
            <pc:sldMk cId="3155882856" sldId="414"/>
            <ac:spMk id="3" creationId="{E8B85099-8DAC-4D3D-B6B9-5D49079273E7}"/>
          </ac:spMkLst>
        </pc:spChg>
      </pc:sldChg>
      <pc:sldChg chg="modSp mod modAnim">
        <pc:chgData name="Vasilios Tavlaridis" userId="cf0f3e73-e183-4ecf-9d20-cf90aae84965" providerId="ADAL" clId="{8FDF53F7-0778-4E57-8278-B86A3EDD4B4C}" dt="2023-02-14T08:38:53.487" v="534"/>
        <pc:sldMkLst>
          <pc:docMk/>
          <pc:sldMk cId="2974476670" sldId="485"/>
        </pc:sldMkLst>
        <pc:spChg chg="mod">
          <ac:chgData name="Vasilios Tavlaridis" userId="cf0f3e73-e183-4ecf-9d20-cf90aae84965" providerId="ADAL" clId="{8FDF53F7-0778-4E57-8278-B86A3EDD4B4C}" dt="2023-02-14T08:38:43.370" v="532" actId="14100"/>
          <ac:spMkLst>
            <pc:docMk/>
            <pc:sldMk cId="2974476670" sldId="485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FDF53F7-0778-4E57-8278-B86A3EDD4B4C}" dt="2023-02-14T08:41:45.339" v="587"/>
        <pc:sldMkLst>
          <pc:docMk/>
          <pc:sldMk cId="3246114334" sldId="488"/>
        </pc:sldMkLst>
      </pc:sldChg>
      <pc:sldChg chg="modSp mod modAnim">
        <pc:chgData name="Vasilios Tavlaridis" userId="cf0f3e73-e183-4ecf-9d20-cf90aae84965" providerId="ADAL" clId="{8FDF53F7-0778-4E57-8278-B86A3EDD4B4C}" dt="2023-02-14T08:43:17.509" v="612"/>
        <pc:sldMkLst>
          <pc:docMk/>
          <pc:sldMk cId="992949154" sldId="489"/>
        </pc:sldMkLst>
        <pc:spChg chg="mod">
          <ac:chgData name="Vasilios Tavlaridis" userId="cf0f3e73-e183-4ecf-9d20-cf90aae84965" providerId="ADAL" clId="{8FDF53F7-0778-4E57-8278-B86A3EDD4B4C}" dt="2023-02-14T08:35:34.497" v="504" actId="5793"/>
          <ac:spMkLst>
            <pc:docMk/>
            <pc:sldMk cId="992949154" sldId="489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FDF53F7-0778-4E57-8278-B86A3EDD4B4C}" dt="2023-02-14T08:41:59.489" v="590"/>
        <pc:sldMkLst>
          <pc:docMk/>
          <pc:sldMk cId="1082646335" sldId="490"/>
        </pc:sldMkLst>
      </pc:sldChg>
      <pc:sldChg chg="modSp mod modAnim">
        <pc:chgData name="Vasilios Tavlaridis" userId="cf0f3e73-e183-4ecf-9d20-cf90aae84965" providerId="ADAL" clId="{8FDF53F7-0778-4E57-8278-B86A3EDD4B4C}" dt="2023-02-14T08:42:27.834" v="598" actId="27636"/>
        <pc:sldMkLst>
          <pc:docMk/>
          <pc:sldMk cId="3393358623" sldId="491"/>
        </pc:sldMkLst>
        <pc:spChg chg="mod">
          <ac:chgData name="Vasilios Tavlaridis" userId="cf0f3e73-e183-4ecf-9d20-cf90aae84965" providerId="ADAL" clId="{8FDF53F7-0778-4E57-8278-B86A3EDD4B4C}" dt="2023-02-14T08:42:27.834" v="598" actId="27636"/>
          <ac:spMkLst>
            <pc:docMk/>
            <pc:sldMk cId="3393358623" sldId="491"/>
            <ac:spMk id="3" creationId="{00000000-0000-0000-0000-000000000000}"/>
          </ac:spMkLst>
        </pc:spChg>
      </pc:sldChg>
      <pc:sldChg chg="modSp mod modAnim">
        <pc:chgData name="Vasilios Tavlaridis" userId="cf0f3e73-e183-4ecf-9d20-cf90aae84965" providerId="ADAL" clId="{8FDF53F7-0778-4E57-8278-B86A3EDD4B4C}" dt="2023-02-14T08:44:40.293" v="634" actId="14100"/>
        <pc:sldMkLst>
          <pc:docMk/>
          <pc:sldMk cId="1586135151" sldId="492"/>
        </pc:sldMkLst>
        <pc:spChg chg="mod">
          <ac:chgData name="Vasilios Tavlaridis" userId="cf0f3e73-e183-4ecf-9d20-cf90aae84965" providerId="ADAL" clId="{8FDF53F7-0778-4E57-8278-B86A3EDD4B4C}" dt="2023-02-14T08:44:19.483" v="630" actId="20577"/>
          <ac:spMkLst>
            <pc:docMk/>
            <pc:sldMk cId="1586135151" sldId="492"/>
            <ac:spMk id="3" creationId="{00000000-0000-0000-0000-000000000000}"/>
          </ac:spMkLst>
        </pc:spChg>
        <pc:grpChg chg="mod">
          <ac:chgData name="Vasilios Tavlaridis" userId="cf0f3e73-e183-4ecf-9d20-cf90aae84965" providerId="ADAL" clId="{8FDF53F7-0778-4E57-8278-B86A3EDD4B4C}" dt="2023-02-14T08:44:40.293" v="634" actId="14100"/>
          <ac:grpSpMkLst>
            <pc:docMk/>
            <pc:sldMk cId="1586135151" sldId="492"/>
            <ac:grpSpMk id="5" creationId="{AC2070C2-400D-48A3-AADD-D9AA88383304}"/>
          </ac:grpSpMkLst>
        </pc:grpChg>
      </pc:sldChg>
      <pc:sldChg chg="modSp mod modAnim">
        <pc:chgData name="Vasilios Tavlaridis" userId="cf0f3e73-e183-4ecf-9d20-cf90aae84965" providerId="ADAL" clId="{8FDF53F7-0778-4E57-8278-B86A3EDD4B4C}" dt="2023-02-14T08:44:00.932" v="622"/>
        <pc:sldMkLst>
          <pc:docMk/>
          <pc:sldMk cId="2373893143" sldId="493"/>
        </pc:sldMkLst>
        <pc:spChg chg="mod">
          <ac:chgData name="Vasilios Tavlaridis" userId="cf0f3e73-e183-4ecf-9d20-cf90aae84965" providerId="ADAL" clId="{8FDF53F7-0778-4E57-8278-B86A3EDD4B4C}" dt="2023-02-14T08:43:54.335" v="620" actId="20577"/>
          <ac:spMkLst>
            <pc:docMk/>
            <pc:sldMk cId="2373893143" sldId="493"/>
            <ac:spMk id="3" creationId="{00000000-0000-0000-0000-000000000000}"/>
          </ac:spMkLst>
        </pc:spChg>
      </pc:sldChg>
      <pc:sldChg chg="modSp mod modAnim">
        <pc:chgData name="Vasilios Tavlaridis" userId="cf0f3e73-e183-4ecf-9d20-cf90aae84965" providerId="ADAL" clId="{8FDF53F7-0778-4E57-8278-B86A3EDD4B4C}" dt="2023-02-14T08:43:01.955" v="608"/>
        <pc:sldMkLst>
          <pc:docMk/>
          <pc:sldMk cId="2366957203" sldId="494"/>
        </pc:sldMkLst>
        <pc:spChg chg="mod">
          <ac:chgData name="Vasilios Tavlaridis" userId="cf0f3e73-e183-4ecf-9d20-cf90aae84965" providerId="ADAL" clId="{8FDF53F7-0778-4E57-8278-B86A3EDD4B4C}" dt="2023-02-14T08:42:47.095" v="604" actId="27636"/>
          <ac:spMkLst>
            <pc:docMk/>
            <pc:sldMk cId="2366957203" sldId="494"/>
            <ac:spMk id="3" creationId="{00000000-0000-0000-0000-000000000000}"/>
          </ac:spMkLst>
        </pc:spChg>
      </pc:sldChg>
      <pc:sldChg chg="modSp mod">
        <pc:chgData name="Vasilios Tavlaridis" userId="cf0f3e73-e183-4ecf-9d20-cf90aae84965" providerId="ADAL" clId="{8FDF53F7-0778-4E57-8278-B86A3EDD4B4C}" dt="2023-02-14T08:36:09.263" v="512" actId="27636"/>
        <pc:sldMkLst>
          <pc:docMk/>
          <pc:sldMk cId="1745098086" sldId="495"/>
        </pc:sldMkLst>
        <pc:spChg chg="mod">
          <ac:chgData name="Vasilios Tavlaridis" userId="cf0f3e73-e183-4ecf-9d20-cf90aae84965" providerId="ADAL" clId="{8FDF53F7-0778-4E57-8278-B86A3EDD4B4C}" dt="2023-02-14T08:36:09.263" v="512" actId="27636"/>
          <ac:spMkLst>
            <pc:docMk/>
            <pc:sldMk cId="1745098086" sldId="495"/>
            <ac:spMk id="3" creationId="{00000000-0000-0000-0000-000000000000}"/>
          </ac:spMkLst>
        </pc:spChg>
      </pc:sldChg>
      <pc:sldChg chg="modSp modAnim">
        <pc:chgData name="Vasilios Tavlaridis" userId="cf0f3e73-e183-4ecf-9d20-cf90aae84965" providerId="ADAL" clId="{8FDF53F7-0778-4E57-8278-B86A3EDD4B4C}" dt="2023-02-14T08:39:21.159" v="557" actId="122"/>
        <pc:sldMkLst>
          <pc:docMk/>
          <pc:sldMk cId="767684924" sldId="496"/>
        </pc:sldMkLst>
        <pc:spChg chg="mod">
          <ac:chgData name="Vasilios Tavlaridis" userId="cf0f3e73-e183-4ecf-9d20-cf90aae84965" providerId="ADAL" clId="{8FDF53F7-0778-4E57-8278-B86A3EDD4B4C}" dt="2023-02-14T08:39:21.159" v="557" actId="122"/>
          <ac:spMkLst>
            <pc:docMk/>
            <pc:sldMk cId="767684924" sldId="496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FDF53F7-0778-4E57-8278-B86A3EDD4B4C}" dt="2023-02-14T08:39:29.874" v="558"/>
        <pc:sldMkLst>
          <pc:docMk/>
          <pc:sldMk cId="2469332199" sldId="497"/>
        </pc:sldMkLst>
      </pc:sldChg>
      <pc:sldChg chg="modSp mod modAnim">
        <pc:chgData name="Vasilios Tavlaridis" userId="cf0f3e73-e183-4ecf-9d20-cf90aae84965" providerId="ADAL" clId="{8FDF53F7-0778-4E57-8278-B86A3EDD4B4C}" dt="2023-02-14T08:41:16.898" v="583"/>
        <pc:sldMkLst>
          <pc:docMk/>
          <pc:sldMk cId="655195314" sldId="498"/>
        </pc:sldMkLst>
        <pc:spChg chg="mod">
          <ac:chgData name="Vasilios Tavlaridis" userId="cf0f3e73-e183-4ecf-9d20-cf90aae84965" providerId="ADAL" clId="{8FDF53F7-0778-4E57-8278-B86A3EDD4B4C}" dt="2023-02-14T08:18:01.434" v="29" actId="20577"/>
          <ac:spMkLst>
            <pc:docMk/>
            <pc:sldMk cId="655195314" sldId="498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FDF53F7-0778-4E57-8278-B86A3EDD4B4C}" dt="2023-02-14T08:37:08.676" v="515"/>
        <pc:sldMkLst>
          <pc:docMk/>
          <pc:sldMk cId="2842698235" sldId="572"/>
        </pc:sldMkLst>
      </pc:sldChg>
      <pc:sldChg chg="modAnim">
        <pc:chgData name="Vasilios Tavlaridis" userId="cf0f3e73-e183-4ecf-9d20-cf90aae84965" providerId="ADAL" clId="{8FDF53F7-0778-4E57-8278-B86A3EDD4B4C}" dt="2023-02-14T08:39:40.625" v="559"/>
        <pc:sldMkLst>
          <pc:docMk/>
          <pc:sldMk cId="1383824561" sldId="573"/>
        </pc:sldMkLst>
      </pc:sldChg>
      <pc:sldChg chg="modSp mod modAnim">
        <pc:chgData name="Vasilios Tavlaridis" userId="cf0f3e73-e183-4ecf-9d20-cf90aae84965" providerId="ADAL" clId="{8FDF53F7-0778-4E57-8278-B86A3EDD4B4C}" dt="2023-02-14T08:43:48.453" v="619"/>
        <pc:sldMkLst>
          <pc:docMk/>
          <pc:sldMk cId="654035350" sldId="574"/>
        </pc:sldMkLst>
        <pc:spChg chg="mod">
          <ac:chgData name="Vasilios Tavlaridis" userId="cf0f3e73-e183-4ecf-9d20-cf90aae84965" providerId="ADAL" clId="{8FDF53F7-0778-4E57-8278-B86A3EDD4B4C}" dt="2023-02-14T08:43:28.828" v="614" actId="20577"/>
          <ac:spMkLst>
            <pc:docMk/>
            <pc:sldMk cId="654035350" sldId="574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FDF53F7-0778-4E57-8278-B86A3EDD4B4C}" dt="2023-02-14T08:37:33.562" v="517"/>
        <pc:sldMkLst>
          <pc:docMk/>
          <pc:sldMk cId="3628132548" sldId="576"/>
        </pc:sldMkLst>
      </pc:sldChg>
      <pc:sldChg chg="modAnim">
        <pc:chgData name="Vasilios Tavlaridis" userId="cf0f3e73-e183-4ecf-9d20-cf90aae84965" providerId="ADAL" clId="{8FDF53F7-0778-4E57-8278-B86A3EDD4B4C}" dt="2023-02-14T08:37:46.942" v="520"/>
        <pc:sldMkLst>
          <pc:docMk/>
          <pc:sldMk cId="2174053429" sldId="577"/>
        </pc:sldMkLst>
      </pc:sldChg>
      <pc:sldChg chg="modAnim">
        <pc:chgData name="Vasilios Tavlaridis" userId="cf0f3e73-e183-4ecf-9d20-cf90aae84965" providerId="ADAL" clId="{8FDF53F7-0778-4E57-8278-B86A3EDD4B4C}" dt="2023-02-14T08:38:05.408" v="524"/>
        <pc:sldMkLst>
          <pc:docMk/>
          <pc:sldMk cId="4106739422" sldId="578"/>
        </pc:sldMkLst>
      </pc:sldChg>
      <pc:sldChg chg="modAnim">
        <pc:chgData name="Vasilios Tavlaridis" userId="cf0f3e73-e183-4ecf-9d20-cf90aae84965" providerId="ADAL" clId="{8FDF53F7-0778-4E57-8278-B86A3EDD4B4C}" dt="2023-02-14T08:40:03.390" v="564"/>
        <pc:sldMkLst>
          <pc:docMk/>
          <pc:sldMk cId="1174756077" sldId="579"/>
        </pc:sldMkLst>
      </pc:sldChg>
      <pc:sldChg chg="modAnim">
        <pc:chgData name="Vasilios Tavlaridis" userId="cf0f3e73-e183-4ecf-9d20-cf90aae84965" providerId="ADAL" clId="{8FDF53F7-0778-4E57-8278-B86A3EDD4B4C}" dt="2023-02-14T08:40:16.891" v="568"/>
        <pc:sldMkLst>
          <pc:docMk/>
          <pc:sldMk cId="2457869020" sldId="581"/>
        </pc:sldMkLst>
      </pc:sldChg>
      <pc:sldChg chg="modSp mod modAnim">
        <pc:chgData name="Vasilios Tavlaridis" userId="cf0f3e73-e183-4ecf-9d20-cf90aae84965" providerId="ADAL" clId="{8FDF53F7-0778-4E57-8278-B86A3EDD4B4C}" dt="2023-02-14T08:40:32.923" v="572"/>
        <pc:sldMkLst>
          <pc:docMk/>
          <pc:sldMk cId="1249188229" sldId="582"/>
        </pc:sldMkLst>
        <pc:spChg chg="mod">
          <ac:chgData name="Vasilios Tavlaridis" userId="cf0f3e73-e183-4ecf-9d20-cf90aae84965" providerId="ADAL" clId="{8FDF53F7-0778-4E57-8278-B86A3EDD4B4C}" dt="2023-02-14T08:16:33.639" v="12" actId="20577"/>
          <ac:spMkLst>
            <pc:docMk/>
            <pc:sldMk cId="1249188229" sldId="582"/>
            <ac:spMk id="3" creationId="{00000000-0000-0000-0000-000000000000}"/>
          </ac:spMkLst>
        </pc:spChg>
      </pc:sldChg>
      <pc:sldChg chg="modSp mod modAnim">
        <pc:chgData name="Vasilios Tavlaridis" userId="cf0f3e73-e183-4ecf-9d20-cf90aae84965" providerId="ADAL" clId="{8FDF53F7-0778-4E57-8278-B86A3EDD4B4C}" dt="2023-02-14T08:40:45.751" v="576"/>
        <pc:sldMkLst>
          <pc:docMk/>
          <pc:sldMk cId="4033110078" sldId="583"/>
        </pc:sldMkLst>
        <pc:spChg chg="mod">
          <ac:chgData name="Vasilios Tavlaridis" userId="cf0f3e73-e183-4ecf-9d20-cf90aae84965" providerId="ADAL" clId="{8FDF53F7-0778-4E57-8278-B86A3EDD4B4C}" dt="2023-02-14T08:17:16.327" v="16" actId="20577"/>
          <ac:spMkLst>
            <pc:docMk/>
            <pc:sldMk cId="4033110078" sldId="583"/>
            <ac:spMk id="3" creationId="{00000000-0000-0000-0000-000000000000}"/>
          </ac:spMkLst>
        </pc:spChg>
      </pc:sldChg>
      <pc:sldChg chg="modSp mod modAnim">
        <pc:chgData name="Vasilios Tavlaridis" userId="cf0f3e73-e183-4ecf-9d20-cf90aae84965" providerId="ADAL" clId="{8FDF53F7-0778-4E57-8278-B86A3EDD4B4C}" dt="2023-02-14T08:41:06.127" v="581"/>
        <pc:sldMkLst>
          <pc:docMk/>
          <pc:sldMk cId="4132778695" sldId="584"/>
        </pc:sldMkLst>
        <pc:spChg chg="mod">
          <ac:chgData name="Vasilios Tavlaridis" userId="cf0f3e73-e183-4ecf-9d20-cf90aae84965" providerId="ADAL" clId="{8FDF53F7-0778-4E57-8278-B86A3EDD4B4C}" dt="2023-02-14T08:17:49.902" v="27" actId="20577"/>
          <ac:spMkLst>
            <pc:docMk/>
            <pc:sldMk cId="4132778695" sldId="584"/>
            <ac:spMk id="3" creationId="{00000000-0000-0000-0000-000000000000}"/>
          </ac:spMkLst>
        </pc:spChg>
      </pc:sldChg>
    </pc:docChg>
  </pc:docChgLst>
  <pc:docChgLst>
    <pc:chgData name="Vasilios Tavlaridis" userId="cf0f3e73-e183-4ecf-9d20-cf90aae84965" providerId="ADAL" clId="{1D31CC21-36B8-450B-99B7-B63608C23DFA}"/>
    <pc:docChg chg="modSld">
      <pc:chgData name="Vasilios Tavlaridis" userId="cf0f3e73-e183-4ecf-9d20-cf90aae84965" providerId="ADAL" clId="{1D31CC21-36B8-450B-99B7-B63608C23DFA}" dt="2024-09-10T03:41:46.624" v="4" actId="13926"/>
      <pc:docMkLst>
        <pc:docMk/>
      </pc:docMkLst>
      <pc:sldChg chg="modSp mod">
        <pc:chgData name="Vasilios Tavlaridis" userId="cf0f3e73-e183-4ecf-9d20-cf90aae84965" providerId="ADAL" clId="{1D31CC21-36B8-450B-99B7-B63608C23DFA}" dt="2024-09-10T03:41:46.624" v="4" actId="13926"/>
        <pc:sldMkLst>
          <pc:docMk/>
          <pc:sldMk cId="1416662466" sldId="418"/>
        </pc:sldMkLst>
        <pc:spChg chg="mod">
          <ac:chgData name="Vasilios Tavlaridis" userId="cf0f3e73-e183-4ecf-9d20-cf90aae84965" providerId="ADAL" clId="{1D31CC21-36B8-450B-99B7-B63608C23DFA}" dt="2024-09-10T03:41:46.624" v="4" actId="13926"/>
          <ac:spMkLst>
            <pc:docMk/>
            <pc:sldMk cId="1416662466" sldId="418"/>
            <ac:spMk id="4" creationId="{BA99E7BF-5022-400B-A4A0-5E0D97A1F8F8}"/>
          </ac:spMkLst>
        </pc:spChg>
        <pc:spChg chg="mod">
          <ac:chgData name="Vasilios Tavlaridis" userId="cf0f3e73-e183-4ecf-9d20-cf90aae84965" providerId="ADAL" clId="{1D31CC21-36B8-450B-99B7-B63608C23DFA}" dt="2024-09-10T03:41:40.034" v="2" actId="13926"/>
          <ac:spMkLst>
            <pc:docMk/>
            <pc:sldMk cId="1416662466" sldId="418"/>
            <ac:spMk id="6" creationId="{2B04BCD5-A62B-4FD2-884E-FF5F62D1504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7EB6AE6-770A-4B44-A488-FCF254461C99}" type="doc">
      <dgm:prSet loTypeId="urn:microsoft.com/office/officeart/2005/8/layout/radial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3F47260-923E-4E0F-8B9C-BF183C724BA6}">
      <dgm:prSet phldrT="[Text]" custT="1"/>
      <dgm:spPr>
        <a:solidFill>
          <a:srgbClr val="00CC99">
            <a:alpha val="50000"/>
          </a:srgbClr>
        </a:solidFill>
      </dgm:spPr>
      <dgm:t>
        <a:bodyPr/>
        <a:lstStyle/>
        <a:p>
          <a:r>
            <a:rPr lang="en-US" sz="1600" b="1" dirty="0"/>
            <a:t>Market Segmentation</a:t>
          </a:r>
        </a:p>
      </dgm:t>
    </dgm:pt>
    <dgm:pt modelId="{5E32C263-8154-4BD3-8FAF-2B0DBB357D14}" type="parTrans" cxnId="{938BB5EE-D6A1-4820-AC7A-C6371AF53DBD}">
      <dgm:prSet/>
      <dgm:spPr/>
      <dgm:t>
        <a:bodyPr/>
        <a:lstStyle/>
        <a:p>
          <a:endParaRPr lang="en-US"/>
        </a:p>
      </dgm:t>
    </dgm:pt>
    <dgm:pt modelId="{5D02A994-F469-4D43-966E-A714AB11F5DD}" type="sibTrans" cxnId="{938BB5EE-D6A1-4820-AC7A-C6371AF53DBD}">
      <dgm:prSet/>
      <dgm:spPr/>
      <dgm:t>
        <a:bodyPr/>
        <a:lstStyle/>
        <a:p>
          <a:endParaRPr lang="en-US"/>
        </a:p>
      </dgm:t>
    </dgm:pt>
    <dgm:pt modelId="{7A49918B-80B8-46E5-A3E6-36270FDB6054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Geographic</a:t>
          </a:r>
        </a:p>
      </dgm:t>
    </dgm:pt>
    <dgm:pt modelId="{1F28AB60-A84D-4047-9CA5-A3BE14453A07}" type="parTrans" cxnId="{0EC0A124-E2DE-4E96-AAA4-96C4EB5723AE}">
      <dgm:prSet/>
      <dgm:spPr/>
      <dgm:t>
        <a:bodyPr/>
        <a:lstStyle/>
        <a:p>
          <a:endParaRPr lang="en-US"/>
        </a:p>
      </dgm:t>
    </dgm:pt>
    <dgm:pt modelId="{FD8701BD-9D01-4BBE-9BE2-C47B59252683}" type="sibTrans" cxnId="{0EC0A124-E2DE-4E96-AAA4-96C4EB5723AE}">
      <dgm:prSet/>
      <dgm:spPr/>
      <dgm:t>
        <a:bodyPr/>
        <a:lstStyle/>
        <a:p>
          <a:endParaRPr lang="en-US"/>
        </a:p>
      </dgm:t>
    </dgm:pt>
    <dgm:pt modelId="{920C385F-5B2D-4FC6-9A67-BCC31421261E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Demographic</a:t>
          </a:r>
        </a:p>
      </dgm:t>
    </dgm:pt>
    <dgm:pt modelId="{488C6599-9B9E-4D4D-BC4A-B8C5E8C60978}" type="parTrans" cxnId="{2EB96869-7838-4895-AEA6-5E2A3D5D2B97}">
      <dgm:prSet/>
      <dgm:spPr/>
      <dgm:t>
        <a:bodyPr/>
        <a:lstStyle/>
        <a:p>
          <a:endParaRPr lang="en-US"/>
        </a:p>
      </dgm:t>
    </dgm:pt>
    <dgm:pt modelId="{466F79CE-7EEC-4CEC-93B1-B902A7E307EE}" type="sibTrans" cxnId="{2EB96869-7838-4895-AEA6-5E2A3D5D2B97}">
      <dgm:prSet/>
      <dgm:spPr/>
      <dgm:t>
        <a:bodyPr/>
        <a:lstStyle/>
        <a:p>
          <a:endParaRPr lang="en-US"/>
        </a:p>
      </dgm:t>
    </dgm:pt>
    <dgm:pt modelId="{4B139B11-7BCB-4F23-A72D-D886D45C7F62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Psychographic</a:t>
          </a:r>
        </a:p>
      </dgm:t>
    </dgm:pt>
    <dgm:pt modelId="{90176A2D-F24F-41FE-B1E6-E1B455FD64BB}" type="parTrans" cxnId="{157BC25F-3C9E-4E5B-8245-AF0E25CEAD5F}">
      <dgm:prSet/>
      <dgm:spPr/>
      <dgm:t>
        <a:bodyPr/>
        <a:lstStyle/>
        <a:p>
          <a:endParaRPr lang="en-US"/>
        </a:p>
      </dgm:t>
    </dgm:pt>
    <dgm:pt modelId="{D56E47A7-5E2D-4ED4-BB4A-2C255B8D98F4}" type="sibTrans" cxnId="{157BC25F-3C9E-4E5B-8245-AF0E25CEAD5F}">
      <dgm:prSet/>
      <dgm:spPr/>
      <dgm:t>
        <a:bodyPr/>
        <a:lstStyle/>
        <a:p>
          <a:endParaRPr lang="en-US"/>
        </a:p>
      </dgm:t>
    </dgm:pt>
    <dgm:pt modelId="{F733DBA4-7403-4210-9179-3C4FE5BF37FC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Behavioral</a:t>
          </a:r>
        </a:p>
      </dgm:t>
    </dgm:pt>
    <dgm:pt modelId="{DB00596E-94D2-41F0-9B58-7D2C9E1CC525}" type="parTrans" cxnId="{1B2F8112-DBC7-4D40-8B16-49763ABDF9A5}">
      <dgm:prSet/>
      <dgm:spPr/>
      <dgm:t>
        <a:bodyPr/>
        <a:lstStyle/>
        <a:p>
          <a:endParaRPr lang="en-US"/>
        </a:p>
      </dgm:t>
    </dgm:pt>
    <dgm:pt modelId="{CCB62BAF-A26A-4DDC-A080-0058F193F9C9}" type="sibTrans" cxnId="{1B2F8112-DBC7-4D40-8B16-49763ABDF9A5}">
      <dgm:prSet/>
      <dgm:spPr/>
      <dgm:t>
        <a:bodyPr/>
        <a:lstStyle/>
        <a:p>
          <a:endParaRPr lang="en-US"/>
        </a:p>
      </dgm:t>
    </dgm:pt>
    <dgm:pt modelId="{B8A1609B-8580-4542-8D65-A406200DC042}" type="pres">
      <dgm:prSet presAssocID="{07EB6AE6-770A-4B44-A488-FCF254461C99}" presName="composite" presStyleCnt="0">
        <dgm:presLayoutVars>
          <dgm:chMax val="1"/>
          <dgm:dir/>
          <dgm:resizeHandles val="exact"/>
        </dgm:presLayoutVars>
      </dgm:prSet>
      <dgm:spPr/>
    </dgm:pt>
    <dgm:pt modelId="{B562385D-E224-49D4-803E-58056287A940}" type="pres">
      <dgm:prSet presAssocID="{07EB6AE6-770A-4B44-A488-FCF254461C99}" presName="radial" presStyleCnt="0">
        <dgm:presLayoutVars>
          <dgm:animLvl val="ctr"/>
        </dgm:presLayoutVars>
      </dgm:prSet>
      <dgm:spPr/>
    </dgm:pt>
    <dgm:pt modelId="{7B7B27E3-60A6-436D-998E-E515989122FD}" type="pres">
      <dgm:prSet presAssocID="{C3F47260-923E-4E0F-8B9C-BF183C724BA6}" presName="centerShape" presStyleLbl="vennNode1" presStyleIdx="0" presStyleCnt="5"/>
      <dgm:spPr/>
    </dgm:pt>
    <dgm:pt modelId="{093A5449-39ED-4234-B83F-CCB8E4F6B419}" type="pres">
      <dgm:prSet presAssocID="{7A49918B-80B8-46E5-A3E6-36270FDB6054}" presName="node" presStyleLbl="vennNode1" presStyleIdx="1" presStyleCnt="5" custScaleX="221714" custScaleY="142635" custRadScaleRad="103574">
        <dgm:presLayoutVars>
          <dgm:bulletEnabled val="1"/>
        </dgm:presLayoutVars>
      </dgm:prSet>
      <dgm:spPr/>
    </dgm:pt>
    <dgm:pt modelId="{651F1499-468D-4CDC-9ED2-7D24B8B25F72}" type="pres">
      <dgm:prSet presAssocID="{920C385F-5B2D-4FC6-9A67-BCC31421261E}" presName="node" presStyleLbl="vennNode1" presStyleIdx="2" presStyleCnt="5" custScaleX="223425" custScaleY="145411" custRadScaleRad="128987" custRadScaleInc="-5683">
        <dgm:presLayoutVars>
          <dgm:bulletEnabled val="1"/>
        </dgm:presLayoutVars>
      </dgm:prSet>
      <dgm:spPr/>
    </dgm:pt>
    <dgm:pt modelId="{BF7496E3-856E-4DE4-8FC4-4EC83306D9FE}" type="pres">
      <dgm:prSet presAssocID="{4B139B11-7BCB-4F23-A72D-D886D45C7F62}" presName="node" presStyleLbl="vennNode1" presStyleIdx="3" presStyleCnt="5" custScaleX="284421" custScaleY="132947" custRadScaleRad="85520">
        <dgm:presLayoutVars>
          <dgm:bulletEnabled val="1"/>
        </dgm:presLayoutVars>
      </dgm:prSet>
      <dgm:spPr/>
    </dgm:pt>
    <dgm:pt modelId="{2277B748-05EB-4BFA-883E-FEA86ED056E0}" type="pres">
      <dgm:prSet presAssocID="{F733DBA4-7403-4210-9179-3C4FE5BF37FC}" presName="node" presStyleLbl="vennNode1" presStyleIdx="4" presStyleCnt="5" custScaleX="214741" custScaleY="156858" custRadScaleRad="130481" custRadScaleInc="7297">
        <dgm:presLayoutVars>
          <dgm:bulletEnabled val="1"/>
        </dgm:presLayoutVars>
      </dgm:prSet>
      <dgm:spPr/>
    </dgm:pt>
  </dgm:ptLst>
  <dgm:cxnLst>
    <dgm:cxn modelId="{1B2F8112-DBC7-4D40-8B16-49763ABDF9A5}" srcId="{C3F47260-923E-4E0F-8B9C-BF183C724BA6}" destId="{F733DBA4-7403-4210-9179-3C4FE5BF37FC}" srcOrd="3" destOrd="0" parTransId="{DB00596E-94D2-41F0-9B58-7D2C9E1CC525}" sibTransId="{CCB62BAF-A26A-4DDC-A080-0058F193F9C9}"/>
    <dgm:cxn modelId="{6D813022-87E6-4249-9D69-2CC92390FFEC}" type="presOf" srcId="{F733DBA4-7403-4210-9179-3C4FE5BF37FC}" destId="{2277B748-05EB-4BFA-883E-FEA86ED056E0}" srcOrd="0" destOrd="0" presId="urn:microsoft.com/office/officeart/2005/8/layout/radial3"/>
    <dgm:cxn modelId="{0EC0A124-E2DE-4E96-AAA4-96C4EB5723AE}" srcId="{C3F47260-923E-4E0F-8B9C-BF183C724BA6}" destId="{7A49918B-80B8-46E5-A3E6-36270FDB6054}" srcOrd="0" destOrd="0" parTransId="{1F28AB60-A84D-4047-9CA5-A3BE14453A07}" sibTransId="{FD8701BD-9D01-4BBE-9BE2-C47B59252683}"/>
    <dgm:cxn modelId="{157BC25F-3C9E-4E5B-8245-AF0E25CEAD5F}" srcId="{C3F47260-923E-4E0F-8B9C-BF183C724BA6}" destId="{4B139B11-7BCB-4F23-A72D-D886D45C7F62}" srcOrd="2" destOrd="0" parTransId="{90176A2D-F24F-41FE-B1E6-E1B455FD64BB}" sibTransId="{D56E47A7-5E2D-4ED4-BB4A-2C255B8D98F4}"/>
    <dgm:cxn modelId="{2EB96869-7838-4895-AEA6-5E2A3D5D2B97}" srcId="{C3F47260-923E-4E0F-8B9C-BF183C724BA6}" destId="{920C385F-5B2D-4FC6-9A67-BCC31421261E}" srcOrd="1" destOrd="0" parTransId="{488C6599-9B9E-4D4D-BC4A-B8C5E8C60978}" sibTransId="{466F79CE-7EEC-4CEC-93B1-B902A7E307EE}"/>
    <dgm:cxn modelId="{0E6676AD-9BEF-4FC8-B7EE-A51409BEC790}" type="presOf" srcId="{920C385F-5B2D-4FC6-9A67-BCC31421261E}" destId="{651F1499-468D-4CDC-9ED2-7D24B8B25F72}" srcOrd="0" destOrd="0" presId="urn:microsoft.com/office/officeart/2005/8/layout/radial3"/>
    <dgm:cxn modelId="{AA5366B8-9C42-49DA-9BE2-416CD06EFC36}" type="presOf" srcId="{C3F47260-923E-4E0F-8B9C-BF183C724BA6}" destId="{7B7B27E3-60A6-436D-998E-E515989122FD}" srcOrd="0" destOrd="0" presId="urn:microsoft.com/office/officeart/2005/8/layout/radial3"/>
    <dgm:cxn modelId="{248DA5D3-F729-4157-BEC3-4FAA92F09F00}" type="presOf" srcId="{7A49918B-80B8-46E5-A3E6-36270FDB6054}" destId="{093A5449-39ED-4234-B83F-CCB8E4F6B419}" srcOrd="0" destOrd="0" presId="urn:microsoft.com/office/officeart/2005/8/layout/radial3"/>
    <dgm:cxn modelId="{938BB5EE-D6A1-4820-AC7A-C6371AF53DBD}" srcId="{07EB6AE6-770A-4B44-A488-FCF254461C99}" destId="{C3F47260-923E-4E0F-8B9C-BF183C724BA6}" srcOrd="0" destOrd="0" parTransId="{5E32C263-8154-4BD3-8FAF-2B0DBB357D14}" sibTransId="{5D02A994-F469-4D43-966E-A714AB11F5DD}"/>
    <dgm:cxn modelId="{E5E1DDF5-18AB-4793-A4AD-CBBE834128C3}" type="presOf" srcId="{07EB6AE6-770A-4B44-A488-FCF254461C99}" destId="{B8A1609B-8580-4542-8D65-A406200DC042}" srcOrd="0" destOrd="0" presId="urn:microsoft.com/office/officeart/2005/8/layout/radial3"/>
    <dgm:cxn modelId="{B83ACAFF-9402-4819-ADA9-A2F5D25B42A1}" type="presOf" srcId="{4B139B11-7BCB-4F23-A72D-D886D45C7F62}" destId="{BF7496E3-856E-4DE4-8FC4-4EC83306D9FE}" srcOrd="0" destOrd="0" presId="urn:microsoft.com/office/officeart/2005/8/layout/radial3"/>
    <dgm:cxn modelId="{6F9298AC-E8F1-4E12-B79E-3BBE6EC42402}" type="presParOf" srcId="{B8A1609B-8580-4542-8D65-A406200DC042}" destId="{B562385D-E224-49D4-803E-58056287A940}" srcOrd="0" destOrd="0" presId="urn:microsoft.com/office/officeart/2005/8/layout/radial3"/>
    <dgm:cxn modelId="{2A5D358E-3E33-416E-8BC4-F773AD90039C}" type="presParOf" srcId="{B562385D-E224-49D4-803E-58056287A940}" destId="{7B7B27E3-60A6-436D-998E-E515989122FD}" srcOrd="0" destOrd="0" presId="urn:microsoft.com/office/officeart/2005/8/layout/radial3"/>
    <dgm:cxn modelId="{2F76818F-7BA8-48EE-B9EE-D5D4862AFF93}" type="presParOf" srcId="{B562385D-E224-49D4-803E-58056287A940}" destId="{093A5449-39ED-4234-B83F-CCB8E4F6B419}" srcOrd="1" destOrd="0" presId="urn:microsoft.com/office/officeart/2005/8/layout/radial3"/>
    <dgm:cxn modelId="{0113CAEC-C462-4DB3-A020-6500F91E25AA}" type="presParOf" srcId="{B562385D-E224-49D4-803E-58056287A940}" destId="{651F1499-468D-4CDC-9ED2-7D24B8B25F72}" srcOrd="2" destOrd="0" presId="urn:microsoft.com/office/officeart/2005/8/layout/radial3"/>
    <dgm:cxn modelId="{38CD0F6C-4033-4F33-BC4C-AFD581FAA369}" type="presParOf" srcId="{B562385D-E224-49D4-803E-58056287A940}" destId="{BF7496E3-856E-4DE4-8FC4-4EC83306D9FE}" srcOrd="3" destOrd="0" presId="urn:microsoft.com/office/officeart/2005/8/layout/radial3"/>
    <dgm:cxn modelId="{31B5F004-0FEC-4E75-88F0-73966612B21E}" type="presParOf" srcId="{B562385D-E224-49D4-803E-58056287A940}" destId="{2277B748-05EB-4BFA-883E-FEA86ED056E0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7B27E3-60A6-436D-998E-E515989122FD}">
      <dsp:nvSpPr>
        <dsp:cNvPr id="0" name=""/>
        <dsp:cNvSpPr/>
      </dsp:nvSpPr>
      <dsp:spPr>
        <a:xfrm>
          <a:off x="2078971" y="891391"/>
          <a:ext cx="2155626" cy="2155626"/>
        </a:xfrm>
        <a:prstGeom prst="ellipse">
          <a:avLst/>
        </a:prstGeom>
        <a:solidFill>
          <a:srgbClr val="00CC99">
            <a:alpha val="5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Market Segmentation</a:t>
          </a:r>
        </a:p>
      </dsp:txBody>
      <dsp:txXfrm>
        <a:off x="2394655" y="1207075"/>
        <a:ext cx="1524258" cy="1524258"/>
      </dsp:txXfrm>
    </dsp:sp>
    <dsp:sp modelId="{093A5449-39ED-4234-B83F-CCB8E4F6B419}">
      <dsp:nvSpPr>
        <dsp:cNvPr id="0" name=""/>
        <dsp:cNvSpPr/>
      </dsp:nvSpPr>
      <dsp:spPr>
        <a:xfrm>
          <a:off x="1961953" y="-203273"/>
          <a:ext cx="2389662" cy="1537338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Geographic</a:t>
          </a:r>
        </a:p>
      </dsp:txBody>
      <dsp:txXfrm>
        <a:off x="2311911" y="21865"/>
        <a:ext cx="1689746" cy="1087062"/>
      </dsp:txXfrm>
    </dsp:sp>
    <dsp:sp modelId="{651F1499-468D-4CDC-9ED2-7D24B8B25F72}">
      <dsp:nvSpPr>
        <dsp:cNvPr id="0" name=""/>
        <dsp:cNvSpPr/>
      </dsp:nvSpPr>
      <dsp:spPr>
        <a:xfrm>
          <a:off x="3756253" y="1024148"/>
          <a:ext cx="2408104" cy="1567259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Demographic</a:t>
          </a:r>
        </a:p>
      </dsp:txBody>
      <dsp:txXfrm>
        <a:off x="4108912" y="1253668"/>
        <a:ext cx="1702786" cy="1108219"/>
      </dsp:txXfrm>
    </dsp:sp>
    <dsp:sp modelId="{BF7496E3-856E-4DE4-8FC4-4EC83306D9FE}">
      <dsp:nvSpPr>
        <dsp:cNvPr id="0" name=""/>
        <dsp:cNvSpPr/>
      </dsp:nvSpPr>
      <dsp:spPr>
        <a:xfrm>
          <a:off x="1624021" y="2453281"/>
          <a:ext cx="3065527" cy="1432920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Psychographic</a:t>
          </a:r>
        </a:p>
      </dsp:txBody>
      <dsp:txXfrm>
        <a:off x="2072957" y="2663127"/>
        <a:ext cx="2167655" cy="1013228"/>
      </dsp:txXfrm>
    </dsp:sp>
    <dsp:sp modelId="{2277B748-05EB-4BFA-883E-FEA86ED056E0}">
      <dsp:nvSpPr>
        <dsp:cNvPr id="0" name=""/>
        <dsp:cNvSpPr/>
      </dsp:nvSpPr>
      <dsp:spPr>
        <a:xfrm>
          <a:off x="179846" y="914394"/>
          <a:ext cx="2314507" cy="1690636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Behavioral</a:t>
          </a:r>
        </a:p>
      </dsp:txBody>
      <dsp:txXfrm>
        <a:off x="518798" y="1161982"/>
        <a:ext cx="1636603" cy="11954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9/10/2024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781C7D72-1E22-4214-8808-E7029F35F7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229B351-2FAE-452C-865E-6A0936AB8154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0A8D8873-72C0-496E-B8FF-10ECA6F279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E7D7782B-61B9-4609-986D-B3783031FB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752878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17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3526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6718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005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0395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6918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7209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9034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6793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3170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3684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10/09/2024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6891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wFxIzCtw8QU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wX0SGMrZpOg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1093202" y="2204864"/>
            <a:ext cx="7272808" cy="440120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highlight>
                  <a:srgbClr val="FFFF00"/>
                </a:highlight>
              </a:rPr>
              <a:t>LCBB5001: Entrepreneurship</a:t>
            </a: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Market Segmentation, Targeting and marketing Strategies- The 4Ps marketing mix</a:t>
            </a: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Masud Ibrahim,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Sharin Mcdowall-Emefiele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Vasilios Tavlaridis</a:t>
            </a:r>
          </a:p>
          <a:p>
            <a:pPr algn="ctr"/>
            <a:endParaRPr lang="fr-FR" sz="2800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481134" y="1034533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>
                <a:highlight>
                  <a:srgbClr val="FFFF00"/>
                </a:highlight>
              </a:rPr>
              <a:t>Bachelor of Arts Business Management</a:t>
            </a:r>
            <a:endParaRPr lang="en-GB" sz="3200" b="1" dirty="0">
              <a:solidFill>
                <a:srgbClr val="FFFF00"/>
              </a:solidFill>
              <a:highlight>
                <a:srgbClr val="FFFF00"/>
              </a:highlight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662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1536" y="1353609"/>
            <a:ext cx="8435280" cy="3875591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US" sz="2800" dirty="0">
                <a:solidFill>
                  <a:prstClr val="black"/>
                </a:solidFill>
                <a:cs typeface="Arial" panose="020B0604020202020204" pitchFamily="34" charset="0"/>
              </a:rPr>
              <a:t>We will: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Explain what Market Segmentation is.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Explore the different Targeting Marketing Strategies.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Learn about the 4Ps of Marketing</a:t>
            </a:r>
          </a:p>
          <a:p>
            <a:pPr lvl="0"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800" dirty="0">
                <a:solidFill>
                  <a:prstClr val="black"/>
                </a:solidFill>
              </a:rPr>
              <a:t>Apply all the above to your business plan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D9BF801-71C0-477A-A1CB-1FAF0520B39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LCBB5001: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D5604-D7ED-D947-682E-0D4456EB4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634" y="548680"/>
            <a:ext cx="8589640" cy="63408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600" b="1" dirty="0">
                <a:solidFill>
                  <a:srgbClr val="007DC3"/>
                </a:solidFill>
              </a:rPr>
              <a:t>Learning Outcomes for today’s session</a:t>
            </a:r>
            <a:endParaRPr lang="en-US" alt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2749712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Market segmentation…… is the process of dividing the market into subsets of customers who share common characteristics.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Market segmentation provides companies a better understanding of their customer needs by matching product/s or service/s to these needs.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Helps companies to allocate more efficiently their human and financial resources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LCBB5001: Entrepreneurship</a:t>
            </a:r>
            <a:endParaRPr lang="en-GB" sz="1600" b="1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Market Segmentation</a:t>
            </a: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52928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Market Segmentation main functions are to: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Identify segmentation variables and segment the market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Develop profiles of resulting segments (could be customers)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 Through Market Targeting companies..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Evaluate the attractiveness of each segment.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Select the most desirable target segment(s) for their products and/or services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LCBB5001: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Market Segmentation</a:t>
            </a: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26982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49685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Market Segmentation</a:t>
            </a:r>
            <a:endParaRPr lang="en-US" altLang="en-US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783BB1FC-198A-D356-55B7-215C4D83E7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62644" y="1352208"/>
            <a:ext cx="7993063" cy="3806891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8132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49685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Market Segmentation</a:t>
            </a:r>
            <a:endParaRPr lang="en-US" altLang="en-US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D4693F-754C-8C82-0E80-1855EC1E8F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8851" y="1307634"/>
            <a:ext cx="7740650" cy="40989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4053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49685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Market Segmentation</a:t>
            </a:r>
            <a:endParaRPr lang="en-US" altLang="en-US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  <p:pic>
        <p:nvPicPr>
          <p:cNvPr id="2" name="Picture 5">
            <a:extLst>
              <a:ext uri="{FF2B5EF4-FFF2-40B4-BE49-F238E27FC236}">
                <a16:creationId xmlns:a16="http://schemas.microsoft.com/office/drawing/2014/main" id="{211814A0-F8C1-0ACD-4377-01150F3B97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04515" y="1375068"/>
            <a:ext cx="7740650" cy="42068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6739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69392"/>
            <a:ext cx="8229600" cy="609600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rgbClr val="0070C0"/>
                </a:solidFill>
              </a:rPr>
              <a:t>Market Segmentations</a:t>
            </a:r>
            <a:endParaRPr lang="en-US" sz="32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78992"/>
            <a:ext cx="8229600" cy="457199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US" sz="2400" dirty="0"/>
              <a:t>Marketers have developed four basic ways to segment: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358890342"/>
              </p:ext>
            </p:extLst>
          </p:nvPr>
        </p:nvGraphicFramePr>
        <p:xfrm>
          <a:off x="1546176" y="1780151"/>
          <a:ext cx="6360368" cy="3886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itle 1">
            <a:extLst>
              <a:ext uri="{FF2B5EF4-FFF2-40B4-BE49-F238E27FC236}">
                <a16:creationId xmlns:a16="http://schemas.microsoft.com/office/drawing/2014/main" id="{11C18846-10FD-48DF-B261-B65CEB9C5C9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6121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Graphic spid="5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1976" y="447492"/>
            <a:ext cx="8534400" cy="792089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070C0"/>
                </a:solidFill>
              </a:rPr>
              <a:t>Market Segmentation</a:t>
            </a:r>
            <a:endParaRPr lang="en-US" sz="32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39581"/>
            <a:ext cx="8964488" cy="4709699"/>
          </a:xfrm>
        </p:spPr>
        <p:txBody>
          <a:bodyPr>
            <a:no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Demographic segmentation; Focus on group of customers that  share similar profile such as; age, gender, marital status, education,  income and religion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Behavioural segmentation; Focus on groups that may share  similar profile like; sharing same lifestyles or sharing same  behaviour of buying habits.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Geographic segmentation; Focus on country, region, county, city,  community or education institutions.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Psychographic segmentation; Focus on group of customers according to their attitudes, opinions and lifestyles.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18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6A8A43E-295D-442A-9ACE-F34DA7724EC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4476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49685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Market Segmentation</a:t>
            </a:r>
            <a:endParaRPr lang="en-US" altLang="en-US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Let’s Watch a video</a:t>
            </a:r>
          </a:p>
          <a:p>
            <a:pPr marL="0" indent="0" algn="ctr">
              <a:buNone/>
            </a:pPr>
            <a:r>
              <a:rPr lang="en-GB" sz="2400" dirty="0">
                <a:hlinkClick r:id="rId2"/>
              </a:rPr>
              <a:t>https://www.youtube.com/watch?v=wFxIzCtw8QU</a:t>
            </a: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684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784976" cy="5184576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Customer profiling- Target Marketing</a:t>
            </a:r>
          </a:p>
          <a:p>
            <a:pPr algn="ctr"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Defining your ideal customer shouldn’t be a difficult process. You do not need serve everyone, but your customers’ needs should be well-defined.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What is your current customer base (age, sex, income, and geographic location)?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What habits do your customers and prospects share? Where do they shop, what do they read, watch, or listen to?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Which customers are you currently not reaching? How can you reach them?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9332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784976" cy="51845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Customer profiling- Target Marketing</a:t>
            </a:r>
          </a:p>
          <a:p>
            <a:pPr algn="ctr"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What qualities do your customers value most about your product or service?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Do they value selection, convenience, service, reliability, availability, or affordability?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What qualities do you think customers want you to change about your product/s or service/s? What are the advantages and consequences for modifying your product?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3824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784976" cy="51845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Target Marketing strategies</a:t>
            </a:r>
          </a:p>
          <a:p>
            <a:pPr algn="ctr">
              <a:buNone/>
            </a:pPr>
            <a:endParaRPr lang="en-GB" b="1" dirty="0">
              <a:solidFill>
                <a:srgbClr val="007DC3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Mass marketing (undifferentiated marketing)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Segmented marketing (differentiated marketing)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Concentrated marketing (niche marketing)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Micromarketing.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4756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784976" cy="51845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Target Marketing strategies</a:t>
            </a:r>
          </a:p>
          <a:p>
            <a:pPr algn="ctr">
              <a:buNone/>
            </a:pPr>
            <a:endParaRPr lang="en-GB" b="1" dirty="0">
              <a:solidFill>
                <a:srgbClr val="007DC3"/>
              </a:solidFill>
            </a:endParaRPr>
          </a:p>
          <a:p>
            <a:pPr marL="0" indent="0">
              <a:buNone/>
            </a:pPr>
            <a:r>
              <a:rPr lang="en-GB" sz="2400" dirty="0"/>
              <a:t>Mass marketing (undifferentiated marketing)</a:t>
            </a:r>
          </a:p>
          <a:p>
            <a:pPr marL="0" indent="0"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Mass marketing strategy. Under this strategy, the organization decide to ignore the market segmentation/s and sell their product/ service to the entire market.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This is suitable for productions such as garment and necessary food.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7869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784976" cy="518457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Target Marketing strategies</a:t>
            </a:r>
          </a:p>
          <a:p>
            <a:pPr algn="ctr">
              <a:buNone/>
            </a:pPr>
            <a:endParaRPr lang="en-GB" b="1" dirty="0">
              <a:solidFill>
                <a:srgbClr val="007DC3"/>
              </a:solidFill>
            </a:endParaRPr>
          </a:p>
          <a:p>
            <a:pPr marL="0" indent="0">
              <a:buNone/>
            </a:pPr>
            <a:r>
              <a:rPr lang="en-GB" sz="2400" dirty="0"/>
              <a:t>Differentiated Marketing strategy</a:t>
            </a:r>
          </a:p>
          <a:p>
            <a:pPr marL="0" indent="0"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is also known as the segmented marketing strategy. The company select several target markets in the industry and produce customized product/s or/and service/s for each market segment.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offering separate product types for each market segment, the organization is expecting to achieve a higher market share in each market segment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9188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784976" cy="5184576"/>
          </a:xfrm>
        </p:spPr>
        <p:txBody>
          <a:bodyPr>
            <a:normAutofit fontScale="92500"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Target Marketing strategies</a:t>
            </a:r>
          </a:p>
          <a:p>
            <a:pPr algn="ctr">
              <a:buNone/>
            </a:pPr>
            <a:endParaRPr lang="en-GB" b="1" dirty="0">
              <a:solidFill>
                <a:srgbClr val="007DC3"/>
              </a:solidFill>
            </a:endParaRPr>
          </a:p>
          <a:p>
            <a:pPr marL="0" indent="0">
              <a:buNone/>
            </a:pPr>
            <a:r>
              <a:rPr lang="en-GB" sz="2400" dirty="0"/>
              <a:t>Concentrated marketing </a:t>
            </a:r>
          </a:p>
          <a:p>
            <a:pPr marL="0" indent="0"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is known as Niche marketing as well.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under the concentrated marketing strategy, the organization focuses on a large share of one or more small segments (niches).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through concentrated marketing, the organization is planning to achieve a strong market share and create brand loyalty in the customers.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3110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784976" cy="51845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Target Marketing strategies</a:t>
            </a:r>
          </a:p>
          <a:p>
            <a:pPr algn="ctr">
              <a:buNone/>
            </a:pPr>
            <a:endParaRPr lang="en-GB" b="1" dirty="0">
              <a:solidFill>
                <a:srgbClr val="007DC3"/>
              </a:solidFill>
            </a:endParaRPr>
          </a:p>
          <a:p>
            <a:pPr marL="0" indent="0">
              <a:buNone/>
            </a:pPr>
            <a:r>
              <a:rPr lang="en-GB" sz="2400" dirty="0"/>
              <a:t>Micromarketing strategy </a:t>
            </a:r>
          </a:p>
          <a:p>
            <a:pPr marL="0" indent="0"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is about producing the product/ service and the marketing method to suit the taste of a specific individual or specific location.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rather than producing for every customer, micromarketing concentrates on satisfying the needs of specific, prestigious customers.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2778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49685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Market Segmentation, Target Market &amp; strategy</a:t>
            </a:r>
            <a:endParaRPr lang="en-US" altLang="en-US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2800" b="1" dirty="0"/>
              <a:t>Activity- 30 minutes</a:t>
            </a:r>
          </a:p>
          <a:p>
            <a:pPr marL="0" indent="0" algn="ctr">
              <a:buNone/>
            </a:pPr>
            <a:r>
              <a:rPr lang="en-GB" sz="2800" dirty="0"/>
              <a:t>Can you explain the target market for your chosen company with a justification for this choice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5195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4968552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Marketing Mix- 4Ps (Price, Place, Product, Promotion)</a:t>
            </a:r>
          </a:p>
          <a:p>
            <a:pPr algn="ctr">
              <a:buNone/>
            </a:pPr>
            <a:endParaRPr lang="en-US" altLang="en-US" b="1" dirty="0">
              <a:solidFill>
                <a:srgbClr val="C00000"/>
              </a:solidFill>
            </a:endParaRPr>
          </a:p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The marketing mix is the combination of variables that a business uses to carry out its marketing strategy and meet customer needs.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The marketing mix is often called the 4Ps: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Product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Price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Place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Promotion</a:t>
            </a: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6114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49685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Marketing Mix- 4Ps (Price, Place, Product, Promotion)</a:t>
            </a:r>
          </a:p>
          <a:p>
            <a:pPr algn="ctr">
              <a:buNone/>
            </a:pPr>
            <a:endParaRPr lang="en-US" altLang="en-US" b="1" dirty="0">
              <a:solidFill>
                <a:srgbClr val="C00000"/>
              </a:solidFill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Product-the needs of customer for this product/service.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Price-that customer is willing to pay for the product /service.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Place-where this product/service is being introduced.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Promotion-how this product/service will be promoted.</a:t>
            </a: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2646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476672"/>
            <a:ext cx="9145016" cy="5472608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en-GB" sz="5100" b="1" dirty="0">
                <a:solidFill>
                  <a:srgbClr val="007DC3"/>
                </a:solidFill>
              </a:rPr>
              <a:t>Marketing Mix- 4Ps (Price)</a:t>
            </a:r>
          </a:p>
          <a:p>
            <a:pPr algn="ctr">
              <a:buNone/>
            </a:pPr>
            <a:endParaRPr lang="en-GB" sz="5100" b="1" dirty="0">
              <a:solidFill>
                <a:srgbClr val="007DC3"/>
              </a:solidFill>
            </a:endParaRPr>
          </a:p>
          <a:p>
            <a:pPr marL="0" indent="0">
              <a:buClr>
                <a:srgbClr val="007DC3"/>
              </a:buClr>
              <a:buNone/>
            </a:pPr>
            <a:r>
              <a:rPr lang="en-GB" sz="3500" dirty="0">
                <a:latin typeface="+mj-lt"/>
              </a:rPr>
              <a:t>The price of a product/s-service/s will depend on: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500" dirty="0">
                <a:latin typeface="+mj-lt"/>
              </a:rPr>
              <a:t>The production cost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500" dirty="0">
                <a:latin typeface="+mj-lt"/>
              </a:rPr>
              <a:t>The amount of profit desired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500" dirty="0">
                <a:latin typeface="+mj-lt"/>
              </a:rPr>
              <a:t>Other objectives the company has set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500" dirty="0">
                <a:latin typeface="+mj-lt"/>
              </a:rPr>
              <a:t>The price competitors charge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500" dirty="0">
                <a:latin typeface="+mj-lt"/>
              </a:rPr>
              <a:t>The price customers are willing to pay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500" dirty="0">
                <a:latin typeface="+mj-lt"/>
              </a:rPr>
              <a:t>Level of demand?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500" dirty="0">
                <a:latin typeface="+mj-lt"/>
              </a:rPr>
              <a:t>The demand sensitivity to price change?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500" dirty="0">
              <a:latin typeface="+mj-lt"/>
            </a:endParaRPr>
          </a:p>
          <a:p>
            <a:pPr marL="0" indent="0">
              <a:buClr>
                <a:srgbClr val="007DC3"/>
              </a:buClr>
              <a:buNone/>
            </a:pPr>
            <a:r>
              <a:rPr lang="en-GB" sz="3500" dirty="0">
                <a:latin typeface="+mj-lt"/>
              </a:rPr>
              <a:t>Frequent questions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500" spc="1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Where does the target market purchase these kinds of </a:t>
            </a:r>
            <a:r>
              <a:rPr lang="en-GB" sz="3500" dirty="0">
                <a:latin typeface="+mj-lt"/>
              </a:rPr>
              <a:t>product/s-service/s </a:t>
            </a:r>
            <a:r>
              <a:rPr lang="en-GB" sz="3500" spc="1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500" spc="1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Is it in store, online, at pop-up shops or at niche markets?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500" spc="1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It’s important to make the buying experience as convenient as possible.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500" spc="1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If the target market primarily shops online, for example, not having an e-commerce option can negatively affect sales.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900" dirty="0">
              <a:latin typeface="+mj-l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3358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377833"/>
            <a:ext cx="8892480" cy="5427431"/>
          </a:xfrm>
        </p:spPr>
        <p:txBody>
          <a:bodyPr>
            <a:normAutofit fontScale="85000" lnSpcReduction="20000"/>
          </a:bodyPr>
          <a:lstStyle/>
          <a:p>
            <a:pPr algn="ctr">
              <a:buNone/>
            </a:pPr>
            <a:r>
              <a:rPr lang="en-GB" sz="3300" b="1" dirty="0">
                <a:solidFill>
                  <a:srgbClr val="007DC3"/>
                </a:solidFill>
              </a:rPr>
              <a:t>Marketing Mix- 4Ps (Place)</a:t>
            </a:r>
          </a:p>
          <a:p>
            <a:pPr algn="ctr">
              <a:buNone/>
            </a:pPr>
            <a:endParaRPr lang="en-GB" sz="3300" spc="10" dirty="0">
              <a:solidFill>
                <a:srgbClr val="000000"/>
              </a:solidFill>
            </a:endParaRPr>
          </a:p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Product/s-service/s should be conveniently available for customers to buy</a:t>
            </a:r>
          </a:p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‘Places’ include: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Stores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Mail order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Telesales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Internet - The use of e-commerce (promoting and selling on the internet) has grown massively over recent years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Frequent questions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spc="1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Where does the target market shop for these kinds of </a:t>
            </a:r>
            <a:r>
              <a:rPr lang="en-GB" sz="2400" dirty="0"/>
              <a:t>product/s-service/s </a:t>
            </a:r>
            <a:r>
              <a:rPr lang="en-GB" sz="2400" spc="1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spc="1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Is it in store, online, at pop-up shops or at niche markets?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spc="1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It’s important to make the buying experience as convenient as possible.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spc="1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If the target market primarily shops online, for example, not having an e-commerce option can negatively affect sales.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6957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476672"/>
            <a:ext cx="8712968" cy="518457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en-GB" sz="2800" b="1" dirty="0">
                <a:solidFill>
                  <a:srgbClr val="007DC3"/>
                </a:solidFill>
              </a:rPr>
              <a:t>Marketing Mix- 4Ps (Product/s -Service/s)</a:t>
            </a:r>
          </a:p>
          <a:p>
            <a:pPr algn="ctr">
              <a:buNone/>
            </a:pPr>
            <a:endParaRPr lang="en-GB" sz="2200" b="1" dirty="0">
              <a:solidFill>
                <a:srgbClr val="007DC3"/>
              </a:solidFill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Product refers to the functions and features of a good or service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‘Product’ also includes a range of factors such as packaging, quality, warranties, after-sales service and branding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200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2200" dirty="0"/>
              <a:t>Frequent questions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dirty="0"/>
              <a:t>Should satisfy the needs of the customer-</a:t>
            </a:r>
            <a:r>
              <a:rPr kumimoji="0" lang="en-GB" sz="2200" b="0" i="0" u="none" strike="noStrike" kern="1200" cap="none" spc="1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Times New Roman" panose="02020603050405020304" pitchFamily="18" charset="0"/>
                <a:cs typeface="+mn-cs"/>
              </a:rPr>
              <a:t>What does the target market want and need?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sz="2200" spc="10" dirty="0">
                <a:solidFill>
                  <a:srgbClr val="000000"/>
                </a:solidFill>
                <a:ea typeface="Times New Roman" panose="02020603050405020304" pitchFamily="18" charset="0"/>
              </a:rPr>
              <a:t>Ask internally w</a:t>
            </a:r>
            <a:r>
              <a:rPr kumimoji="0" lang="en-GB" sz="2200" b="0" i="0" u="none" strike="noStrike" kern="1200" cap="none" spc="1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Times New Roman" panose="02020603050405020304" pitchFamily="18" charset="0"/>
                <a:cs typeface="+mn-cs"/>
              </a:rPr>
              <a:t>hat kind of problems are they facing, and how can the company help solve them?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200" b="0" i="0" u="none" strike="noStrike" kern="1200" cap="none" spc="1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Times New Roman" panose="02020603050405020304" pitchFamily="18" charset="0"/>
                <a:cs typeface="+mn-cs"/>
              </a:rPr>
              <a:t>The business also needs to consider what competitive </a:t>
            </a:r>
            <a:r>
              <a:rPr lang="en-GB" sz="2200" dirty="0"/>
              <a:t>product/s-service/s</a:t>
            </a:r>
            <a:r>
              <a:rPr kumimoji="0" lang="en-GB" sz="2200" b="0" i="0" u="none" strike="noStrike" kern="1200" cap="none" spc="1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Times New Roman" panose="02020603050405020304" pitchFamily="18" charset="0"/>
                <a:cs typeface="+mn-cs"/>
              </a:rPr>
              <a:t> already exist, and how they can make their </a:t>
            </a:r>
            <a:r>
              <a:rPr lang="en-GB" sz="2200" dirty="0"/>
              <a:t>product/s-service/s </a:t>
            </a:r>
            <a:r>
              <a:rPr kumimoji="0" lang="en-GB" sz="2200" b="0" i="0" u="none" strike="noStrike" kern="1200" cap="none" spc="1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Times New Roman" panose="02020603050405020304" pitchFamily="18" charset="0"/>
                <a:cs typeface="+mn-cs"/>
              </a:rPr>
              <a:t>stand out.</a:t>
            </a:r>
            <a:endParaRPr lang="en-US" altLang="en-US" sz="2200" b="1" dirty="0">
              <a:solidFill>
                <a:srgbClr val="C00000"/>
              </a:solidFill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2949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784976" cy="5184576"/>
          </a:xfrm>
        </p:spPr>
        <p:txBody>
          <a:bodyPr>
            <a:normAutofit fontScale="85000" lnSpcReduction="20000"/>
          </a:bodyPr>
          <a:lstStyle/>
          <a:p>
            <a:pPr algn="ctr">
              <a:buNone/>
            </a:pPr>
            <a:r>
              <a:rPr lang="en-GB" sz="3000" b="1" dirty="0">
                <a:solidFill>
                  <a:srgbClr val="007DC3"/>
                </a:solidFill>
              </a:rPr>
              <a:t>Marketing Mix- 4Ps (Promotion)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sz="2600" i="0" u="none" strike="noStrike" kern="1200" cap="none" spc="10" normalizeH="0" baseline="0" noProof="0" dirty="0">
              <a:ln>
                <a:noFill/>
              </a:ln>
              <a:effectLst/>
              <a:uLnTx/>
              <a:uFillTx/>
              <a:latin typeface="Myriad Pro"/>
              <a:ea typeface="Times New Roman" panose="02020603050405020304" pitchFamily="18" charset="0"/>
              <a:cs typeface="+mn-cs"/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kumimoji="0" lang="en-GB" sz="2600" i="0" u="none" strike="noStrike" kern="1200" cap="none" spc="1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Times New Roman" panose="02020603050405020304" pitchFamily="18" charset="0"/>
                <a:cs typeface="+mn-cs"/>
              </a:rPr>
              <a:t>Most businesses use a combination of different promotional activities.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kumimoji="0" lang="en-GB" sz="2600" i="0" u="none" strike="noStrike" kern="1200" cap="none" spc="1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Times New Roman" panose="02020603050405020304" pitchFamily="18" charset="0"/>
                <a:cs typeface="+mn-cs"/>
              </a:rPr>
              <a:t>The promotional mix will depend on: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600" i="0" u="none" strike="noStrike" kern="1200" cap="none" spc="1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Times New Roman" panose="02020603050405020304" pitchFamily="18" charset="0"/>
                <a:cs typeface="+mn-cs"/>
              </a:rPr>
              <a:t>Cost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600" i="0" u="none" strike="noStrike" kern="1200" cap="none" spc="1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Times New Roman" panose="02020603050405020304" pitchFamily="18" charset="0"/>
                <a:cs typeface="+mn-cs"/>
              </a:rPr>
              <a:t>Target market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600" i="0" u="none" strike="noStrike" kern="1200" cap="none" spc="1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Times New Roman" panose="02020603050405020304" pitchFamily="18" charset="0"/>
                <a:cs typeface="+mn-cs"/>
              </a:rPr>
              <a:t>Product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600" i="0" u="none" strike="noStrike" kern="1200" cap="none" spc="1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Times New Roman" panose="02020603050405020304" pitchFamily="18" charset="0"/>
                <a:cs typeface="+mn-cs"/>
              </a:rPr>
              <a:t>Competitors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sz="2600" i="0" u="none" strike="noStrike" kern="1200" cap="none" spc="10" normalizeH="0" baseline="0" noProof="0" dirty="0">
              <a:ln>
                <a:noFill/>
              </a:ln>
              <a:effectLst/>
              <a:uLnTx/>
              <a:uFillTx/>
              <a:latin typeface="Myriad Pro"/>
              <a:ea typeface="Times New Roman" panose="02020603050405020304" pitchFamily="18" charset="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lang="en-GB" sz="2600" spc="10" dirty="0">
                <a:latin typeface="Myriad Pro"/>
                <a:ea typeface="Times New Roman" panose="02020603050405020304" pitchFamily="18" charset="0"/>
              </a:rPr>
              <a:t>Frequent questions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kumimoji="0" lang="en-GB" sz="2600" i="0" u="none" strike="noStrike" kern="1200" cap="none" spc="1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Times New Roman" panose="02020603050405020304" pitchFamily="18" charset="0"/>
                <a:cs typeface="+mn-cs"/>
              </a:rPr>
              <a:t>How will the business communicate the benefits of the product to the target market?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kumimoji="0" lang="en-GB" sz="2600" i="0" u="none" strike="noStrike" kern="1200" cap="none" spc="1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Times New Roman" panose="02020603050405020304" pitchFamily="18" charset="0"/>
                <a:cs typeface="+mn-cs"/>
              </a:rPr>
              <a:t>What media channels will the business use to reach the consumer? It’s important to develop product/s-service/s that are highly specific and appeals directly to the needs of the consumer.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sz="2200" i="0" u="none" strike="noStrike" kern="1200" cap="none" spc="10" normalizeH="0" baseline="0" noProof="0" dirty="0">
              <a:ln>
                <a:noFill/>
              </a:ln>
              <a:effectLst/>
              <a:uLnTx/>
              <a:uFillTx/>
              <a:latin typeface="Myriad Pro"/>
              <a:ea typeface="Times New Roman" panose="02020603050405020304" pitchFamily="18" charset="0"/>
              <a:cs typeface="+mn-cs"/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5098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96" y="548680"/>
            <a:ext cx="8856984" cy="49685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Marketing Mix- 4Ps </a:t>
            </a:r>
          </a:p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(Price, Place, Product, Promotion)</a:t>
            </a:r>
          </a:p>
          <a:p>
            <a:pPr algn="ctr">
              <a:buNone/>
            </a:pPr>
            <a:endParaRPr lang="en-US" altLang="en-US" b="1" dirty="0">
              <a:solidFill>
                <a:srgbClr val="C00000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B1CCC6B-E8EF-40F3-8987-892DD16E7191}"/>
              </a:ext>
            </a:extLst>
          </p:cNvPr>
          <p:cNvSpPr txBox="1"/>
          <p:nvPr/>
        </p:nvSpPr>
        <p:spPr>
          <a:xfrm>
            <a:off x="688339" y="2312874"/>
            <a:ext cx="158417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Price</a:t>
            </a:r>
          </a:p>
          <a:p>
            <a:pPr algn="ctr"/>
            <a:r>
              <a:rPr lang="en-GB" dirty="0"/>
              <a:t>List Prices</a:t>
            </a:r>
          </a:p>
          <a:p>
            <a:pPr algn="ctr"/>
            <a:r>
              <a:rPr lang="en-GB" dirty="0"/>
              <a:t>Discounts</a:t>
            </a:r>
          </a:p>
          <a:p>
            <a:pPr algn="ctr"/>
            <a:r>
              <a:rPr lang="en-GB" dirty="0"/>
              <a:t>Credit terms</a:t>
            </a:r>
          </a:p>
          <a:p>
            <a:pPr algn="ctr"/>
            <a:r>
              <a:rPr lang="en-GB" dirty="0"/>
              <a:t>Payment periods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7CFEAF-0786-4BA1-BE81-C15B22C6BDD4}"/>
              </a:ext>
            </a:extLst>
          </p:cNvPr>
          <p:cNvSpPr txBox="1"/>
          <p:nvPr/>
        </p:nvSpPr>
        <p:spPr>
          <a:xfrm>
            <a:off x="2663493" y="2312874"/>
            <a:ext cx="158417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Product</a:t>
            </a:r>
          </a:p>
          <a:p>
            <a:pPr algn="ctr"/>
            <a:r>
              <a:rPr lang="en-GB" dirty="0"/>
              <a:t>Features</a:t>
            </a:r>
          </a:p>
          <a:p>
            <a:pPr algn="ctr"/>
            <a:r>
              <a:rPr lang="en-GB" dirty="0"/>
              <a:t>Brand</a:t>
            </a:r>
          </a:p>
          <a:p>
            <a:pPr algn="ctr"/>
            <a:r>
              <a:rPr lang="en-GB" dirty="0"/>
              <a:t>Packaging</a:t>
            </a:r>
          </a:p>
          <a:p>
            <a:pPr algn="ctr"/>
            <a:r>
              <a:rPr lang="en-GB" dirty="0"/>
              <a:t>Service</a:t>
            </a:r>
          </a:p>
          <a:p>
            <a:pPr algn="ctr"/>
            <a:r>
              <a:rPr lang="en-GB" dirty="0"/>
              <a:t>Warranty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19C664-F901-43D0-88A3-CE395C15CE65}"/>
              </a:ext>
            </a:extLst>
          </p:cNvPr>
          <p:cNvSpPr txBox="1"/>
          <p:nvPr/>
        </p:nvSpPr>
        <p:spPr>
          <a:xfrm>
            <a:off x="4657139" y="2274838"/>
            <a:ext cx="158417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Promotion</a:t>
            </a:r>
          </a:p>
          <a:p>
            <a:pPr algn="ctr"/>
            <a:r>
              <a:rPr lang="en-GB" dirty="0"/>
              <a:t>Advertising</a:t>
            </a:r>
          </a:p>
          <a:p>
            <a:pPr algn="ctr"/>
            <a:r>
              <a:rPr lang="en-GB" dirty="0"/>
              <a:t>Personal selling</a:t>
            </a:r>
          </a:p>
          <a:p>
            <a:pPr algn="ctr"/>
            <a:r>
              <a:rPr lang="en-GB" dirty="0"/>
              <a:t>Sales promotion publicity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C01396C-2FA8-4E30-82B2-4795ACEA09F2}"/>
              </a:ext>
            </a:extLst>
          </p:cNvPr>
          <p:cNvSpPr txBox="1"/>
          <p:nvPr/>
        </p:nvSpPr>
        <p:spPr>
          <a:xfrm>
            <a:off x="6876256" y="2312874"/>
            <a:ext cx="170949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Place</a:t>
            </a:r>
          </a:p>
          <a:p>
            <a:pPr algn="ctr"/>
            <a:r>
              <a:rPr lang="en-GB" dirty="0"/>
              <a:t>Outlet</a:t>
            </a:r>
          </a:p>
          <a:p>
            <a:pPr algn="ctr"/>
            <a:r>
              <a:rPr lang="en-GB" dirty="0"/>
              <a:t>Channels</a:t>
            </a:r>
          </a:p>
          <a:p>
            <a:pPr algn="ctr"/>
            <a:r>
              <a:rPr lang="en-GB" dirty="0"/>
              <a:t>Transportation</a:t>
            </a:r>
          </a:p>
          <a:p>
            <a:pPr algn="ctr"/>
            <a:r>
              <a:rPr lang="en-GB" dirty="0"/>
              <a:t>Stock level</a:t>
            </a:r>
          </a:p>
          <a:p>
            <a:pPr algn="ctr"/>
            <a:r>
              <a:rPr lang="en-GB" dirty="0"/>
              <a:t>Coverage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4035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49685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Marketing Mix- 4Ps </a:t>
            </a:r>
          </a:p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(Price, Place, Product, Promotion)</a:t>
            </a:r>
          </a:p>
          <a:p>
            <a:pPr algn="ctr">
              <a:buNone/>
            </a:pPr>
            <a:endParaRPr lang="en-US" altLang="en-US" b="1" dirty="0">
              <a:solidFill>
                <a:srgbClr val="C00000"/>
              </a:solidFill>
            </a:endParaRPr>
          </a:p>
          <a:p>
            <a:pPr algn="ctr">
              <a:buNone/>
            </a:pPr>
            <a:r>
              <a:rPr lang="en-GB" sz="3200" dirty="0"/>
              <a:t>Let’s watch a video…</a:t>
            </a:r>
          </a:p>
          <a:p>
            <a:pPr algn="ctr">
              <a:buNone/>
            </a:pPr>
            <a:endParaRPr lang="en-US" altLang="en-US" b="1" dirty="0">
              <a:solidFill>
                <a:srgbClr val="C00000"/>
              </a:solidFill>
            </a:endParaRPr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400" dirty="0">
                <a:hlinkClick r:id="rId2"/>
              </a:rPr>
              <a:t>https://www.youtube.com/watch?v=wX0SGMrZpOg</a:t>
            </a: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3893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49685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Marketing Mix- 4Ps </a:t>
            </a:r>
          </a:p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(Price, Place, Product, Promotion)</a:t>
            </a:r>
          </a:p>
          <a:p>
            <a:pPr algn="ctr">
              <a:buNone/>
            </a:pPr>
            <a:endParaRPr lang="en-GB" sz="2800" b="1" dirty="0">
              <a:solidFill>
                <a:srgbClr val="007DC3"/>
              </a:solidFill>
            </a:endParaRPr>
          </a:p>
          <a:p>
            <a:pPr algn="ctr">
              <a:buNone/>
            </a:pPr>
            <a:r>
              <a:rPr lang="en-GB" sz="2400" b="1" dirty="0"/>
              <a:t>Activity: Write the 4Ps of your Business idea</a:t>
            </a:r>
          </a:p>
          <a:p>
            <a:pPr algn="ctr">
              <a:buNone/>
            </a:pPr>
            <a:endParaRPr lang="en-GB" b="1" dirty="0">
              <a:solidFill>
                <a:srgbClr val="007DC3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AC2070C2-400D-48A3-AADD-D9AA88383304}"/>
              </a:ext>
            </a:extLst>
          </p:cNvPr>
          <p:cNvGrpSpPr>
            <a:grpSpLocks/>
          </p:cNvGrpSpPr>
          <p:nvPr/>
        </p:nvGrpSpPr>
        <p:grpSpPr bwMode="auto">
          <a:xfrm>
            <a:off x="899592" y="3140968"/>
            <a:ext cx="7344816" cy="2158752"/>
            <a:chOff x="973" y="3965"/>
            <a:chExt cx="9964" cy="6469"/>
          </a:xfrm>
        </p:grpSpPr>
        <p:sp>
          <p:nvSpPr>
            <p:cNvPr id="6" name="AutoShape 5">
              <a:extLst>
                <a:ext uri="{FF2B5EF4-FFF2-40B4-BE49-F238E27FC236}">
                  <a16:creationId xmlns:a16="http://schemas.microsoft.com/office/drawing/2014/main" id="{B995B8CA-2D45-40EA-BD06-D5C455A3EF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73" y="3965"/>
              <a:ext cx="3872" cy="2469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>
              <a:outerShdw dist="107763" dir="13500000" algn="ctr" rotWithShape="0">
                <a:srgbClr val="808080">
                  <a:alpha val="50000"/>
                </a:srgbClr>
              </a:outerShdw>
            </a:effec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ts val="1000"/>
                </a:spcAft>
                <a:defRPr/>
              </a:pPr>
              <a:r>
                <a:rPr lang="en-US" sz="1100" b="1" dirty="0">
                  <a:solidFill>
                    <a:prstClr val="black"/>
                  </a:solidFill>
                  <a:latin typeface="Calibri" pitchFamily="34" charset="0"/>
                </a:rPr>
                <a:t>Product</a:t>
              </a:r>
              <a:endParaRPr lang="en-US" dirty="0">
                <a:solidFill>
                  <a:prstClr val="black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7" name="AutoShape 6">
              <a:extLst>
                <a:ext uri="{FF2B5EF4-FFF2-40B4-BE49-F238E27FC236}">
                  <a16:creationId xmlns:a16="http://schemas.microsoft.com/office/drawing/2014/main" id="{F6CFF613-808F-4044-B3E5-CA056FC7AA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065" y="4076"/>
              <a:ext cx="3872" cy="2469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>
              <a:outerShdw dist="107763" dir="18900000" algn="ctr" rotWithShape="0">
                <a:srgbClr val="808080">
                  <a:alpha val="50000"/>
                </a:srgbClr>
              </a:outerShdw>
            </a:effec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ts val="1000"/>
                </a:spcAft>
                <a:defRPr/>
              </a:pPr>
              <a:r>
                <a:rPr lang="en-US" sz="1100" b="1" dirty="0">
                  <a:solidFill>
                    <a:prstClr val="black"/>
                  </a:solidFill>
                  <a:latin typeface="Calibri" pitchFamily="34" charset="0"/>
                </a:rPr>
                <a:t>Price</a:t>
              </a:r>
              <a:endParaRPr lang="en-US" dirty="0">
                <a:solidFill>
                  <a:prstClr val="black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" name="AutoShape 7">
              <a:extLst>
                <a:ext uri="{FF2B5EF4-FFF2-40B4-BE49-F238E27FC236}">
                  <a16:creationId xmlns:a16="http://schemas.microsoft.com/office/drawing/2014/main" id="{4796EBDF-52D0-4D6A-86DE-5286E579430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98" y="7965"/>
              <a:ext cx="3869" cy="2469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>
              <a:outerShdw dist="107763" dir="13500000" algn="ctr" rotWithShape="0">
                <a:srgbClr val="808080">
                  <a:alpha val="50000"/>
                </a:srgbClr>
              </a:outerShdw>
            </a:effec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ts val="1000"/>
                </a:spcAft>
                <a:defRPr/>
              </a:pPr>
              <a:r>
                <a:rPr lang="en-US" sz="1100" b="1" dirty="0">
                  <a:solidFill>
                    <a:prstClr val="black"/>
                  </a:solidFill>
                  <a:latin typeface="Calibri" pitchFamily="34" charset="0"/>
                </a:rPr>
                <a:t>Promotion</a:t>
              </a:r>
              <a:endParaRPr lang="en-US" dirty="0">
                <a:solidFill>
                  <a:prstClr val="black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9" name="AutoShape 8">
              <a:extLst>
                <a:ext uri="{FF2B5EF4-FFF2-40B4-BE49-F238E27FC236}">
                  <a16:creationId xmlns:a16="http://schemas.microsoft.com/office/drawing/2014/main" id="{58E9684A-07A8-4847-A527-38DFCE9C74D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065" y="7798"/>
              <a:ext cx="3872" cy="2469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>
              <a:outerShdw dist="107763" dir="18900000" algn="ctr" rotWithShape="0">
                <a:srgbClr val="808080">
                  <a:alpha val="50000"/>
                </a:srgbClr>
              </a:outerShdw>
            </a:effectLst>
          </p:spPr>
          <p:txBody>
            <a:bodyPr/>
            <a:lstStyle/>
            <a:p>
              <a:pPr lvl="1" fontAlgn="base">
                <a:spcBef>
                  <a:spcPct val="0"/>
                </a:spcBef>
                <a:spcAft>
                  <a:spcPts val="1000"/>
                </a:spcAft>
                <a:defRPr/>
              </a:pPr>
              <a:r>
                <a:rPr lang="en-US" sz="1100" b="1" dirty="0">
                  <a:solidFill>
                    <a:prstClr val="black"/>
                  </a:solidFill>
                  <a:latin typeface="Calibri" pitchFamily="34" charset="0"/>
                </a:rPr>
                <a:t>Place</a:t>
              </a:r>
              <a:endParaRPr lang="en-US" dirty="0">
                <a:solidFill>
                  <a:prstClr val="black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687AEC83-D666-4586-9035-0D3522F4F1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37" y="4828"/>
              <a:ext cx="4099" cy="3674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  <a:effectLst>
              <a:outerShdw sy="50000" rotWithShape="0">
                <a:srgbClr val="808080">
                  <a:alpha val="50000"/>
                </a:srgbClr>
              </a:outerShdw>
            </a:effec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ts val="1000"/>
                </a:spcAft>
                <a:defRPr/>
              </a:pPr>
              <a:r>
                <a:rPr lang="en-US" sz="2000" dirty="0">
                  <a:solidFill>
                    <a:prstClr val="black"/>
                  </a:solidFill>
                  <a:latin typeface="+mj-lt"/>
                </a:rPr>
                <a:t>The Marketing Mix</a:t>
              </a:r>
              <a:endParaRPr lang="en-US" sz="1600" dirty="0">
                <a:solidFill>
                  <a:prstClr val="black"/>
                </a:solidFill>
                <a:latin typeface="+mj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86135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303000FE-B433-4217-A7E9-C8D1C7766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9672" y="377833"/>
            <a:ext cx="6172200" cy="530887"/>
          </a:xfrm>
        </p:spPr>
        <p:txBody>
          <a:bodyPr>
            <a:noAutofit/>
          </a:bodyPr>
          <a:lstStyle/>
          <a:p>
            <a:pPr eaLnBrk="1" hangingPunct="1"/>
            <a:r>
              <a:rPr lang="en-US" sz="3200" b="1" dirty="0">
                <a:solidFill>
                  <a:srgbClr val="0070C0"/>
                </a:solidFill>
                <a:latin typeface="+mn-lt"/>
                <a:ea typeface="Arial" panose="020B0604020202020204" pitchFamily="34" charset="0"/>
              </a:rPr>
              <a:t>Practical Activity</a:t>
            </a:r>
            <a:endParaRPr lang="en-GB" altLang="en-US" sz="3200" b="1" dirty="0">
              <a:solidFill>
                <a:srgbClr val="0070C0"/>
              </a:solidFill>
              <a:latin typeface="+mn-lt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4DC84023-94FC-4B19-A81E-2C1E525C6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673" y="1056493"/>
            <a:ext cx="8609121" cy="4388731"/>
          </a:xfrm>
        </p:spPr>
        <p:txBody>
          <a:bodyPr>
            <a:normAutofit/>
          </a:bodyPr>
          <a:lstStyle/>
          <a:p>
            <a:pPr marL="0" indent="0" eaLnBrk="0" fontAlgn="base" hangingPunct="0">
              <a:spcAft>
                <a:spcPts val="600"/>
              </a:spcAft>
              <a:buNone/>
              <a:defRPr/>
            </a:pPr>
            <a:endParaRPr lang="en-US" sz="2100" dirty="0">
              <a:solidFill>
                <a:prstClr val="black"/>
              </a:solidFill>
              <a:ea typeface="Arial" panose="020B0604020202020204" pitchFamily="34" charset="0"/>
            </a:endParaRPr>
          </a:p>
          <a:p>
            <a:pPr eaLnBrk="0" fontAlgn="base" hangingPunct="0"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  <a:defRPr/>
            </a:pPr>
            <a:r>
              <a:rPr lang="en-US" sz="2800" dirty="0">
                <a:solidFill>
                  <a:prstClr val="black"/>
                </a:solidFill>
                <a:ea typeface="Arial" panose="020B0604020202020204" pitchFamily="34" charset="0"/>
              </a:rPr>
              <a:t>For the remaining time of our session please work the Marketing Mix- 4Ps of your Business idea for your Business Plan.</a:t>
            </a:r>
          </a:p>
          <a:p>
            <a:pPr eaLnBrk="0" fontAlgn="base" hangingPunct="0"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  <a:defRPr/>
            </a:pPr>
            <a:endParaRPr lang="en-US" altLang="en-US" sz="2800" dirty="0">
              <a:solidFill>
                <a:prstClr val="black"/>
              </a:solidFill>
            </a:endParaRPr>
          </a:p>
          <a:p>
            <a:pPr eaLnBrk="0" fontAlgn="base" hangingPunct="0"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  <a:defRPr/>
            </a:pPr>
            <a:r>
              <a:rPr lang="en-US" altLang="en-US" sz="2800" dirty="0">
                <a:solidFill>
                  <a:prstClr val="black"/>
                </a:solidFill>
              </a:rPr>
              <a:t>I will come around to support each one of you.</a:t>
            </a:r>
            <a:endParaRPr lang="en-US" altLang="en-US" sz="32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1963BB-2DDF-140B-A768-569D67A419B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LCBB5001: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4336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1143000"/>
          </a:xfrm>
        </p:spPr>
        <p:txBody>
          <a:bodyPr/>
          <a:lstStyle/>
          <a:p>
            <a:r>
              <a:rPr lang="en-GB" b="1" dirty="0">
                <a:solidFill>
                  <a:srgbClr val="007DC3"/>
                </a:solidFill>
              </a:rP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28800"/>
            <a:ext cx="8229600" cy="3917032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Market Segmentation.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Targeting &amp; Marketing Strategies.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4Ps of Marketing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530A78E-C550-4EDE-9484-7033636EE48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LCBB5001: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7636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600" b="1" dirty="0">
                <a:solidFill>
                  <a:srgbClr val="007DC3"/>
                </a:solidFill>
              </a:rPr>
              <a:t>Do you have any Questions?</a:t>
            </a:r>
            <a:br>
              <a:rPr lang="en-GB" sz="3600" b="1" dirty="0">
                <a:solidFill>
                  <a:srgbClr val="007DC3"/>
                </a:solidFill>
              </a:rPr>
            </a:b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12626" y="1556792"/>
            <a:ext cx="4734772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2930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76" y="2276872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4800" b="1" dirty="0">
                <a:solidFill>
                  <a:srgbClr val="007DC3"/>
                </a:solidFill>
              </a:rPr>
              <a:t>Thank you!</a:t>
            </a: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08124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62406" y="908720"/>
            <a:ext cx="8702082" cy="475230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dirty="0">
                <a:solidFill>
                  <a:schemeClr val="tx1"/>
                </a:solidFill>
              </a:rPr>
              <a:t>Reading for the session (online access through our library)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dirty="0">
                <a:solidFill>
                  <a:schemeClr val="tx1"/>
                </a:solidFill>
              </a:rPr>
              <a:t>Barringer, B. R. &amp; Ireland, R. D. (2019) Entrepreneurship: successfully launching new ventures. Sixth edition, global edition. Harlow, England: Pearson.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dirty="0" err="1">
                <a:solidFill>
                  <a:schemeClr val="tx1"/>
                </a:solidFill>
              </a:rPr>
              <a:t>Chaston</a:t>
            </a:r>
            <a:r>
              <a:rPr lang="en-GB" sz="2200" b="0" dirty="0">
                <a:solidFill>
                  <a:schemeClr val="tx1"/>
                </a:solidFill>
              </a:rPr>
              <a:t>, I. (2009) Entrepreneurial management in small firms. Los Angeles, [Calif.];: SAGE.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dirty="0" err="1">
                <a:solidFill>
                  <a:schemeClr val="tx1"/>
                </a:solidFill>
              </a:rPr>
              <a:t>Mariotti</a:t>
            </a:r>
            <a:r>
              <a:rPr lang="en-GB" sz="2200" b="0" dirty="0">
                <a:solidFill>
                  <a:schemeClr val="tx1"/>
                </a:solidFill>
              </a:rPr>
              <a:t>, S. &amp; </a:t>
            </a:r>
            <a:r>
              <a:rPr lang="en-GB" sz="2200" b="0" dirty="0" err="1">
                <a:solidFill>
                  <a:schemeClr val="tx1"/>
                </a:solidFill>
              </a:rPr>
              <a:t>Glackin</a:t>
            </a:r>
            <a:r>
              <a:rPr lang="en-GB" sz="2200" b="0" dirty="0">
                <a:solidFill>
                  <a:schemeClr val="tx1"/>
                </a:solidFill>
              </a:rPr>
              <a:t>, C. (2016) Entrepreneurship : starting &amp; operating a small business. Fourth edition, Global edition. Boston: Pearson.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dirty="0">
                <a:solidFill>
                  <a:schemeClr val="tx1"/>
                </a:solidFill>
              </a:rPr>
              <a:t>Morris, M. J. (2011) Starting a successful business. 7th ed. London;: Kogan Page.</a:t>
            </a:r>
          </a:p>
          <a:p>
            <a:pPr>
              <a:lnSpc>
                <a:spcPct val="150000"/>
              </a:lnSpc>
              <a:spcBef>
                <a:spcPts val="600"/>
              </a:spcBef>
              <a:buClr>
                <a:srgbClr val="007DC3"/>
              </a:buClr>
              <a:buFont typeface="Wingdings" panose="05000000000000000000" pitchFamily="2" charset="2"/>
              <a:buChar char="§"/>
              <a:defRPr/>
            </a:pPr>
            <a:endParaRPr lang="en-GB" sz="2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F9089B-15EB-46EB-9715-A03F557F0A3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35663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We will learn about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sz="2000" b="1" dirty="0">
                <a:latin typeface="+mj-lt"/>
                <a:cs typeface="Calibri" panose="020F0502020204030204" pitchFamily="34" charset="0"/>
              </a:rPr>
              <a:t>Analysis of the business environment, SWOT, and PESTEL.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1637</Words>
  <Application>Microsoft Office PowerPoint</Application>
  <PresentationFormat>On-screen Show (4:3)</PresentationFormat>
  <Paragraphs>278</Paragraphs>
  <Slides>33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33</vt:i4>
      </vt:variant>
    </vt:vector>
  </HeadingPairs>
  <TitlesOfParts>
    <vt:vector size="40" baseType="lpstr">
      <vt:lpstr>Myriad Pro</vt:lpstr>
      <vt:lpstr>Arial</vt:lpstr>
      <vt:lpstr>Calibri</vt:lpstr>
      <vt:lpstr>Times New Roman</vt:lpstr>
      <vt:lpstr>Wingdings</vt:lpstr>
      <vt:lpstr>20140311PresentationUWTSDTemplate</vt:lpstr>
      <vt:lpstr>1_20140311PresentationUWTSDTemplate</vt:lpstr>
      <vt:lpstr>PowerPoint Presentation</vt:lpstr>
      <vt:lpstr>Learning Outcomes for today’s session</vt:lpstr>
      <vt:lpstr> Market Segmentation</vt:lpstr>
      <vt:lpstr> Market Segmentation</vt:lpstr>
      <vt:lpstr>PowerPoint Presentation</vt:lpstr>
      <vt:lpstr>PowerPoint Presentation</vt:lpstr>
      <vt:lpstr>PowerPoint Presentation</vt:lpstr>
      <vt:lpstr>Market Segmentations</vt:lpstr>
      <vt:lpstr>Market Segmentation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Practical Activity</vt:lpstr>
      <vt:lpstr>Summary</vt:lpstr>
      <vt:lpstr> Do you have any Questions? </vt:lpstr>
      <vt:lpstr> Thank you!</vt:lpstr>
      <vt:lpstr>PowerPoint Presentation</vt:lpstr>
      <vt:lpstr>Next week…..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TAVLARIDIS FAMILY PC</dc:creator>
  <cp:lastModifiedBy>Vasilios Tavlaridis</cp:lastModifiedBy>
  <cp:revision>30</cp:revision>
  <dcterms:created xsi:type="dcterms:W3CDTF">2022-01-28T13:18:47Z</dcterms:created>
  <dcterms:modified xsi:type="dcterms:W3CDTF">2024-09-10T03:41:46Z</dcterms:modified>
  <cp:contentStatus/>
</cp:coreProperties>
</file>