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>
      <p:cViewPr varScale="1">
        <p:scale>
          <a:sx n="61" d="100"/>
          <a:sy n="61" d="100"/>
        </p:scale>
        <p:origin x="102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1E0FB6-6FAD-432A-B17F-0C2843D4EED6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8356F2C4-B580-4F59-8584-98E9CEBC75DA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My chosen theory is the john bowbly </a:t>
          </a:r>
          <a:endParaRPr lang="en-US"/>
        </a:p>
      </dgm:t>
    </dgm:pt>
    <dgm:pt modelId="{33629C3C-A451-4102-83A7-3A449CADA06F}" type="parTrans" cxnId="{8901735D-6EAD-4CA2-979C-8ADB7BA0EF18}">
      <dgm:prSet/>
      <dgm:spPr/>
      <dgm:t>
        <a:bodyPr/>
        <a:lstStyle/>
        <a:p>
          <a:endParaRPr lang="en-US"/>
        </a:p>
      </dgm:t>
    </dgm:pt>
    <dgm:pt modelId="{E9DE7B4C-1A47-438C-BA7F-1FD92936B266}" type="sibTrans" cxnId="{8901735D-6EAD-4CA2-979C-8ADB7BA0EF18}">
      <dgm:prSet/>
      <dgm:spPr/>
      <dgm:t>
        <a:bodyPr/>
        <a:lstStyle/>
        <a:p>
          <a:endParaRPr lang="en-US"/>
        </a:p>
      </dgm:t>
    </dgm:pt>
    <dgm:pt modelId="{52311E6F-DD90-4F42-A0E7-86B1FF15408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John </a:t>
          </a:r>
          <a:r>
            <a:rPr lang="en-GB" dirty="0" err="1"/>
            <a:t>bowbly</a:t>
          </a:r>
          <a:r>
            <a:rPr lang="en-GB" dirty="0"/>
            <a:t> was a British psychiatrist who developed  a frame work by observing how caregivers can shape  a person /</a:t>
          </a:r>
          <a:r>
            <a:rPr lang="en-GB" dirty="0" err="1"/>
            <a:t>childs</a:t>
          </a:r>
          <a:r>
            <a:rPr lang="en-GB" dirty="0"/>
            <a:t> emotional development  through attachment</a:t>
          </a:r>
          <a:endParaRPr lang="en-US" dirty="0"/>
        </a:p>
      </dgm:t>
    </dgm:pt>
    <dgm:pt modelId="{356D4538-8985-46DE-B030-09AB94A1B2D2}" type="parTrans" cxnId="{1B547600-EE05-478E-AB11-62A9F7918BED}">
      <dgm:prSet/>
      <dgm:spPr/>
      <dgm:t>
        <a:bodyPr/>
        <a:lstStyle/>
        <a:p>
          <a:endParaRPr lang="en-US"/>
        </a:p>
      </dgm:t>
    </dgm:pt>
    <dgm:pt modelId="{A05448D1-851A-4B00-B20A-6F9A2BDAC87E}" type="sibTrans" cxnId="{1B547600-EE05-478E-AB11-62A9F7918BED}">
      <dgm:prSet/>
      <dgm:spPr/>
      <dgm:t>
        <a:bodyPr/>
        <a:lstStyle/>
        <a:p>
          <a:endParaRPr lang="en-US"/>
        </a:p>
      </dgm:t>
    </dgm:pt>
    <dgm:pt modelId="{E40AB568-0FCC-4A28-B185-803E4560DD6D}" type="pres">
      <dgm:prSet presAssocID="{921E0FB6-6FAD-432A-B17F-0C2843D4EED6}" presName="vert0" presStyleCnt="0">
        <dgm:presLayoutVars>
          <dgm:dir/>
          <dgm:animOne val="branch"/>
          <dgm:animLvl val="lvl"/>
        </dgm:presLayoutVars>
      </dgm:prSet>
      <dgm:spPr/>
    </dgm:pt>
    <dgm:pt modelId="{867061C7-8E9E-4A0C-AA88-44998A39FB89}" type="pres">
      <dgm:prSet presAssocID="{8356F2C4-B580-4F59-8584-98E9CEBC75DA}" presName="thickLine" presStyleLbl="alignNode1" presStyleIdx="0" presStyleCnt="2"/>
      <dgm:spPr/>
    </dgm:pt>
    <dgm:pt modelId="{F882FF1D-E1F0-4C11-8792-0D8381E6C495}" type="pres">
      <dgm:prSet presAssocID="{8356F2C4-B580-4F59-8584-98E9CEBC75DA}" presName="horz1" presStyleCnt="0"/>
      <dgm:spPr/>
    </dgm:pt>
    <dgm:pt modelId="{8344AF6C-9F04-47A8-A56D-A70E80D0BBAC}" type="pres">
      <dgm:prSet presAssocID="{8356F2C4-B580-4F59-8584-98E9CEBC75DA}" presName="tx1" presStyleLbl="revTx" presStyleIdx="0" presStyleCnt="2"/>
      <dgm:spPr/>
    </dgm:pt>
    <dgm:pt modelId="{4FED64BD-AA01-46A3-91B0-B73EA00F726F}" type="pres">
      <dgm:prSet presAssocID="{8356F2C4-B580-4F59-8584-98E9CEBC75DA}" presName="vert1" presStyleCnt="0"/>
      <dgm:spPr/>
    </dgm:pt>
    <dgm:pt modelId="{94C09D91-8AF9-4E73-B704-8CC49CD09C06}" type="pres">
      <dgm:prSet presAssocID="{52311E6F-DD90-4F42-A0E7-86B1FF15408E}" presName="thickLine" presStyleLbl="alignNode1" presStyleIdx="1" presStyleCnt="2"/>
      <dgm:spPr/>
    </dgm:pt>
    <dgm:pt modelId="{1957240A-88BD-4C75-9712-6203FD6CCA2C}" type="pres">
      <dgm:prSet presAssocID="{52311E6F-DD90-4F42-A0E7-86B1FF15408E}" presName="horz1" presStyleCnt="0"/>
      <dgm:spPr/>
    </dgm:pt>
    <dgm:pt modelId="{83A7C885-C48D-4FB6-AF42-6E9A4C19DBBE}" type="pres">
      <dgm:prSet presAssocID="{52311E6F-DD90-4F42-A0E7-86B1FF15408E}" presName="tx1" presStyleLbl="revTx" presStyleIdx="1" presStyleCnt="2"/>
      <dgm:spPr/>
    </dgm:pt>
    <dgm:pt modelId="{3E6BA4C2-5877-4045-980C-C5C660C92663}" type="pres">
      <dgm:prSet presAssocID="{52311E6F-DD90-4F42-A0E7-86B1FF15408E}" presName="vert1" presStyleCnt="0"/>
      <dgm:spPr/>
    </dgm:pt>
  </dgm:ptLst>
  <dgm:cxnLst>
    <dgm:cxn modelId="{1B547600-EE05-478E-AB11-62A9F7918BED}" srcId="{921E0FB6-6FAD-432A-B17F-0C2843D4EED6}" destId="{52311E6F-DD90-4F42-A0E7-86B1FF15408E}" srcOrd="1" destOrd="0" parTransId="{356D4538-8985-46DE-B030-09AB94A1B2D2}" sibTransId="{A05448D1-851A-4B00-B20A-6F9A2BDAC87E}"/>
    <dgm:cxn modelId="{904F4A2F-A53B-46C7-BEEB-E7AF38A2C4DC}" type="presOf" srcId="{52311E6F-DD90-4F42-A0E7-86B1FF15408E}" destId="{83A7C885-C48D-4FB6-AF42-6E9A4C19DBBE}" srcOrd="0" destOrd="0" presId="urn:microsoft.com/office/officeart/2008/layout/LinedList"/>
    <dgm:cxn modelId="{8901735D-6EAD-4CA2-979C-8ADB7BA0EF18}" srcId="{921E0FB6-6FAD-432A-B17F-0C2843D4EED6}" destId="{8356F2C4-B580-4F59-8584-98E9CEBC75DA}" srcOrd="0" destOrd="0" parTransId="{33629C3C-A451-4102-83A7-3A449CADA06F}" sibTransId="{E9DE7B4C-1A47-438C-BA7F-1FD92936B266}"/>
    <dgm:cxn modelId="{DACA1DBD-840A-430E-9B6A-D58563E78EA4}" type="presOf" srcId="{8356F2C4-B580-4F59-8584-98E9CEBC75DA}" destId="{8344AF6C-9F04-47A8-A56D-A70E80D0BBAC}" srcOrd="0" destOrd="0" presId="urn:microsoft.com/office/officeart/2008/layout/LinedList"/>
    <dgm:cxn modelId="{90ACFCD2-D431-4588-86F9-982CB94126B3}" type="presOf" srcId="{921E0FB6-6FAD-432A-B17F-0C2843D4EED6}" destId="{E40AB568-0FCC-4A28-B185-803E4560DD6D}" srcOrd="0" destOrd="0" presId="urn:microsoft.com/office/officeart/2008/layout/LinedList"/>
    <dgm:cxn modelId="{E9E6249B-CD2F-4A9A-876D-BA003760AA70}" type="presParOf" srcId="{E40AB568-0FCC-4A28-B185-803E4560DD6D}" destId="{867061C7-8E9E-4A0C-AA88-44998A39FB89}" srcOrd="0" destOrd="0" presId="urn:microsoft.com/office/officeart/2008/layout/LinedList"/>
    <dgm:cxn modelId="{BE243E64-7181-4204-88F7-B774EF460D6A}" type="presParOf" srcId="{E40AB568-0FCC-4A28-B185-803E4560DD6D}" destId="{F882FF1D-E1F0-4C11-8792-0D8381E6C495}" srcOrd="1" destOrd="0" presId="urn:microsoft.com/office/officeart/2008/layout/LinedList"/>
    <dgm:cxn modelId="{C2A2F887-854F-4271-990D-08434DD8C26D}" type="presParOf" srcId="{F882FF1D-E1F0-4C11-8792-0D8381E6C495}" destId="{8344AF6C-9F04-47A8-A56D-A70E80D0BBAC}" srcOrd="0" destOrd="0" presId="urn:microsoft.com/office/officeart/2008/layout/LinedList"/>
    <dgm:cxn modelId="{C68FEC83-2AD6-4DB4-A949-F1442227B04D}" type="presParOf" srcId="{F882FF1D-E1F0-4C11-8792-0D8381E6C495}" destId="{4FED64BD-AA01-46A3-91B0-B73EA00F726F}" srcOrd="1" destOrd="0" presId="urn:microsoft.com/office/officeart/2008/layout/LinedList"/>
    <dgm:cxn modelId="{20CE3E0C-2452-43B4-A28A-29301DBAFF90}" type="presParOf" srcId="{E40AB568-0FCC-4A28-B185-803E4560DD6D}" destId="{94C09D91-8AF9-4E73-B704-8CC49CD09C06}" srcOrd="2" destOrd="0" presId="urn:microsoft.com/office/officeart/2008/layout/LinedList"/>
    <dgm:cxn modelId="{651FEA40-746D-4F75-8798-EC448384012B}" type="presParOf" srcId="{E40AB568-0FCC-4A28-B185-803E4560DD6D}" destId="{1957240A-88BD-4C75-9712-6203FD6CCA2C}" srcOrd="3" destOrd="0" presId="urn:microsoft.com/office/officeart/2008/layout/LinedList"/>
    <dgm:cxn modelId="{923A2E4B-BF8E-4AFE-BB68-95AC3537C2CB}" type="presParOf" srcId="{1957240A-88BD-4C75-9712-6203FD6CCA2C}" destId="{83A7C885-C48D-4FB6-AF42-6E9A4C19DBBE}" srcOrd="0" destOrd="0" presId="urn:microsoft.com/office/officeart/2008/layout/LinedList"/>
    <dgm:cxn modelId="{7AF2042C-48B9-4A8D-AA8C-B1A77B692C93}" type="presParOf" srcId="{1957240A-88BD-4C75-9712-6203FD6CCA2C}" destId="{3E6BA4C2-5877-4045-980C-C5C660C92663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6F00D0E-E27F-4E1F-B48C-4C152850892C}" type="doc">
      <dgm:prSet loTypeId="urn:microsoft.com/office/officeart/2005/8/layout/default" loCatId="list" qsTypeId="urn:microsoft.com/office/officeart/2005/8/quickstyle/simple4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E77CE7E9-B012-4DB9-88D4-E5F8B4416E7F}">
      <dgm:prSet/>
      <dgm:spPr/>
      <dgm:t>
        <a:bodyPr/>
        <a:lstStyle/>
        <a:p>
          <a:r>
            <a:rPr lang="en-GB" b="1" u="sng"/>
            <a:t>Key concepts</a:t>
          </a:r>
          <a:endParaRPr lang="en-US"/>
        </a:p>
      </dgm:t>
    </dgm:pt>
    <dgm:pt modelId="{563E8ABB-AD49-4D68-AD02-0B20B3E2EFA0}" type="parTrans" cxnId="{F6DB63EC-220F-4E2F-A296-DA8A1DADBD18}">
      <dgm:prSet/>
      <dgm:spPr/>
      <dgm:t>
        <a:bodyPr/>
        <a:lstStyle/>
        <a:p>
          <a:endParaRPr lang="en-US"/>
        </a:p>
      </dgm:t>
    </dgm:pt>
    <dgm:pt modelId="{6BE87C33-26AB-48D4-9B9A-42C16FFC547E}" type="sibTrans" cxnId="{F6DB63EC-220F-4E2F-A296-DA8A1DADBD18}">
      <dgm:prSet/>
      <dgm:spPr/>
      <dgm:t>
        <a:bodyPr/>
        <a:lstStyle/>
        <a:p>
          <a:endParaRPr lang="en-US"/>
        </a:p>
      </dgm:t>
    </dgm:pt>
    <dgm:pt modelId="{ABED0D5B-047A-4E9C-BEFC-3F0D7FC2E044}">
      <dgm:prSet/>
      <dgm:spPr/>
      <dgm:t>
        <a:bodyPr/>
        <a:lstStyle/>
        <a:p>
          <a:r>
            <a:rPr lang="en-GB"/>
            <a:t>Attachment – A strong emotional bond between a child and their caregiver.</a:t>
          </a:r>
          <a:endParaRPr lang="en-US"/>
        </a:p>
      </dgm:t>
    </dgm:pt>
    <dgm:pt modelId="{7FD12478-3C1E-4C5D-B7C3-6FA3F9BD5059}" type="parTrans" cxnId="{4F90191B-DA71-4AB6-8E5E-79F056482E6D}">
      <dgm:prSet/>
      <dgm:spPr/>
      <dgm:t>
        <a:bodyPr/>
        <a:lstStyle/>
        <a:p>
          <a:endParaRPr lang="en-US"/>
        </a:p>
      </dgm:t>
    </dgm:pt>
    <dgm:pt modelId="{739C2D92-46FA-43AB-8507-6A62D4E25E05}" type="sibTrans" cxnId="{4F90191B-DA71-4AB6-8E5E-79F056482E6D}">
      <dgm:prSet/>
      <dgm:spPr/>
      <dgm:t>
        <a:bodyPr/>
        <a:lstStyle/>
        <a:p>
          <a:endParaRPr lang="en-US"/>
        </a:p>
      </dgm:t>
    </dgm:pt>
    <dgm:pt modelId="{1857D8DA-F899-4687-B716-811A7FD34D40}">
      <dgm:prSet/>
      <dgm:spPr/>
      <dgm:t>
        <a:bodyPr/>
        <a:lstStyle/>
        <a:p>
          <a:r>
            <a:rPr lang="en-GB"/>
            <a:t>Monotropy – Children form one main attachment, usually with their primary caregiver.</a:t>
          </a:r>
          <a:endParaRPr lang="en-US"/>
        </a:p>
      </dgm:t>
    </dgm:pt>
    <dgm:pt modelId="{526845DE-644E-4C44-B4CB-3E3D3E03237C}" type="parTrans" cxnId="{53C0DDF5-ACF5-4838-8DBE-DEDC1C27552C}">
      <dgm:prSet/>
      <dgm:spPr/>
      <dgm:t>
        <a:bodyPr/>
        <a:lstStyle/>
        <a:p>
          <a:endParaRPr lang="en-US"/>
        </a:p>
      </dgm:t>
    </dgm:pt>
    <dgm:pt modelId="{A90DAD85-EE87-4642-A0AC-7414B7D7841C}" type="sibTrans" cxnId="{53C0DDF5-ACF5-4838-8DBE-DEDC1C27552C}">
      <dgm:prSet/>
      <dgm:spPr/>
      <dgm:t>
        <a:bodyPr/>
        <a:lstStyle/>
        <a:p>
          <a:endParaRPr lang="en-US"/>
        </a:p>
      </dgm:t>
    </dgm:pt>
    <dgm:pt modelId="{8ED9469B-58DF-4608-B42D-ED0D226A4086}">
      <dgm:prSet/>
      <dgm:spPr/>
      <dgm:t>
        <a:bodyPr/>
        <a:lstStyle/>
        <a:p>
          <a:r>
            <a:rPr lang="en-GB"/>
            <a:t>Critical Period – Attachment should develop within the first 2–3 years of life for healthy emotional development.</a:t>
          </a:r>
          <a:endParaRPr lang="en-US"/>
        </a:p>
      </dgm:t>
    </dgm:pt>
    <dgm:pt modelId="{13320D95-5194-4DA2-A5BB-356D8A16938D}" type="parTrans" cxnId="{66E8284C-1FBA-4EEA-B1AE-D7994F469FCD}">
      <dgm:prSet/>
      <dgm:spPr/>
      <dgm:t>
        <a:bodyPr/>
        <a:lstStyle/>
        <a:p>
          <a:endParaRPr lang="en-US"/>
        </a:p>
      </dgm:t>
    </dgm:pt>
    <dgm:pt modelId="{C5561641-EB3A-4C0B-BC75-B27FE4B584E2}" type="sibTrans" cxnId="{66E8284C-1FBA-4EEA-B1AE-D7994F469FCD}">
      <dgm:prSet/>
      <dgm:spPr/>
      <dgm:t>
        <a:bodyPr/>
        <a:lstStyle/>
        <a:p>
          <a:endParaRPr lang="en-US"/>
        </a:p>
      </dgm:t>
    </dgm:pt>
    <dgm:pt modelId="{A00ABD31-AB35-4146-903C-6F7116BED086}">
      <dgm:prSet/>
      <dgm:spPr/>
      <dgm:t>
        <a:bodyPr/>
        <a:lstStyle/>
        <a:p>
          <a:r>
            <a:rPr lang="en-GB"/>
            <a:t>Secure Base – A trusted caregiver gives the child confidence to explore their environment safely.</a:t>
          </a:r>
          <a:endParaRPr lang="en-US"/>
        </a:p>
      </dgm:t>
    </dgm:pt>
    <dgm:pt modelId="{14E9D26F-4395-4720-BFEC-899673992BD0}" type="parTrans" cxnId="{4CF4BEFD-812E-4A17-BCBC-34D90C9719D9}">
      <dgm:prSet/>
      <dgm:spPr/>
      <dgm:t>
        <a:bodyPr/>
        <a:lstStyle/>
        <a:p>
          <a:endParaRPr lang="en-US"/>
        </a:p>
      </dgm:t>
    </dgm:pt>
    <dgm:pt modelId="{A91EB1FC-6424-45F9-A62D-FCEC5FED91CB}" type="sibTrans" cxnId="{4CF4BEFD-812E-4A17-BCBC-34D90C9719D9}">
      <dgm:prSet/>
      <dgm:spPr/>
      <dgm:t>
        <a:bodyPr/>
        <a:lstStyle/>
        <a:p>
          <a:endParaRPr lang="en-US"/>
        </a:p>
      </dgm:t>
    </dgm:pt>
    <dgm:pt modelId="{8A538EA9-A77C-43E4-8A3C-F4C4EFB3B3F2}" type="pres">
      <dgm:prSet presAssocID="{36F00D0E-E27F-4E1F-B48C-4C152850892C}" presName="diagram" presStyleCnt="0">
        <dgm:presLayoutVars>
          <dgm:dir/>
          <dgm:resizeHandles val="exact"/>
        </dgm:presLayoutVars>
      </dgm:prSet>
      <dgm:spPr/>
    </dgm:pt>
    <dgm:pt modelId="{4B792DE5-01EE-433E-86E8-C263F29AC27A}" type="pres">
      <dgm:prSet presAssocID="{E77CE7E9-B012-4DB9-88D4-E5F8B4416E7F}" presName="node" presStyleLbl="node1" presStyleIdx="0" presStyleCnt="5">
        <dgm:presLayoutVars>
          <dgm:bulletEnabled val="1"/>
        </dgm:presLayoutVars>
      </dgm:prSet>
      <dgm:spPr/>
    </dgm:pt>
    <dgm:pt modelId="{38ACB0D1-C765-4F6E-9ECD-1B764A513B78}" type="pres">
      <dgm:prSet presAssocID="{6BE87C33-26AB-48D4-9B9A-42C16FFC547E}" presName="sibTrans" presStyleCnt="0"/>
      <dgm:spPr/>
    </dgm:pt>
    <dgm:pt modelId="{2C66F70D-814E-48E7-91C0-EBFA58D99246}" type="pres">
      <dgm:prSet presAssocID="{ABED0D5B-047A-4E9C-BEFC-3F0D7FC2E044}" presName="node" presStyleLbl="node1" presStyleIdx="1" presStyleCnt="5">
        <dgm:presLayoutVars>
          <dgm:bulletEnabled val="1"/>
        </dgm:presLayoutVars>
      </dgm:prSet>
      <dgm:spPr/>
    </dgm:pt>
    <dgm:pt modelId="{2620C4C5-6AB7-43BB-B10D-19B8740D9B05}" type="pres">
      <dgm:prSet presAssocID="{739C2D92-46FA-43AB-8507-6A62D4E25E05}" presName="sibTrans" presStyleCnt="0"/>
      <dgm:spPr/>
    </dgm:pt>
    <dgm:pt modelId="{728A5BED-D202-4D35-B61E-C52ADBD8DA1A}" type="pres">
      <dgm:prSet presAssocID="{1857D8DA-F899-4687-B716-811A7FD34D40}" presName="node" presStyleLbl="node1" presStyleIdx="2" presStyleCnt="5">
        <dgm:presLayoutVars>
          <dgm:bulletEnabled val="1"/>
        </dgm:presLayoutVars>
      </dgm:prSet>
      <dgm:spPr/>
    </dgm:pt>
    <dgm:pt modelId="{9BD0CB24-DC20-4019-A09D-C71E997FDBF7}" type="pres">
      <dgm:prSet presAssocID="{A90DAD85-EE87-4642-A0AC-7414B7D7841C}" presName="sibTrans" presStyleCnt="0"/>
      <dgm:spPr/>
    </dgm:pt>
    <dgm:pt modelId="{B3186705-2272-4491-B7BF-BA5F23003D5A}" type="pres">
      <dgm:prSet presAssocID="{8ED9469B-58DF-4608-B42D-ED0D226A4086}" presName="node" presStyleLbl="node1" presStyleIdx="3" presStyleCnt="5">
        <dgm:presLayoutVars>
          <dgm:bulletEnabled val="1"/>
        </dgm:presLayoutVars>
      </dgm:prSet>
      <dgm:spPr/>
    </dgm:pt>
    <dgm:pt modelId="{520DE096-9F94-4366-A2A2-708C1A7AC348}" type="pres">
      <dgm:prSet presAssocID="{C5561641-EB3A-4C0B-BC75-B27FE4B584E2}" presName="sibTrans" presStyleCnt="0"/>
      <dgm:spPr/>
    </dgm:pt>
    <dgm:pt modelId="{EE1914F0-342B-4303-A655-212E682BC6E5}" type="pres">
      <dgm:prSet presAssocID="{A00ABD31-AB35-4146-903C-6F7116BED086}" presName="node" presStyleLbl="node1" presStyleIdx="4" presStyleCnt="5">
        <dgm:presLayoutVars>
          <dgm:bulletEnabled val="1"/>
        </dgm:presLayoutVars>
      </dgm:prSet>
      <dgm:spPr/>
    </dgm:pt>
  </dgm:ptLst>
  <dgm:cxnLst>
    <dgm:cxn modelId="{4F90191B-DA71-4AB6-8E5E-79F056482E6D}" srcId="{36F00D0E-E27F-4E1F-B48C-4C152850892C}" destId="{ABED0D5B-047A-4E9C-BEFC-3F0D7FC2E044}" srcOrd="1" destOrd="0" parTransId="{7FD12478-3C1E-4C5D-B7C3-6FA3F9BD5059}" sibTransId="{739C2D92-46FA-43AB-8507-6A62D4E25E05}"/>
    <dgm:cxn modelId="{CE4BF945-5120-4FE2-881B-ABCF52BF3DC5}" type="presOf" srcId="{E77CE7E9-B012-4DB9-88D4-E5F8B4416E7F}" destId="{4B792DE5-01EE-433E-86E8-C263F29AC27A}" srcOrd="0" destOrd="0" presId="urn:microsoft.com/office/officeart/2005/8/layout/default"/>
    <dgm:cxn modelId="{66E8284C-1FBA-4EEA-B1AE-D7994F469FCD}" srcId="{36F00D0E-E27F-4E1F-B48C-4C152850892C}" destId="{8ED9469B-58DF-4608-B42D-ED0D226A4086}" srcOrd="3" destOrd="0" parTransId="{13320D95-5194-4DA2-A5BB-356D8A16938D}" sibTransId="{C5561641-EB3A-4C0B-BC75-B27FE4B584E2}"/>
    <dgm:cxn modelId="{03F8D76F-AC72-4B42-9F82-D4937EAEA122}" type="presOf" srcId="{ABED0D5B-047A-4E9C-BEFC-3F0D7FC2E044}" destId="{2C66F70D-814E-48E7-91C0-EBFA58D99246}" srcOrd="0" destOrd="0" presId="urn:microsoft.com/office/officeart/2005/8/layout/default"/>
    <dgm:cxn modelId="{75887A79-4C41-4E24-8A6B-9048D8F921FB}" type="presOf" srcId="{A00ABD31-AB35-4146-903C-6F7116BED086}" destId="{EE1914F0-342B-4303-A655-212E682BC6E5}" srcOrd="0" destOrd="0" presId="urn:microsoft.com/office/officeart/2005/8/layout/default"/>
    <dgm:cxn modelId="{0E3AC180-0B1A-434C-9081-A539690ADAE6}" type="presOf" srcId="{36F00D0E-E27F-4E1F-B48C-4C152850892C}" destId="{8A538EA9-A77C-43E4-8A3C-F4C4EFB3B3F2}" srcOrd="0" destOrd="0" presId="urn:microsoft.com/office/officeart/2005/8/layout/default"/>
    <dgm:cxn modelId="{69283599-DC3C-4024-A287-081985FDEFF9}" type="presOf" srcId="{1857D8DA-F899-4687-B716-811A7FD34D40}" destId="{728A5BED-D202-4D35-B61E-C52ADBD8DA1A}" srcOrd="0" destOrd="0" presId="urn:microsoft.com/office/officeart/2005/8/layout/default"/>
    <dgm:cxn modelId="{F6DB63EC-220F-4E2F-A296-DA8A1DADBD18}" srcId="{36F00D0E-E27F-4E1F-B48C-4C152850892C}" destId="{E77CE7E9-B012-4DB9-88D4-E5F8B4416E7F}" srcOrd="0" destOrd="0" parTransId="{563E8ABB-AD49-4D68-AD02-0B20B3E2EFA0}" sibTransId="{6BE87C33-26AB-48D4-9B9A-42C16FFC547E}"/>
    <dgm:cxn modelId="{1A4F12F3-35FC-43A8-AB0F-6294C756EB9F}" type="presOf" srcId="{8ED9469B-58DF-4608-B42D-ED0D226A4086}" destId="{B3186705-2272-4491-B7BF-BA5F23003D5A}" srcOrd="0" destOrd="0" presId="urn:microsoft.com/office/officeart/2005/8/layout/default"/>
    <dgm:cxn modelId="{53C0DDF5-ACF5-4838-8DBE-DEDC1C27552C}" srcId="{36F00D0E-E27F-4E1F-B48C-4C152850892C}" destId="{1857D8DA-F899-4687-B716-811A7FD34D40}" srcOrd="2" destOrd="0" parTransId="{526845DE-644E-4C44-B4CB-3E3D3E03237C}" sibTransId="{A90DAD85-EE87-4642-A0AC-7414B7D7841C}"/>
    <dgm:cxn modelId="{4CF4BEFD-812E-4A17-BCBC-34D90C9719D9}" srcId="{36F00D0E-E27F-4E1F-B48C-4C152850892C}" destId="{A00ABD31-AB35-4146-903C-6F7116BED086}" srcOrd="4" destOrd="0" parTransId="{14E9D26F-4395-4720-BFEC-899673992BD0}" sibTransId="{A91EB1FC-6424-45F9-A62D-FCEC5FED91CB}"/>
    <dgm:cxn modelId="{A0A497FC-FD33-40AE-9FFD-CDBC86CA5AFD}" type="presParOf" srcId="{8A538EA9-A77C-43E4-8A3C-F4C4EFB3B3F2}" destId="{4B792DE5-01EE-433E-86E8-C263F29AC27A}" srcOrd="0" destOrd="0" presId="urn:microsoft.com/office/officeart/2005/8/layout/default"/>
    <dgm:cxn modelId="{915D151B-F235-4D2B-9D36-32CE0618A44B}" type="presParOf" srcId="{8A538EA9-A77C-43E4-8A3C-F4C4EFB3B3F2}" destId="{38ACB0D1-C765-4F6E-9ECD-1B764A513B78}" srcOrd="1" destOrd="0" presId="urn:microsoft.com/office/officeart/2005/8/layout/default"/>
    <dgm:cxn modelId="{62C0CB3B-751F-4786-8B56-2DB629BE7671}" type="presParOf" srcId="{8A538EA9-A77C-43E4-8A3C-F4C4EFB3B3F2}" destId="{2C66F70D-814E-48E7-91C0-EBFA58D99246}" srcOrd="2" destOrd="0" presId="urn:microsoft.com/office/officeart/2005/8/layout/default"/>
    <dgm:cxn modelId="{9EA58501-4260-411D-B5B3-78314463D822}" type="presParOf" srcId="{8A538EA9-A77C-43E4-8A3C-F4C4EFB3B3F2}" destId="{2620C4C5-6AB7-43BB-B10D-19B8740D9B05}" srcOrd="3" destOrd="0" presId="urn:microsoft.com/office/officeart/2005/8/layout/default"/>
    <dgm:cxn modelId="{196EB049-9563-4158-9043-B9569564DA62}" type="presParOf" srcId="{8A538EA9-A77C-43E4-8A3C-F4C4EFB3B3F2}" destId="{728A5BED-D202-4D35-B61E-C52ADBD8DA1A}" srcOrd="4" destOrd="0" presId="urn:microsoft.com/office/officeart/2005/8/layout/default"/>
    <dgm:cxn modelId="{7EDA15A8-B2AB-4473-B94C-13AABF808872}" type="presParOf" srcId="{8A538EA9-A77C-43E4-8A3C-F4C4EFB3B3F2}" destId="{9BD0CB24-DC20-4019-A09D-C71E997FDBF7}" srcOrd="5" destOrd="0" presId="urn:microsoft.com/office/officeart/2005/8/layout/default"/>
    <dgm:cxn modelId="{8770EAAF-3DFF-4A22-B360-53EB5B06B404}" type="presParOf" srcId="{8A538EA9-A77C-43E4-8A3C-F4C4EFB3B3F2}" destId="{B3186705-2272-4491-B7BF-BA5F23003D5A}" srcOrd="6" destOrd="0" presId="urn:microsoft.com/office/officeart/2005/8/layout/default"/>
    <dgm:cxn modelId="{62DFB188-88B6-467C-B805-705CDD35F607}" type="presParOf" srcId="{8A538EA9-A77C-43E4-8A3C-F4C4EFB3B3F2}" destId="{520DE096-9F94-4366-A2A2-708C1A7AC348}" srcOrd="7" destOrd="0" presId="urn:microsoft.com/office/officeart/2005/8/layout/default"/>
    <dgm:cxn modelId="{E0DB57ED-7CF7-4241-A0D9-1F48634F8E44}" type="presParOf" srcId="{8A538EA9-A77C-43E4-8A3C-F4C4EFB3B3F2}" destId="{EE1914F0-342B-4303-A655-212E682BC6E5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B752218-7E29-45E1-B229-37F43FCC7206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C64EEC57-3B9B-4FD7-A280-9D844608C3DC}">
      <dgm:prSet/>
      <dgm:spPr/>
      <dgm:t>
        <a:bodyPr/>
        <a:lstStyle/>
        <a:p>
          <a:r>
            <a:rPr lang="en-GB"/>
            <a:t>Internal Working Model – Early attachment experiences shape future relationships, self-esteem, and expectations of others.</a:t>
          </a:r>
          <a:endParaRPr lang="en-US"/>
        </a:p>
      </dgm:t>
    </dgm:pt>
    <dgm:pt modelId="{8286E2A7-F8AC-4F57-A470-10AECCF4692F}" type="parTrans" cxnId="{8457CE6A-591F-4D74-86B1-C4C4E3605D22}">
      <dgm:prSet/>
      <dgm:spPr/>
      <dgm:t>
        <a:bodyPr/>
        <a:lstStyle/>
        <a:p>
          <a:endParaRPr lang="en-US"/>
        </a:p>
      </dgm:t>
    </dgm:pt>
    <dgm:pt modelId="{552A5D8A-1391-4F7D-8010-C13A4F4FAAC1}" type="sibTrans" cxnId="{8457CE6A-591F-4D74-86B1-C4C4E3605D22}">
      <dgm:prSet/>
      <dgm:spPr/>
      <dgm:t>
        <a:bodyPr/>
        <a:lstStyle/>
        <a:p>
          <a:endParaRPr lang="en-US"/>
        </a:p>
      </dgm:t>
    </dgm:pt>
    <dgm:pt modelId="{5804AD51-AB55-4464-B1E1-EB4D4AC56CAE}">
      <dgm:prSet/>
      <dgm:spPr/>
      <dgm:t>
        <a:bodyPr/>
        <a:lstStyle/>
        <a:p>
          <a:r>
            <a:rPr lang="en-GB"/>
            <a:t>Separation Anxiety – Children may become distressed when separated from their primary attachment figure.</a:t>
          </a:r>
          <a:endParaRPr lang="en-US"/>
        </a:p>
      </dgm:t>
    </dgm:pt>
    <dgm:pt modelId="{D69EFB16-C889-4673-9409-907913B1A81D}" type="parTrans" cxnId="{E4460DE0-B825-4BAE-9D56-15C9C957985B}">
      <dgm:prSet/>
      <dgm:spPr/>
      <dgm:t>
        <a:bodyPr/>
        <a:lstStyle/>
        <a:p>
          <a:endParaRPr lang="en-US"/>
        </a:p>
      </dgm:t>
    </dgm:pt>
    <dgm:pt modelId="{9F29F230-4A40-4189-8318-D707F13A466C}" type="sibTrans" cxnId="{E4460DE0-B825-4BAE-9D56-15C9C957985B}">
      <dgm:prSet/>
      <dgm:spPr/>
      <dgm:t>
        <a:bodyPr/>
        <a:lstStyle/>
        <a:p>
          <a:endParaRPr lang="en-US"/>
        </a:p>
      </dgm:t>
    </dgm:pt>
    <dgm:pt modelId="{FF959741-C7FD-47E7-85DC-A0BB49B613C7}">
      <dgm:prSet/>
      <dgm:spPr/>
      <dgm:t>
        <a:bodyPr/>
        <a:lstStyle/>
        <a:p>
          <a:r>
            <a:rPr lang="en-GB"/>
            <a:t>Maternal Deprivation – Long-term separation from the primary caregiver during early childhood may affect emotional, social, and intellectual development</a:t>
          </a:r>
          <a:endParaRPr lang="en-US"/>
        </a:p>
      </dgm:t>
    </dgm:pt>
    <dgm:pt modelId="{0A84570E-331E-4415-8AF7-A178660CC44B}" type="parTrans" cxnId="{E5C75F31-5993-435C-8D0A-BF6F074E740B}">
      <dgm:prSet/>
      <dgm:spPr/>
      <dgm:t>
        <a:bodyPr/>
        <a:lstStyle/>
        <a:p>
          <a:endParaRPr lang="en-US"/>
        </a:p>
      </dgm:t>
    </dgm:pt>
    <dgm:pt modelId="{64CDF2F8-EC01-41EF-B197-6C11CB68A59C}" type="sibTrans" cxnId="{E5C75F31-5993-435C-8D0A-BF6F074E740B}">
      <dgm:prSet/>
      <dgm:spPr/>
      <dgm:t>
        <a:bodyPr/>
        <a:lstStyle/>
        <a:p>
          <a:endParaRPr lang="en-US"/>
        </a:p>
      </dgm:t>
    </dgm:pt>
    <dgm:pt modelId="{3CFF72F8-992D-4B2E-B356-5A92CF5F66F2}" type="pres">
      <dgm:prSet presAssocID="{7B752218-7E29-45E1-B229-37F43FCC7206}" presName="vert0" presStyleCnt="0">
        <dgm:presLayoutVars>
          <dgm:dir/>
          <dgm:animOne val="branch"/>
          <dgm:animLvl val="lvl"/>
        </dgm:presLayoutVars>
      </dgm:prSet>
      <dgm:spPr/>
    </dgm:pt>
    <dgm:pt modelId="{59ED2A82-BAD9-452E-82BD-F1BCF01E2C71}" type="pres">
      <dgm:prSet presAssocID="{C64EEC57-3B9B-4FD7-A280-9D844608C3DC}" presName="thickLine" presStyleLbl="alignNode1" presStyleIdx="0" presStyleCnt="3"/>
      <dgm:spPr/>
    </dgm:pt>
    <dgm:pt modelId="{C8D7F218-9DD4-4A90-9D99-DCFC1CE79973}" type="pres">
      <dgm:prSet presAssocID="{C64EEC57-3B9B-4FD7-A280-9D844608C3DC}" presName="horz1" presStyleCnt="0"/>
      <dgm:spPr/>
    </dgm:pt>
    <dgm:pt modelId="{07C4703A-158D-4BFE-9691-0AEA939DE4EC}" type="pres">
      <dgm:prSet presAssocID="{C64EEC57-3B9B-4FD7-A280-9D844608C3DC}" presName="tx1" presStyleLbl="revTx" presStyleIdx="0" presStyleCnt="3"/>
      <dgm:spPr/>
    </dgm:pt>
    <dgm:pt modelId="{1B236971-7E4B-4185-AE2C-D4216C740D53}" type="pres">
      <dgm:prSet presAssocID="{C64EEC57-3B9B-4FD7-A280-9D844608C3DC}" presName="vert1" presStyleCnt="0"/>
      <dgm:spPr/>
    </dgm:pt>
    <dgm:pt modelId="{C444DE83-1FA6-471B-965C-D72CB809CABF}" type="pres">
      <dgm:prSet presAssocID="{5804AD51-AB55-4464-B1E1-EB4D4AC56CAE}" presName="thickLine" presStyleLbl="alignNode1" presStyleIdx="1" presStyleCnt="3"/>
      <dgm:spPr/>
    </dgm:pt>
    <dgm:pt modelId="{E9563485-1706-4CA2-86F7-0239E270F38C}" type="pres">
      <dgm:prSet presAssocID="{5804AD51-AB55-4464-B1E1-EB4D4AC56CAE}" presName="horz1" presStyleCnt="0"/>
      <dgm:spPr/>
    </dgm:pt>
    <dgm:pt modelId="{F77E9751-23C0-44C7-9C0D-3D9F992D96C2}" type="pres">
      <dgm:prSet presAssocID="{5804AD51-AB55-4464-B1E1-EB4D4AC56CAE}" presName="tx1" presStyleLbl="revTx" presStyleIdx="1" presStyleCnt="3"/>
      <dgm:spPr/>
    </dgm:pt>
    <dgm:pt modelId="{D77BC64C-92CE-48F5-BB8D-32D885460D02}" type="pres">
      <dgm:prSet presAssocID="{5804AD51-AB55-4464-B1E1-EB4D4AC56CAE}" presName="vert1" presStyleCnt="0"/>
      <dgm:spPr/>
    </dgm:pt>
    <dgm:pt modelId="{4DFB975B-708E-4E44-98B8-6AEACC5FBF51}" type="pres">
      <dgm:prSet presAssocID="{FF959741-C7FD-47E7-85DC-A0BB49B613C7}" presName="thickLine" presStyleLbl="alignNode1" presStyleIdx="2" presStyleCnt="3"/>
      <dgm:spPr/>
    </dgm:pt>
    <dgm:pt modelId="{56A059B7-893C-4CBC-8A55-964ACEA6BA00}" type="pres">
      <dgm:prSet presAssocID="{FF959741-C7FD-47E7-85DC-A0BB49B613C7}" presName="horz1" presStyleCnt="0"/>
      <dgm:spPr/>
    </dgm:pt>
    <dgm:pt modelId="{D97CF0E3-C18A-40C1-AE99-9B1B8AE78E42}" type="pres">
      <dgm:prSet presAssocID="{FF959741-C7FD-47E7-85DC-A0BB49B613C7}" presName="tx1" presStyleLbl="revTx" presStyleIdx="2" presStyleCnt="3"/>
      <dgm:spPr/>
    </dgm:pt>
    <dgm:pt modelId="{458D7031-7015-4554-BAAE-EDC8DAA792BB}" type="pres">
      <dgm:prSet presAssocID="{FF959741-C7FD-47E7-85DC-A0BB49B613C7}" presName="vert1" presStyleCnt="0"/>
      <dgm:spPr/>
    </dgm:pt>
  </dgm:ptLst>
  <dgm:cxnLst>
    <dgm:cxn modelId="{3AB98725-A7B9-4262-99C6-8652087D1D5E}" type="presOf" srcId="{5804AD51-AB55-4464-B1E1-EB4D4AC56CAE}" destId="{F77E9751-23C0-44C7-9C0D-3D9F992D96C2}" srcOrd="0" destOrd="0" presId="urn:microsoft.com/office/officeart/2008/layout/LinedList"/>
    <dgm:cxn modelId="{9111D12C-AF5E-4229-827A-7894D57C8497}" type="presOf" srcId="{FF959741-C7FD-47E7-85DC-A0BB49B613C7}" destId="{D97CF0E3-C18A-40C1-AE99-9B1B8AE78E42}" srcOrd="0" destOrd="0" presId="urn:microsoft.com/office/officeart/2008/layout/LinedList"/>
    <dgm:cxn modelId="{E5C75F31-5993-435C-8D0A-BF6F074E740B}" srcId="{7B752218-7E29-45E1-B229-37F43FCC7206}" destId="{FF959741-C7FD-47E7-85DC-A0BB49B613C7}" srcOrd="2" destOrd="0" parTransId="{0A84570E-331E-4415-8AF7-A178660CC44B}" sibTransId="{64CDF2F8-EC01-41EF-B197-6C11CB68A59C}"/>
    <dgm:cxn modelId="{8457CE6A-591F-4D74-86B1-C4C4E3605D22}" srcId="{7B752218-7E29-45E1-B229-37F43FCC7206}" destId="{C64EEC57-3B9B-4FD7-A280-9D844608C3DC}" srcOrd="0" destOrd="0" parTransId="{8286E2A7-F8AC-4F57-A470-10AECCF4692F}" sibTransId="{552A5D8A-1391-4F7D-8010-C13A4F4FAAC1}"/>
    <dgm:cxn modelId="{4FF91980-3DEE-486D-87B6-46D871F5ED15}" type="presOf" srcId="{C64EEC57-3B9B-4FD7-A280-9D844608C3DC}" destId="{07C4703A-158D-4BFE-9691-0AEA939DE4EC}" srcOrd="0" destOrd="0" presId="urn:microsoft.com/office/officeart/2008/layout/LinedList"/>
    <dgm:cxn modelId="{ED1E30CC-AB07-4FB5-95A8-F7B5B87B5479}" type="presOf" srcId="{7B752218-7E29-45E1-B229-37F43FCC7206}" destId="{3CFF72F8-992D-4B2E-B356-5A92CF5F66F2}" srcOrd="0" destOrd="0" presId="urn:microsoft.com/office/officeart/2008/layout/LinedList"/>
    <dgm:cxn modelId="{E4460DE0-B825-4BAE-9D56-15C9C957985B}" srcId="{7B752218-7E29-45E1-B229-37F43FCC7206}" destId="{5804AD51-AB55-4464-B1E1-EB4D4AC56CAE}" srcOrd="1" destOrd="0" parTransId="{D69EFB16-C889-4673-9409-907913B1A81D}" sibTransId="{9F29F230-4A40-4189-8318-D707F13A466C}"/>
    <dgm:cxn modelId="{0A8AE0FD-034A-4918-B13A-D10E51709DDE}" type="presParOf" srcId="{3CFF72F8-992D-4B2E-B356-5A92CF5F66F2}" destId="{59ED2A82-BAD9-452E-82BD-F1BCF01E2C71}" srcOrd="0" destOrd="0" presId="urn:microsoft.com/office/officeart/2008/layout/LinedList"/>
    <dgm:cxn modelId="{A5F06F7A-E7A5-489C-8734-41B3EE9F0F42}" type="presParOf" srcId="{3CFF72F8-992D-4B2E-B356-5A92CF5F66F2}" destId="{C8D7F218-9DD4-4A90-9D99-DCFC1CE79973}" srcOrd="1" destOrd="0" presId="urn:microsoft.com/office/officeart/2008/layout/LinedList"/>
    <dgm:cxn modelId="{6D66F11F-5548-4647-88B5-0593F9989CCB}" type="presParOf" srcId="{C8D7F218-9DD4-4A90-9D99-DCFC1CE79973}" destId="{07C4703A-158D-4BFE-9691-0AEA939DE4EC}" srcOrd="0" destOrd="0" presId="urn:microsoft.com/office/officeart/2008/layout/LinedList"/>
    <dgm:cxn modelId="{17A9394E-B120-46BA-9C9D-6AC3879A440E}" type="presParOf" srcId="{C8D7F218-9DD4-4A90-9D99-DCFC1CE79973}" destId="{1B236971-7E4B-4185-AE2C-D4216C740D53}" srcOrd="1" destOrd="0" presId="urn:microsoft.com/office/officeart/2008/layout/LinedList"/>
    <dgm:cxn modelId="{B2D83135-CC49-4AFB-B8B4-D06F64D9C671}" type="presParOf" srcId="{3CFF72F8-992D-4B2E-B356-5A92CF5F66F2}" destId="{C444DE83-1FA6-471B-965C-D72CB809CABF}" srcOrd="2" destOrd="0" presId="urn:microsoft.com/office/officeart/2008/layout/LinedList"/>
    <dgm:cxn modelId="{23CF3DBB-C10E-4F69-8B94-6B0BB55360C3}" type="presParOf" srcId="{3CFF72F8-992D-4B2E-B356-5A92CF5F66F2}" destId="{E9563485-1706-4CA2-86F7-0239E270F38C}" srcOrd="3" destOrd="0" presId="urn:microsoft.com/office/officeart/2008/layout/LinedList"/>
    <dgm:cxn modelId="{8F5CA714-10E5-442C-B079-33D0DA4214B3}" type="presParOf" srcId="{E9563485-1706-4CA2-86F7-0239E270F38C}" destId="{F77E9751-23C0-44C7-9C0D-3D9F992D96C2}" srcOrd="0" destOrd="0" presId="urn:microsoft.com/office/officeart/2008/layout/LinedList"/>
    <dgm:cxn modelId="{FC35AD6B-80EC-470B-8BC1-56A50E7FC39D}" type="presParOf" srcId="{E9563485-1706-4CA2-86F7-0239E270F38C}" destId="{D77BC64C-92CE-48F5-BB8D-32D885460D02}" srcOrd="1" destOrd="0" presId="urn:microsoft.com/office/officeart/2008/layout/LinedList"/>
    <dgm:cxn modelId="{336398CD-C1A9-4CF2-A950-FB7F82E66B0B}" type="presParOf" srcId="{3CFF72F8-992D-4B2E-B356-5A92CF5F66F2}" destId="{4DFB975B-708E-4E44-98B8-6AEACC5FBF51}" srcOrd="4" destOrd="0" presId="urn:microsoft.com/office/officeart/2008/layout/LinedList"/>
    <dgm:cxn modelId="{5205DE21-0819-443E-A8AD-FD3B4EF51120}" type="presParOf" srcId="{3CFF72F8-992D-4B2E-B356-5A92CF5F66F2}" destId="{56A059B7-893C-4CBC-8A55-964ACEA6BA00}" srcOrd="5" destOrd="0" presId="urn:microsoft.com/office/officeart/2008/layout/LinedList"/>
    <dgm:cxn modelId="{5974F91B-EC12-499D-B2BF-5B945DB0F0BA}" type="presParOf" srcId="{56A059B7-893C-4CBC-8A55-964ACEA6BA00}" destId="{D97CF0E3-C18A-40C1-AE99-9B1B8AE78E42}" srcOrd="0" destOrd="0" presId="urn:microsoft.com/office/officeart/2008/layout/LinedList"/>
    <dgm:cxn modelId="{68F41102-9A3C-4116-ACF9-A93574D5EB89}" type="presParOf" srcId="{56A059B7-893C-4CBC-8A55-964ACEA6BA00}" destId="{458D7031-7015-4554-BAAE-EDC8DAA792B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7061C7-8E9E-4A0C-AA88-44998A39FB89}">
      <dsp:nvSpPr>
        <dsp:cNvPr id="0" name=""/>
        <dsp:cNvSpPr/>
      </dsp:nvSpPr>
      <dsp:spPr>
        <a:xfrm>
          <a:off x="0" y="0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44AF6C-9F04-47A8-A56D-A70E80D0BBAC}">
      <dsp:nvSpPr>
        <dsp:cNvPr id="0" name=""/>
        <dsp:cNvSpPr/>
      </dsp:nvSpPr>
      <dsp:spPr>
        <a:xfrm>
          <a:off x="0" y="0"/>
          <a:ext cx="6291714" cy="27653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My chosen theory is the john bowbly </a:t>
          </a:r>
          <a:endParaRPr lang="en-US" sz="2900" kern="1200"/>
        </a:p>
      </dsp:txBody>
      <dsp:txXfrm>
        <a:off x="0" y="0"/>
        <a:ext cx="6291714" cy="2765367"/>
      </dsp:txXfrm>
    </dsp:sp>
    <dsp:sp modelId="{94C09D91-8AF9-4E73-B704-8CC49CD09C06}">
      <dsp:nvSpPr>
        <dsp:cNvPr id="0" name=""/>
        <dsp:cNvSpPr/>
      </dsp:nvSpPr>
      <dsp:spPr>
        <a:xfrm>
          <a:off x="0" y="2765367"/>
          <a:ext cx="6291714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A7C885-C48D-4FB6-AF42-6E9A4C19DBBE}">
      <dsp:nvSpPr>
        <dsp:cNvPr id="0" name=""/>
        <dsp:cNvSpPr/>
      </dsp:nvSpPr>
      <dsp:spPr>
        <a:xfrm>
          <a:off x="0" y="2765367"/>
          <a:ext cx="6291714" cy="27653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490" tIns="110490" rIns="110490" bIns="110490" numCol="1" spcCol="1270" anchor="t" anchorCtr="0">
          <a:noAutofit/>
        </a:bodyPr>
        <a:lstStyle/>
        <a:p>
          <a:pPr marL="0" lvl="0" indent="0" algn="l" defTabSz="12890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 dirty="0"/>
            <a:t>John </a:t>
          </a:r>
          <a:r>
            <a:rPr lang="en-GB" sz="2900" kern="1200" dirty="0" err="1"/>
            <a:t>bowbly</a:t>
          </a:r>
          <a:r>
            <a:rPr lang="en-GB" sz="2900" kern="1200" dirty="0"/>
            <a:t> was a British psychiatrist who developed  a frame work by observing how caregivers can shape  a person /</a:t>
          </a:r>
          <a:r>
            <a:rPr lang="en-GB" sz="2900" kern="1200" dirty="0" err="1"/>
            <a:t>childs</a:t>
          </a:r>
          <a:r>
            <a:rPr lang="en-GB" sz="2900" kern="1200" dirty="0"/>
            <a:t> emotional development  through attachment</a:t>
          </a:r>
          <a:endParaRPr lang="en-US" sz="2900" kern="1200" dirty="0"/>
        </a:p>
      </dsp:txBody>
      <dsp:txXfrm>
        <a:off x="0" y="2765367"/>
        <a:ext cx="6291714" cy="27653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792DE5-01EE-433E-86E8-C263F29AC27A}">
      <dsp:nvSpPr>
        <dsp:cNvPr id="0" name=""/>
        <dsp:cNvSpPr/>
      </dsp:nvSpPr>
      <dsp:spPr>
        <a:xfrm>
          <a:off x="0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u="sng" kern="1200"/>
            <a:t>Key concepts</a:t>
          </a:r>
          <a:endParaRPr lang="en-US" sz="2200" kern="1200"/>
        </a:p>
      </dsp:txBody>
      <dsp:txXfrm>
        <a:off x="0" y="39687"/>
        <a:ext cx="3286125" cy="1971675"/>
      </dsp:txXfrm>
    </dsp:sp>
    <dsp:sp modelId="{2C66F70D-814E-48E7-91C0-EBFA58D99246}">
      <dsp:nvSpPr>
        <dsp:cNvPr id="0" name=""/>
        <dsp:cNvSpPr/>
      </dsp:nvSpPr>
      <dsp:spPr>
        <a:xfrm>
          <a:off x="3614737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Attachment – A strong emotional bond between a child and their caregiver.</a:t>
          </a:r>
          <a:endParaRPr lang="en-US" sz="2200" kern="1200"/>
        </a:p>
      </dsp:txBody>
      <dsp:txXfrm>
        <a:off x="3614737" y="39687"/>
        <a:ext cx="3286125" cy="1971675"/>
      </dsp:txXfrm>
    </dsp:sp>
    <dsp:sp modelId="{728A5BED-D202-4D35-B61E-C52ADBD8DA1A}">
      <dsp:nvSpPr>
        <dsp:cNvPr id="0" name=""/>
        <dsp:cNvSpPr/>
      </dsp:nvSpPr>
      <dsp:spPr>
        <a:xfrm>
          <a:off x="7229475" y="39687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Monotropy – Children form one main attachment, usually with their primary caregiver.</a:t>
          </a:r>
          <a:endParaRPr lang="en-US" sz="2200" kern="1200"/>
        </a:p>
      </dsp:txBody>
      <dsp:txXfrm>
        <a:off x="7229475" y="39687"/>
        <a:ext cx="3286125" cy="1971675"/>
      </dsp:txXfrm>
    </dsp:sp>
    <dsp:sp modelId="{B3186705-2272-4491-B7BF-BA5F23003D5A}">
      <dsp:nvSpPr>
        <dsp:cNvPr id="0" name=""/>
        <dsp:cNvSpPr/>
      </dsp:nvSpPr>
      <dsp:spPr>
        <a:xfrm>
          <a:off x="1807368" y="2339975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Critical Period – Attachment should develop within the first 2–3 years of life for healthy emotional development.</a:t>
          </a:r>
          <a:endParaRPr lang="en-US" sz="2200" kern="1200"/>
        </a:p>
      </dsp:txBody>
      <dsp:txXfrm>
        <a:off x="1807368" y="2339975"/>
        <a:ext cx="3286125" cy="1971675"/>
      </dsp:txXfrm>
    </dsp:sp>
    <dsp:sp modelId="{EE1914F0-342B-4303-A655-212E682BC6E5}">
      <dsp:nvSpPr>
        <dsp:cNvPr id="0" name=""/>
        <dsp:cNvSpPr/>
      </dsp:nvSpPr>
      <dsp:spPr>
        <a:xfrm>
          <a:off x="5422106" y="2339975"/>
          <a:ext cx="3286125" cy="1971675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Secure Base – A trusted caregiver gives the child confidence to explore their environment safely.</a:t>
          </a:r>
          <a:endParaRPr lang="en-US" sz="2200" kern="1200"/>
        </a:p>
      </dsp:txBody>
      <dsp:txXfrm>
        <a:off x="5422106" y="2339975"/>
        <a:ext cx="3286125" cy="19716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ED2A82-BAD9-452E-82BD-F1BCF01E2C71}">
      <dsp:nvSpPr>
        <dsp:cNvPr id="0" name=""/>
        <dsp:cNvSpPr/>
      </dsp:nvSpPr>
      <dsp:spPr>
        <a:xfrm>
          <a:off x="0" y="2687"/>
          <a:ext cx="62636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C4703A-158D-4BFE-9691-0AEA939DE4EC}">
      <dsp:nvSpPr>
        <dsp:cNvPr id="0" name=""/>
        <dsp:cNvSpPr/>
      </dsp:nvSpPr>
      <dsp:spPr>
        <a:xfrm>
          <a:off x="0" y="2687"/>
          <a:ext cx="6263640" cy="18331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Internal Working Model – Early attachment experiences shape future relationships, self-esteem, and expectations of others.</a:t>
          </a:r>
          <a:endParaRPr lang="en-US" sz="2500" kern="1200"/>
        </a:p>
      </dsp:txBody>
      <dsp:txXfrm>
        <a:off x="0" y="2687"/>
        <a:ext cx="6263640" cy="1833104"/>
      </dsp:txXfrm>
    </dsp:sp>
    <dsp:sp modelId="{C444DE83-1FA6-471B-965C-D72CB809CABF}">
      <dsp:nvSpPr>
        <dsp:cNvPr id="0" name=""/>
        <dsp:cNvSpPr/>
      </dsp:nvSpPr>
      <dsp:spPr>
        <a:xfrm>
          <a:off x="0" y="1835791"/>
          <a:ext cx="62636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7E9751-23C0-44C7-9C0D-3D9F992D96C2}">
      <dsp:nvSpPr>
        <dsp:cNvPr id="0" name=""/>
        <dsp:cNvSpPr/>
      </dsp:nvSpPr>
      <dsp:spPr>
        <a:xfrm>
          <a:off x="0" y="1835791"/>
          <a:ext cx="6263640" cy="18331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Separation Anxiety – Children may become distressed when separated from their primary attachment figure.</a:t>
          </a:r>
          <a:endParaRPr lang="en-US" sz="2500" kern="1200"/>
        </a:p>
      </dsp:txBody>
      <dsp:txXfrm>
        <a:off x="0" y="1835791"/>
        <a:ext cx="6263640" cy="1833104"/>
      </dsp:txXfrm>
    </dsp:sp>
    <dsp:sp modelId="{4DFB975B-708E-4E44-98B8-6AEACC5FBF51}">
      <dsp:nvSpPr>
        <dsp:cNvPr id="0" name=""/>
        <dsp:cNvSpPr/>
      </dsp:nvSpPr>
      <dsp:spPr>
        <a:xfrm>
          <a:off x="0" y="3668896"/>
          <a:ext cx="626364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7CF0E3-C18A-40C1-AE99-9B1B8AE78E42}">
      <dsp:nvSpPr>
        <dsp:cNvPr id="0" name=""/>
        <dsp:cNvSpPr/>
      </dsp:nvSpPr>
      <dsp:spPr>
        <a:xfrm>
          <a:off x="0" y="3668896"/>
          <a:ext cx="6263640" cy="18331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5250" tIns="95250" rIns="95250" bIns="95250" numCol="1" spcCol="1270" anchor="t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Maternal Deprivation – Long-term separation from the primary caregiver during early childhood may affect emotional, social, and intellectual development</a:t>
          </a:r>
          <a:endParaRPr lang="en-US" sz="2500" kern="1200"/>
        </a:p>
      </dsp:txBody>
      <dsp:txXfrm>
        <a:off x="0" y="3668896"/>
        <a:ext cx="6263640" cy="18331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AD9B56-0917-FF59-110A-780250A4DA8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3C0F9D-9E92-89A6-712C-09E6839DEA5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1BA348-39EC-D92D-BBE5-B589671E17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06DB9-97C8-45E9-8AB4-D89D8E80AD47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B90821-F7D1-37DB-B0AC-C18775AAA4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239B87-B00F-79A6-C323-07CD30E97D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38996-0FB3-4EFE-B4C5-60825D22B9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9048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771AD-713B-8AC8-D1E6-2EED6AEF10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850DA3-0D8F-FFF5-0D3B-3A20E1ED2FD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558CAA-D82E-9557-BB23-AC9CC35A5E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06DB9-97C8-45E9-8AB4-D89D8E80AD47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6B897E-9906-9FDB-A49A-AF6A4BAFB2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C8E7B9-0085-A6CD-D0FA-64CC8D0CBD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38996-0FB3-4EFE-B4C5-60825D22B9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36094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A14417-F033-8E3B-8191-64FC1334A2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8E5FC1-CDE5-6914-5B8C-A284589B11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96D85D-4C88-4D9C-75D5-CF0D2E2087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06DB9-97C8-45E9-8AB4-D89D8E80AD47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F0D5B6-7A4A-A3DC-26FD-39FF11ADAE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2309EF-4772-0623-5C58-650862DED3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38996-0FB3-4EFE-B4C5-60825D22B9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8137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DBAAE1-7A8C-A7E0-C881-5B827EE45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EB94A4-C6F4-0866-2A5A-1D124B9855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1693DB-EA1C-C92A-53B1-3BC12CB550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6059D7-6595-A645-1FF7-2EEC7E041E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06DB9-97C8-45E9-8AB4-D89D8E80AD47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DF0074-A53F-1ECC-8533-F074C496C8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64D1BD-4AA5-0931-DBBB-A72F5AC8AF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38996-0FB3-4EFE-B4C5-60825D22B9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666041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36DB2C-802B-043C-3BFA-FA31270EA9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26632A-7094-9B7B-1957-215D8E96B0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6C2B32-FEBF-FD54-6FF0-4DEC9F33AE1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E6DE0EF-5421-C08B-6296-CD52FF86AE0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CBB9E6F-B9C6-3041-002D-5171D0A0AD4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F0FAA96-45A4-04C8-DF95-A70D7B9257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06DB9-97C8-45E9-8AB4-D89D8E80AD47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0A6781-4BF7-1748-5220-67AC732068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2FF154E-26C4-30B2-0102-82BBF685A0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38996-0FB3-4EFE-B4C5-60825D22B9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91378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DF2B23-1CF1-65E1-399E-1E7665D9D5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651780-4E0F-3031-0376-301E8C9ECA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06DB9-97C8-45E9-8AB4-D89D8E80AD47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99EEC5C-31D4-FFB8-8ACE-9E455DE9E2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0BCEB0-43CD-EF35-BBA8-20C28B8FAD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38996-0FB3-4EFE-B4C5-60825D22B9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2527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AA236AF-BFD9-89F0-52E9-1D8E2DECB3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06DB9-97C8-45E9-8AB4-D89D8E80AD47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AA78256-BE33-B7B5-4A5D-EB68F64E6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0C949F3-FA35-4961-6A6A-5D0E7574C3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38996-0FB3-4EFE-B4C5-60825D22B9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21805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57B826-08E1-A80C-8F61-1B46012564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4165A-BD09-89FE-24E4-64EF40B640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91EF72-D136-5124-A6A4-02CF720BC4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2BB08B-9F5B-340E-4A56-E50E109FBD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06DB9-97C8-45E9-8AB4-D89D8E80AD47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9783F4-9C51-B788-D008-AC1DB5E34F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FE8236-B76D-6C06-E1FA-34C6AEFC40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38996-0FB3-4EFE-B4C5-60825D22B9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11920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5483CE-5923-8BD3-D8DE-F4ABA6540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829AFE7-D2AE-EE75-147A-C2C17713D06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0453218-9E5C-B90D-30D2-6FE785CB9C6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0D5F65-6904-A150-1EEF-CE9F4BA4A9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06DB9-97C8-45E9-8AB4-D89D8E80AD47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45FE57-7177-A50B-8A12-1ED33BB6DF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9D2D98-5BA9-9826-C8D7-1CA6389479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38996-0FB3-4EFE-B4C5-60825D22B9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7147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54B472-F6C2-C348-C0C1-686794BBFA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2717F49-E97A-81DC-60B3-F924624AC1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82EC11-36A5-0E94-7D7D-52AD2837C3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06DB9-97C8-45E9-8AB4-D89D8E80AD47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D589E1-FF7E-9374-1927-09EFDAC4D2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48889F-8A03-7F61-4D94-1317F2723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38996-0FB3-4EFE-B4C5-60825D22B9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351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408334D-8BAF-213F-FC15-CD94F0FD58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10E4C0-3C90-6942-39C0-96AE6D3D73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F8E335-698C-943B-C1A6-E8012B2A01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06DB9-97C8-45E9-8AB4-D89D8E80AD47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CCDA7A5-43F9-4EF5-D41B-852484305D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A5DCE5-48BE-AD97-D326-672D96E29B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38996-0FB3-4EFE-B4C5-60825D22B9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6886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FCDA7E4-F503-7A1E-0ACF-A892770DDB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8781E7-3632-6557-EBD3-5BF3B490ADF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F7CD17-6816-5E71-4E02-4C6F5A972C5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1406DB9-97C8-45E9-8AB4-D89D8E80AD47}" type="datetimeFigureOut">
              <a:rPr lang="en-GB" smtClean="0"/>
              <a:t>09/07/2026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46D5E3-1AE8-6884-88EB-8138A3765D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6B8A1C-C350-FAA5-8564-5F04D34409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5038996-0FB3-4EFE-B4C5-60825D22B9D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19465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4E1BEB12-92AF-4445-98AD-4C7756E7C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7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9" name="Oval 28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09800" y="209969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Arc 30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613162" y="1492572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BEF6D8-614E-893C-2259-F9B9A8BA960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038600" y="1939159"/>
            <a:ext cx="7644627" cy="2751086"/>
          </a:xfrm>
        </p:spPr>
        <p:txBody>
          <a:bodyPr>
            <a:normAutofit/>
          </a:bodyPr>
          <a:lstStyle/>
          <a:p>
            <a:pPr algn="r"/>
            <a:r>
              <a:rPr lang="en-GB"/>
              <a:t>Donna Cullen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BDC2A30-6385-367A-E5B9-ACECE77A19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038600" y="4782320"/>
            <a:ext cx="7644627" cy="1329443"/>
          </a:xfrm>
        </p:spPr>
        <p:txBody>
          <a:bodyPr>
            <a:normAutofit/>
          </a:bodyPr>
          <a:lstStyle/>
          <a:p>
            <a:pPr algn="r"/>
            <a:r>
              <a:rPr lang="en-GB" sz="1700"/>
              <a:t>2512540</a:t>
            </a:r>
          </a:p>
          <a:p>
            <a:pPr algn="r"/>
            <a:r>
              <a:rPr lang="en-GB" sz="1700" err="1"/>
              <a:t>Assesment</a:t>
            </a:r>
            <a:r>
              <a:rPr lang="en-GB" sz="1700"/>
              <a:t> 1</a:t>
            </a:r>
          </a:p>
          <a:p>
            <a:pPr algn="r"/>
            <a:r>
              <a:rPr lang="en-GB" sz="1700"/>
              <a:t>I confirm that I have used AI tools to source images and/or for proofreading this work </a:t>
            </a:r>
          </a:p>
        </p:txBody>
      </p:sp>
    </p:spTree>
    <p:extLst>
      <p:ext uri="{BB962C8B-B14F-4D97-AF65-F5344CB8AC3E}">
        <p14:creationId xmlns:p14="http://schemas.microsoft.com/office/powerpoint/2010/main" val="1988874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Freeform: Shape 21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5CB338-1D18-70B2-3A57-4C1CAFD86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|John Bowlbys theory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EAA828-66D3-5C6C-1F14-14EA9816AC4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63267714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038397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42">
            <a:extLst>
              <a:ext uri="{FF2B5EF4-FFF2-40B4-BE49-F238E27FC236}">
                <a16:creationId xmlns:a16="http://schemas.microsoft.com/office/drawing/2014/main" id="{FE269C6F-2AA9-97E2-90FF-B0C8A215D683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7" name="Rectangle 46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DF1C4BB-46C9-3BB6-1D23-84BDA3EDD5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John bowlbys theory explained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B27782-B4D3-7B5F-0E2A-7586FE0C6FC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629643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1145916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12F3DA-15DA-5D84-2319-15FF7E9276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>
            <a:normAutofit/>
          </a:bodyPr>
          <a:lstStyle/>
          <a:p>
            <a:r>
              <a:rPr lang="en-GB" sz="5200"/>
              <a:t>Continued..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D1D5C5-E3B0-D0E4-BA96-59739EEEB59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8674146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115618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73680B-11B3-DDE3-7E12-4152C7E159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Issacs story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D86EA7-EDA2-C780-A7E8-92949D20F93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sz="2200" dirty="0"/>
              <a:t>Isaac lives with his mother, who is a single parent experiencing post-natal depression, low </a:t>
            </a:r>
          </a:p>
          <a:p>
            <a:r>
              <a:rPr lang="en-GB" sz="2200" dirty="0"/>
              <a:t>confidence, and limited social support. </a:t>
            </a:r>
          </a:p>
          <a:p>
            <a:r>
              <a:rPr lang="en-GB" sz="2200" dirty="0"/>
              <a:t>The family recently moved to London from another part of the UK, and Isaac has had disrupted </a:t>
            </a:r>
          </a:p>
          <a:p>
            <a:r>
              <a:rPr lang="en-GB" sz="2200" dirty="0"/>
              <a:t>childcare arrangements over the past two years. </a:t>
            </a:r>
          </a:p>
          <a:p>
            <a:r>
              <a:rPr lang="en-GB" sz="2200" dirty="0"/>
              <a:t>Staff have observed that Isaac:  </a:t>
            </a:r>
          </a:p>
          <a:p>
            <a:r>
              <a:rPr lang="en-GB" sz="2200" dirty="0"/>
              <a:t> is quiet and withdrawn during free play </a:t>
            </a:r>
          </a:p>
          <a:p>
            <a:r>
              <a:rPr lang="en-GB" sz="2200" dirty="0"/>
              <a:t> becomes distressed during separation from his mother </a:t>
            </a:r>
          </a:p>
          <a:p>
            <a:r>
              <a:rPr lang="en-GB" sz="2200" dirty="0"/>
              <a:t> shows delays in language development </a:t>
            </a:r>
          </a:p>
          <a:p>
            <a:r>
              <a:rPr lang="en-GB" sz="2200" dirty="0"/>
              <a:t>struggles to join group activities </a:t>
            </a:r>
          </a:p>
          <a:p>
            <a:r>
              <a:rPr lang="en-GB" sz="2200" dirty="0"/>
              <a:t>His mother reports that he has difficulty sleeping, is “clingy,” and rarely plays independently at home. </a:t>
            </a:r>
          </a:p>
        </p:txBody>
      </p:sp>
    </p:spTree>
    <p:extLst>
      <p:ext uri="{BB962C8B-B14F-4D97-AF65-F5344CB8AC3E}">
        <p14:creationId xmlns:p14="http://schemas.microsoft.com/office/powerpoint/2010/main" val="14859097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9A3253-857B-7717-4A08-1C1922B416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 Why Bowlby's Theory Fits Isaac</a:t>
            </a:r>
            <a:br>
              <a:rPr lang="en-GB">
                <a:solidFill>
                  <a:srgbClr val="FFFFFF"/>
                </a:solidFill>
              </a:rPr>
            </a:br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048C99-27A0-3C4A-3F1E-727E172CE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endParaRPr lang="en-GB" sz="2600"/>
          </a:p>
          <a:p>
            <a:r>
              <a:rPr lang="en-GB" sz="2600"/>
              <a:t>Mother's post-natal depression may have affected early bonding.</a:t>
            </a:r>
          </a:p>
          <a:p>
            <a:endParaRPr lang="en-GB" sz="2600"/>
          </a:p>
          <a:p>
            <a:r>
              <a:rPr lang="en-GB" sz="2600"/>
              <a:t>Disrupted childcare may have reduced consistency.</a:t>
            </a:r>
          </a:p>
          <a:p>
            <a:endParaRPr lang="en-GB" sz="2600"/>
          </a:p>
          <a:p>
            <a:r>
              <a:rPr lang="en-GB" sz="2600"/>
              <a:t>Separation anxiety suggests insecure attachment.</a:t>
            </a:r>
          </a:p>
          <a:p>
            <a:endParaRPr lang="en-GB" sz="2600"/>
          </a:p>
          <a:p>
            <a:r>
              <a:rPr lang="en-GB" sz="2600"/>
              <a:t>Clinginess and withdrawal fit Bowlby's theory</a:t>
            </a:r>
          </a:p>
        </p:txBody>
      </p:sp>
    </p:spTree>
    <p:extLst>
      <p:ext uri="{BB962C8B-B14F-4D97-AF65-F5344CB8AC3E}">
        <p14:creationId xmlns:p14="http://schemas.microsoft.com/office/powerpoint/2010/main" val="363694599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7A30CA-7611-8F35-90CC-82A5379234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Observation and explanation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E4CB6-917B-30E7-1955-05750DC87C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Bowlby's explanation-Distressed leaving mum Separation anxiety caused by insecure attachment</a:t>
            </a:r>
          </a:p>
          <a:p>
            <a:r>
              <a:rPr lang="en-GB" dirty="0"/>
              <a:t>Quiet and withdrawn-Lacks confidence exploring environment</a:t>
            </a:r>
          </a:p>
          <a:p>
            <a:r>
              <a:rPr lang="en-GB" dirty="0"/>
              <a:t>Doesn't join group play-Feels emotionally insecure</a:t>
            </a:r>
          </a:p>
          <a:p>
            <a:r>
              <a:rPr lang="en-GB" dirty="0"/>
              <a:t>Language delay-Reduced social interaction and communication</a:t>
            </a:r>
          </a:p>
          <a:p>
            <a:r>
              <a:rPr lang="en-GB" dirty="0"/>
              <a:t>Clingy at home-Relies heavily on mother for security</a:t>
            </a:r>
          </a:p>
        </p:txBody>
      </p:sp>
    </p:spTree>
    <p:extLst>
      <p:ext uri="{BB962C8B-B14F-4D97-AF65-F5344CB8AC3E}">
        <p14:creationId xmlns:p14="http://schemas.microsoft.com/office/powerpoint/2010/main" val="24506896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50B571-5CBA-FD38-14B9-537BD4394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Nature vs nuture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7ADABE-8D81-BDE8-2186-646C5283C0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dirty="0"/>
              <a:t>NATURE</a:t>
            </a:r>
          </a:p>
          <a:p>
            <a:r>
              <a:rPr lang="en-GB" dirty="0"/>
              <a:t>Temperament</a:t>
            </a:r>
          </a:p>
          <a:p>
            <a:r>
              <a:rPr lang="en-GB" dirty="0"/>
              <a:t>Brain development</a:t>
            </a:r>
          </a:p>
          <a:p>
            <a:r>
              <a:rPr lang="en-GB" dirty="0"/>
              <a:t>Genetics</a:t>
            </a:r>
          </a:p>
          <a:p>
            <a:pPr marL="0" indent="0">
              <a:buNone/>
            </a:pPr>
            <a:r>
              <a:rPr lang="en-GB" dirty="0"/>
              <a:t>NUTURE</a:t>
            </a:r>
          </a:p>
          <a:p>
            <a:r>
              <a:rPr lang="en-GB" dirty="0"/>
              <a:t>Mother's mental health</a:t>
            </a:r>
          </a:p>
          <a:p>
            <a:r>
              <a:rPr lang="en-GB" dirty="0"/>
              <a:t>Disrupted childcare</a:t>
            </a:r>
          </a:p>
          <a:p>
            <a:r>
              <a:rPr lang="en-GB" dirty="0"/>
              <a:t>Moving house</a:t>
            </a:r>
          </a:p>
          <a:p>
            <a:r>
              <a:rPr lang="en-GB" dirty="0"/>
              <a:t>Limited social support</a:t>
            </a:r>
          </a:p>
          <a:p>
            <a:r>
              <a:rPr lang="en-GB" dirty="0"/>
              <a:t>Quality of caregiving</a:t>
            </a:r>
          </a:p>
        </p:txBody>
      </p:sp>
    </p:spTree>
    <p:extLst>
      <p:ext uri="{BB962C8B-B14F-4D97-AF65-F5344CB8AC3E}">
        <p14:creationId xmlns:p14="http://schemas.microsoft.com/office/powerpoint/2010/main" val="30959678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9A3D36A-1D10-B85D-9879-296609A64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Support plan</a:t>
            </a:r>
          </a:p>
        </p:txBody>
      </p:sp>
      <p:sp>
        <p:nvSpPr>
          <p:cNvPr id="19" name="Arc 18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BE3B004-2DCB-0C80-0A7C-E58BD7FCA4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dirty="0"/>
              <a:t>Assign a key person to build trust.</a:t>
            </a:r>
          </a:p>
          <a:p>
            <a:r>
              <a:rPr lang="en-GB" dirty="0"/>
              <a:t>Consistent daily routines.</a:t>
            </a:r>
          </a:p>
          <a:p>
            <a:r>
              <a:rPr lang="en-GB" dirty="0"/>
              <a:t>Gentle separation plan.</a:t>
            </a:r>
          </a:p>
          <a:p>
            <a:r>
              <a:rPr lang="en-GB" dirty="0"/>
              <a:t>Play-based learning.</a:t>
            </a:r>
          </a:p>
          <a:p>
            <a:r>
              <a:rPr lang="en-GB" dirty="0"/>
              <a:t>Language-rich activities (stories, singing).</a:t>
            </a:r>
          </a:p>
          <a:p>
            <a:r>
              <a:rPr lang="en-GB" dirty="0"/>
              <a:t>Parent support for mum.</a:t>
            </a:r>
          </a:p>
          <a:p>
            <a:r>
              <a:rPr lang="en-GB" dirty="0"/>
              <a:t>Emotional regulation activities.</a:t>
            </a:r>
          </a:p>
          <a:p>
            <a:r>
              <a:rPr lang="en-GB" dirty="0"/>
              <a:t>Multi-agency support (speech and language therapist, health visitor, family support worker)</a:t>
            </a:r>
          </a:p>
        </p:txBody>
      </p:sp>
    </p:spTree>
    <p:extLst>
      <p:ext uri="{BB962C8B-B14F-4D97-AF65-F5344CB8AC3E}">
        <p14:creationId xmlns:p14="http://schemas.microsoft.com/office/powerpoint/2010/main" val="84835794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9445BE-CCCF-AF5B-CA46-DF1CB75154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evaluation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64EAE6-0FBB-0ADB-A51D-3724AEDD9D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/>
              <a:t>STRENGTHS</a:t>
            </a:r>
          </a:p>
          <a:p>
            <a:r>
              <a:rPr lang="en-GB" sz="2400" dirty="0"/>
              <a:t>Emphasises importance of early relationships.</a:t>
            </a:r>
          </a:p>
          <a:p>
            <a:r>
              <a:rPr lang="en-GB" sz="2400" dirty="0"/>
              <a:t>Supported by research (Ainsworth's Strange Situation).</a:t>
            </a:r>
          </a:p>
          <a:p>
            <a:r>
              <a:rPr lang="en-GB" sz="2400" dirty="0"/>
              <a:t>Widely used in early years practice</a:t>
            </a:r>
          </a:p>
          <a:p>
            <a:pPr marL="0" indent="0">
              <a:buNone/>
            </a:pPr>
            <a:r>
              <a:rPr lang="en-GB" sz="2400" dirty="0"/>
              <a:t>LIMITATIONS</a:t>
            </a:r>
          </a:p>
          <a:p>
            <a:r>
              <a:rPr lang="en-GB" sz="2400" dirty="0"/>
              <a:t>Focuses mainly on the mother.</a:t>
            </a:r>
          </a:p>
          <a:p>
            <a:r>
              <a:rPr lang="en-GB" sz="2400" dirty="0"/>
              <a:t>Underestimates role of fathers and other carers.</a:t>
            </a:r>
          </a:p>
          <a:p>
            <a:r>
              <a:rPr lang="en-GB" sz="2400" dirty="0"/>
              <a:t>Doesn't fully consider cultural differences.</a:t>
            </a:r>
          </a:p>
          <a:p>
            <a:r>
              <a:rPr lang="en-GB" sz="2400" dirty="0"/>
              <a:t>Children can recover with later positive relationships</a:t>
            </a:r>
          </a:p>
        </p:txBody>
      </p:sp>
    </p:spTree>
    <p:extLst>
      <p:ext uri="{BB962C8B-B14F-4D97-AF65-F5344CB8AC3E}">
        <p14:creationId xmlns:p14="http://schemas.microsoft.com/office/powerpoint/2010/main" val="374345698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13CB93-2466-5EE1-711C-D1D9695E1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BD6DA-BA78-2EF2-E697-F528482CB9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Bowlby's Attachment Theory helps explain Isaac's emotional behaviour, separation anxiety and social difficulties. Consistent, nurturing relationships and early intervention can improve his emotional security and overall development</a:t>
            </a:r>
          </a:p>
        </p:txBody>
      </p:sp>
    </p:spTree>
    <p:extLst>
      <p:ext uri="{BB962C8B-B14F-4D97-AF65-F5344CB8AC3E}">
        <p14:creationId xmlns:p14="http://schemas.microsoft.com/office/powerpoint/2010/main" val="74999454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67A8F5E-3E66-C6A2-68BD-14011F5D1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B48E9C-13FB-76A7-C6C8-BA98B0C8B5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Bowlby, J. (1969). Attachment and Loss: Volume 1: Attachment. London: Penguin.</a:t>
            </a:r>
          </a:p>
          <a:p>
            <a:r>
              <a:rPr lang="en-GB" dirty="0"/>
              <a:t>Ainsworth, M.D.S. et al. (1978). Patterns of Attachment. Hillsdale, NJ: Erlbaum.</a:t>
            </a:r>
          </a:p>
          <a:p>
            <a:r>
              <a:rPr lang="en-GB" dirty="0"/>
              <a:t>Bee, H. and Boyd, D. (2020). The Developing Child.</a:t>
            </a:r>
          </a:p>
          <a:p>
            <a:r>
              <a:rPr lang="en-GB" dirty="0"/>
              <a:t>Department for Education (2024). Early Years Foundation Stage Framework.</a:t>
            </a:r>
          </a:p>
          <a:p>
            <a:r>
              <a:rPr lang="en-GB" dirty="0"/>
              <a:t>NICE (2023). Social and emotional wellbeing in early years</a:t>
            </a:r>
          </a:p>
        </p:txBody>
      </p:sp>
    </p:spTree>
    <p:extLst>
      <p:ext uri="{BB962C8B-B14F-4D97-AF65-F5344CB8AC3E}">
        <p14:creationId xmlns:p14="http://schemas.microsoft.com/office/powerpoint/2010/main" val="151033857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5932</TotalTime>
  <Words>599</Words>
  <Application>Microsoft Office PowerPoint</Application>
  <PresentationFormat>Widescreen</PresentationFormat>
  <Paragraphs>83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Office Theme</vt:lpstr>
      <vt:lpstr>Donna Cullen</vt:lpstr>
      <vt:lpstr>|John Bowlbys theory</vt:lpstr>
      <vt:lpstr>John bowlbys theory explained</vt:lpstr>
      <vt:lpstr>Continued..</vt:lpstr>
      <vt:lpstr>Issacs story</vt:lpstr>
      <vt:lpstr> Why Bowlby's Theory Fits Isaac </vt:lpstr>
      <vt:lpstr>Observation and explanation</vt:lpstr>
      <vt:lpstr>Nature vs nuture</vt:lpstr>
      <vt:lpstr>Support plan</vt:lpstr>
      <vt:lpstr>evaluation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donna cullen</dc:creator>
  <cp:lastModifiedBy>donna cullen</cp:lastModifiedBy>
  <cp:revision>1</cp:revision>
  <dcterms:created xsi:type="dcterms:W3CDTF">2026-07-09T09:40:14Z</dcterms:created>
  <dcterms:modified xsi:type="dcterms:W3CDTF">2026-07-13T12:33:00Z</dcterms:modified>
</cp:coreProperties>
</file>