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3" autoAdjust="0"/>
    <p:restoredTop sz="94660"/>
  </p:normalViewPr>
  <p:slideViewPr>
    <p:cSldViewPr snapToGrid="0">
      <p:cViewPr varScale="1">
        <p:scale>
          <a:sx n="44" d="100"/>
          <a:sy n="44" d="100"/>
        </p:scale>
        <p:origin x="60" y="8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2565E72-B504-49AE-9E3E-C71BEB35E5BA}"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2739986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565E72-B504-49AE-9E3E-C71BEB35E5BA}"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3304242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2565E72-B504-49AE-9E3E-C71BEB35E5BA}"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155278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2565E72-B504-49AE-9E3E-C71BEB35E5BA}"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4239687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2565E72-B504-49AE-9E3E-C71BEB35E5BA}" type="datetimeFigureOut">
              <a:rPr lang="en-GB" smtClean="0"/>
              <a:t>26/10/2017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844608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2565E72-B504-49AE-9E3E-C71BEB35E5BA}" type="datetimeFigureOut">
              <a:rPr lang="en-GB" smtClean="0"/>
              <a:t>26/10/2017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1646561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565E72-B504-49AE-9E3E-C71BEB35E5BA}" type="datetimeFigureOut">
              <a:rPr lang="en-GB" smtClean="0"/>
              <a:t>26/10/2017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2065349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565E72-B504-49AE-9E3E-C71BEB35E5BA}"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223171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565E72-B504-49AE-9E3E-C71BEB35E5BA}"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2239999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565E72-B504-49AE-9E3E-C71BEB35E5BA}"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1328743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565E72-B504-49AE-9E3E-C71BEB35E5BA}"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667B3-39BD-4624-88E1-399DDF61DDEB}" type="slidenum">
              <a:rPr lang="en-GB" smtClean="0"/>
              <a:t>‹#›</a:t>
            </a:fld>
            <a:endParaRPr lang="en-GB"/>
          </a:p>
        </p:txBody>
      </p:sp>
    </p:spTree>
    <p:extLst>
      <p:ext uri="{BB962C8B-B14F-4D97-AF65-F5344CB8AC3E}">
        <p14:creationId xmlns:p14="http://schemas.microsoft.com/office/powerpoint/2010/main" val="3233716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565E72-B504-49AE-9E3E-C71BEB35E5BA}" type="datetimeFigureOut">
              <a:rPr lang="en-GB" smtClean="0"/>
              <a:t>26/10/2017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A667B3-39BD-4624-88E1-399DDF61DDEB}" type="slidenum">
              <a:rPr lang="en-GB" smtClean="0"/>
              <a:t>‹#›</a:t>
            </a:fld>
            <a:endParaRPr lang="en-GB"/>
          </a:p>
        </p:txBody>
      </p:sp>
    </p:spTree>
    <p:extLst>
      <p:ext uri="{BB962C8B-B14F-4D97-AF65-F5344CB8AC3E}">
        <p14:creationId xmlns:p14="http://schemas.microsoft.com/office/powerpoint/2010/main" val="41833369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rhe.tandfonline.com/doi/full/10.1080/14703290903525911?scroll=top&amp;needAccess=true#.WepEMmi0O00" TargetMode="External"/><Relationship Id="rId2" Type="http://schemas.openxmlformats.org/officeDocument/2006/relationships/hyperlink" Target="http://thespoke.earlychildhoodaustralia.org.au/reflective-practice-making-commitment-ongoing-learn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Times New Roman" panose="02020603050405020304" pitchFamily="18" charset="0"/>
                <a:cs typeface="Times New Roman" panose="02020603050405020304" pitchFamily="18" charset="0"/>
              </a:rPr>
              <a:t>Reflection</a:t>
            </a:r>
            <a:endParaRPr lang="en-GB"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p:txBody>
          <a:bodyPr>
            <a:normAutofit/>
          </a:bodyPr>
          <a:lstStyle/>
          <a:p>
            <a:r>
              <a:rPr lang="en-GB" sz="3200" dirty="0" smtClean="0"/>
              <a:t>Sophia Williams </a:t>
            </a:r>
            <a:endParaRPr lang="en-GB" sz="3200" dirty="0"/>
          </a:p>
        </p:txBody>
      </p:sp>
      <p:sp>
        <p:nvSpPr>
          <p:cNvPr id="4" name="TextBox 3"/>
          <p:cNvSpPr txBox="1"/>
          <p:nvPr/>
        </p:nvSpPr>
        <p:spPr>
          <a:xfrm>
            <a:off x="1197428" y="6291942"/>
            <a:ext cx="2198915" cy="400110"/>
          </a:xfrm>
          <a:prstGeom prst="rect">
            <a:avLst/>
          </a:prstGeom>
          <a:noFill/>
        </p:spPr>
        <p:txBody>
          <a:bodyPr wrap="square" rtlCol="0">
            <a:spAutoFit/>
          </a:bodyPr>
          <a:lstStyle/>
          <a:p>
            <a:r>
              <a:rPr lang="en-GB" sz="2000" dirty="0" smtClean="0"/>
              <a:t>1500512</a:t>
            </a:r>
            <a:endParaRPr lang="en-GB" sz="2000" dirty="0"/>
          </a:p>
        </p:txBody>
      </p:sp>
      <p:sp>
        <p:nvSpPr>
          <p:cNvPr id="5" name="TextBox 4"/>
          <p:cNvSpPr txBox="1"/>
          <p:nvPr/>
        </p:nvSpPr>
        <p:spPr>
          <a:xfrm>
            <a:off x="9220200" y="6291942"/>
            <a:ext cx="2895600" cy="400110"/>
          </a:xfrm>
          <a:prstGeom prst="rect">
            <a:avLst/>
          </a:prstGeom>
          <a:noFill/>
        </p:spPr>
        <p:txBody>
          <a:bodyPr wrap="square" rtlCol="0">
            <a:spAutoFit/>
          </a:bodyPr>
          <a:lstStyle/>
          <a:p>
            <a:r>
              <a:rPr lang="en-GB" sz="2000" dirty="0" smtClean="0"/>
              <a:t>EAEC6001/C</a:t>
            </a:r>
            <a:endParaRPr lang="en-GB" sz="2000" dirty="0"/>
          </a:p>
        </p:txBody>
      </p:sp>
    </p:spTree>
    <p:extLst>
      <p:ext uri="{BB962C8B-B14F-4D97-AF65-F5344CB8AC3E}">
        <p14:creationId xmlns:p14="http://schemas.microsoft.com/office/powerpoint/2010/main" val="3576213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Introduction</a:t>
            </a:r>
            <a:endParaRPr lang="en-GB" sz="4000" dirty="0"/>
          </a:p>
        </p:txBody>
      </p:sp>
      <p:sp>
        <p:nvSpPr>
          <p:cNvPr id="3" name="Content Placeholder 2"/>
          <p:cNvSpPr>
            <a:spLocks noGrp="1"/>
          </p:cNvSpPr>
          <p:nvPr>
            <p:ph idx="1"/>
          </p:nvPr>
        </p:nvSpPr>
        <p:spPr/>
        <p:txBody>
          <a:bodyPr>
            <a:normAutofit/>
          </a:bodyPr>
          <a:lstStyle/>
          <a:p>
            <a:r>
              <a:rPr lang="en-GB" dirty="0"/>
              <a:t>R</a:t>
            </a:r>
            <a:r>
              <a:rPr lang="en-GB" dirty="0" smtClean="0"/>
              <a:t>eflecting </a:t>
            </a:r>
            <a:r>
              <a:rPr lang="en-GB" dirty="0"/>
              <a:t>on the change from starting university to the point where I am </a:t>
            </a:r>
            <a:r>
              <a:rPr lang="en-GB" dirty="0" smtClean="0"/>
              <a:t>now</a:t>
            </a:r>
          </a:p>
          <a:p>
            <a:r>
              <a:rPr lang="en-GB" dirty="0"/>
              <a:t>Tomlinson (2004) identifies an educational leader’s strength increases when reflection improves. </a:t>
            </a:r>
            <a:endParaRPr lang="en-GB" dirty="0" smtClean="0"/>
          </a:p>
          <a:p>
            <a:r>
              <a:rPr lang="en-GB" dirty="0"/>
              <a:t>Kennedy (2016) agrees and declares reflection helps to understand the ethical background of work and develop better self-awareness regarding making decisions. </a:t>
            </a:r>
            <a:endParaRPr lang="en-GB" dirty="0" smtClean="0"/>
          </a:p>
        </p:txBody>
      </p:sp>
    </p:spTree>
    <p:extLst>
      <p:ext uri="{BB962C8B-B14F-4D97-AF65-F5344CB8AC3E}">
        <p14:creationId xmlns:p14="http://schemas.microsoft.com/office/powerpoint/2010/main" val="869841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 of Reflection</a:t>
            </a:r>
            <a:endParaRPr lang="en-GB" dirty="0"/>
          </a:p>
        </p:txBody>
      </p:sp>
      <p:sp>
        <p:nvSpPr>
          <p:cNvPr id="3" name="Content Placeholder 2"/>
          <p:cNvSpPr>
            <a:spLocks noGrp="1"/>
          </p:cNvSpPr>
          <p:nvPr>
            <p:ph idx="1"/>
          </p:nvPr>
        </p:nvSpPr>
        <p:spPr/>
        <p:txBody>
          <a:bodyPr>
            <a:normAutofit fontScale="92500"/>
          </a:bodyPr>
          <a:lstStyle/>
          <a:p>
            <a:r>
              <a:rPr lang="en-GB" dirty="0"/>
              <a:t>The first stage is ‘description’ which allows me to reflect on what has happened</a:t>
            </a:r>
            <a:r>
              <a:rPr lang="en-GB" dirty="0" smtClean="0"/>
              <a:t>.</a:t>
            </a:r>
          </a:p>
          <a:p>
            <a:r>
              <a:rPr lang="en-GB" dirty="0"/>
              <a:t>The second stage is ‘feelings’ which encourages me to reflect on what I felt</a:t>
            </a:r>
            <a:r>
              <a:rPr lang="en-GB" dirty="0" smtClean="0"/>
              <a:t>.</a:t>
            </a:r>
          </a:p>
          <a:p>
            <a:r>
              <a:rPr lang="en-GB" dirty="0"/>
              <a:t>The stage of ‘evaluation’ questions whether the experience was a positive or negative one</a:t>
            </a:r>
            <a:r>
              <a:rPr lang="en-GB" dirty="0" smtClean="0"/>
              <a:t>.</a:t>
            </a:r>
          </a:p>
          <a:p>
            <a:r>
              <a:rPr lang="en-GB" dirty="0"/>
              <a:t>The next stage ‘analysis’ includes reflecting on what I can make from the experience and where can it fit in within my personal development. </a:t>
            </a:r>
            <a:endParaRPr lang="en-GB" dirty="0" smtClean="0"/>
          </a:p>
          <a:p>
            <a:r>
              <a:rPr lang="en-GB" dirty="0"/>
              <a:t>In the ‘conclusion’ stage, I can reflect on what else I could have done</a:t>
            </a:r>
            <a:r>
              <a:rPr lang="en-GB" dirty="0" smtClean="0"/>
              <a:t>.</a:t>
            </a:r>
          </a:p>
          <a:p>
            <a:r>
              <a:rPr lang="en-GB" dirty="0"/>
              <a:t>The last stage is ‘action plan’ which allows me to plan ahead to future situations and think in a similar situation what would I do. </a:t>
            </a:r>
          </a:p>
        </p:txBody>
      </p:sp>
    </p:spTree>
    <p:extLst>
      <p:ext uri="{BB962C8B-B14F-4D97-AF65-F5344CB8AC3E}">
        <p14:creationId xmlns:p14="http://schemas.microsoft.com/office/powerpoint/2010/main" val="2115945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Tomlinson (2004) </a:t>
            </a:r>
            <a:r>
              <a:rPr lang="en-GB" dirty="0" smtClean="0"/>
              <a:t>and </a:t>
            </a:r>
            <a:r>
              <a:rPr lang="en-GB" dirty="0" smtClean="0"/>
              <a:t>Waller (2011)</a:t>
            </a:r>
            <a:r>
              <a:rPr lang="en-GB" dirty="0" smtClean="0"/>
              <a:t> </a:t>
            </a:r>
            <a:endParaRPr lang="en-GB" dirty="0"/>
          </a:p>
        </p:txBody>
      </p:sp>
      <p:sp>
        <p:nvSpPr>
          <p:cNvPr id="3" name="Content Placeholder 2"/>
          <p:cNvSpPr>
            <a:spLocks noGrp="1"/>
          </p:cNvSpPr>
          <p:nvPr>
            <p:ph idx="1"/>
          </p:nvPr>
        </p:nvSpPr>
        <p:spPr/>
        <p:txBody>
          <a:bodyPr>
            <a:normAutofit lnSpcReduction="10000"/>
          </a:bodyPr>
          <a:lstStyle/>
          <a:p>
            <a:r>
              <a:rPr lang="en-GB" dirty="0"/>
              <a:t>D</a:t>
            </a:r>
            <a:r>
              <a:rPr lang="en-GB" dirty="0" smtClean="0"/>
              <a:t>escribes </a:t>
            </a:r>
            <a:r>
              <a:rPr lang="en-GB" dirty="0"/>
              <a:t>the values of reflection that enhances professional and personal development. </a:t>
            </a:r>
            <a:endParaRPr lang="en-GB" dirty="0" smtClean="0"/>
          </a:p>
          <a:p>
            <a:r>
              <a:rPr lang="en-GB" dirty="0"/>
              <a:t>It enables them to resolve conflict, manage stress, reach their full potential, accept and adapt to change and be an influential role model. </a:t>
            </a:r>
          </a:p>
          <a:p>
            <a:r>
              <a:rPr lang="en-GB" dirty="0"/>
              <a:t>Reflection aims to self-develop which can also help professional development as you can reflect on your work and also have someone superior to you reflect on how well you’ve done and what needs to be improved. </a:t>
            </a:r>
            <a:endParaRPr lang="en-GB" dirty="0" smtClean="0"/>
          </a:p>
          <a:p>
            <a:r>
              <a:rPr lang="en-GB" dirty="0" smtClean="0"/>
              <a:t>Expresses communication between a child and the adult is what enables the child to learn and reflect for themselves. </a:t>
            </a:r>
          </a:p>
          <a:p>
            <a:endParaRPr lang="en-GB" dirty="0" smtClean="0"/>
          </a:p>
        </p:txBody>
      </p:sp>
    </p:spTree>
    <p:extLst>
      <p:ext uri="{BB962C8B-B14F-4D97-AF65-F5344CB8AC3E}">
        <p14:creationId xmlns:p14="http://schemas.microsoft.com/office/powerpoint/2010/main" val="457355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Callan </a:t>
            </a:r>
            <a:r>
              <a:rPr lang="en-GB" dirty="0"/>
              <a:t>and Reed (2011) </a:t>
            </a:r>
          </a:p>
        </p:txBody>
      </p:sp>
      <p:sp>
        <p:nvSpPr>
          <p:cNvPr id="3" name="Content Placeholder 2"/>
          <p:cNvSpPr>
            <a:spLocks noGrp="1"/>
          </p:cNvSpPr>
          <p:nvPr>
            <p:ph idx="1"/>
          </p:nvPr>
        </p:nvSpPr>
        <p:spPr/>
        <p:txBody>
          <a:bodyPr>
            <a:normAutofit fontScale="92500" lnSpcReduction="10000"/>
          </a:bodyPr>
          <a:lstStyle/>
          <a:p>
            <a:r>
              <a:rPr lang="en-GB" dirty="0" smtClean="0"/>
              <a:t>Ethics </a:t>
            </a:r>
            <a:r>
              <a:rPr lang="en-GB" dirty="0"/>
              <a:t>is the main thing to consider when working with others and should be considered in all aspects of a professional role. </a:t>
            </a:r>
            <a:endParaRPr lang="en-GB" dirty="0" smtClean="0"/>
          </a:p>
          <a:p>
            <a:r>
              <a:rPr lang="en-GB" dirty="0" smtClean="0"/>
              <a:t>By </a:t>
            </a:r>
            <a:r>
              <a:rPr lang="en-GB" dirty="0"/>
              <a:t>doing this, you then remain in control as the situation changes and can decide whether certain actions have been effective. </a:t>
            </a:r>
            <a:endParaRPr lang="en-GB" dirty="0" smtClean="0"/>
          </a:p>
          <a:p>
            <a:r>
              <a:rPr lang="en-GB" dirty="0"/>
              <a:t>Being careful, yet also accurate and honest about yourself or someone else can create a path to solving issues and asking questions which all helps improvement. </a:t>
            </a:r>
            <a:endParaRPr lang="en-GB" dirty="0" smtClean="0"/>
          </a:p>
          <a:p>
            <a:r>
              <a:rPr lang="en-GB" dirty="0"/>
              <a:t>Critical thinking is required and successful reflection cannot be achieved if thinking does not occur. </a:t>
            </a:r>
            <a:endParaRPr lang="en-GB" dirty="0" smtClean="0"/>
          </a:p>
          <a:p>
            <a:r>
              <a:rPr lang="en-GB" dirty="0" smtClean="0"/>
              <a:t>Reflective </a:t>
            </a:r>
            <a:r>
              <a:rPr lang="en-GB" dirty="0"/>
              <a:t>thinking is the personal and professional change within a setting rather than what was found. </a:t>
            </a:r>
          </a:p>
        </p:txBody>
      </p:sp>
    </p:spTree>
    <p:extLst>
      <p:ext uri="{BB962C8B-B14F-4D97-AF65-F5344CB8AC3E}">
        <p14:creationId xmlns:p14="http://schemas.microsoft.com/office/powerpoint/2010/main" val="3946331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Kennedy (2016) </a:t>
            </a:r>
            <a:r>
              <a:rPr lang="en-GB" sz="4000" dirty="0" smtClean="0"/>
              <a:t>and </a:t>
            </a:r>
            <a:r>
              <a:rPr lang="en-GB" sz="4000" dirty="0"/>
              <a:t>Paige-Smith and Craft (2011) </a:t>
            </a:r>
          </a:p>
        </p:txBody>
      </p:sp>
      <p:sp>
        <p:nvSpPr>
          <p:cNvPr id="3" name="Content Placeholder 2"/>
          <p:cNvSpPr>
            <a:spLocks noGrp="1"/>
          </p:cNvSpPr>
          <p:nvPr>
            <p:ph idx="1"/>
          </p:nvPr>
        </p:nvSpPr>
        <p:spPr/>
        <p:txBody>
          <a:bodyPr/>
          <a:lstStyle/>
          <a:p>
            <a:r>
              <a:rPr lang="en-GB" dirty="0"/>
              <a:t>C</a:t>
            </a:r>
            <a:r>
              <a:rPr lang="en-GB" dirty="0" smtClean="0"/>
              <a:t>hallenge </a:t>
            </a:r>
            <a:r>
              <a:rPr lang="en-GB" dirty="0"/>
              <a:t>practices that are already in place and decide if they are effective, and continuously engage with trial and improvement. </a:t>
            </a:r>
            <a:endParaRPr lang="en-GB" dirty="0" smtClean="0"/>
          </a:p>
          <a:p>
            <a:r>
              <a:rPr lang="en-GB" dirty="0"/>
              <a:t>To help with this, it is often suggested to keep a notebook or journal keeping note of reflective practice. </a:t>
            </a:r>
          </a:p>
          <a:p>
            <a:r>
              <a:rPr lang="en-GB" dirty="0"/>
              <a:t>It is described that reflection is a necessary aspect to improve practice and consider children’s reactions to different approaches to the curriculum</a:t>
            </a:r>
            <a:r>
              <a:rPr lang="en-GB" dirty="0" smtClean="0"/>
              <a:t>.</a:t>
            </a:r>
          </a:p>
          <a:p>
            <a:r>
              <a:rPr lang="en-GB" dirty="0"/>
              <a:t>Thinking together shows communication of shared thinking which can be effective to build relationships through reflection. </a:t>
            </a:r>
            <a:endParaRPr lang="en-GB" b="1" dirty="0" smtClean="0"/>
          </a:p>
        </p:txBody>
      </p:sp>
    </p:spTree>
    <p:extLst>
      <p:ext uri="{BB962C8B-B14F-4D97-AF65-F5344CB8AC3E}">
        <p14:creationId xmlns:p14="http://schemas.microsoft.com/office/powerpoint/2010/main" val="2018091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Lindon (2012) </a:t>
            </a:r>
            <a:r>
              <a:rPr lang="en-GB" dirty="0" smtClean="0"/>
              <a:t>and </a:t>
            </a:r>
            <a:r>
              <a:rPr lang="en-GB" dirty="0"/>
              <a:t>Canning and Reed (2012) </a:t>
            </a:r>
          </a:p>
        </p:txBody>
      </p:sp>
      <p:sp>
        <p:nvSpPr>
          <p:cNvPr id="3" name="Content Placeholder 2"/>
          <p:cNvSpPr>
            <a:spLocks noGrp="1"/>
          </p:cNvSpPr>
          <p:nvPr>
            <p:ph idx="1"/>
          </p:nvPr>
        </p:nvSpPr>
        <p:spPr/>
        <p:txBody>
          <a:bodyPr/>
          <a:lstStyle/>
          <a:p>
            <a:r>
              <a:rPr lang="en-GB" dirty="0"/>
              <a:t>The well-being of children and families lay within the process of reflection on the job you are doing. </a:t>
            </a:r>
            <a:endParaRPr lang="en-GB" dirty="0" smtClean="0"/>
          </a:p>
          <a:p>
            <a:r>
              <a:rPr lang="en-GB" dirty="0"/>
              <a:t>It is important to understand and accept what someone has reflected about you as well as asking questions and showing reflective listening. </a:t>
            </a:r>
            <a:endParaRPr lang="en-GB" dirty="0" smtClean="0"/>
          </a:p>
          <a:p>
            <a:r>
              <a:rPr lang="en-GB" dirty="0"/>
              <a:t>It is described that to improve quality, reflection and evaluation needs to occur rather than straight away reactions. </a:t>
            </a:r>
            <a:endParaRPr lang="en-GB" dirty="0" smtClean="0"/>
          </a:p>
          <a:p>
            <a:r>
              <a:rPr lang="en-GB" dirty="0"/>
              <a:t>Reflection is more lined to change and managing change. </a:t>
            </a:r>
          </a:p>
        </p:txBody>
      </p:sp>
    </p:spTree>
    <p:extLst>
      <p:ext uri="{BB962C8B-B14F-4D97-AF65-F5344CB8AC3E}">
        <p14:creationId xmlns:p14="http://schemas.microsoft.com/office/powerpoint/2010/main" val="1863993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a:t>Waller (2011) described Vygotsky (1982) who expressed communication between a child and the adult is what enables the child to learn and reflect for themselves. </a:t>
            </a:r>
            <a:endParaRPr lang="en-GB" dirty="0" smtClean="0"/>
          </a:p>
          <a:p>
            <a:r>
              <a:rPr lang="en-GB" dirty="0"/>
              <a:t>Thank you for listening. </a:t>
            </a:r>
          </a:p>
        </p:txBody>
      </p:sp>
    </p:spTree>
    <p:extLst>
      <p:ext uri="{BB962C8B-B14F-4D97-AF65-F5344CB8AC3E}">
        <p14:creationId xmlns:p14="http://schemas.microsoft.com/office/powerpoint/2010/main" val="2921225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40000" lnSpcReduction="20000"/>
          </a:bodyPr>
          <a:lstStyle/>
          <a:p>
            <a:pPr marL="0" indent="0">
              <a:buNone/>
            </a:pPr>
            <a:r>
              <a:rPr lang="en-GB" sz="4000" dirty="0"/>
              <a:t>Reference </a:t>
            </a:r>
            <a:r>
              <a:rPr lang="en-GB" sz="4000" dirty="0" smtClean="0"/>
              <a:t>List</a:t>
            </a:r>
          </a:p>
          <a:p>
            <a:pPr marL="0" indent="0">
              <a:buNone/>
            </a:pPr>
            <a:r>
              <a:rPr lang="en-GB" sz="4000" dirty="0" smtClean="0"/>
              <a:t>Callan</a:t>
            </a:r>
            <a:r>
              <a:rPr lang="en-GB" sz="4000" dirty="0"/>
              <a:t>, S. and Reed, M. (</a:t>
            </a:r>
            <a:r>
              <a:rPr lang="en-GB" sz="4000" dirty="0" err="1"/>
              <a:t>eds</a:t>
            </a:r>
            <a:r>
              <a:rPr lang="en-GB" sz="4000" dirty="0"/>
              <a:t>) (2011) Work-based Research in the Early Years. London: Sage Publications.</a:t>
            </a:r>
          </a:p>
          <a:p>
            <a:pPr marL="0" indent="0">
              <a:buNone/>
            </a:pPr>
            <a:r>
              <a:rPr lang="en-GB" sz="4000" dirty="0"/>
              <a:t>Canning, N. and Reed, M. (2012) Implementing Quality Improvement and Change in the Early Years. London: SAGE Publications Ltd. </a:t>
            </a:r>
          </a:p>
          <a:p>
            <a:pPr marL="0" indent="0">
              <a:buNone/>
            </a:pPr>
            <a:r>
              <a:rPr lang="en-GB" sz="4000" dirty="0"/>
              <a:t>Kennedy, A. (July 8th 2016) Reflective Practice: Making a Commitment to Ongoing Learning. The Spoke. Blog [On-line]. Available from: </a:t>
            </a:r>
            <a:r>
              <a:rPr lang="en-GB" sz="4000" u="sng" dirty="0">
                <a:hlinkClick r:id="rId2"/>
              </a:rPr>
              <a:t>http://thespoke.earlychildhoodaustralia.org.au/reflective-practice-making-commitment-ongoing-learning/</a:t>
            </a:r>
            <a:r>
              <a:rPr lang="en-GB" sz="4000" dirty="0"/>
              <a:t> [Accessed: 12th October 2017]. </a:t>
            </a:r>
          </a:p>
          <a:p>
            <a:pPr marL="0" indent="0">
              <a:buNone/>
            </a:pPr>
            <a:r>
              <a:rPr lang="en-GB" sz="4000" dirty="0"/>
              <a:t>Lindon, J. (</a:t>
            </a:r>
            <a:r>
              <a:rPr lang="en-GB" sz="4000" dirty="0" err="1"/>
              <a:t>ed</a:t>
            </a:r>
            <a:r>
              <a:rPr lang="en-GB" sz="4000" dirty="0"/>
              <a:t>) (2012) Reflective Practice and Early Years Professionalism. London: Hodder Education. </a:t>
            </a:r>
          </a:p>
          <a:p>
            <a:pPr marL="0" indent="0">
              <a:buNone/>
            </a:pPr>
            <a:r>
              <a:rPr lang="en-GB" sz="4000" dirty="0"/>
              <a:t>Paige-Smith, A. and Craft, A. (</a:t>
            </a:r>
            <a:r>
              <a:rPr lang="en-GB" sz="4000" dirty="0" err="1"/>
              <a:t>eds</a:t>
            </a:r>
            <a:r>
              <a:rPr lang="en-GB" sz="4000" dirty="0"/>
              <a:t>) (2011) Developing Reflective Practice in the Early Years, Second Edition. Maidenhead: Open University Press.</a:t>
            </a:r>
          </a:p>
          <a:p>
            <a:pPr marL="0" indent="0">
              <a:buNone/>
            </a:pPr>
            <a:r>
              <a:rPr lang="en-GB" sz="4000" dirty="0"/>
              <a:t>Quinton, S. and </a:t>
            </a:r>
            <a:r>
              <a:rPr lang="en-GB" sz="4000" dirty="0" err="1"/>
              <a:t>Smallbone</a:t>
            </a:r>
            <a:r>
              <a:rPr lang="en-GB" sz="4000" dirty="0"/>
              <a:t>, T. (2010) ‘Feeding Forward: Using Feedback to Promote Student Reflection and Learning - a Teaching Model’, Innovations in Education and Teaching International’, Volume 47, Issue 1, February. [On-line]. Available at: </a:t>
            </a:r>
            <a:r>
              <a:rPr lang="en-GB" sz="4000" u="sng" dirty="0">
                <a:hlinkClick r:id="rId3"/>
              </a:rPr>
              <a:t>http://srhe.tandfonline.com/doi/full/10.1080/14703290903525911?scroll=top&amp;needAccess=true#.WepEMmi0O00</a:t>
            </a:r>
            <a:r>
              <a:rPr lang="en-GB" sz="4000" dirty="0"/>
              <a:t> [Accessed: 13th October 2017]. </a:t>
            </a:r>
          </a:p>
          <a:p>
            <a:pPr marL="0" indent="0">
              <a:buNone/>
            </a:pPr>
            <a:r>
              <a:rPr lang="en-GB" sz="4000" dirty="0"/>
              <a:t>Tomlinson, H. (2004) Educational Leadership. London: SAGE Publications Ltd. </a:t>
            </a:r>
          </a:p>
          <a:p>
            <a:pPr marL="0" indent="0">
              <a:buNone/>
            </a:pPr>
            <a:r>
              <a:rPr lang="en-GB" sz="4000" dirty="0"/>
              <a:t>Waller, T. </a:t>
            </a:r>
            <a:r>
              <a:rPr lang="en-GB" sz="4000" dirty="0" err="1"/>
              <a:t>Whitmarsh</a:t>
            </a:r>
            <a:r>
              <a:rPr lang="en-GB" sz="4000" dirty="0"/>
              <a:t>, J. and Clarke, K. (2011) Making Sense of Theory and Practice in Early Childhood: The Power of Ideas. Sage Publications.</a:t>
            </a:r>
          </a:p>
          <a:p>
            <a:endParaRPr lang="en-GB" dirty="0"/>
          </a:p>
        </p:txBody>
      </p:sp>
    </p:spTree>
    <p:extLst>
      <p:ext uri="{BB962C8B-B14F-4D97-AF65-F5344CB8AC3E}">
        <p14:creationId xmlns:p14="http://schemas.microsoft.com/office/powerpoint/2010/main" val="26735204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881</Words>
  <Application>Microsoft Office PowerPoint</Application>
  <PresentationFormat>Widescreen</PresentationFormat>
  <Paragraphs>49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Reflection</vt:lpstr>
      <vt:lpstr>Introduction</vt:lpstr>
      <vt:lpstr>Model of Reflection</vt:lpstr>
      <vt:lpstr>Tomlinson (2004) and Waller (2011) </vt:lpstr>
      <vt:lpstr>Callan and Reed (2011) </vt:lpstr>
      <vt:lpstr>Kennedy (2016) and Paige-Smith and Craft (2011) </vt:lpstr>
      <vt:lpstr>Lindon (2012) and Canning and Reed (2012) </vt:lpstr>
      <vt:lpstr>Conclusion</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dc:title>
  <dc:creator>Sophia Williams</dc:creator>
  <cp:lastModifiedBy>Sophia Williams</cp:lastModifiedBy>
  <cp:revision>4</cp:revision>
  <dcterms:created xsi:type="dcterms:W3CDTF">2017-10-26T21:37:58Z</dcterms:created>
  <dcterms:modified xsi:type="dcterms:W3CDTF">2017-10-26T21:55:50Z</dcterms:modified>
</cp:coreProperties>
</file>