
<file path=[Content_Types].xml><?xml version="1.0" encoding="utf-8"?>
<Types xmlns="http://schemas.openxmlformats.org/package/2006/content-types">
  <Default Extension="jpeg" ContentType="image/jpeg"/>
  <Default Extension="jp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sldIdLst>
    <p:sldId id="261" r:id="rId5"/>
    <p:sldId id="256" r:id="rId6"/>
    <p:sldId id="259" r:id="rId7"/>
    <p:sldId id="260" r:id="rId8"/>
    <p:sldId id="262" r:id="rId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7DB5A86-FC33-413C-87AC-1645294C3E8E}" v="40" dt="2020-11-21T11:13:05.13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86" d="100"/>
          <a:sy n="86" d="100"/>
        </p:scale>
        <p:origin x="562" y="5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tableStyles" Target="tableStyle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theme" Target="theme/theme1.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viewProps" Target="viewProps.xml"/><Relationship Id="rId5" Type="http://schemas.openxmlformats.org/officeDocument/2006/relationships/slide" Target="slides/slide1.xml"/><Relationship Id="rId10"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microsoft.com/office/2015/10/relationships/revisionInfo" Target="revisionInfo.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696EAE42-60B5-4C80-891C-F5FB6C60A90A}" type="datetimeFigureOut">
              <a:rPr lang="en-GB" smtClean="0"/>
              <a:t>19/11/2020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B9C8CF0-F60E-4094-AC67-34CE7D47B07F}" type="slidenum">
              <a:rPr lang="en-GB" smtClean="0"/>
              <a:t>‹#›</a:t>
            </a:fld>
            <a:endParaRPr lang="en-GB"/>
          </a:p>
        </p:txBody>
      </p:sp>
    </p:spTree>
    <p:extLst>
      <p:ext uri="{BB962C8B-B14F-4D97-AF65-F5344CB8AC3E}">
        <p14:creationId xmlns:p14="http://schemas.microsoft.com/office/powerpoint/2010/main" val="229429314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96EAE42-60B5-4C80-891C-F5FB6C60A90A}" type="datetimeFigureOut">
              <a:rPr lang="en-GB" smtClean="0"/>
              <a:t>19/11/2020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B9C8CF0-F60E-4094-AC67-34CE7D47B07F}" type="slidenum">
              <a:rPr lang="en-GB" smtClean="0"/>
              <a:t>‹#›</a:t>
            </a:fld>
            <a:endParaRPr lang="en-GB"/>
          </a:p>
        </p:txBody>
      </p:sp>
    </p:spTree>
    <p:extLst>
      <p:ext uri="{BB962C8B-B14F-4D97-AF65-F5344CB8AC3E}">
        <p14:creationId xmlns:p14="http://schemas.microsoft.com/office/powerpoint/2010/main" val="356810477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96EAE42-60B5-4C80-891C-F5FB6C60A90A}" type="datetimeFigureOut">
              <a:rPr lang="en-GB" smtClean="0"/>
              <a:t>19/11/2020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B9C8CF0-F60E-4094-AC67-34CE7D47B07F}" type="slidenum">
              <a:rPr lang="en-GB" smtClean="0"/>
              <a:t>‹#›</a:t>
            </a:fld>
            <a:endParaRPr lang="en-GB"/>
          </a:p>
        </p:txBody>
      </p:sp>
    </p:spTree>
    <p:extLst>
      <p:ext uri="{BB962C8B-B14F-4D97-AF65-F5344CB8AC3E}">
        <p14:creationId xmlns:p14="http://schemas.microsoft.com/office/powerpoint/2010/main" val="405849584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96EAE42-60B5-4C80-891C-F5FB6C60A90A}" type="datetimeFigureOut">
              <a:rPr lang="en-GB" smtClean="0"/>
              <a:t>19/11/2020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B9C8CF0-F60E-4094-AC67-34CE7D47B07F}" type="slidenum">
              <a:rPr lang="en-GB" smtClean="0"/>
              <a:t>‹#›</a:t>
            </a:fld>
            <a:endParaRPr lang="en-GB"/>
          </a:p>
        </p:txBody>
      </p:sp>
    </p:spTree>
    <p:extLst>
      <p:ext uri="{BB962C8B-B14F-4D97-AF65-F5344CB8AC3E}">
        <p14:creationId xmlns:p14="http://schemas.microsoft.com/office/powerpoint/2010/main" val="272514133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96EAE42-60B5-4C80-891C-F5FB6C60A90A}" type="datetimeFigureOut">
              <a:rPr lang="en-GB" smtClean="0"/>
              <a:t>19/11/2020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B9C8CF0-F60E-4094-AC67-34CE7D47B07F}" type="slidenum">
              <a:rPr lang="en-GB" smtClean="0"/>
              <a:t>‹#›</a:t>
            </a:fld>
            <a:endParaRPr lang="en-GB"/>
          </a:p>
        </p:txBody>
      </p:sp>
    </p:spTree>
    <p:extLst>
      <p:ext uri="{BB962C8B-B14F-4D97-AF65-F5344CB8AC3E}">
        <p14:creationId xmlns:p14="http://schemas.microsoft.com/office/powerpoint/2010/main" val="23645993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96EAE42-60B5-4C80-891C-F5FB6C60A90A}" type="datetimeFigureOut">
              <a:rPr lang="en-GB" smtClean="0"/>
              <a:t>19/11/2020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B9C8CF0-F60E-4094-AC67-34CE7D47B07F}" type="slidenum">
              <a:rPr lang="en-GB" smtClean="0"/>
              <a:t>‹#›</a:t>
            </a:fld>
            <a:endParaRPr lang="en-GB"/>
          </a:p>
        </p:txBody>
      </p:sp>
    </p:spTree>
    <p:extLst>
      <p:ext uri="{BB962C8B-B14F-4D97-AF65-F5344CB8AC3E}">
        <p14:creationId xmlns:p14="http://schemas.microsoft.com/office/powerpoint/2010/main" val="41731763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96EAE42-60B5-4C80-891C-F5FB6C60A90A}" type="datetimeFigureOut">
              <a:rPr lang="en-GB" smtClean="0"/>
              <a:t>19/11/2020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6B9C8CF0-F60E-4094-AC67-34CE7D47B07F}" type="slidenum">
              <a:rPr lang="en-GB" smtClean="0"/>
              <a:t>‹#›</a:t>
            </a:fld>
            <a:endParaRPr lang="en-GB"/>
          </a:p>
        </p:txBody>
      </p:sp>
    </p:spTree>
    <p:extLst>
      <p:ext uri="{BB962C8B-B14F-4D97-AF65-F5344CB8AC3E}">
        <p14:creationId xmlns:p14="http://schemas.microsoft.com/office/powerpoint/2010/main" val="16205543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696EAE42-60B5-4C80-891C-F5FB6C60A90A}" type="datetimeFigureOut">
              <a:rPr lang="en-GB" smtClean="0"/>
              <a:t>19/11/2020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B9C8CF0-F60E-4094-AC67-34CE7D47B07F}" type="slidenum">
              <a:rPr lang="en-GB" smtClean="0"/>
              <a:t>‹#›</a:t>
            </a:fld>
            <a:endParaRPr lang="en-GB"/>
          </a:p>
        </p:txBody>
      </p:sp>
    </p:spTree>
    <p:extLst>
      <p:ext uri="{BB962C8B-B14F-4D97-AF65-F5344CB8AC3E}">
        <p14:creationId xmlns:p14="http://schemas.microsoft.com/office/powerpoint/2010/main" val="226295959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96EAE42-60B5-4C80-891C-F5FB6C60A90A}" type="datetimeFigureOut">
              <a:rPr lang="en-GB" smtClean="0"/>
              <a:t>19/11/2020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B9C8CF0-F60E-4094-AC67-34CE7D47B07F}" type="slidenum">
              <a:rPr lang="en-GB" smtClean="0"/>
              <a:t>‹#›</a:t>
            </a:fld>
            <a:endParaRPr lang="en-GB"/>
          </a:p>
        </p:txBody>
      </p:sp>
    </p:spTree>
    <p:extLst>
      <p:ext uri="{BB962C8B-B14F-4D97-AF65-F5344CB8AC3E}">
        <p14:creationId xmlns:p14="http://schemas.microsoft.com/office/powerpoint/2010/main" val="143621717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96EAE42-60B5-4C80-891C-F5FB6C60A90A}" type="datetimeFigureOut">
              <a:rPr lang="en-GB" smtClean="0"/>
              <a:t>19/11/2020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B9C8CF0-F60E-4094-AC67-34CE7D47B07F}" type="slidenum">
              <a:rPr lang="en-GB" smtClean="0"/>
              <a:t>‹#›</a:t>
            </a:fld>
            <a:endParaRPr lang="en-GB"/>
          </a:p>
        </p:txBody>
      </p:sp>
    </p:spTree>
    <p:extLst>
      <p:ext uri="{BB962C8B-B14F-4D97-AF65-F5344CB8AC3E}">
        <p14:creationId xmlns:p14="http://schemas.microsoft.com/office/powerpoint/2010/main" val="324670479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96EAE42-60B5-4C80-891C-F5FB6C60A90A}" type="datetimeFigureOut">
              <a:rPr lang="en-GB" smtClean="0"/>
              <a:t>19/11/2020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B9C8CF0-F60E-4094-AC67-34CE7D47B07F}"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15953027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96EAE42-60B5-4C80-891C-F5FB6C60A90A}" type="datetimeFigureOut">
              <a:rPr lang="en-GB" smtClean="0"/>
              <a:t>19/11/2020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B9C8CF0-F60E-4094-AC67-34CE7D47B07F}" type="slidenum">
              <a:rPr lang="en-GB" smtClean="0"/>
              <a:t>‹#›</a:t>
            </a:fld>
            <a:endParaRPr lang="en-GB"/>
          </a:p>
        </p:txBody>
      </p:sp>
    </p:spTree>
    <p:extLst>
      <p:ext uri="{BB962C8B-B14F-4D97-AF65-F5344CB8AC3E}">
        <p14:creationId xmlns:p14="http://schemas.microsoft.com/office/powerpoint/2010/main" val="12368015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96EAE42-60B5-4C80-891C-F5FB6C60A90A}" type="datetimeFigureOut">
              <a:rPr lang="en-GB" smtClean="0"/>
              <a:t>19/11/2020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B9C8CF0-F60E-4094-AC67-34CE7D47B07F}"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72267946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96EAE42-60B5-4C80-891C-F5FB6C60A90A}" type="datetimeFigureOut">
              <a:rPr lang="en-GB" smtClean="0"/>
              <a:t>19/11/2020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B9C8CF0-F60E-4094-AC67-34CE7D47B07F}" type="slidenum">
              <a:rPr lang="en-GB" smtClean="0"/>
              <a:t>‹#›</a:t>
            </a:fld>
            <a:endParaRPr lang="en-GB"/>
          </a:p>
        </p:txBody>
      </p:sp>
    </p:spTree>
    <p:extLst>
      <p:ext uri="{BB962C8B-B14F-4D97-AF65-F5344CB8AC3E}">
        <p14:creationId xmlns:p14="http://schemas.microsoft.com/office/powerpoint/2010/main" val="339400796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96EAE42-60B5-4C80-891C-F5FB6C60A90A}" type="datetimeFigureOut">
              <a:rPr lang="en-GB" smtClean="0"/>
              <a:t>19/11/2020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B9C8CF0-F60E-4094-AC67-34CE7D47B07F}" type="slidenum">
              <a:rPr lang="en-GB" smtClean="0"/>
              <a:t>‹#›</a:t>
            </a:fld>
            <a:endParaRPr lang="en-GB"/>
          </a:p>
        </p:txBody>
      </p:sp>
    </p:spTree>
    <p:extLst>
      <p:ext uri="{BB962C8B-B14F-4D97-AF65-F5344CB8AC3E}">
        <p14:creationId xmlns:p14="http://schemas.microsoft.com/office/powerpoint/2010/main" val="397368082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96EAE42-60B5-4C80-891C-F5FB6C60A90A}" type="datetimeFigureOut">
              <a:rPr lang="en-GB" smtClean="0"/>
              <a:t>19/11/2020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B9C8CF0-F60E-4094-AC67-34CE7D47B07F}" type="slidenum">
              <a:rPr lang="en-GB" smtClean="0"/>
              <a:t>‹#›</a:t>
            </a:fld>
            <a:endParaRPr lang="en-GB"/>
          </a:p>
        </p:txBody>
      </p:sp>
    </p:spTree>
    <p:extLst>
      <p:ext uri="{BB962C8B-B14F-4D97-AF65-F5344CB8AC3E}">
        <p14:creationId xmlns:p14="http://schemas.microsoft.com/office/powerpoint/2010/main" val="425747584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696EAE42-60B5-4C80-891C-F5FB6C60A90A}" type="datetimeFigureOut">
              <a:rPr lang="en-GB" smtClean="0"/>
              <a:t>19/11/2020</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6B9C8CF0-F60E-4094-AC67-34CE7D47B07F}" type="slidenum">
              <a:rPr lang="en-GB" smtClean="0"/>
              <a:t>‹#›</a:t>
            </a:fld>
            <a:endParaRPr lang="en-GB"/>
          </a:p>
        </p:txBody>
      </p:sp>
    </p:spTree>
    <p:extLst>
      <p:ext uri="{BB962C8B-B14F-4D97-AF65-F5344CB8AC3E}">
        <p14:creationId xmlns:p14="http://schemas.microsoft.com/office/powerpoint/2010/main" val="64921242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hyperlink" Target="https://creativecommons.org/licenses/by-sa/3.0/" TargetMode="External"/><Relationship Id="rId3" Type="http://schemas.openxmlformats.org/officeDocument/2006/relationships/slideLayout" Target="../slideLayouts/slideLayout1.xml"/><Relationship Id="rId7" Type="http://schemas.openxmlformats.org/officeDocument/2006/relationships/hyperlink" Target="http://www.thebluediamondgallery.com/wooden-tile/d/diagnosis.html" TargetMode="Externa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2.jpg"/><Relationship Id="rId11" Type="http://schemas.openxmlformats.org/officeDocument/2006/relationships/image" Target="../media/image4.png"/><Relationship Id="rId5" Type="http://schemas.openxmlformats.org/officeDocument/2006/relationships/hyperlink" Target="https://www.cbddoctorsmelbourne.com.au/mental-health-melbourne-cbd/" TargetMode="External"/><Relationship Id="rId10" Type="http://schemas.openxmlformats.org/officeDocument/2006/relationships/hyperlink" Target="https://www.northcarolinahealthnews.org/2016/10/11/dorothea-dix-hospital-interactive-history-timeline/" TargetMode="External"/><Relationship Id="rId4" Type="http://schemas.openxmlformats.org/officeDocument/2006/relationships/image" Target="../media/image1.jpeg"/><Relationship Id="rId9" Type="http://schemas.openxmlformats.org/officeDocument/2006/relationships/image" Target="../media/image3.jpg"/></Relationships>
</file>

<file path=ppt/slides/_rels/slide2.xml.rels><?xml version="1.0" encoding="UTF-8" standalone="yes"?>
<Relationships xmlns="http://schemas.openxmlformats.org/package/2006/relationships"><Relationship Id="rId8" Type="http://schemas.openxmlformats.org/officeDocument/2006/relationships/image" Target="../media/image6.jpg"/><Relationship Id="rId3" Type="http://schemas.openxmlformats.org/officeDocument/2006/relationships/slideLayout" Target="../slideLayouts/slideLayout1.xml"/><Relationship Id="rId7" Type="http://schemas.openxmlformats.org/officeDocument/2006/relationships/hyperlink" Target="https://www.groundreport.com/10-cool-smartphone-photography-tricks-clicking-better-pictures/" TargetMode="Externa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5.jpg"/><Relationship Id="rId11" Type="http://schemas.openxmlformats.org/officeDocument/2006/relationships/image" Target="../media/image4.png"/><Relationship Id="rId5" Type="http://schemas.openxmlformats.org/officeDocument/2006/relationships/hyperlink" Target="https://www.cbddoctorsmelbourne.com.au/mental-health-melbourne-cbd/" TargetMode="External"/><Relationship Id="rId10" Type="http://schemas.openxmlformats.org/officeDocument/2006/relationships/hyperlink" Target="https://creativecommons.org/licenses/by-nc-nd/3.0/" TargetMode="External"/><Relationship Id="rId4" Type="http://schemas.openxmlformats.org/officeDocument/2006/relationships/image" Target="../media/image1.jpeg"/><Relationship Id="rId9" Type="http://schemas.openxmlformats.org/officeDocument/2006/relationships/hyperlink" Target="https://moodspectrumreview.wordpress.com/2015/06/13/previous-mental-illness-diagnosis-and-other-health-problems/" TargetMode="External"/></Relationships>
</file>

<file path=ppt/slides/_rels/slide3.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slideLayout" Target="../slideLayouts/slideLayout1.xml"/><Relationship Id="rId7" Type="http://schemas.openxmlformats.org/officeDocument/2006/relationships/hyperlink" Target="https://www.blogs.hss.ed.ac.uk/pubs-and-publications/2017/12/01/black-minority-ethnic-postgraduates-mental-health/" TargetMode="Externa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7.jpg"/><Relationship Id="rId5" Type="http://schemas.openxmlformats.org/officeDocument/2006/relationships/hyperlink" Target="https://www.cbddoctorsmelbourne.com.au/mental-health-melbourne-cbd/" TargetMode="External"/><Relationship Id="rId10" Type="http://schemas.openxmlformats.org/officeDocument/2006/relationships/image" Target="../media/image4.png"/><Relationship Id="rId4" Type="http://schemas.openxmlformats.org/officeDocument/2006/relationships/image" Target="../media/image1.jpeg"/><Relationship Id="rId9" Type="http://schemas.openxmlformats.org/officeDocument/2006/relationships/hyperlink" Target="https://en.wikipedia.org/wiki/Global_Mental_Health" TargetMode="External"/></Relationships>
</file>

<file path=ppt/slides/_rels/slide4.xml.rels><?xml version="1.0" encoding="UTF-8" standalone="yes"?>
<Relationships xmlns="http://schemas.openxmlformats.org/package/2006/relationships"><Relationship Id="rId8" Type="http://schemas.openxmlformats.org/officeDocument/2006/relationships/hyperlink" Target="https://creativecommons.org/licenses/by/3.0/" TargetMode="External"/><Relationship Id="rId3" Type="http://schemas.openxmlformats.org/officeDocument/2006/relationships/slideLayout" Target="../slideLayouts/slideLayout1.xml"/><Relationship Id="rId7" Type="http://schemas.openxmlformats.org/officeDocument/2006/relationships/hyperlink" Target="https://infinitesadnessorhope.wordpress.com/2012/05/16/stigma-passions-profile-challenge-6/" TargetMode="External"/><Relationship Id="rId12" Type="http://schemas.openxmlformats.org/officeDocument/2006/relationships/image" Target="../media/image4.png"/><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9.jpg"/><Relationship Id="rId11" Type="http://schemas.openxmlformats.org/officeDocument/2006/relationships/hyperlink" Target="https://creativecommons.org/licenses/by-sa/3.0/" TargetMode="External"/><Relationship Id="rId5" Type="http://schemas.openxmlformats.org/officeDocument/2006/relationships/hyperlink" Target="https://www.cbddoctorsmelbourne.com.au/mental-health-melbourne-cbd/" TargetMode="External"/><Relationship Id="rId10" Type="http://schemas.openxmlformats.org/officeDocument/2006/relationships/hyperlink" Target="http://www.thebluediamondgallery.com/handwriting/d/discrimination.html" TargetMode="External"/><Relationship Id="rId4" Type="http://schemas.openxmlformats.org/officeDocument/2006/relationships/image" Target="../media/image1.jpeg"/><Relationship Id="rId9" Type="http://schemas.openxmlformats.org/officeDocument/2006/relationships/image" Target="../media/image10.jpg"/></Relationships>
</file>

<file path=ppt/slides/_rels/slide5.xml.rels><?xml version="1.0" encoding="UTF-8" standalone="yes"?>
<Relationships xmlns="http://schemas.openxmlformats.org/package/2006/relationships"><Relationship Id="rId3" Type="http://schemas.openxmlformats.org/officeDocument/2006/relationships/hyperlink" Target="https://www.cbddoctorsmelbourne.com.au/mental-health-melbourne-cbd/" TargetMode="External"/><Relationship Id="rId2" Type="http://schemas.openxmlformats.org/officeDocument/2006/relationships/image" Target="../media/image1.jpeg"/><Relationship Id="rId1" Type="http://schemas.openxmlformats.org/officeDocument/2006/relationships/slideLayout" Target="../slideLayouts/slideLayout1.xml"/><Relationship Id="rId5" Type="http://schemas.openxmlformats.org/officeDocument/2006/relationships/hyperlink" Target="https://doi.org/10.1007/978-1-4614-6504-1_1" TargetMode="External"/><Relationship Id="rId4" Type="http://schemas.openxmlformats.org/officeDocument/2006/relationships/hyperlink" Target="https://creativecommons.org/licenses/by-nc-nd/3.0/"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7" name="Group 16">
            <a:extLst>
              <a:ext uri="{FF2B5EF4-FFF2-40B4-BE49-F238E27FC236}">
                <a16:creationId xmlns:a16="http://schemas.microsoft.com/office/drawing/2014/main" id="{EB0D40EF-BA14-42F1-9492-D38C59DCAB6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8" name="Straight Connector 17">
              <a:extLst>
                <a:ext uri="{FF2B5EF4-FFF2-40B4-BE49-F238E27FC236}">
                  <a16:creationId xmlns:a16="http://schemas.microsoft.com/office/drawing/2014/main" id="{B2C3A70F-581F-48B1-AD94-04AF9A38D25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9" name="Straight Connector 18">
              <a:extLst>
                <a:ext uri="{FF2B5EF4-FFF2-40B4-BE49-F238E27FC236}">
                  <a16:creationId xmlns:a16="http://schemas.microsoft.com/office/drawing/2014/main" id="{13EABD0F-494E-4C0C-8A0C-139AFC4283F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0" name="Rectangle 23">
              <a:extLst>
                <a:ext uri="{FF2B5EF4-FFF2-40B4-BE49-F238E27FC236}">
                  <a16:creationId xmlns:a16="http://schemas.microsoft.com/office/drawing/2014/main" id="{739811F7-2462-4463-BE69-32CEBED039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Rectangle 25">
              <a:extLst>
                <a:ext uri="{FF2B5EF4-FFF2-40B4-BE49-F238E27FC236}">
                  <a16:creationId xmlns:a16="http://schemas.microsoft.com/office/drawing/2014/main" id="{D91A6F9F-54F1-461A-A043-E97203A85F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Isosceles Triangle 21">
              <a:extLst>
                <a:ext uri="{FF2B5EF4-FFF2-40B4-BE49-F238E27FC236}">
                  <a16:creationId xmlns:a16="http://schemas.microsoft.com/office/drawing/2014/main" id="{28681C3A-B98D-44BE-8120-45C3F3BA07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7">
              <a:extLst>
                <a:ext uri="{FF2B5EF4-FFF2-40B4-BE49-F238E27FC236}">
                  <a16:creationId xmlns:a16="http://schemas.microsoft.com/office/drawing/2014/main" id="{37478156-05FD-4D8F-AE53-B3D40AF29F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8">
              <a:extLst>
                <a:ext uri="{FF2B5EF4-FFF2-40B4-BE49-F238E27FC236}">
                  <a16:creationId xmlns:a16="http://schemas.microsoft.com/office/drawing/2014/main" id="{A81F9C83-B446-4703-8B99-C01F0E403E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9">
              <a:extLst>
                <a:ext uri="{FF2B5EF4-FFF2-40B4-BE49-F238E27FC236}">
                  <a16:creationId xmlns:a16="http://schemas.microsoft.com/office/drawing/2014/main" id="{C2F5F0B6-D807-4AAE-852B-7BECE0CF45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Isosceles Triangle 25">
              <a:extLst>
                <a:ext uri="{FF2B5EF4-FFF2-40B4-BE49-F238E27FC236}">
                  <a16:creationId xmlns:a16="http://schemas.microsoft.com/office/drawing/2014/main" id="{0945AE7B-1E9E-491F-976F-1552730887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a:extLst>
                <a:ext uri="{FF2B5EF4-FFF2-40B4-BE49-F238E27FC236}">
                  <a16:creationId xmlns:a16="http://schemas.microsoft.com/office/drawing/2014/main" id="{A38028DA-F87E-4372-9295-BC98DB4007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9" name="Rectangle 28">
            <a:extLst>
              <a:ext uri="{FF2B5EF4-FFF2-40B4-BE49-F238E27FC236}">
                <a16:creationId xmlns:a16="http://schemas.microsoft.com/office/drawing/2014/main" id="{8E2EB503-A017-4457-A105-53638C97DE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6646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rebuchet MS" panose="020B0603020202020204"/>
              <a:ea typeface="+mn-ea"/>
              <a:cs typeface="+mn-cs"/>
            </a:endParaRPr>
          </a:p>
        </p:txBody>
      </p:sp>
      <p:pic>
        <p:nvPicPr>
          <p:cNvPr id="5" name="Picture 4" descr="A picture containing map&#10;&#10;Description automatically generated">
            <a:extLst>
              <a:ext uri="{FF2B5EF4-FFF2-40B4-BE49-F238E27FC236}">
                <a16:creationId xmlns:a16="http://schemas.microsoft.com/office/drawing/2014/main" id="{9F8C58DF-C80D-432E-A58D-8896ED53A655}"/>
              </a:ext>
            </a:extLst>
          </p:cNvPr>
          <p:cNvPicPr>
            <a:picLocks noChangeAspect="1"/>
          </p:cNvPicPr>
          <p:nvPr/>
        </p:nvPicPr>
        <p:blipFill rotWithShape="1">
          <a:blip r:embed="rId4">
            <a:alphaModFix amt="40000"/>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l="149" r="1" b="1"/>
          <a:stretch/>
        </p:blipFill>
        <p:spPr>
          <a:xfrm>
            <a:off x="3196" y="-25599"/>
            <a:ext cx="12188804" cy="6872158"/>
          </a:xfrm>
          <a:prstGeom prst="rect">
            <a:avLst/>
          </a:prstGeom>
        </p:spPr>
      </p:pic>
      <p:sp>
        <p:nvSpPr>
          <p:cNvPr id="9" name="Title 8">
            <a:extLst>
              <a:ext uri="{FF2B5EF4-FFF2-40B4-BE49-F238E27FC236}">
                <a16:creationId xmlns:a16="http://schemas.microsoft.com/office/drawing/2014/main" id="{1068873C-E98F-4B64-82C4-EF945356FA2F}"/>
              </a:ext>
            </a:extLst>
          </p:cNvPr>
          <p:cNvSpPr>
            <a:spLocks noGrp="1"/>
          </p:cNvSpPr>
          <p:nvPr>
            <p:ph type="ctrTitle"/>
          </p:nvPr>
        </p:nvSpPr>
        <p:spPr>
          <a:xfrm>
            <a:off x="1720291" y="457201"/>
            <a:ext cx="7766936" cy="1117600"/>
          </a:xfrm>
        </p:spPr>
        <p:txBody>
          <a:bodyPr/>
          <a:lstStyle/>
          <a:p>
            <a:pPr algn="ctr"/>
            <a:r>
              <a:rPr lang="en-US" sz="3200" u="sng" dirty="0">
                <a:solidFill>
                  <a:schemeClr val="tx1"/>
                </a:solidFill>
              </a:rPr>
              <a:t>Diagnosis Of Mental Health Disorders</a:t>
            </a:r>
            <a:endParaRPr lang="en-GB" sz="3200" u="sng" dirty="0">
              <a:solidFill>
                <a:schemeClr val="tx1"/>
              </a:solidFill>
            </a:endParaRPr>
          </a:p>
        </p:txBody>
      </p:sp>
      <p:sp>
        <p:nvSpPr>
          <p:cNvPr id="13" name="Rectangle 12">
            <a:extLst>
              <a:ext uri="{FF2B5EF4-FFF2-40B4-BE49-F238E27FC236}">
                <a16:creationId xmlns:a16="http://schemas.microsoft.com/office/drawing/2014/main" id="{C2497080-CA44-4B45-B4E1-829F6D81F8B7}"/>
              </a:ext>
            </a:extLst>
          </p:cNvPr>
          <p:cNvSpPr/>
          <p:nvPr/>
        </p:nvSpPr>
        <p:spPr>
          <a:xfrm>
            <a:off x="224366" y="1557427"/>
            <a:ext cx="4572000" cy="306832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1400" b="0" i="0" dirty="0">
                <a:solidFill>
                  <a:srgbClr val="222222"/>
                </a:solidFill>
                <a:effectLst/>
                <a:latin typeface="Arial" panose="020B0604020202020204" pitchFamily="34" charset="0"/>
              </a:rPr>
              <a:t>Diagnostic and Statistical Manual of Mental Disorders (</a:t>
            </a:r>
            <a:r>
              <a:rPr lang="en-US" sz="1400" b="1" i="0" dirty="0">
                <a:solidFill>
                  <a:srgbClr val="000000"/>
                </a:solidFill>
                <a:effectLst/>
                <a:latin typeface="Arial" panose="020B0604020202020204" pitchFamily="34" charset="0"/>
              </a:rPr>
              <a:t>DSM</a:t>
            </a:r>
            <a:r>
              <a:rPr lang="en-US" sz="1400" b="0" i="0" dirty="0">
                <a:solidFill>
                  <a:srgbClr val="222222"/>
                </a:solidFill>
                <a:effectLst/>
                <a:latin typeface="Arial" panose="020B0604020202020204" pitchFamily="34" charset="0"/>
              </a:rPr>
              <a:t>-</a:t>
            </a:r>
            <a:r>
              <a:rPr lang="en-US" sz="1400" b="1" i="0" dirty="0">
                <a:solidFill>
                  <a:srgbClr val="000000"/>
                </a:solidFill>
                <a:effectLst/>
                <a:latin typeface="Arial" panose="020B0604020202020204" pitchFamily="34" charset="0"/>
              </a:rPr>
              <a:t>5</a:t>
            </a:r>
            <a:r>
              <a:rPr lang="en-US" sz="1400" b="0" i="0" dirty="0">
                <a:solidFill>
                  <a:srgbClr val="222222"/>
                </a:solidFill>
                <a:effectLst/>
                <a:latin typeface="Arial" panose="020B0604020202020204" pitchFamily="34" charset="0"/>
              </a:rPr>
              <a:t>) is a method of classifying mental health disorders worldwide. </a:t>
            </a:r>
          </a:p>
          <a:p>
            <a:r>
              <a:rPr lang="en-US" sz="1400" dirty="0">
                <a:solidFill>
                  <a:srgbClr val="222222"/>
                </a:solidFill>
                <a:latin typeface="Arial" panose="020B0604020202020204" pitchFamily="34" charset="0"/>
              </a:rPr>
              <a:t>H</a:t>
            </a:r>
            <a:r>
              <a:rPr lang="en-US" sz="1400" b="0" i="0" dirty="0">
                <a:solidFill>
                  <a:srgbClr val="222222"/>
                </a:solidFill>
                <a:effectLst/>
                <a:latin typeface="Arial" panose="020B0604020202020204" pitchFamily="34" charset="0"/>
              </a:rPr>
              <a:t>uge amounts of time, study and </a:t>
            </a:r>
            <a:r>
              <a:rPr lang="en-US" sz="1400" dirty="0">
                <a:solidFill>
                  <a:srgbClr val="222222"/>
                </a:solidFill>
                <a:latin typeface="Arial" panose="020B0604020202020204" pitchFamily="34" charset="0"/>
              </a:rPr>
              <a:t>effort</a:t>
            </a:r>
            <a:r>
              <a:rPr lang="en-US" sz="1400" b="0" i="0" dirty="0">
                <a:solidFill>
                  <a:srgbClr val="222222"/>
                </a:solidFill>
                <a:effectLst/>
                <a:latin typeface="Arial" panose="020B0604020202020204" pitchFamily="34" charset="0"/>
              </a:rPr>
              <a:t> has been contributed to understanding mental illness and diagnosis, yet it is still very complex and ever changing</a:t>
            </a:r>
            <a:r>
              <a:rPr lang="en-US" sz="1400" dirty="0">
                <a:solidFill>
                  <a:srgbClr val="222222"/>
                </a:solidFill>
                <a:latin typeface="Arial" panose="020B0604020202020204" pitchFamily="34" charset="0"/>
              </a:rPr>
              <a:t>. </a:t>
            </a:r>
            <a:br>
              <a:rPr lang="en-US" sz="1400" dirty="0">
                <a:solidFill>
                  <a:srgbClr val="222222"/>
                </a:solidFill>
                <a:latin typeface="Arial" panose="020B0604020202020204" pitchFamily="34" charset="0"/>
              </a:rPr>
            </a:br>
            <a:r>
              <a:rPr lang="en-US" sz="1400" dirty="0">
                <a:solidFill>
                  <a:srgbClr val="222222"/>
                </a:solidFill>
                <a:latin typeface="Arial" panose="020B0604020202020204" pitchFamily="34" charset="0"/>
              </a:rPr>
              <a:t>Diagnostic criteria is helpful in establishing treatment that may benefit the individual, but it doesn’t come without flaws and unreliability’s.</a:t>
            </a:r>
            <a:br>
              <a:rPr lang="en-US" sz="1400" dirty="0">
                <a:solidFill>
                  <a:srgbClr val="222222"/>
                </a:solidFill>
                <a:latin typeface="Arial" panose="020B0604020202020204" pitchFamily="34" charset="0"/>
              </a:rPr>
            </a:br>
            <a:r>
              <a:rPr lang="en-US" sz="1400" dirty="0">
                <a:solidFill>
                  <a:srgbClr val="222222"/>
                </a:solidFill>
                <a:latin typeface="Arial" panose="020B0604020202020204" pitchFamily="34" charset="0"/>
              </a:rPr>
              <a:t>(</a:t>
            </a:r>
            <a:r>
              <a:rPr lang="en-GB" sz="1400" b="0" i="0" dirty="0">
                <a:solidFill>
                  <a:schemeClr val="bg1"/>
                </a:solidFill>
                <a:effectLst/>
                <a:latin typeface="Arial" panose="020B0604020202020204" pitchFamily="34" charset="0"/>
                <a:cs typeface="Arial" panose="020B0604020202020204" pitchFamily="34" charset="0"/>
              </a:rPr>
              <a:t>Shorter E</a:t>
            </a:r>
            <a:r>
              <a:rPr lang="en-GB" sz="1400" dirty="0">
                <a:solidFill>
                  <a:schemeClr val="bg1"/>
                </a:solidFill>
                <a:latin typeface="Arial" panose="020B0604020202020204" pitchFamily="34" charset="0"/>
                <a:cs typeface="Arial" panose="020B0604020202020204" pitchFamily="34" charset="0"/>
              </a:rPr>
              <a:t>,</a:t>
            </a:r>
            <a:r>
              <a:rPr lang="en-GB" sz="1400" b="0" i="0" dirty="0">
                <a:solidFill>
                  <a:schemeClr val="bg1"/>
                </a:solidFill>
                <a:effectLst/>
                <a:latin typeface="Arial" panose="020B0604020202020204" pitchFamily="34" charset="0"/>
                <a:cs typeface="Arial" panose="020B0604020202020204" pitchFamily="34" charset="0"/>
              </a:rPr>
              <a:t> 2013)</a:t>
            </a:r>
          </a:p>
        </p:txBody>
      </p:sp>
      <p:sp>
        <p:nvSpPr>
          <p:cNvPr id="28" name="Rectangle 27">
            <a:extLst>
              <a:ext uri="{FF2B5EF4-FFF2-40B4-BE49-F238E27FC236}">
                <a16:creationId xmlns:a16="http://schemas.microsoft.com/office/drawing/2014/main" id="{AD442035-C7F7-4BBA-BFEB-21A661DA543B}"/>
              </a:ext>
            </a:extLst>
          </p:cNvPr>
          <p:cNvSpPr/>
          <p:nvPr/>
        </p:nvSpPr>
        <p:spPr>
          <a:xfrm>
            <a:off x="5998106" y="2386034"/>
            <a:ext cx="4763557" cy="434752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1400" dirty="0">
                <a:solidFill>
                  <a:schemeClr val="bg1"/>
                </a:solidFill>
                <a:latin typeface="Arial" panose="020B0604020202020204" pitchFamily="34" charset="0"/>
                <a:cs typeface="Arial" panose="020B0604020202020204" pitchFamily="34" charset="0"/>
              </a:rPr>
              <a:t>                                    </a:t>
            </a:r>
          </a:p>
          <a:p>
            <a:endParaRPr lang="en-US" sz="1400" dirty="0">
              <a:solidFill>
                <a:schemeClr val="bg1"/>
              </a:solidFill>
              <a:latin typeface="Arial" panose="020B0604020202020204" pitchFamily="34" charset="0"/>
              <a:cs typeface="Arial" panose="020B0604020202020204" pitchFamily="34" charset="0"/>
            </a:endParaRPr>
          </a:p>
          <a:p>
            <a:r>
              <a:rPr lang="en-US" sz="1400" dirty="0">
                <a:solidFill>
                  <a:schemeClr val="bg1"/>
                </a:solidFill>
                <a:latin typeface="Arial" panose="020B0604020202020204" pitchFamily="34" charset="0"/>
                <a:cs typeface="Arial" panose="020B0604020202020204" pitchFamily="34" charset="0"/>
              </a:rPr>
              <a:t>Perception has changed massively throughout history and explanations through historic writings of ‘madness’.</a:t>
            </a:r>
            <a:br>
              <a:rPr lang="en-US" sz="1400" dirty="0">
                <a:solidFill>
                  <a:schemeClr val="bg1"/>
                </a:solidFill>
                <a:latin typeface="Arial" panose="020B0604020202020204" pitchFamily="34" charset="0"/>
                <a:cs typeface="Arial" panose="020B0604020202020204" pitchFamily="34" charset="0"/>
              </a:rPr>
            </a:br>
            <a:r>
              <a:rPr lang="en-US" sz="1400" dirty="0">
                <a:solidFill>
                  <a:schemeClr val="bg1"/>
                </a:solidFill>
                <a:latin typeface="Arial" panose="020B0604020202020204" pitchFamily="34" charset="0"/>
                <a:cs typeface="Arial" panose="020B0604020202020204" pitchFamily="34" charset="0"/>
              </a:rPr>
              <a:t>In the times of the Greeks and Romans treatment was humane, but by the middle ages treatments such as starving and whipping the individual were introduced as it was thought that the induvial was possessed by demons as religious beliefs were dominant in society. </a:t>
            </a:r>
            <a:br>
              <a:rPr lang="en-US" sz="1400" dirty="0">
                <a:solidFill>
                  <a:schemeClr val="bg1"/>
                </a:solidFill>
                <a:latin typeface="Arial" panose="020B0604020202020204" pitchFamily="34" charset="0"/>
                <a:cs typeface="Arial" panose="020B0604020202020204" pitchFamily="34" charset="0"/>
              </a:rPr>
            </a:br>
            <a:r>
              <a:rPr lang="en-US" sz="1400" dirty="0">
                <a:solidFill>
                  <a:schemeClr val="bg1"/>
                </a:solidFill>
                <a:latin typeface="Arial" panose="020B0604020202020204" pitchFamily="34" charset="0"/>
                <a:cs typeface="Arial" panose="020B0604020202020204" pitchFamily="34" charset="0"/>
              </a:rPr>
              <a:t>At the end of the middle ages more biological theories were established and institutions made, although these quickly became overpopulated and inhumane practices were introduced.</a:t>
            </a:r>
            <a:br>
              <a:rPr lang="en-US" sz="1400" dirty="0">
                <a:solidFill>
                  <a:schemeClr val="bg1"/>
                </a:solidFill>
                <a:latin typeface="Arial" panose="020B0604020202020204" pitchFamily="34" charset="0"/>
                <a:cs typeface="Arial" panose="020B0604020202020204" pitchFamily="34" charset="0"/>
              </a:rPr>
            </a:br>
            <a:r>
              <a:rPr lang="en-US" sz="1400" dirty="0">
                <a:solidFill>
                  <a:schemeClr val="bg1"/>
                </a:solidFill>
                <a:latin typeface="Arial" panose="020B0604020202020204" pitchFamily="34" charset="0"/>
                <a:cs typeface="Arial" panose="020B0604020202020204" pitchFamily="34" charset="0"/>
              </a:rPr>
              <a:t>It wasn’t until the eighteen century that treatment of patients became humane again and reading, talking and walking was introduced which resulted in many conditions vastly improving. This didn’t last and incarceration was introduced.</a:t>
            </a:r>
            <a:br>
              <a:rPr lang="en-US" sz="1400" dirty="0">
                <a:solidFill>
                  <a:schemeClr val="bg1"/>
                </a:solidFill>
                <a:latin typeface="Arial" panose="020B0604020202020204" pitchFamily="34" charset="0"/>
                <a:cs typeface="Arial" panose="020B0604020202020204" pitchFamily="34" charset="0"/>
              </a:rPr>
            </a:br>
            <a:r>
              <a:rPr lang="en-US" sz="1400" dirty="0">
                <a:solidFill>
                  <a:schemeClr val="bg1"/>
                </a:solidFill>
                <a:effectLst/>
                <a:latin typeface="Arial" panose="020B0604020202020204" pitchFamily="34" charset="0"/>
                <a:ea typeface="Calibri" panose="020F0502020204030204" pitchFamily="34" charset="0"/>
                <a:cs typeface="Arial" panose="020B0604020202020204" pitchFamily="34" charset="0"/>
              </a:rPr>
              <a:t>(</a:t>
            </a:r>
            <a:r>
              <a:rPr lang="en-US" sz="1400" dirty="0" err="1">
                <a:solidFill>
                  <a:schemeClr val="bg1"/>
                </a:solidFill>
                <a:latin typeface="Arial" panose="020B0604020202020204" pitchFamily="34" charset="0"/>
                <a:ea typeface="Calibri" panose="020F0502020204030204" pitchFamily="34" charset="0"/>
                <a:cs typeface="Arial" panose="020B0604020202020204" pitchFamily="34" charset="0"/>
              </a:rPr>
              <a:t>C</a:t>
            </a:r>
            <a:r>
              <a:rPr lang="en-US" sz="1400" dirty="0" err="1">
                <a:solidFill>
                  <a:schemeClr val="bg1"/>
                </a:solidFill>
                <a:effectLst/>
                <a:latin typeface="Arial" panose="020B0604020202020204" pitchFamily="34" charset="0"/>
                <a:ea typeface="Calibri" panose="020F0502020204030204" pitchFamily="34" charset="0"/>
                <a:cs typeface="Arial" panose="020B0604020202020204" pitchFamily="34" charset="0"/>
              </a:rPr>
              <a:t>romby</a:t>
            </a:r>
            <a:r>
              <a:rPr lang="en-US" sz="1400" dirty="0">
                <a:solidFill>
                  <a:schemeClr val="bg1"/>
                </a:solidFill>
                <a:latin typeface="Arial" panose="020B0604020202020204" pitchFamily="34" charset="0"/>
                <a:ea typeface="Calibri" panose="020F0502020204030204" pitchFamily="34" charset="0"/>
                <a:cs typeface="Arial" panose="020B0604020202020204" pitchFamily="34" charset="0"/>
              </a:rPr>
              <a:t> et al.,</a:t>
            </a:r>
            <a:r>
              <a:rPr lang="en-US" sz="1400" dirty="0">
                <a:solidFill>
                  <a:schemeClr val="bg1"/>
                </a:solidFill>
                <a:effectLst/>
                <a:latin typeface="Arial" panose="020B0604020202020204" pitchFamily="34" charset="0"/>
                <a:ea typeface="Calibri" panose="020F0502020204030204" pitchFamily="34" charset="0"/>
                <a:cs typeface="Arial" panose="020B0604020202020204" pitchFamily="34" charset="0"/>
              </a:rPr>
              <a:t>2013)</a:t>
            </a:r>
            <a:endParaRPr lang="en-GB" sz="1400"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a:p>
            <a:endParaRPr lang="en-GB" sz="1400" dirty="0">
              <a:solidFill>
                <a:schemeClr val="bg1"/>
              </a:solidFill>
              <a:latin typeface="Arial" panose="020B0604020202020204" pitchFamily="34" charset="0"/>
              <a:cs typeface="Arial" panose="020B0604020202020204" pitchFamily="34" charset="0"/>
            </a:endParaRPr>
          </a:p>
        </p:txBody>
      </p:sp>
      <p:pic>
        <p:nvPicPr>
          <p:cNvPr id="31" name="Picture 30" descr="Calendar&#10;&#10;Description automatically generated">
            <a:extLst>
              <a:ext uri="{FF2B5EF4-FFF2-40B4-BE49-F238E27FC236}">
                <a16:creationId xmlns:a16="http://schemas.microsoft.com/office/drawing/2014/main" id="{3A019F3F-6875-456E-9DA3-F280DA4563A0}"/>
              </a:ext>
            </a:extLst>
          </p:cNvPr>
          <p:cNvPicPr>
            <a:picLocks noChangeAspect="1"/>
          </p:cNvPicPr>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224366" y="4681462"/>
            <a:ext cx="4683202" cy="2077509"/>
          </a:xfrm>
          <a:prstGeom prst="rect">
            <a:avLst/>
          </a:prstGeom>
        </p:spPr>
      </p:pic>
      <p:sp>
        <p:nvSpPr>
          <p:cNvPr id="32" name="TextBox 31">
            <a:extLst>
              <a:ext uri="{FF2B5EF4-FFF2-40B4-BE49-F238E27FC236}">
                <a16:creationId xmlns:a16="http://schemas.microsoft.com/office/drawing/2014/main" id="{4B11DBB8-97A5-4AA6-A1FE-4ABAA1D0A25B}"/>
              </a:ext>
            </a:extLst>
          </p:cNvPr>
          <p:cNvSpPr txBox="1"/>
          <p:nvPr/>
        </p:nvSpPr>
        <p:spPr>
          <a:xfrm>
            <a:off x="952500" y="6858000"/>
            <a:ext cx="4916784" cy="230832"/>
          </a:xfrm>
          <a:prstGeom prst="rect">
            <a:avLst/>
          </a:prstGeom>
          <a:noFill/>
        </p:spPr>
        <p:txBody>
          <a:bodyPr wrap="square" rtlCol="0">
            <a:spAutoFit/>
          </a:bodyPr>
          <a:lstStyle/>
          <a:p>
            <a:r>
              <a:rPr lang="en-GB" sz="900">
                <a:hlinkClick r:id="rId7" tooltip="http://www.thebluediamondgallery.com/wooden-tile/d/diagnosis.html"/>
              </a:rPr>
              <a:t>This Photo</a:t>
            </a:r>
            <a:r>
              <a:rPr lang="en-GB" sz="900"/>
              <a:t> by Unknown Author is licensed under </a:t>
            </a:r>
            <a:r>
              <a:rPr lang="en-GB" sz="900">
                <a:hlinkClick r:id="rId8" tooltip="https://creativecommons.org/licenses/by-sa/3.0/"/>
              </a:rPr>
              <a:t>CC BY-SA</a:t>
            </a:r>
            <a:endParaRPr lang="en-GB" sz="900"/>
          </a:p>
        </p:txBody>
      </p:sp>
      <p:pic>
        <p:nvPicPr>
          <p:cNvPr id="34" name="Picture 33" descr="A close up of an old building&#10;&#10;Description automatically generated">
            <a:extLst>
              <a:ext uri="{FF2B5EF4-FFF2-40B4-BE49-F238E27FC236}">
                <a16:creationId xmlns:a16="http://schemas.microsoft.com/office/drawing/2014/main" id="{94A7BE9E-5933-4DB7-8389-9F87966E1967}"/>
              </a:ext>
            </a:extLst>
          </p:cNvPr>
          <p:cNvPicPr>
            <a:picLocks noChangeAspect="1"/>
          </p:cNvPicPr>
          <p:nvPr/>
        </p:nvPicPr>
        <p:blipFill>
          <a:blip r:embed="rId9">
            <a:extLst>
              <a:ext uri="{28A0092B-C50C-407E-A947-70E740481C1C}">
                <a14:useLocalDpi xmlns:a14="http://schemas.microsoft.com/office/drawing/2010/main" val="0"/>
              </a:ext>
              <a:ext uri="{837473B0-CC2E-450A-ABE3-18F120FF3D39}">
                <a1611:picAttrSrcUrl xmlns:a1611="http://schemas.microsoft.com/office/drawing/2016/11/main" r:id="rId10"/>
              </a:ext>
            </a:extLst>
          </a:blip>
          <a:stretch>
            <a:fillRect/>
          </a:stretch>
        </p:blipFill>
        <p:spPr>
          <a:xfrm>
            <a:off x="9233495" y="0"/>
            <a:ext cx="2524129" cy="2337388"/>
          </a:xfrm>
          <a:prstGeom prst="rect">
            <a:avLst/>
          </a:prstGeom>
        </p:spPr>
      </p:pic>
      <p:sp>
        <p:nvSpPr>
          <p:cNvPr id="37" name="TextBox 36">
            <a:extLst>
              <a:ext uri="{FF2B5EF4-FFF2-40B4-BE49-F238E27FC236}">
                <a16:creationId xmlns:a16="http://schemas.microsoft.com/office/drawing/2014/main" id="{2641C2F5-279C-43D1-A063-8027159C7A6A}"/>
              </a:ext>
            </a:extLst>
          </p:cNvPr>
          <p:cNvSpPr txBox="1"/>
          <p:nvPr/>
        </p:nvSpPr>
        <p:spPr>
          <a:xfrm>
            <a:off x="7297152" y="2457718"/>
            <a:ext cx="2204719" cy="369332"/>
          </a:xfrm>
          <a:prstGeom prst="rect">
            <a:avLst/>
          </a:prstGeom>
          <a:noFill/>
        </p:spPr>
        <p:txBody>
          <a:bodyPr wrap="square" rtlCol="0">
            <a:spAutoFit/>
          </a:bodyPr>
          <a:lstStyle/>
          <a:p>
            <a:r>
              <a:rPr lang="en-US" dirty="0"/>
              <a:t>    </a:t>
            </a:r>
            <a:r>
              <a:rPr lang="en-US" b="1" u="sng" dirty="0"/>
              <a:t>Brief History </a:t>
            </a:r>
            <a:endParaRPr lang="en-GB" b="1" u="sng" dirty="0"/>
          </a:p>
        </p:txBody>
      </p:sp>
      <p:sp>
        <p:nvSpPr>
          <p:cNvPr id="38" name="TextBox 37">
            <a:extLst>
              <a:ext uri="{FF2B5EF4-FFF2-40B4-BE49-F238E27FC236}">
                <a16:creationId xmlns:a16="http://schemas.microsoft.com/office/drawing/2014/main" id="{DD26F782-9649-4B04-A90D-66570DABF444}"/>
              </a:ext>
            </a:extLst>
          </p:cNvPr>
          <p:cNvSpPr txBox="1"/>
          <p:nvPr/>
        </p:nvSpPr>
        <p:spPr>
          <a:xfrm>
            <a:off x="1525036" y="1646522"/>
            <a:ext cx="1888724" cy="369332"/>
          </a:xfrm>
          <a:prstGeom prst="rect">
            <a:avLst/>
          </a:prstGeom>
          <a:noFill/>
        </p:spPr>
        <p:txBody>
          <a:bodyPr wrap="square" rtlCol="0">
            <a:spAutoFit/>
          </a:bodyPr>
          <a:lstStyle/>
          <a:p>
            <a:r>
              <a:rPr lang="en-US" b="1" u="sng" dirty="0"/>
              <a:t>Method</a:t>
            </a:r>
            <a:endParaRPr lang="en-GB" b="1" u="sng" dirty="0"/>
          </a:p>
        </p:txBody>
      </p:sp>
      <p:pic>
        <p:nvPicPr>
          <p:cNvPr id="11" name="Audio 10">
            <a:hlinkClick r:id="" action="ppaction://media"/>
            <a:extLst>
              <a:ext uri="{FF2B5EF4-FFF2-40B4-BE49-F238E27FC236}">
                <a16:creationId xmlns:a16="http://schemas.microsoft.com/office/drawing/2014/main" id="{66BB6F6A-F3E3-41CA-9F60-6B2995918610}"/>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2505465671"/>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63981"/>
    </mc:Choice>
    <mc:Fallback>
      <p:transition spd="slow" advTm="6398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7" name="Group 16">
            <a:extLst>
              <a:ext uri="{FF2B5EF4-FFF2-40B4-BE49-F238E27FC236}">
                <a16:creationId xmlns:a16="http://schemas.microsoft.com/office/drawing/2014/main" id="{EB0D40EF-BA14-42F1-9492-D38C59DCAB6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8" name="Straight Connector 17">
              <a:extLst>
                <a:ext uri="{FF2B5EF4-FFF2-40B4-BE49-F238E27FC236}">
                  <a16:creationId xmlns:a16="http://schemas.microsoft.com/office/drawing/2014/main" id="{B2C3A70F-581F-48B1-AD94-04AF9A38D25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9" name="Straight Connector 18">
              <a:extLst>
                <a:ext uri="{FF2B5EF4-FFF2-40B4-BE49-F238E27FC236}">
                  <a16:creationId xmlns:a16="http://schemas.microsoft.com/office/drawing/2014/main" id="{13EABD0F-494E-4C0C-8A0C-139AFC4283F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0" name="Rectangle 23">
              <a:extLst>
                <a:ext uri="{FF2B5EF4-FFF2-40B4-BE49-F238E27FC236}">
                  <a16:creationId xmlns:a16="http://schemas.microsoft.com/office/drawing/2014/main" id="{739811F7-2462-4463-BE69-32CEBED039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Rectangle 25">
              <a:extLst>
                <a:ext uri="{FF2B5EF4-FFF2-40B4-BE49-F238E27FC236}">
                  <a16:creationId xmlns:a16="http://schemas.microsoft.com/office/drawing/2014/main" id="{D91A6F9F-54F1-461A-A043-E97203A85F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Isosceles Triangle 21">
              <a:extLst>
                <a:ext uri="{FF2B5EF4-FFF2-40B4-BE49-F238E27FC236}">
                  <a16:creationId xmlns:a16="http://schemas.microsoft.com/office/drawing/2014/main" id="{28681C3A-B98D-44BE-8120-45C3F3BA07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7">
              <a:extLst>
                <a:ext uri="{FF2B5EF4-FFF2-40B4-BE49-F238E27FC236}">
                  <a16:creationId xmlns:a16="http://schemas.microsoft.com/office/drawing/2014/main" id="{37478156-05FD-4D8F-AE53-B3D40AF29F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8">
              <a:extLst>
                <a:ext uri="{FF2B5EF4-FFF2-40B4-BE49-F238E27FC236}">
                  <a16:creationId xmlns:a16="http://schemas.microsoft.com/office/drawing/2014/main" id="{A81F9C83-B446-4703-8B99-C01F0E403E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9">
              <a:extLst>
                <a:ext uri="{FF2B5EF4-FFF2-40B4-BE49-F238E27FC236}">
                  <a16:creationId xmlns:a16="http://schemas.microsoft.com/office/drawing/2014/main" id="{C2F5F0B6-D807-4AAE-852B-7BECE0CF45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Isosceles Triangle 25">
              <a:extLst>
                <a:ext uri="{FF2B5EF4-FFF2-40B4-BE49-F238E27FC236}">
                  <a16:creationId xmlns:a16="http://schemas.microsoft.com/office/drawing/2014/main" id="{0945AE7B-1E9E-491F-976F-1552730887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a:extLst>
                <a:ext uri="{FF2B5EF4-FFF2-40B4-BE49-F238E27FC236}">
                  <a16:creationId xmlns:a16="http://schemas.microsoft.com/office/drawing/2014/main" id="{A38028DA-F87E-4372-9295-BC98DB4007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9" name="Rectangle 28">
            <a:extLst>
              <a:ext uri="{FF2B5EF4-FFF2-40B4-BE49-F238E27FC236}">
                <a16:creationId xmlns:a16="http://schemas.microsoft.com/office/drawing/2014/main" id="{8E2EB503-A017-4457-A105-53638C97DE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6646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rebuchet MS" panose="020B0603020202020204"/>
              <a:ea typeface="+mn-ea"/>
              <a:cs typeface="+mn-cs"/>
            </a:endParaRPr>
          </a:p>
        </p:txBody>
      </p:sp>
      <p:pic>
        <p:nvPicPr>
          <p:cNvPr id="5" name="Picture 4" descr="A picture containing map&#10;&#10;Description automatically generated">
            <a:extLst>
              <a:ext uri="{FF2B5EF4-FFF2-40B4-BE49-F238E27FC236}">
                <a16:creationId xmlns:a16="http://schemas.microsoft.com/office/drawing/2014/main" id="{9F8C58DF-C80D-432E-A58D-8896ED53A655}"/>
              </a:ext>
            </a:extLst>
          </p:cNvPr>
          <p:cNvPicPr>
            <a:picLocks noChangeAspect="1"/>
          </p:cNvPicPr>
          <p:nvPr/>
        </p:nvPicPr>
        <p:blipFill rotWithShape="1">
          <a:blip r:embed="rId4">
            <a:alphaModFix amt="40000"/>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l="149" r="1" b="1"/>
          <a:stretch/>
        </p:blipFill>
        <p:spPr>
          <a:xfrm>
            <a:off x="0" y="8467"/>
            <a:ext cx="12188804" cy="6866465"/>
          </a:xfrm>
          <a:prstGeom prst="rect">
            <a:avLst/>
          </a:prstGeom>
        </p:spPr>
      </p:pic>
      <p:sp>
        <p:nvSpPr>
          <p:cNvPr id="2" name="Title 1">
            <a:extLst>
              <a:ext uri="{FF2B5EF4-FFF2-40B4-BE49-F238E27FC236}">
                <a16:creationId xmlns:a16="http://schemas.microsoft.com/office/drawing/2014/main" id="{59A1BCC0-913A-427B-8D59-BAD67D95BF2F}"/>
              </a:ext>
            </a:extLst>
          </p:cNvPr>
          <p:cNvSpPr>
            <a:spLocks noGrp="1"/>
          </p:cNvSpPr>
          <p:nvPr>
            <p:ph type="ctrTitle"/>
          </p:nvPr>
        </p:nvSpPr>
        <p:spPr>
          <a:xfrm>
            <a:off x="4077989" y="218547"/>
            <a:ext cx="3072578" cy="1320800"/>
          </a:xfrm>
        </p:spPr>
        <p:txBody>
          <a:bodyPr vert="horz" lIns="91440" tIns="45720" rIns="91440" bIns="45720" rtlCol="0" anchor="ctr">
            <a:normAutofit/>
          </a:bodyPr>
          <a:lstStyle/>
          <a:p>
            <a:pPr algn="l">
              <a:lnSpc>
                <a:spcPct val="90000"/>
              </a:lnSpc>
            </a:pPr>
            <a:r>
              <a:rPr lang="en-US" sz="4400" u="sng" dirty="0">
                <a:solidFill>
                  <a:schemeClr val="tx1"/>
                </a:solidFill>
              </a:rPr>
              <a:t>Reliability</a:t>
            </a:r>
          </a:p>
        </p:txBody>
      </p:sp>
      <p:sp>
        <p:nvSpPr>
          <p:cNvPr id="7" name="Rectangle 6">
            <a:extLst>
              <a:ext uri="{FF2B5EF4-FFF2-40B4-BE49-F238E27FC236}">
                <a16:creationId xmlns:a16="http://schemas.microsoft.com/office/drawing/2014/main" id="{622D8994-8FEA-4FC1-A5D0-B0501AAD61F6}"/>
              </a:ext>
            </a:extLst>
          </p:cNvPr>
          <p:cNvSpPr/>
          <p:nvPr/>
        </p:nvSpPr>
        <p:spPr>
          <a:xfrm>
            <a:off x="503967" y="3821608"/>
            <a:ext cx="4010830" cy="284480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vert="horz" lIns="91440" tIns="45720" rIns="91440" bIns="45720" rtlCol="0" anchor="ctr">
            <a:normAutofit/>
          </a:bodyPr>
          <a:lstStyle/>
          <a:p>
            <a:pPr>
              <a:spcBef>
                <a:spcPts val="1000"/>
              </a:spcBef>
              <a:buClr>
                <a:schemeClr val="accent1"/>
              </a:buClr>
              <a:buSzPct val="80000"/>
              <a:buFont typeface="Wingdings 3" charset="2"/>
              <a:buChar char=""/>
            </a:pPr>
            <a:r>
              <a:rPr lang="en-US" sz="1400" dirty="0">
                <a:solidFill>
                  <a:schemeClr val="bg1"/>
                </a:solidFill>
                <a:latin typeface="Arial" panose="020B0604020202020204" pitchFamily="34" charset="0"/>
                <a:cs typeface="Arial" panose="020B0604020202020204" pitchFamily="34" charset="0"/>
              </a:rPr>
              <a:t>Diagnosis can be difficult, but it is very important to receive the correct diagnosis in order to provide the suitable treatment plan.</a:t>
            </a:r>
            <a:br>
              <a:rPr lang="en-US" sz="1400" dirty="0">
                <a:solidFill>
                  <a:schemeClr val="bg1"/>
                </a:solidFill>
                <a:latin typeface="Arial" panose="020B0604020202020204" pitchFamily="34" charset="0"/>
                <a:cs typeface="Arial" panose="020B0604020202020204" pitchFamily="34" charset="0"/>
              </a:rPr>
            </a:br>
            <a:r>
              <a:rPr lang="en-US" sz="1400" dirty="0">
                <a:solidFill>
                  <a:schemeClr val="bg1"/>
                </a:solidFill>
                <a:latin typeface="Arial" panose="020B0604020202020204" pitchFamily="34" charset="0"/>
                <a:cs typeface="Arial" panose="020B0604020202020204" pitchFamily="34" charset="0"/>
              </a:rPr>
              <a:t>For this reason DSM5 was developed in the hopes of providing a more accurate and consistent diagnosis. Even with the DSM5 in place there are several issues concerning the reliability and validity of diagnosing</a:t>
            </a:r>
            <a:r>
              <a:rPr lang="en-US" sz="1200" dirty="0">
                <a:solidFill>
                  <a:schemeClr val="bg1"/>
                </a:solidFill>
                <a:latin typeface="Arial" panose="020B0604020202020204" pitchFamily="34" charset="0"/>
                <a:cs typeface="Arial" panose="020B0604020202020204" pitchFamily="34" charset="0"/>
              </a:rPr>
              <a:t>.</a:t>
            </a:r>
          </a:p>
        </p:txBody>
      </p:sp>
      <p:pic>
        <p:nvPicPr>
          <p:cNvPr id="11" name="Picture 10" descr="A picture containing person, holding, standing, person&#10;&#10;Description automatically generated">
            <a:extLst>
              <a:ext uri="{FF2B5EF4-FFF2-40B4-BE49-F238E27FC236}">
                <a16:creationId xmlns:a16="http://schemas.microsoft.com/office/drawing/2014/main" id="{B4EAAC63-FB3C-4D82-A91F-13BE715A69D2}"/>
              </a:ext>
            </a:extLst>
          </p:cNvPr>
          <p:cNvPicPr>
            <a:picLocks noChangeAspect="1"/>
          </p:cNvPicPr>
          <p:nvPr/>
        </p:nvPicPr>
        <p:blipFill rotWithShape="1">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rcRect l="11876" r="6629" b="3"/>
          <a:stretch/>
        </p:blipFill>
        <p:spPr>
          <a:xfrm>
            <a:off x="6674320" y="4287520"/>
            <a:ext cx="4010830" cy="2490453"/>
          </a:xfrm>
          <a:prstGeom prst="rect">
            <a:avLst/>
          </a:prstGeom>
        </p:spPr>
      </p:pic>
      <p:sp>
        <p:nvSpPr>
          <p:cNvPr id="8" name="Rectangle: Rounded Corners 7">
            <a:extLst>
              <a:ext uri="{FF2B5EF4-FFF2-40B4-BE49-F238E27FC236}">
                <a16:creationId xmlns:a16="http://schemas.microsoft.com/office/drawing/2014/main" id="{142451ED-2076-40B2-A9AF-A94758DCF36C}"/>
              </a:ext>
            </a:extLst>
          </p:cNvPr>
          <p:cNvSpPr/>
          <p:nvPr/>
        </p:nvSpPr>
        <p:spPr>
          <a:xfrm>
            <a:off x="5374640" y="1318281"/>
            <a:ext cx="6038135" cy="2866418"/>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dirty="0">
                <a:solidFill>
                  <a:schemeClr val="bg1"/>
                </a:solidFill>
                <a:latin typeface="Arial" panose="020B0604020202020204" pitchFamily="34" charset="0"/>
                <a:cs typeface="Arial" panose="020B0604020202020204" pitchFamily="34" charset="0"/>
              </a:rPr>
              <a:t>One of the reliability issues of psychiatry is from the clinical psychiatrists themselves. They have their own views and interpretations from their experience or perception of what a patient is telling them. This can affect the outcome of a diagnosis.</a:t>
            </a:r>
            <a:br>
              <a:rPr lang="en-US" sz="1400" dirty="0">
                <a:solidFill>
                  <a:schemeClr val="bg1"/>
                </a:solidFill>
                <a:latin typeface="Arial" panose="020B0604020202020204" pitchFamily="34" charset="0"/>
                <a:cs typeface="Arial" panose="020B0604020202020204" pitchFamily="34" charset="0"/>
              </a:rPr>
            </a:br>
            <a:r>
              <a:rPr lang="en-US" sz="1400" dirty="0">
                <a:solidFill>
                  <a:schemeClr val="bg1"/>
                </a:solidFill>
                <a:latin typeface="Arial" panose="020B0604020202020204" pitchFamily="34" charset="0"/>
                <a:cs typeface="Arial" panose="020B0604020202020204" pitchFamily="34" charset="0"/>
              </a:rPr>
              <a:t>“In the 1960’s a 54 per cent agreement between 4 psychiatrists on the diagnosis assigned to 154 patients based on their own interviews” (Bennett, 2003)</a:t>
            </a:r>
            <a:br>
              <a:rPr lang="en-US" sz="1400" dirty="0">
                <a:solidFill>
                  <a:schemeClr val="bg1"/>
                </a:solidFill>
                <a:latin typeface="Arial" panose="020B0604020202020204" pitchFamily="34" charset="0"/>
                <a:cs typeface="Arial" panose="020B0604020202020204" pitchFamily="34" charset="0"/>
              </a:rPr>
            </a:br>
            <a:r>
              <a:rPr lang="en-US" sz="1400" dirty="0">
                <a:solidFill>
                  <a:schemeClr val="bg1"/>
                </a:solidFill>
                <a:latin typeface="Arial" panose="020B0604020202020204" pitchFamily="34" charset="0"/>
                <a:cs typeface="Arial" panose="020B0604020202020204" pitchFamily="34" charset="0"/>
              </a:rPr>
              <a:t>As a result of the diagnostic preferences of different psychiatrists a range of diagnoses can be given to patients during their contact with mental health services </a:t>
            </a:r>
            <a:r>
              <a:rPr lang="en-US" sz="1400" dirty="0">
                <a:solidFill>
                  <a:schemeClr val="bg1"/>
                </a:solidFill>
                <a:effectLst/>
                <a:latin typeface="Arial" panose="020B0604020202020204" pitchFamily="34" charset="0"/>
                <a:ea typeface="Calibri" panose="020F0502020204030204" pitchFamily="34" charset="0"/>
                <a:cs typeface="Arial" panose="020B0604020202020204" pitchFamily="34" charset="0"/>
              </a:rPr>
              <a:t>(</a:t>
            </a:r>
            <a:r>
              <a:rPr lang="en-US" sz="1400" dirty="0" err="1">
                <a:solidFill>
                  <a:schemeClr val="bg1"/>
                </a:solidFill>
                <a:latin typeface="Arial" panose="020B0604020202020204" pitchFamily="34" charset="0"/>
                <a:ea typeface="Calibri" panose="020F0502020204030204" pitchFamily="34" charset="0"/>
                <a:cs typeface="Arial" panose="020B0604020202020204" pitchFamily="34" charset="0"/>
              </a:rPr>
              <a:t>C</a:t>
            </a:r>
            <a:r>
              <a:rPr lang="en-US" sz="1400" dirty="0" err="1">
                <a:solidFill>
                  <a:schemeClr val="bg1"/>
                </a:solidFill>
                <a:effectLst/>
                <a:latin typeface="Arial" panose="020B0604020202020204" pitchFamily="34" charset="0"/>
                <a:ea typeface="Calibri" panose="020F0502020204030204" pitchFamily="34" charset="0"/>
                <a:cs typeface="Arial" panose="020B0604020202020204" pitchFamily="34" charset="0"/>
              </a:rPr>
              <a:t>romby</a:t>
            </a:r>
            <a:r>
              <a:rPr lang="en-US" sz="1400" dirty="0">
                <a:solidFill>
                  <a:schemeClr val="bg1"/>
                </a:solidFill>
                <a:effectLst/>
                <a:latin typeface="Arial" panose="020B0604020202020204" pitchFamily="34" charset="0"/>
                <a:ea typeface="Calibri" panose="020F0502020204030204" pitchFamily="34" charset="0"/>
                <a:cs typeface="Arial" panose="020B0604020202020204" pitchFamily="34" charset="0"/>
              </a:rPr>
              <a:t> et al., 2013)</a:t>
            </a:r>
            <a:endParaRPr lang="en-US" sz="1400" dirty="0">
              <a:solidFill>
                <a:schemeClr val="bg1"/>
              </a:solidFill>
              <a:latin typeface="Arial" panose="020B0604020202020204" pitchFamily="34" charset="0"/>
              <a:cs typeface="Arial" panose="020B0604020202020204" pitchFamily="34" charset="0"/>
            </a:endParaRPr>
          </a:p>
          <a:p>
            <a:pPr algn="ctr"/>
            <a:r>
              <a:rPr lang="en-US" sz="1400" dirty="0">
                <a:solidFill>
                  <a:schemeClr val="bg1"/>
                </a:solidFill>
                <a:latin typeface="Arial" panose="020B0604020202020204" pitchFamily="34" charset="0"/>
                <a:cs typeface="Arial" panose="020B0604020202020204" pitchFamily="34" charset="0"/>
              </a:rPr>
              <a:t>Clearly by seeing this evidence reliability is compromised within psychiatry.</a:t>
            </a:r>
            <a:endParaRPr lang="en-GB" sz="1400" dirty="0">
              <a:solidFill>
                <a:schemeClr val="bg1"/>
              </a:solidFill>
              <a:latin typeface="Arial" panose="020B0604020202020204" pitchFamily="34" charset="0"/>
              <a:cs typeface="Arial" panose="020B0604020202020204" pitchFamily="34" charset="0"/>
            </a:endParaRPr>
          </a:p>
        </p:txBody>
      </p:sp>
      <p:pic>
        <p:nvPicPr>
          <p:cNvPr id="30" name="Picture 29" descr="Text&#10;&#10;Description automatically generated">
            <a:extLst>
              <a:ext uri="{FF2B5EF4-FFF2-40B4-BE49-F238E27FC236}">
                <a16:creationId xmlns:a16="http://schemas.microsoft.com/office/drawing/2014/main" id="{36A66A01-B000-4E74-97AB-BE8981CD9FDB}"/>
              </a:ext>
            </a:extLst>
          </p:cNvPr>
          <p:cNvPicPr>
            <a:picLocks noChangeAspect="1"/>
          </p:cNvPicPr>
          <p:nvPr/>
        </p:nvPicPr>
        <p:blipFill>
          <a:blip r:embed="rId8">
            <a:extLst>
              <a:ext uri="{28A0092B-C50C-407E-A947-70E740481C1C}">
                <a14:useLocalDpi xmlns:a14="http://schemas.microsoft.com/office/drawing/2010/main" val="0"/>
              </a:ext>
              <a:ext uri="{837473B0-CC2E-450A-ABE3-18F120FF3D39}">
                <a1611:picAttrSrcUrl xmlns:a1611="http://schemas.microsoft.com/office/drawing/2016/11/main" r:id="rId9"/>
              </a:ext>
            </a:extLst>
          </a:blip>
          <a:stretch>
            <a:fillRect/>
          </a:stretch>
        </p:blipFill>
        <p:spPr>
          <a:xfrm>
            <a:off x="647732" y="1318281"/>
            <a:ext cx="3693863" cy="2213572"/>
          </a:xfrm>
          <a:prstGeom prst="rect">
            <a:avLst/>
          </a:prstGeom>
        </p:spPr>
      </p:pic>
      <p:sp>
        <p:nvSpPr>
          <p:cNvPr id="31" name="TextBox 30">
            <a:extLst>
              <a:ext uri="{FF2B5EF4-FFF2-40B4-BE49-F238E27FC236}">
                <a16:creationId xmlns:a16="http://schemas.microsoft.com/office/drawing/2014/main" id="{40E66928-9DA5-44AF-862C-A25D79DA47C8}"/>
              </a:ext>
            </a:extLst>
          </p:cNvPr>
          <p:cNvSpPr txBox="1"/>
          <p:nvPr/>
        </p:nvSpPr>
        <p:spPr>
          <a:xfrm>
            <a:off x="7150567" y="6858000"/>
            <a:ext cx="4026476" cy="230832"/>
          </a:xfrm>
          <a:prstGeom prst="rect">
            <a:avLst/>
          </a:prstGeom>
          <a:noFill/>
        </p:spPr>
        <p:txBody>
          <a:bodyPr wrap="square" rtlCol="0">
            <a:spAutoFit/>
          </a:bodyPr>
          <a:lstStyle/>
          <a:p>
            <a:r>
              <a:rPr lang="en-GB" sz="900">
                <a:hlinkClick r:id="rId9" tooltip="https://moodspectrumreview.wordpress.com/2015/06/13/previous-mental-illness-diagnosis-and-other-health-problems/"/>
              </a:rPr>
              <a:t>This Photo</a:t>
            </a:r>
            <a:r>
              <a:rPr lang="en-GB" sz="900"/>
              <a:t> by Unknown Author is licensed under </a:t>
            </a:r>
            <a:r>
              <a:rPr lang="en-GB" sz="900">
                <a:hlinkClick r:id="rId10" tooltip="https://creativecommons.org/licenses/by-nc-nd/3.0/"/>
              </a:rPr>
              <a:t>CC BY-NC-ND</a:t>
            </a:r>
            <a:endParaRPr lang="en-GB" sz="900"/>
          </a:p>
        </p:txBody>
      </p:sp>
      <p:sp>
        <p:nvSpPr>
          <p:cNvPr id="4" name="TextBox 3">
            <a:extLst>
              <a:ext uri="{FF2B5EF4-FFF2-40B4-BE49-F238E27FC236}">
                <a16:creationId xmlns:a16="http://schemas.microsoft.com/office/drawing/2014/main" id="{9B46DB17-84E8-41FF-B045-1CBD3DDB08C0}"/>
              </a:ext>
            </a:extLst>
          </p:cNvPr>
          <p:cNvSpPr txBox="1"/>
          <p:nvPr/>
        </p:nvSpPr>
        <p:spPr>
          <a:xfrm>
            <a:off x="1601788" y="3897297"/>
            <a:ext cx="1904892" cy="307777"/>
          </a:xfrm>
          <a:prstGeom prst="rect">
            <a:avLst/>
          </a:prstGeom>
          <a:noFill/>
        </p:spPr>
        <p:txBody>
          <a:bodyPr wrap="square" rtlCol="0">
            <a:spAutoFit/>
          </a:bodyPr>
          <a:lstStyle/>
          <a:p>
            <a:r>
              <a:rPr lang="en-US" sz="1400" u="sng" dirty="0"/>
              <a:t>Psychiatric diagnosis</a:t>
            </a:r>
            <a:endParaRPr lang="en-GB" sz="1400" u="sng" dirty="0"/>
          </a:p>
        </p:txBody>
      </p:sp>
      <p:pic>
        <p:nvPicPr>
          <p:cNvPr id="14" name="Audio 13">
            <a:hlinkClick r:id="" action="ppaction://media"/>
            <a:extLst>
              <a:ext uri="{FF2B5EF4-FFF2-40B4-BE49-F238E27FC236}">
                <a16:creationId xmlns:a16="http://schemas.microsoft.com/office/drawing/2014/main" id="{A5F88116-507B-4FDA-B57F-6217717457D0}"/>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194249715"/>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65630"/>
    </mc:Choice>
    <mc:Fallback>
      <p:transition spd="slow" advTm="6563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4"/>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7" name="Group 16">
            <a:extLst>
              <a:ext uri="{FF2B5EF4-FFF2-40B4-BE49-F238E27FC236}">
                <a16:creationId xmlns:a16="http://schemas.microsoft.com/office/drawing/2014/main" id="{EB0D40EF-BA14-42F1-9492-D38C59DCAB6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8" name="Straight Connector 17">
              <a:extLst>
                <a:ext uri="{FF2B5EF4-FFF2-40B4-BE49-F238E27FC236}">
                  <a16:creationId xmlns:a16="http://schemas.microsoft.com/office/drawing/2014/main" id="{B2C3A70F-581F-48B1-AD94-04AF9A38D25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9" name="Straight Connector 18">
              <a:extLst>
                <a:ext uri="{FF2B5EF4-FFF2-40B4-BE49-F238E27FC236}">
                  <a16:creationId xmlns:a16="http://schemas.microsoft.com/office/drawing/2014/main" id="{13EABD0F-494E-4C0C-8A0C-139AFC4283F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0" name="Rectangle 23">
              <a:extLst>
                <a:ext uri="{FF2B5EF4-FFF2-40B4-BE49-F238E27FC236}">
                  <a16:creationId xmlns:a16="http://schemas.microsoft.com/office/drawing/2014/main" id="{739811F7-2462-4463-BE69-32CEBED039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Rectangle 25">
              <a:extLst>
                <a:ext uri="{FF2B5EF4-FFF2-40B4-BE49-F238E27FC236}">
                  <a16:creationId xmlns:a16="http://schemas.microsoft.com/office/drawing/2014/main" id="{D91A6F9F-54F1-461A-A043-E97203A85F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Isosceles Triangle 21">
              <a:extLst>
                <a:ext uri="{FF2B5EF4-FFF2-40B4-BE49-F238E27FC236}">
                  <a16:creationId xmlns:a16="http://schemas.microsoft.com/office/drawing/2014/main" id="{28681C3A-B98D-44BE-8120-45C3F3BA07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7">
              <a:extLst>
                <a:ext uri="{FF2B5EF4-FFF2-40B4-BE49-F238E27FC236}">
                  <a16:creationId xmlns:a16="http://schemas.microsoft.com/office/drawing/2014/main" id="{37478156-05FD-4D8F-AE53-B3D40AF29F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8">
              <a:extLst>
                <a:ext uri="{FF2B5EF4-FFF2-40B4-BE49-F238E27FC236}">
                  <a16:creationId xmlns:a16="http://schemas.microsoft.com/office/drawing/2014/main" id="{A81F9C83-B446-4703-8B99-C01F0E403E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9">
              <a:extLst>
                <a:ext uri="{FF2B5EF4-FFF2-40B4-BE49-F238E27FC236}">
                  <a16:creationId xmlns:a16="http://schemas.microsoft.com/office/drawing/2014/main" id="{C2F5F0B6-D807-4AAE-852B-7BECE0CF45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Isosceles Triangle 25">
              <a:extLst>
                <a:ext uri="{FF2B5EF4-FFF2-40B4-BE49-F238E27FC236}">
                  <a16:creationId xmlns:a16="http://schemas.microsoft.com/office/drawing/2014/main" id="{0945AE7B-1E9E-491F-976F-1552730887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a:extLst>
                <a:ext uri="{FF2B5EF4-FFF2-40B4-BE49-F238E27FC236}">
                  <a16:creationId xmlns:a16="http://schemas.microsoft.com/office/drawing/2014/main" id="{A38028DA-F87E-4372-9295-BC98DB4007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9" name="Rectangle 28">
            <a:extLst>
              <a:ext uri="{FF2B5EF4-FFF2-40B4-BE49-F238E27FC236}">
                <a16:creationId xmlns:a16="http://schemas.microsoft.com/office/drawing/2014/main" id="{8E2EB503-A017-4457-A105-53638C97DE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6646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rebuchet MS" panose="020B0603020202020204"/>
              <a:ea typeface="+mn-ea"/>
              <a:cs typeface="+mn-cs"/>
            </a:endParaRPr>
          </a:p>
        </p:txBody>
      </p:sp>
      <p:pic>
        <p:nvPicPr>
          <p:cNvPr id="5" name="Picture 4" descr="A picture containing map&#10;&#10;Description automatically generated">
            <a:extLst>
              <a:ext uri="{FF2B5EF4-FFF2-40B4-BE49-F238E27FC236}">
                <a16:creationId xmlns:a16="http://schemas.microsoft.com/office/drawing/2014/main" id="{9F8C58DF-C80D-432E-A58D-8896ED53A655}"/>
              </a:ext>
            </a:extLst>
          </p:cNvPr>
          <p:cNvPicPr>
            <a:picLocks noChangeAspect="1"/>
          </p:cNvPicPr>
          <p:nvPr/>
        </p:nvPicPr>
        <p:blipFill rotWithShape="1">
          <a:blip r:embed="rId4">
            <a:alphaModFix amt="40000"/>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l="149" r="1" b="1"/>
          <a:stretch/>
        </p:blipFill>
        <p:spPr>
          <a:xfrm>
            <a:off x="3196" y="8467"/>
            <a:ext cx="12188804" cy="6866465"/>
          </a:xfrm>
          <a:prstGeom prst="rect">
            <a:avLst/>
          </a:prstGeom>
        </p:spPr>
      </p:pic>
      <p:sp>
        <p:nvSpPr>
          <p:cNvPr id="2" name="Title 1">
            <a:extLst>
              <a:ext uri="{FF2B5EF4-FFF2-40B4-BE49-F238E27FC236}">
                <a16:creationId xmlns:a16="http://schemas.microsoft.com/office/drawing/2014/main" id="{59A1BCC0-913A-427B-8D59-BAD67D95BF2F}"/>
              </a:ext>
            </a:extLst>
          </p:cNvPr>
          <p:cNvSpPr>
            <a:spLocks noGrp="1"/>
          </p:cNvSpPr>
          <p:nvPr>
            <p:ph type="ctrTitle"/>
          </p:nvPr>
        </p:nvSpPr>
        <p:spPr>
          <a:xfrm>
            <a:off x="2185847" y="283933"/>
            <a:ext cx="8596668" cy="1320800"/>
          </a:xfrm>
        </p:spPr>
        <p:txBody>
          <a:bodyPr vert="horz" lIns="91440" tIns="45720" rIns="91440" bIns="45720" rtlCol="0" anchor="ctr">
            <a:normAutofit/>
          </a:bodyPr>
          <a:lstStyle/>
          <a:p>
            <a:pPr algn="l">
              <a:lnSpc>
                <a:spcPct val="90000"/>
              </a:lnSpc>
            </a:pPr>
            <a:r>
              <a:rPr lang="en-US" sz="4400" dirty="0">
                <a:solidFill>
                  <a:schemeClr val="tx1"/>
                </a:solidFill>
              </a:rPr>
              <a:t>               </a:t>
            </a:r>
            <a:r>
              <a:rPr lang="en-US" sz="4400" u="sng" dirty="0">
                <a:solidFill>
                  <a:schemeClr val="tx1"/>
                </a:solidFill>
              </a:rPr>
              <a:t>Reliability</a:t>
            </a:r>
          </a:p>
        </p:txBody>
      </p:sp>
      <p:sp>
        <p:nvSpPr>
          <p:cNvPr id="8" name="Rectangle: Rounded Corners 7">
            <a:extLst>
              <a:ext uri="{FF2B5EF4-FFF2-40B4-BE49-F238E27FC236}">
                <a16:creationId xmlns:a16="http://schemas.microsoft.com/office/drawing/2014/main" id="{142451ED-2076-40B2-A9AF-A94758DCF36C}"/>
              </a:ext>
            </a:extLst>
          </p:cNvPr>
          <p:cNvSpPr/>
          <p:nvPr/>
        </p:nvSpPr>
        <p:spPr>
          <a:xfrm>
            <a:off x="175464" y="1613201"/>
            <a:ext cx="4138397" cy="4443448"/>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1200" b="1" dirty="0"/>
          </a:p>
          <a:p>
            <a:endParaRPr lang="en-US" sz="1200" b="1" dirty="0"/>
          </a:p>
          <a:p>
            <a:endParaRPr lang="en-US" sz="1400" dirty="0">
              <a:solidFill>
                <a:schemeClr val="bg1"/>
              </a:solidFill>
              <a:latin typeface="Arial" panose="020B0604020202020204" pitchFamily="34" charset="0"/>
              <a:cs typeface="Arial" panose="020B0604020202020204" pitchFamily="34" charset="0"/>
            </a:endParaRPr>
          </a:p>
          <a:p>
            <a:r>
              <a:rPr lang="en-US" sz="1400" dirty="0">
                <a:solidFill>
                  <a:schemeClr val="bg1"/>
                </a:solidFill>
                <a:latin typeface="Arial" panose="020B0604020202020204" pitchFamily="34" charset="0"/>
                <a:cs typeface="Arial" panose="020B0604020202020204" pitchFamily="34" charset="0"/>
              </a:rPr>
              <a:t>Across different cultures mental health can be seen very differently and this can cause issues with the reliability of diagnosis. DSM5 can help to identify and diagnose across cultures but it doesn’t make it reliable as there are changes in language and expression regarding symptoms across different minorities in the UK. </a:t>
            </a:r>
            <a:br>
              <a:rPr lang="en-US" sz="1400" dirty="0">
                <a:solidFill>
                  <a:schemeClr val="bg1"/>
                </a:solidFill>
                <a:latin typeface="Arial" panose="020B0604020202020204" pitchFamily="34" charset="0"/>
                <a:cs typeface="Arial" panose="020B0604020202020204" pitchFamily="34" charset="0"/>
              </a:rPr>
            </a:br>
            <a:r>
              <a:rPr lang="en-US" sz="1400" dirty="0">
                <a:solidFill>
                  <a:schemeClr val="bg1"/>
                </a:solidFill>
                <a:latin typeface="Arial" panose="020B0604020202020204" pitchFamily="34" charset="0"/>
                <a:cs typeface="Arial" panose="020B0604020202020204" pitchFamily="34" charset="0"/>
              </a:rPr>
              <a:t>In Asian culture expressions such as “my heart is burning, for example, may imply depression or anxiety” (</a:t>
            </a:r>
            <a:r>
              <a:rPr lang="en-US" sz="1400" dirty="0" err="1">
                <a:solidFill>
                  <a:schemeClr val="bg1"/>
                </a:solidFill>
                <a:latin typeface="Arial" panose="020B0604020202020204" pitchFamily="34" charset="0"/>
                <a:cs typeface="Arial" panose="020B0604020202020204" pitchFamily="34" charset="0"/>
              </a:rPr>
              <a:t>Bennet.P</a:t>
            </a:r>
            <a:r>
              <a:rPr lang="en-US" sz="1400" dirty="0">
                <a:solidFill>
                  <a:schemeClr val="bg1"/>
                </a:solidFill>
                <a:latin typeface="Arial" panose="020B0604020202020204" pitchFamily="34" charset="0"/>
                <a:cs typeface="Arial" panose="020B0604020202020204" pitchFamily="34" charset="0"/>
              </a:rPr>
              <a:t>, 2003, p.13).</a:t>
            </a:r>
            <a:br>
              <a:rPr lang="en-US" sz="1200" b="1" dirty="0">
                <a:solidFill>
                  <a:schemeClr val="bg1"/>
                </a:solidFill>
              </a:rPr>
            </a:br>
            <a:br>
              <a:rPr lang="en-US" sz="1200" b="1" dirty="0"/>
            </a:br>
            <a:br>
              <a:rPr lang="en-US" sz="1400" b="1" dirty="0"/>
            </a:br>
            <a:endParaRPr lang="en-GB" sz="1400" b="1" dirty="0"/>
          </a:p>
        </p:txBody>
      </p:sp>
      <p:pic>
        <p:nvPicPr>
          <p:cNvPr id="3" name="Picture 2" descr="Chart, calendar&#10;&#10;Description automatically generated">
            <a:extLst>
              <a:ext uri="{FF2B5EF4-FFF2-40B4-BE49-F238E27FC236}">
                <a16:creationId xmlns:a16="http://schemas.microsoft.com/office/drawing/2014/main" id="{9180D19D-600A-41D5-A899-75D86BBAE41E}"/>
              </a:ext>
            </a:extLst>
          </p:cNvPr>
          <p:cNvPicPr>
            <a:picLocks noChangeAspect="1"/>
          </p:cNvPicPr>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4530562" y="4248680"/>
            <a:ext cx="2948917" cy="1938164"/>
          </a:xfrm>
          <a:prstGeom prst="rect">
            <a:avLst/>
          </a:prstGeom>
        </p:spPr>
      </p:pic>
      <p:pic>
        <p:nvPicPr>
          <p:cNvPr id="10" name="Picture 9" descr="Map&#10;&#10;Description automatically generated">
            <a:extLst>
              <a:ext uri="{FF2B5EF4-FFF2-40B4-BE49-F238E27FC236}">
                <a16:creationId xmlns:a16="http://schemas.microsoft.com/office/drawing/2014/main" id="{6C2B21D6-2169-4EA7-BD38-2050938305D8}"/>
              </a:ext>
            </a:extLst>
          </p:cNvPr>
          <p:cNvPicPr>
            <a:picLocks noChangeAspect="1"/>
          </p:cNvPicPr>
          <p:nvPr/>
        </p:nvPicPr>
        <p:blipFill>
          <a:blip r:embed="rId8">
            <a:extLst>
              <a:ext uri="{28A0092B-C50C-407E-A947-70E740481C1C}">
                <a14:useLocalDpi xmlns:a14="http://schemas.microsoft.com/office/drawing/2010/main" val="0"/>
              </a:ext>
              <a:ext uri="{837473B0-CC2E-450A-ABE3-18F120FF3D39}">
                <a1611:picAttrSrcUrl xmlns:a1611="http://schemas.microsoft.com/office/drawing/2016/11/main" r:id="rId9"/>
              </a:ext>
            </a:extLst>
          </a:blip>
          <a:stretch>
            <a:fillRect/>
          </a:stretch>
        </p:blipFill>
        <p:spPr>
          <a:xfrm>
            <a:off x="4421430" y="1798816"/>
            <a:ext cx="3083244" cy="2063459"/>
          </a:xfrm>
          <a:prstGeom prst="rect">
            <a:avLst/>
          </a:prstGeom>
        </p:spPr>
      </p:pic>
      <p:sp>
        <p:nvSpPr>
          <p:cNvPr id="14" name="Rectangle: Rounded Corners 13">
            <a:extLst>
              <a:ext uri="{FF2B5EF4-FFF2-40B4-BE49-F238E27FC236}">
                <a16:creationId xmlns:a16="http://schemas.microsoft.com/office/drawing/2014/main" id="{180B7808-3721-46B2-889A-616ADEE91F8B}"/>
              </a:ext>
            </a:extLst>
          </p:cNvPr>
          <p:cNvSpPr/>
          <p:nvPr/>
        </p:nvSpPr>
        <p:spPr>
          <a:xfrm>
            <a:off x="7629245" y="1888276"/>
            <a:ext cx="4337764" cy="4443448"/>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dirty="0">
                <a:solidFill>
                  <a:schemeClr val="bg1"/>
                </a:solidFill>
                <a:latin typeface="Arial" panose="020B0604020202020204" pitchFamily="34" charset="0"/>
                <a:cs typeface="Arial" panose="020B0604020202020204" pitchFamily="34" charset="0"/>
              </a:rPr>
              <a:t>There also vastly different views on what is classified as “normal” across cultures. If people in western cultures spoke to their dead ancestors on a regular basis they would be thought of as needing help, yet in other cultures this can be very normal and sometimes a deep part of their history, traditions and culture.</a:t>
            </a:r>
            <a:br>
              <a:rPr lang="en-US" sz="1400" dirty="0">
                <a:solidFill>
                  <a:schemeClr val="bg1"/>
                </a:solidFill>
                <a:latin typeface="Arial" panose="020B0604020202020204" pitchFamily="34" charset="0"/>
                <a:cs typeface="Arial" panose="020B0604020202020204" pitchFamily="34" charset="0"/>
              </a:rPr>
            </a:br>
            <a:r>
              <a:rPr lang="en-US" sz="1400" dirty="0">
                <a:solidFill>
                  <a:schemeClr val="bg1"/>
                </a:solidFill>
                <a:latin typeface="Arial" panose="020B0604020202020204" pitchFamily="34" charset="0"/>
                <a:cs typeface="Arial" panose="020B0604020202020204" pitchFamily="34" charset="0"/>
              </a:rPr>
              <a:t>“For example, it is well – established that African – Caribbean people living in the UK are up to 12 times more likely to be diagnosed with schizophrenia” (</a:t>
            </a:r>
            <a:r>
              <a:rPr lang="en-US" sz="1400" dirty="0" err="1">
                <a:solidFill>
                  <a:schemeClr val="bg1"/>
                </a:solidFill>
                <a:latin typeface="Arial" panose="020B0604020202020204" pitchFamily="34" charset="0"/>
                <a:cs typeface="Arial" panose="020B0604020202020204" pitchFamily="34" charset="0"/>
              </a:rPr>
              <a:t>Bentall.R</a:t>
            </a:r>
            <a:r>
              <a:rPr lang="en-US" sz="1400" dirty="0">
                <a:solidFill>
                  <a:schemeClr val="bg1"/>
                </a:solidFill>
                <a:latin typeface="Arial" panose="020B0604020202020204" pitchFamily="34" charset="0"/>
                <a:cs typeface="Arial" panose="020B0604020202020204" pitchFamily="34" charset="0"/>
              </a:rPr>
              <a:t>, 2013, p.108).</a:t>
            </a:r>
            <a:br>
              <a:rPr lang="en-US" sz="1400" dirty="0">
                <a:solidFill>
                  <a:schemeClr val="bg1"/>
                </a:solidFill>
                <a:latin typeface="Arial" panose="020B0604020202020204" pitchFamily="34" charset="0"/>
                <a:cs typeface="Arial" panose="020B0604020202020204" pitchFamily="34" charset="0"/>
              </a:rPr>
            </a:br>
            <a:br>
              <a:rPr lang="en-US" sz="1200" b="1" dirty="0">
                <a:solidFill>
                  <a:schemeClr val="bg1"/>
                </a:solidFill>
              </a:rPr>
            </a:br>
            <a:endParaRPr lang="en-GB" sz="1200" dirty="0">
              <a:solidFill>
                <a:schemeClr val="bg1"/>
              </a:solidFill>
            </a:endParaRPr>
          </a:p>
        </p:txBody>
      </p:sp>
      <p:sp>
        <p:nvSpPr>
          <p:cNvPr id="15" name="TextBox 14">
            <a:extLst>
              <a:ext uri="{FF2B5EF4-FFF2-40B4-BE49-F238E27FC236}">
                <a16:creationId xmlns:a16="http://schemas.microsoft.com/office/drawing/2014/main" id="{EB7B53FA-1B05-489F-BEAD-660AF12D02CC}"/>
              </a:ext>
            </a:extLst>
          </p:cNvPr>
          <p:cNvSpPr txBox="1"/>
          <p:nvPr/>
        </p:nvSpPr>
        <p:spPr>
          <a:xfrm>
            <a:off x="615310" y="1978686"/>
            <a:ext cx="3254885" cy="369332"/>
          </a:xfrm>
          <a:prstGeom prst="rect">
            <a:avLst/>
          </a:prstGeom>
          <a:noFill/>
        </p:spPr>
        <p:txBody>
          <a:bodyPr wrap="square" rtlCol="0">
            <a:spAutoFit/>
          </a:bodyPr>
          <a:lstStyle/>
          <a:p>
            <a:r>
              <a:rPr lang="en-US" b="1" dirty="0"/>
              <a:t>                 </a:t>
            </a:r>
            <a:r>
              <a:rPr lang="en-US" b="1" u="sng" dirty="0"/>
              <a:t>Culture </a:t>
            </a:r>
            <a:endParaRPr lang="en-GB" b="1" u="sng" dirty="0"/>
          </a:p>
        </p:txBody>
      </p:sp>
      <p:pic>
        <p:nvPicPr>
          <p:cNvPr id="7" name="Audio 6">
            <a:hlinkClick r:id="" action="ppaction://media"/>
            <a:extLst>
              <a:ext uri="{FF2B5EF4-FFF2-40B4-BE49-F238E27FC236}">
                <a16:creationId xmlns:a16="http://schemas.microsoft.com/office/drawing/2014/main" id="{BEDE1F6C-DC79-4ACF-BB29-DF1B6C4F5175}"/>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4005784626"/>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68880"/>
    </mc:Choice>
    <mc:Fallback>
      <p:transition spd="slow" advTm="6888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7" name="Group 16">
            <a:extLst>
              <a:ext uri="{FF2B5EF4-FFF2-40B4-BE49-F238E27FC236}">
                <a16:creationId xmlns:a16="http://schemas.microsoft.com/office/drawing/2014/main" id="{EB0D40EF-BA14-42F1-9492-D38C59DCAB6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8" name="Straight Connector 17">
              <a:extLst>
                <a:ext uri="{FF2B5EF4-FFF2-40B4-BE49-F238E27FC236}">
                  <a16:creationId xmlns:a16="http://schemas.microsoft.com/office/drawing/2014/main" id="{B2C3A70F-581F-48B1-AD94-04AF9A38D25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9" name="Straight Connector 18">
              <a:extLst>
                <a:ext uri="{FF2B5EF4-FFF2-40B4-BE49-F238E27FC236}">
                  <a16:creationId xmlns:a16="http://schemas.microsoft.com/office/drawing/2014/main" id="{13EABD0F-494E-4C0C-8A0C-139AFC4283F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0" name="Rectangle 23">
              <a:extLst>
                <a:ext uri="{FF2B5EF4-FFF2-40B4-BE49-F238E27FC236}">
                  <a16:creationId xmlns:a16="http://schemas.microsoft.com/office/drawing/2014/main" id="{739811F7-2462-4463-BE69-32CEBED039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Rectangle 25">
              <a:extLst>
                <a:ext uri="{FF2B5EF4-FFF2-40B4-BE49-F238E27FC236}">
                  <a16:creationId xmlns:a16="http://schemas.microsoft.com/office/drawing/2014/main" id="{D91A6F9F-54F1-461A-A043-E97203A85F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Isosceles Triangle 21">
              <a:extLst>
                <a:ext uri="{FF2B5EF4-FFF2-40B4-BE49-F238E27FC236}">
                  <a16:creationId xmlns:a16="http://schemas.microsoft.com/office/drawing/2014/main" id="{28681C3A-B98D-44BE-8120-45C3F3BA07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7">
              <a:extLst>
                <a:ext uri="{FF2B5EF4-FFF2-40B4-BE49-F238E27FC236}">
                  <a16:creationId xmlns:a16="http://schemas.microsoft.com/office/drawing/2014/main" id="{37478156-05FD-4D8F-AE53-B3D40AF29F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8">
              <a:extLst>
                <a:ext uri="{FF2B5EF4-FFF2-40B4-BE49-F238E27FC236}">
                  <a16:creationId xmlns:a16="http://schemas.microsoft.com/office/drawing/2014/main" id="{A81F9C83-B446-4703-8B99-C01F0E403E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9">
              <a:extLst>
                <a:ext uri="{FF2B5EF4-FFF2-40B4-BE49-F238E27FC236}">
                  <a16:creationId xmlns:a16="http://schemas.microsoft.com/office/drawing/2014/main" id="{C2F5F0B6-D807-4AAE-852B-7BECE0CF45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Isosceles Triangle 25">
              <a:extLst>
                <a:ext uri="{FF2B5EF4-FFF2-40B4-BE49-F238E27FC236}">
                  <a16:creationId xmlns:a16="http://schemas.microsoft.com/office/drawing/2014/main" id="{0945AE7B-1E9E-491F-976F-1552730887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a:extLst>
                <a:ext uri="{FF2B5EF4-FFF2-40B4-BE49-F238E27FC236}">
                  <a16:creationId xmlns:a16="http://schemas.microsoft.com/office/drawing/2014/main" id="{A38028DA-F87E-4372-9295-BC98DB4007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9" name="Rectangle 28">
            <a:extLst>
              <a:ext uri="{FF2B5EF4-FFF2-40B4-BE49-F238E27FC236}">
                <a16:creationId xmlns:a16="http://schemas.microsoft.com/office/drawing/2014/main" id="{8E2EB503-A017-4457-A105-53638C97DE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6646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rebuchet MS" panose="020B0603020202020204"/>
              <a:ea typeface="+mn-ea"/>
              <a:cs typeface="+mn-cs"/>
            </a:endParaRPr>
          </a:p>
        </p:txBody>
      </p:sp>
      <p:pic>
        <p:nvPicPr>
          <p:cNvPr id="5" name="Picture 4" descr="A picture containing map&#10;&#10;Description automatically generated">
            <a:extLst>
              <a:ext uri="{FF2B5EF4-FFF2-40B4-BE49-F238E27FC236}">
                <a16:creationId xmlns:a16="http://schemas.microsoft.com/office/drawing/2014/main" id="{9F8C58DF-C80D-432E-A58D-8896ED53A655}"/>
              </a:ext>
            </a:extLst>
          </p:cNvPr>
          <p:cNvPicPr>
            <a:picLocks noChangeAspect="1"/>
          </p:cNvPicPr>
          <p:nvPr/>
        </p:nvPicPr>
        <p:blipFill rotWithShape="1">
          <a:blip r:embed="rId4">
            <a:alphaModFix amt="40000"/>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l="149" r="1" b="1"/>
          <a:stretch/>
        </p:blipFill>
        <p:spPr>
          <a:xfrm>
            <a:off x="3196" y="8467"/>
            <a:ext cx="12188804" cy="6866465"/>
          </a:xfrm>
          <a:prstGeom prst="rect">
            <a:avLst/>
          </a:prstGeom>
        </p:spPr>
      </p:pic>
      <p:sp>
        <p:nvSpPr>
          <p:cNvPr id="2" name="Title 1">
            <a:extLst>
              <a:ext uri="{FF2B5EF4-FFF2-40B4-BE49-F238E27FC236}">
                <a16:creationId xmlns:a16="http://schemas.microsoft.com/office/drawing/2014/main" id="{59A1BCC0-913A-427B-8D59-BAD67D95BF2F}"/>
              </a:ext>
            </a:extLst>
          </p:cNvPr>
          <p:cNvSpPr>
            <a:spLocks noGrp="1"/>
          </p:cNvSpPr>
          <p:nvPr>
            <p:ph type="ctrTitle"/>
          </p:nvPr>
        </p:nvSpPr>
        <p:spPr>
          <a:xfrm>
            <a:off x="2185847" y="283933"/>
            <a:ext cx="8596668" cy="1219747"/>
          </a:xfrm>
        </p:spPr>
        <p:txBody>
          <a:bodyPr vert="horz" lIns="91440" tIns="45720" rIns="91440" bIns="45720" rtlCol="0" anchor="ctr">
            <a:normAutofit/>
          </a:bodyPr>
          <a:lstStyle/>
          <a:p>
            <a:pPr algn="l">
              <a:lnSpc>
                <a:spcPct val="90000"/>
              </a:lnSpc>
            </a:pPr>
            <a:r>
              <a:rPr lang="en-US" sz="4400" u="sng" dirty="0">
                <a:solidFill>
                  <a:schemeClr val="tx1"/>
                </a:solidFill>
              </a:rPr>
              <a:t>Impact of Diagnosis</a:t>
            </a:r>
          </a:p>
        </p:txBody>
      </p:sp>
      <p:pic>
        <p:nvPicPr>
          <p:cNvPr id="4" name="Picture 3">
            <a:extLst>
              <a:ext uri="{FF2B5EF4-FFF2-40B4-BE49-F238E27FC236}">
                <a16:creationId xmlns:a16="http://schemas.microsoft.com/office/drawing/2014/main" id="{4697AE61-8390-4603-9305-EFBC43937625}"/>
              </a:ext>
            </a:extLst>
          </p:cNvPr>
          <p:cNvPicPr>
            <a:picLocks noChangeAspect="1"/>
          </p:cNvPicPr>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1673772" y="4013200"/>
            <a:ext cx="3038475" cy="2663202"/>
          </a:xfrm>
          <a:prstGeom prst="rect">
            <a:avLst/>
          </a:prstGeom>
        </p:spPr>
      </p:pic>
      <p:sp>
        <p:nvSpPr>
          <p:cNvPr id="7" name="TextBox 6">
            <a:extLst>
              <a:ext uri="{FF2B5EF4-FFF2-40B4-BE49-F238E27FC236}">
                <a16:creationId xmlns:a16="http://schemas.microsoft.com/office/drawing/2014/main" id="{08366DE8-1A7D-47FA-9D4B-8AE2963FE244}"/>
              </a:ext>
            </a:extLst>
          </p:cNvPr>
          <p:cNvSpPr txBox="1"/>
          <p:nvPr/>
        </p:nvSpPr>
        <p:spPr>
          <a:xfrm>
            <a:off x="8486915" y="3429001"/>
            <a:ext cx="3038475" cy="230832"/>
          </a:xfrm>
          <a:prstGeom prst="rect">
            <a:avLst/>
          </a:prstGeom>
          <a:noFill/>
        </p:spPr>
        <p:txBody>
          <a:bodyPr wrap="square" rtlCol="0">
            <a:spAutoFit/>
          </a:bodyPr>
          <a:lstStyle/>
          <a:p>
            <a:r>
              <a:rPr lang="en-GB" sz="900">
                <a:hlinkClick r:id="rId7" tooltip="https://infinitesadnessorhope.wordpress.com/2012/05/16/stigma-passions-profile-challenge-6/"/>
              </a:rPr>
              <a:t>This Photo</a:t>
            </a:r>
            <a:r>
              <a:rPr lang="en-GB" sz="900"/>
              <a:t> by Unknown Author is licensed under </a:t>
            </a:r>
            <a:r>
              <a:rPr lang="en-GB" sz="900">
                <a:hlinkClick r:id="rId8" tooltip="https://creativecommons.org/licenses/by/3.0/"/>
              </a:rPr>
              <a:t>CC BY</a:t>
            </a:r>
            <a:endParaRPr lang="en-GB" sz="900"/>
          </a:p>
        </p:txBody>
      </p:sp>
      <p:sp>
        <p:nvSpPr>
          <p:cNvPr id="8" name="Scroll: Horizontal 7">
            <a:extLst>
              <a:ext uri="{FF2B5EF4-FFF2-40B4-BE49-F238E27FC236}">
                <a16:creationId xmlns:a16="http://schemas.microsoft.com/office/drawing/2014/main" id="{2B86066D-27D7-4976-A7EF-D17B71E98DEB}"/>
              </a:ext>
            </a:extLst>
          </p:cNvPr>
          <p:cNvSpPr/>
          <p:nvPr/>
        </p:nvSpPr>
        <p:spPr>
          <a:xfrm>
            <a:off x="765015" y="1301626"/>
            <a:ext cx="4985545" cy="2975734"/>
          </a:xfrm>
          <a:prstGeom prst="horizontalScrol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1400" dirty="0">
                <a:solidFill>
                  <a:schemeClr val="bg1"/>
                </a:solidFill>
                <a:latin typeface="Arial" panose="020B0604020202020204" pitchFamily="34" charset="0"/>
                <a:cs typeface="Arial" panose="020B0604020202020204" pitchFamily="34" charset="0"/>
              </a:rPr>
              <a:t>What are the impacts of labelling people with a diagnosis?</a:t>
            </a:r>
            <a:br>
              <a:rPr lang="en-US" sz="1400" dirty="0">
                <a:solidFill>
                  <a:schemeClr val="bg1"/>
                </a:solidFill>
                <a:latin typeface="Arial" panose="020B0604020202020204" pitchFamily="34" charset="0"/>
                <a:cs typeface="Arial" panose="020B0604020202020204" pitchFamily="34" charset="0"/>
              </a:rPr>
            </a:br>
            <a:r>
              <a:rPr lang="en-US" sz="1400" dirty="0">
                <a:solidFill>
                  <a:schemeClr val="bg1"/>
                </a:solidFill>
                <a:latin typeface="Arial" panose="020B0604020202020204" pitchFamily="34" charset="0"/>
                <a:cs typeface="Arial" panose="020B0604020202020204" pitchFamily="34" charset="0"/>
              </a:rPr>
              <a:t>One of the major issues of labelling with a diagnosis is that the person is then seen as “ill” and therefore the symptoms are often treated rather than addressing the root cause.</a:t>
            </a:r>
            <a:br>
              <a:rPr lang="en-US" sz="1400" dirty="0">
                <a:solidFill>
                  <a:schemeClr val="bg1"/>
                </a:solidFill>
                <a:latin typeface="Arial" panose="020B0604020202020204" pitchFamily="34" charset="0"/>
                <a:cs typeface="Arial" panose="020B0604020202020204" pitchFamily="34" charset="0"/>
              </a:rPr>
            </a:br>
            <a:r>
              <a:rPr lang="en-US" sz="1400" dirty="0">
                <a:solidFill>
                  <a:schemeClr val="bg1"/>
                </a:solidFill>
                <a:latin typeface="Arial" panose="020B0604020202020204" pitchFamily="34" charset="0"/>
                <a:cs typeface="Arial" panose="020B0604020202020204" pitchFamily="34" charset="0"/>
              </a:rPr>
              <a:t>The history of an individual, such as past trauma or abuse can be overlooked resulting in multiple medications being tried without success.</a:t>
            </a:r>
            <a:endParaRPr lang="en-GB" sz="1400" dirty="0">
              <a:solidFill>
                <a:schemeClr val="bg1"/>
              </a:solidFill>
              <a:latin typeface="Arial" panose="020B0604020202020204" pitchFamily="34" charset="0"/>
              <a:cs typeface="Arial" panose="020B0604020202020204" pitchFamily="34" charset="0"/>
            </a:endParaRPr>
          </a:p>
        </p:txBody>
      </p:sp>
      <p:pic>
        <p:nvPicPr>
          <p:cNvPr id="10" name="Picture 9" descr="Text, whiteboard&#10;&#10;Description automatically generated">
            <a:extLst>
              <a:ext uri="{FF2B5EF4-FFF2-40B4-BE49-F238E27FC236}">
                <a16:creationId xmlns:a16="http://schemas.microsoft.com/office/drawing/2014/main" id="{2F1A5D9B-346F-45E8-83B7-7826617A5210}"/>
              </a:ext>
            </a:extLst>
          </p:cNvPr>
          <p:cNvPicPr>
            <a:picLocks noChangeAspect="1"/>
          </p:cNvPicPr>
          <p:nvPr/>
        </p:nvPicPr>
        <p:blipFill>
          <a:blip r:embed="rId9">
            <a:extLst>
              <a:ext uri="{28A0092B-C50C-407E-A947-70E740481C1C}">
                <a14:useLocalDpi xmlns:a14="http://schemas.microsoft.com/office/drawing/2010/main" val="0"/>
              </a:ext>
              <a:ext uri="{837473B0-CC2E-450A-ABE3-18F120FF3D39}">
                <a1611:picAttrSrcUrl xmlns:a1611="http://schemas.microsoft.com/office/drawing/2016/11/main" r:id="rId10"/>
              </a:ext>
            </a:extLst>
          </a:blip>
          <a:stretch>
            <a:fillRect/>
          </a:stretch>
        </p:blipFill>
        <p:spPr>
          <a:xfrm>
            <a:off x="6628927" y="1838601"/>
            <a:ext cx="4798058" cy="2034189"/>
          </a:xfrm>
          <a:prstGeom prst="rect">
            <a:avLst/>
          </a:prstGeom>
        </p:spPr>
      </p:pic>
      <p:sp>
        <p:nvSpPr>
          <p:cNvPr id="11" name="TextBox 10">
            <a:extLst>
              <a:ext uri="{FF2B5EF4-FFF2-40B4-BE49-F238E27FC236}">
                <a16:creationId xmlns:a16="http://schemas.microsoft.com/office/drawing/2014/main" id="{08F1EB76-D1CE-4125-9B7F-B8AD6BF29D04}"/>
              </a:ext>
            </a:extLst>
          </p:cNvPr>
          <p:cNvSpPr txBox="1"/>
          <p:nvPr/>
        </p:nvSpPr>
        <p:spPr>
          <a:xfrm>
            <a:off x="6628927" y="4480169"/>
            <a:ext cx="4798058" cy="230832"/>
          </a:xfrm>
          <a:prstGeom prst="rect">
            <a:avLst/>
          </a:prstGeom>
          <a:noFill/>
        </p:spPr>
        <p:txBody>
          <a:bodyPr wrap="square" rtlCol="0">
            <a:spAutoFit/>
          </a:bodyPr>
          <a:lstStyle/>
          <a:p>
            <a:r>
              <a:rPr lang="en-GB" sz="900">
                <a:hlinkClick r:id="rId10" tooltip="http://www.thebluediamondgallery.com/handwriting/d/discrimination.html"/>
              </a:rPr>
              <a:t>This Photo</a:t>
            </a:r>
            <a:r>
              <a:rPr lang="en-GB" sz="900"/>
              <a:t> by Unknown Author is licensed under </a:t>
            </a:r>
            <a:r>
              <a:rPr lang="en-GB" sz="900">
                <a:hlinkClick r:id="rId11" tooltip="https://creativecommons.org/licenses/by-sa/3.0/"/>
              </a:rPr>
              <a:t>CC BY-SA</a:t>
            </a:r>
            <a:endParaRPr lang="en-GB" sz="900"/>
          </a:p>
        </p:txBody>
      </p:sp>
      <p:sp>
        <p:nvSpPr>
          <p:cNvPr id="12" name="Rectangle 11">
            <a:extLst>
              <a:ext uri="{FF2B5EF4-FFF2-40B4-BE49-F238E27FC236}">
                <a16:creationId xmlns:a16="http://schemas.microsoft.com/office/drawing/2014/main" id="{5ADE243E-D615-4EE3-B537-C7D1267F59F7}"/>
              </a:ext>
            </a:extLst>
          </p:cNvPr>
          <p:cNvSpPr/>
          <p:nvPr/>
        </p:nvSpPr>
        <p:spPr>
          <a:xfrm>
            <a:off x="6310595" y="4277360"/>
            <a:ext cx="5378186" cy="229670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dirty="0">
                <a:solidFill>
                  <a:schemeClr val="bg1"/>
                </a:solidFill>
                <a:latin typeface="Arial" panose="020B0604020202020204" pitchFamily="34" charset="0"/>
                <a:cs typeface="Arial" panose="020B0604020202020204" pitchFamily="34" charset="0"/>
              </a:rPr>
              <a:t>Diagnosis can also result in discrimination in society which can then result in the individual feeling unworthy or inadequate. People with a mental health diagnosis can be targeted and looked down upon by others.</a:t>
            </a:r>
            <a:br>
              <a:rPr lang="en-US" sz="1400" dirty="0">
                <a:solidFill>
                  <a:schemeClr val="bg1"/>
                </a:solidFill>
                <a:latin typeface="Arial" panose="020B0604020202020204" pitchFamily="34" charset="0"/>
                <a:cs typeface="Arial" panose="020B0604020202020204" pitchFamily="34" charset="0"/>
              </a:rPr>
            </a:br>
            <a:r>
              <a:rPr lang="en-US" sz="1400" dirty="0">
                <a:solidFill>
                  <a:schemeClr val="bg1"/>
                </a:solidFill>
                <a:latin typeface="Arial" panose="020B0604020202020204" pitchFamily="34" charset="0"/>
                <a:cs typeface="Arial" panose="020B0604020202020204" pitchFamily="34" charset="0"/>
              </a:rPr>
              <a:t>“This includes social isolation, difficulty in getting employment […] being threatened and attacked at work and so on” (</a:t>
            </a:r>
            <a:r>
              <a:rPr lang="en-US" sz="1400" dirty="0" err="1">
                <a:solidFill>
                  <a:schemeClr val="bg1"/>
                </a:solidFill>
                <a:latin typeface="Arial" panose="020B0604020202020204" pitchFamily="34" charset="0"/>
                <a:cs typeface="Arial" panose="020B0604020202020204" pitchFamily="34" charset="0"/>
              </a:rPr>
              <a:t>Bentall.R</a:t>
            </a:r>
            <a:r>
              <a:rPr lang="en-US" sz="1400" dirty="0">
                <a:solidFill>
                  <a:schemeClr val="bg1"/>
                </a:solidFill>
                <a:latin typeface="Arial" panose="020B0604020202020204" pitchFamily="34" charset="0"/>
                <a:cs typeface="Arial" panose="020B0604020202020204" pitchFamily="34" charset="0"/>
              </a:rPr>
              <a:t>, 2013, p.110)</a:t>
            </a:r>
            <a:endParaRPr lang="en-GB" sz="1400" dirty="0">
              <a:solidFill>
                <a:schemeClr val="bg1"/>
              </a:solidFill>
              <a:latin typeface="Arial" panose="020B0604020202020204" pitchFamily="34" charset="0"/>
              <a:cs typeface="Arial" panose="020B0604020202020204" pitchFamily="34" charset="0"/>
            </a:endParaRPr>
          </a:p>
        </p:txBody>
      </p:sp>
      <p:pic>
        <p:nvPicPr>
          <p:cNvPr id="3" name="Audio 2">
            <a:hlinkClick r:id="" action="ppaction://media"/>
            <a:extLst>
              <a:ext uri="{FF2B5EF4-FFF2-40B4-BE49-F238E27FC236}">
                <a16:creationId xmlns:a16="http://schemas.microsoft.com/office/drawing/2014/main" id="{CECA3F76-116B-427B-9A08-23FC11F2D37B}"/>
              </a:ext>
            </a:extLst>
          </p:cNvPr>
          <p:cNvPicPr>
            <a:picLocks noChangeAspect="1"/>
          </p:cNvPicPr>
          <p:nvPr>
            <a:audioFile r:link="rId2"/>
            <p:extLst>
              <p:ext uri="{DAA4B4D4-6D71-4841-9C94-3DE7FCFB9230}">
                <p14:media xmlns:p14="http://schemas.microsoft.com/office/powerpoint/2010/main" r:embed="rId1"/>
              </p:ext>
            </p:extLst>
          </p:nvPr>
        </p:nvPicPr>
        <p:blipFill>
          <a:blip r:embed="rId12"/>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4257087446"/>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62018"/>
    </mc:Choice>
    <mc:Fallback>
      <p:transition spd="slow" advTm="6201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7" name="Group 16">
            <a:extLst>
              <a:ext uri="{FF2B5EF4-FFF2-40B4-BE49-F238E27FC236}">
                <a16:creationId xmlns:a16="http://schemas.microsoft.com/office/drawing/2014/main" id="{EB0D40EF-BA14-42F1-9492-D38C59DCAB6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8" name="Straight Connector 17">
              <a:extLst>
                <a:ext uri="{FF2B5EF4-FFF2-40B4-BE49-F238E27FC236}">
                  <a16:creationId xmlns:a16="http://schemas.microsoft.com/office/drawing/2014/main" id="{B2C3A70F-581F-48B1-AD94-04AF9A38D25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9" name="Straight Connector 18">
              <a:extLst>
                <a:ext uri="{FF2B5EF4-FFF2-40B4-BE49-F238E27FC236}">
                  <a16:creationId xmlns:a16="http://schemas.microsoft.com/office/drawing/2014/main" id="{13EABD0F-494E-4C0C-8A0C-139AFC4283F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0" name="Rectangle 23">
              <a:extLst>
                <a:ext uri="{FF2B5EF4-FFF2-40B4-BE49-F238E27FC236}">
                  <a16:creationId xmlns:a16="http://schemas.microsoft.com/office/drawing/2014/main" id="{739811F7-2462-4463-BE69-32CEBED039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Rectangle 25">
              <a:extLst>
                <a:ext uri="{FF2B5EF4-FFF2-40B4-BE49-F238E27FC236}">
                  <a16:creationId xmlns:a16="http://schemas.microsoft.com/office/drawing/2014/main" id="{D91A6F9F-54F1-461A-A043-E97203A85F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Isosceles Triangle 21">
              <a:extLst>
                <a:ext uri="{FF2B5EF4-FFF2-40B4-BE49-F238E27FC236}">
                  <a16:creationId xmlns:a16="http://schemas.microsoft.com/office/drawing/2014/main" id="{28681C3A-B98D-44BE-8120-45C3F3BA07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7">
              <a:extLst>
                <a:ext uri="{FF2B5EF4-FFF2-40B4-BE49-F238E27FC236}">
                  <a16:creationId xmlns:a16="http://schemas.microsoft.com/office/drawing/2014/main" id="{37478156-05FD-4D8F-AE53-B3D40AF29F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8">
              <a:extLst>
                <a:ext uri="{FF2B5EF4-FFF2-40B4-BE49-F238E27FC236}">
                  <a16:creationId xmlns:a16="http://schemas.microsoft.com/office/drawing/2014/main" id="{A81F9C83-B446-4703-8B99-C01F0E403E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9">
              <a:extLst>
                <a:ext uri="{FF2B5EF4-FFF2-40B4-BE49-F238E27FC236}">
                  <a16:creationId xmlns:a16="http://schemas.microsoft.com/office/drawing/2014/main" id="{C2F5F0B6-D807-4AAE-852B-7BECE0CF45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Isosceles Triangle 25">
              <a:extLst>
                <a:ext uri="{FF2B5EF4-FFF2-40B4-BE49-F238E27FC236}">
                  <a16:creationId xmlns:a16="http://schemas.microsoft.com/office/drawing/2014/main" id="{0945AE7B-1E9E-491F-976F-1552730887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a:extLst>
                <a:ext uri="{FF2B5EF4-FFF2-40B4-BE49-F238E27FC236}">
                  <a16:creationId xmlns:a16="http://schemas.microsoft.com/office/drawing/2014/main" id="{A38028DA-F87E-4372-9295-BC98DB4007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9" name="Rectangle 28">
            <a:extLst>
              <a:ext uri="{FF2B5EF4-FFF2-40B4-BE49-F238E27FC236}">
                <a16:creationId xmlns:a16="http://schemas.microsoft.com/office/drawing/2014/main" id="{8E2EB503-A017-4457-A105-53638C97DE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6646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rebuchet MS" panose="020B0603020202020204"/>
              <a:ea typeface="+mn-ea"/>
              <a:cs typeface="+mn-cs"/>
            </a:endParaRPr>
          </a:p>
        </p:txBody>
      </p:sp>
      <p:pic>
        <p:nvPicPr>
          <p:cNvPr id="5" name="Picture 4" descr="A picture containing map&#10;&#10;Description automatically generated">
            <a:extLst>
              <a:ext uri="{FF2B5EF4-FFF2-40B4-BE49-F238E27FC236}">
                <a16:creationId xmlns:a16="http://schemas.microsoft.com/office/drawing/2014/main" id="{9F8C58DF-C80D-432E-A58D-8896ED53A655}"/>
              </a:ext>
            </a:extLst>
          </p:cNvPr>
          <p:cNvPicPr>
            <a:picLocks noChangeAspect="1"/>
          </p:cNvPicPr>
          <p:nvPr/>
        </p:nvPicPr>
        <p:blipFill rotWithShape="1">
          <a:blip r:embed="rId2">
            <a:alphaModFix amt="40000"/>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49" r="1" b="1"/>
          <a:stretch/>
        </p:blipFill>
        <p:spPr>
          <a:xfrm>
            <a:off x="3196" y="-8468"/>
            <a:ext cx="12188804" cy="6866465"/>
          </a:xfrm>
          <a:prstGeom prst="rect">
            <a:avLst/>
          </a:prstGeom>
        </p:spPr>
      </p:pic>
      <p:sp>
        <p:nvSpPr>
          <p:cNvPr id="2" name="Title 1">
            <a:extLst>
              <a:ext uri="{FF2B5EF4-FFF2-40B4-BE49-F238E27FC236}">
                <a16:creationId xmlns:a16="http://schemas.microsoft.com/office/drawing/2014/main" id="{59A1BCC0-913A-427B-8D59-BAD67D95BF2F}"/>
              </a:ext>
            </a:extLst>
          </p:cNvPr>
          <p:cNvSpPr>
            <a:spLocks noGrp="1"/>
          </p:cNvSpPr>
          <p:nvPr>
            <p:ph type="ctrTitle"/>
          </p:nvPr>
        </p:nvSpPr>
        <p:spPr>
          <a:xfrm>
            <a:off x="2185847" y="283933"/>
            <a:ext cx="8596668" cy="1219747"/>
          </a:xfrm>
        </p:spPr>
        <p:txBody>
          <a:bodyPr vert="horz" lIns="91440" tIns="45720" rIns="91440" bIns="45720" rtlCol="0" anchor="ctr">
            <a:normAutofit/>
          </a:bodyPr>
          <a:lstStyle/>
          <a:p>
            <a:pPr algn="l">
              <a:lnSpc>
                <a:spcPct val="90000"/>
              </a:lnSpc>
            </a:pPr>
            <a:r>
              <a:rPr lang="en-US" sz="4400" dirty="0">
                <a:solidFill>
                  <a:schemeClr val="tx1"/>
                </a:solidFill>
              </a:rPr>
              <a:t>             </a:t>
            </a:r>
            <a:r>
              <a:rPr lang="en-US" sz="4400" u="sng" dirty="0">
                <a:solidFill>
                  <a:schemeClr val="tx1"/>
                </a:solidFill>
              </a:rPr>
              <a:t>References</a:t>
            </a:r>
          </a:p>
        </p:txBody>
      </p:sp>
      <p:sp>
        <p:nvSpPr>
          <p:cNvPr id="6" name="TextBox 5">
            <a:extLst>
              <a:ext uri="{FF2B5EF4-FFF2-40B4-BE49-F238E27FC236}">
                <a16:creationId xmlns:a16="http://schemas.microsoft.com/office/drawing/2014/main" id="{06A6D0AA-7750-4FF4-9205-FA675067E563}"/>
              </a:ext>
            </a:extLst>
          </p:cNvPr>
          <p:cNvSpPr txBox="1"/>
          <p:nvPr/>
        </p:nvSpPr>
        <p:spPr>
          <a:xfrm>
            <a:off x="9501871" y="6666409"/>
            <a:ext cx="2686953"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www.cbddoctorsmelbourne.com.au/mental-health-melbourne-cbd/">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nc-nd/3.0/">
                  <a:extLst>
                    <a:ext uri="{A12FA001-AC4F-418D-AE19-62706E023703}">
                      <ahyp:hlinkClr xmlns:ahyp="http://schemas.microsoft.com/office/drawing/2018/hyperlinkcolor" val="tx"/>
                    </a:ext>
                  </a:extLst>
                </a:hlinkClick>
              </a:rPr>
              <a:t>CC BY-NC-ND</a:t>
            </a:r>
            <a:endParaRPr lang="en-GB" sz="700">
              <a:solidFill>
                <a:srgbClr val="FFFFFF"/>
              </a:solidFill>
            </a:endParaRPr>
          </a:p>
        </p:txBody>
      </p:sp>
      <p:sp>
        <p:nvSpPr>
          <p:cNvPr id="28" name="TextBox 27">
            <a:extLst>
              <a:ext uri="{FF2B5EF4-FFF2-40B4-BE49-F238E27FC236}">
                <a16:creationId xmlns:a16="http://schemas.microsoft.com/office/drawing/2014/main" id="{2C7A544E-2FE2-4BA9-A785-76297E217B7A}"/>
              </a:ext>
            </a:extLst>
          </p:cNvPr>
          <p:cNvSpPr txBox="1"/>
          <p:nvPr/>
        </p:nvSpPr>
        <p:spPr>
          <a:xfrm>
            <a:off x="3007360" y="2738735"/>
            <a:ext cx="6177280" cy="369332"/>
          </a:xfrm>
          <a:prstGeom prst="rect">
            <a:avLst/>
          </a:prstGeom>
          <a:noFill/>
        </p:spPr>
        <p:txBody>
          <a:bodyPr wrap="square">
            <a:spAutoFit/>
          </a:bodyPr>
          <a:lstStyle/>
          <a:p>
            <a:endParaRPr lang="en-GB" dirty="0"/>
          </a:p>
        </p:txBody>
      </p:sp>
      <p:sp>
        <p:nvSpPr>
          <p:cNvPr id="9" name="Rectangle 8">
            <a:extLst>
              <a:ext uri="{FF2B5EF4-FFF2-40B4-BE49-F238E27FC236}">
                <a16:creationId xmlns:a16="http://schemas.microsoft.com/office/drawing/2014/main" id="{B026F2B6-A7F6-432E-AF89-4D47A7838D7B}"/>
              </a:ext>
            </a:extLst>
          </p:cNvPr>
          <p:cNvSpPr/>
          <p:nvPr/>
        </p:nvSpPr>
        <p:spPr>
          <a:xfrm>
            <a:off x="0" y="0"/>
            <a:ext cx="12188824" cy="6858000"/>
          </a:xfrm>
          <a:prstGeom prst="rect">
            <a:avLst/>
          </a:prstGeom>
        </p:spPr>
        <p:style>
          <a:lnRef idx="2">
            <a:schemeClr val="dk1"/>
          </a:lnRef>
          <a:fillRef idx="1">
            <a:schemeClr val="lt1"/>
          </a:fillRef>
          <a:effectRef idx="0">
            <a:schemeClr val="dk1"/>
          </a:effectRef>
          <a:fontRef idx="minor">
            <a:schemeClr val="dk1"/>
          </a:fontRef>
        </p:style>
        <p:txBody>
          <a:bodyPr rtlCol="0" anchor="ctr"/>
          <a:lstStyle/>
          <a:p>
            <a:r>
              <a:rPr lang="en-US" b="0" i="0" dirty="0">
                <a:solidFill>
                  <a:schemeClr val="bg1"/>
                </a:solidFill>
                <a:effectLst/>
                <a:latin typeface="Arial" panose="020B0604020202020204" pitchFamily="34" charset="0"/>
                <a:cs typeface="Arial" panose="020B0604020202020204" pitchFamily="34" charset="0"/>
              </a:rPr>
              <a:t>Shorter E. (2013) The History of DSM. In: Paris J., Phillips J. (eds) Making the DSM-5. Springer, New York, NY. </a:t>
            </a:r>
            <a:r>
              <a:rPr lang="en-US" b="0" i="0" dirty="0">
                <a:solidFill>
                  <a:schemeClr val="bg1"/>
                </a:solidFill>
                <a:effectLst/>
                <a:latin typeface="Arial" panose="020B0604020202020204" pitchFamily="34" charset="0"/>
                <a:cs typeface="Arial" panose="020B0604020202020204" pitchFamily="34" charset="0"/>
                <a:hlinkClick r:id="rId5">
                  <a:extLst>
                    <a:ext uri="{A12FA001-AC4F-418D-AE19-62706E023703}">
                      <ahyp:hlinkClr xmlns:ahyp="http://schemas.microsoft.com/office/drawing/2018/hyperlinkcolor" val="tx"/>
                    </a:ext>
                  </a:extLst>
                </a:hlinkClick>
              </a:rPr>
              <a:t>https://doi.org/10.1007/978-1-4614-6504-1_1</a:t>
            </a:r>
            <a:endParaRPr lang="en-US" b="0" i="0" dirty="0">
              <a:solidFill>
                <a:schemeClr val="bg1"/>
              </a:solidFill>
              <a:effectLst/>
              <a:latin typeface="Arial" panose="020B0604020202020204" pitchFamily="34" charset="0"/>
              <a:cs typeface="Arial" panose="020B0604020202020204" pitchFamily="34" charset="0"/>
            </a:endParaRPr>
          </a:p>
          <a:p>
            <a:endParaRPr lang="en-US" b="0" i="0" dirty="0">
              <a:solidFill>
                <a:schemeClr val="bg1"/>
              </a:solidFill>
              <a:effectLst/>
              <a:latin typeface="Arial" panose="020B0604020202020204" pitchFamily="34" charset="0"/>
              <a:cs typeface="Arial" panose="020B0604020202020204" pitchFamily="34" charset="0"/>
            </a:endParaRPr>
          </a:p>
          <a:p>
            <a:endParaRPr lang="en-US" dirty="0">
              <a:solidFill>
                <a:schemeClr val="bg1"/>
              </a:solidFill>
              <a:latin typeface="Arial" panose="020B0604020202020204" pitchFamily="34" charset="0"/>
              <a:cs typeface="Arial" panose="020B0604020202020204" pitchFamily="34" charset="0"/>
            </a:endParaRPr>
          </a:p>
          <a:p>
            <a:r>
              <a:rPr lang="en-US" dirty="0">
                <a:latin typeface="Arial" panose="020B0604020202020204" pitchFamily="34" charset="0"/>
                <a:ea typeface="Calibri" panose="020F0502020204030204" pitchFamily="34" charset="0"/>
                <a:cs typeface="Arial" panose="020B0604020202020204" pitchFamily="34" charset="0"/>
              </a:rPr>
              <a:t>B</a:t>
            </a:r>
            <a:r>
              <a:rPr lang="en-US" sz="1800" dirty="0">
                <a:effectLst/>
                <a:latin typeface="Arial" panose="020B0604020202020204" pitchFamily="34" charset="0"/>
                <a:ea typeface="Calibri" panose="020F0502020204030204" pitchFamily="34" charset="0"/>
                <a:cs typeface="Arial" panose="020B0604020202020204" pitchFamily="34" charset="0"/>
              </a:rPr>
              <a:t>ennett, P. (2003). </a:t>
            </a:r>
            <a:r>
              <a:rPr lang="en-US" sz="1800" i="1" dirty="0">
                <a:effectLst/>
                <a:latin typeface="Arial" panose="020B0604020202020204" pitchFamily="34" charset="0"/>
                <a:ea typeface="Calibri" panose="020F0502020204030204" pitchFamily="34" charset="0"/>
                <a:cs typeface="Arial" panose="020B0604020202020204" pitchFamily="34" charset="0"/>
              </a:rPr>
              <a:t>abnormal and clinical psychology.</a:t>
            </a:r>
            <a:r>
              <a:rPr lang="en-US" sz="1800" dirty="0">
                <a:effectLst/>
                <a:latin typeface="Arial" panose="020B0604020202020204" pitchFamily="34" charset="0"/>
                <a:ea typeface="Calibri" panose="020F0502020204030204" pitchFamily="34" charset="0"/>
                <a:cs typeface="Arial" panose="020B0604020202020204" pitchFamily="34" charset="0"/>
              </a:rPr>
              <a:t> Philadelphia: Open university press.</a:t>
            </a:r>
          </a:p>
          <a:p>
            <a:endParaRPr lang="en-US" sz="1800" dirty="0">
              <a:effectLst/>
              <a:latin typeface="Arial" panose="020B0604020202020204" pitchFamily="34" charset="0"/>
              <a:ea typeface="Calibri" panose="020F0502020204030204" pitchFamily="34" charset="0"/>
              <a:cs typeface="Arial" panose="020B0604020202020204" pitchFamily="34" charset="0"/>
            </a:endParaRPr>
          </a:p>
          <a:p>
            <a:br>
              <a:rPr lang="en-US" sz="1800" dirty="0">
                <a:effectLst/>
                <a:latin typeface="Arial" panose="020B0604020202020204" pitchFamily="34" charset="0"/>
                <a:ea typeface="Calibri" panose="020F0502020204030204" pitchFamily="34" charset="0"/>
                <a:cs typeface="Arial" panose="020B0604020202020204" pitchFamily="34" charset="0"/>
              </a:rPr>
            </a:br>
            <a:r>
              <a:rPr lang="en-US" sz="1800" dirty="0" err="1">
                <a:effectLst/>
                <a:latin typeface="Arial" panose="020B0604020202020204" pitchFamily="34" charset="0"/>
                <a:ea typeface="Calibri" panose="020F0502020204030204" pitchFamily="34" charset="0"/>
                <a:cs typeface="Arial" panose="020B0604020202020204" pitchFamily="34" charset="0"/>
              </a:rPr>
              <a:t>Cromby</a:t>
            </a:r>
            <a:r>
              <a:rPr lang="en-US" dirty="0">
                <a:latin typeface="Arial" panose="020B0604020202020204" pitchFamily="34" charset="0"/>
                <a:ea typeface="Calibri" panose="020F0502020204030204" pitchFamily="34" charset="0"/>
                <a:cs typeface="Arial" panose="020B0604020202020204" pitchFamily="34" charset="0"/>
              </a:rPr>
              <a:t>, J., Harper, D., &amp; </a:t>
            </a:r>
            <a:r>
              <a:rPr lang="en-US" dirty="0" err="1">
                <a:latin typeface="Arial" panose="020B0604020202020204" pitchFamily="34" charset="0"/>
                <a:ea typeface="Calibri" panose="020F0502020204030204" pitchFamily="34" charset="0"/>
                <a:cs typeface="Arial" panose="020B0604020202020204" pitchFamily="34" charset="0"/>
              </a:rPr>
              <a:t>Reavey</a:t>
            </a:r>
            <a:r>
              <a:rPr lang="en-US" dirty="0">
                <a:latin typeface="Arial" panose="020B0604020202020204" pitchFamily="34" charset="0"/>
                <a:ea typeface="Calibri" panose="020F0502020204030204" pitchFamily="34" charset="0"/>
                <a:cs typeface="Arial" panose="020B0604020202020204" pitchFamily="34" charset="0"/>
              </a:rPr>
              <a:t>, P. (2013) </a:t>
            </a:r>
            <a:r>
              <a:rPr lang="en-US" i="1" dirty="0">
                <a:latin typeface="Arial" panose="020B0604020202020204" pitchFamily="34" charset="0"/>
                <a:ea typeface="Calibri" panose="020F0502020204030204" pitchFamily="34" charset="0"/>
                <a:cs typeface="Arial" panose="020B0604020202020204" pitchFamily="34" charset="0"/>
              </a:rPr>
              <a:t>Psychology, mental health and distress. </a:t>
            </a:r>
            <a:r>
              <a:rPr lang="en-US" dirty="0">
                <a:latin typeface="Arial" panose="020B0604020202020204" pitchFamily="34" charset="0"/>
                <a:ea typeface="Calibri" panose="020F0502020204030204" pitchFamily="34" charset="0"/>
                <a:cs typeface="Arial" panose="020B0604020202020204" pitchFamily="34" charset="0"/>
              </a:rPr>
              <a:t>London: Palgrave.</a:t>
            </a:r>
            <a:br>
              <a:rPr lang="en-US" sz="1800" dirty="0">
                <a:effectLst/>
                <a:latin typeface="Arial" panose="020B0604020202020204" pitchFamily="34" charset="0"/>
                <a:ea typeface="Calibri" panose="020F0502020204030204" pitchFamily="34" charset="0"/>
                <a:cs typeface="Arial" panose="020B0604020202020204" pitchFamily="34" charset="0"/>
              </a:rPr>
            </a:br>
            <a:br>
              <a:rPr lang="en-US" sz="1800" dirty="0">
                <a:effectLst/>
                <a:latin typeface="Arial" panose="020B0604020202020204" pitchFamily="34" charset="0"/>
                <a:ea typeface="Calibri" panose="020F0502020204030204" pitchFamily="34" charset="0"/>
                <a:cs typeface="Arial" panose="020B0604020202020204" pitchFamily="34" charset="0"/>
              </a:rPr>
            </a:br>
            <a:br>
              <a:rPr lang="en-US" sz="1800" dirty="0">
                <a:effectLst/>
                <a:latin typeface="Arial" panose="020B0604020202020204" pitchFamily="34" charset="0"/>
                <a:ea typeface="Calibri" panose="020F0502020204030204" pitchFamily="34" charset="0"/>
                <a:cs typeface="Arial" panose="020B0604020202020204" pitchFamily="34" charset="0"/>
              </a:rPr>
            </a:br>
            <a:endParaRPr lang="en-GB" sz="1800" dirty="0">
              <a:effectLst/>
              <a:latin typeface="Arial" panose="020B0604020202020204" pitchFamily="34" charset="0"/>
              <a:ea typeface="Calibri" panose="020F0502020204030204" pitchFamily="34" charset="0"/>
              <a:cs typeface="Arial" panose="020B0604020202020204" pitchFamily="34" charset="0"/>
            </a:endParaRPr>
          </a:p>
          <a:p>
            <a:br>
              <a:rPr lang="en-US" b="0" i="0" dirty="0">
                <a:solidFill>
                  <a:schemeClr val="bg1"/>
                </a:solidFill>
                <a:effectLst/>
                <a:latin typeface="Arial" panose="020B0604020202020204" pitchFamily="34" charset="0"/>
                <a:cs typeface="Arial" panose="020B0604020202020204" pitchFamily="34" charset="0"/>
              </a:rPr>
            </a:br>
            <a:br>
              <a:rPr lang="en-US" b="0" i="0" dirty="0">
                <a:solidFill>
                  <a:schemeClr val="bg1"/>
                </a:solidFill>
                <a:effectLst/>
                <a:latin typeface="Arial" panose="020B0604020202020204" pitchFamily="34" charset="0"/>
                <a:cs typeface="Arial" panose="020B0604020202020204" pitchFamily="34" charset="0"/>
              </a:rPr>
            </a:br>
            <a:endParaRPr lang="en-US" b="0" i="0" dirty="0">
              <a:solidFill>
                <a:schemeClr val="bg1"/>
              </a:solidFill>
              <a:effectLst/>
              <a:latin typeface="Arial" panose="020B0604020202020204" pitchFamily="34" charset="0"/>
              <a:cs typeface="Arial" panose="020B0604020202020204" pitchFamily="34" charset="0"/>
            </a:endParaRPr>
          </a:p>
          <a:p>
            <a:endParaRPr lang="en-GB" dirty="0">
              <a:solidFill>
                <a:srgbClr val="333333"/>
              </a:solidFill>
              <a:latin typeface="Source Sans Pro" panose="020B0503030403020204" pitchFamily="34" charset="0"/>
            </a:endParaRPr>
          </a:p>
          <a:p>
            <a:endParaRPr lang="en-US" dirty="0">
              <a:solidFill>
                <a:srgbClr val="333333"/>
              </a:solidFill>
              <a:latin typeface="Source Sans Pro" panose="020B0503030403020204" pitchFamily="34" charset="0"/>
            </a:endParaRPr>
          </a:p>
        </p:txBody>
      </p:sp>
      <p:sp>
        <p:nvSpPr>
          <p:cNvPr id="13" name="TextBox 12">
            <a:extLst>
              <a:ext uri="{FF2B5EF4-FFF2-40B4-BE49-F238E27FC236}">
                <a16:creationId xmlns:a16="http://schemas.microsoft.com/office/drawing/2014/main" id="{C6EBB650-80AC-4C4B-AF26-8698ABADC6EB}"/>
              </a:ext>
            </a:extLst>
          </p:cNvPr>
          <p:cNvSpPr txBox="1"/>
          <p:nvPr/>
        </p:nvSpPr>
        <p:spPr>
          <a:xfrm>
            <a:off x="3698240" y="396240"/>
            <a:ext cx="4775200" cy="461665"/>
          </a:xfrm>
          <a:prstGeom prst="rect">
            <a:avLst/>
          </a:prstGeom>
          <a:noFill/>
        </p:spPr>
        <p:txBody>
          <a:bodyPr wrap="square" rtlCol="0">
            <a:spAutoFit/>
          </a:bodyPr>
          <a:lstStyle/>
          <a:p>
            <a:r>
              <a:rPr lang="en-US" dirty="0">
                <a:solidFill>
                  <a:schemeClr val="bg1"/>
                </a:solidFill>
              </a:rPr>
              <a:t>                    </a:t>
            </a:r>
            <a:r>
              <a:rPr lang="en-US" sz="2400" u="sng" dirty="0">
                <a:solidFill>
                  <a:schemeClr val="bg1"/>
                </a:solidFill>
              </a:rPr>
              <a:t>References</a:t>
            </a:r>
            <a:endParaRPr lang="en-GB" sz="2400" u="sng" dirty="0">
              <a:solidFill>
                <a:schemeClr val="bg1"/>
              </a:solidFill>
            </a:endParaRPr>
          </a:p>
        </p:txBody>
      </p:sp>
    </p:spTree>
    <p:extLst>
      <p:ext uri="{BB962C8B-B14F-4D97-AF65-F5344CB8AC3E}">
        <p14:creationId xmlns:p14="http://schemas.microsoft.com/office/powerpoint/2010/main" val="355631310"/>
      </p:ext>
    </p:extLst>
  </p:cSld>
  <p:clrMapOvr>
    <a:overrideClrMapping bg1="dk1" tx1="lt1" bg2="dk2" tx2="lt2" accent1="accent1" accent2="accent2" accent3="accent3" accent4="accent4" accent5="accent5" accent6="accent6" hlink="hlink" folHlink="folHlink"/>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0033FA223336B44AB78A5EBBE6527CC3" ma:contentTypeVersion="7" ma:contentTypeDescription="Create a new document." ma:contentTypeScope="" ma:versionID="67899e27d6a30a1b0680042708aad820">
  <xsd:schema xmlns:xsd="http://www.w3.org/2001/XMLSchema" xmlns:xs="http://www.w3.org/2001/XMLSchema" xmlns:p="http://schemas.microsoft.com/office/2006/metadata/properties" xmlns:ns3="7b23fa32-4003-4364-bee1-595462966394" xmlns:ns4="f54e4810-f1f5-4bce-aa8e-e4722dc561be" targetNamespace="http://schemas.microsoft.com/office/2006/metadata/properties" ma:root="true" ma:fieldsID="868ebffb0b35b0d1c6b48b017c9dca7c" ns3:_="" ns4:_="">
    <xsd:import namespace="7b23fa32-4003-4364-bee1-595462966394"/>
    <xsd:import namespace="f54e4810-f1f5-4bce-aa8e-e4722dc561be"/>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b23fa32-4003-4364-bee1-59546296639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f54e4810-f1f5-4bce-aa8e-e4722dc561be"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70173A8A-996E-4450-982B-E82825ACD87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b23fa32-4003-4364-bee1-595462966394"/>
    <ds:schemaRef ds:uri="f54e4810-f1f5-4bce-aa8e-e4722dc561b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85A1391-C3F3-4D2C-BE83-843C565DC35C}">
  <ds:schemaRefs>
    <ds:schemaRef ds:uri="http://schemas.microsoft.com/sharepoint/v3/contenttype/forms"/>
  </ds:schemaRefs>
</ds:datastoreItem>
</file>

<file path=customXml/itemProps3.xml><?xml version="1.0" encoding="utf-8"?>
<ds:datastoreItem xmlns:ds="http://schemas.openxmlformats.org/officeDocument/2006/customXml" ds:itemID="{4700D58D-191F-48E0-AE8E-1589A0968177}">
  <ds:schemaRefs>
    <ds:schemaRef ds:uri="http://purl.org/dc/elements/1.1/"/>
    <ds:schemaRef ds:uri="http://schemas.microsoft.com/office/2006/metadata/properties"/>
    <ds:schemaRef ds:uri="http://www.w3.org/XML/1998/namespace"/>
    <ds:schemaRef ds:uri="http://schemas.microsoft.com/office/2006/documentManagement/types"/>
    <ds:schemaRef ds:uri="f54e4810-f1f5-4bce-aa8e-e4722dc561be"/>
    <ds:schemaRef ds:uri="http://purl.org/dc/terms/"/>
    <ds:schemaRef ds:uri="http://schemas.microsoft.com/office/infopath/2007/PartnerControls"/>
    <ds:schemaRef ds:uri="http://schemas.openxmlformats.org/package/2006/metadata/core-properties"/>
    <ds:schemaRef ds:uri="7b23fa32-4003-4364-bee1-595462966394"/>
    <ds:schemaRef ds:uri="http://purl.org/dc/dcmitype/"/>
  </ds:schemaRefs>
</ds:datastoreItem>
</file>

<file path=docProps/app.xml><?xml version="1.0" encoding="utf-8"?>
<Properties xmlns="http://schemas.openxmlformats.org/officeDocument/2006/extended-properties" xmlns:vt="http://schemas.openxmlformats.org/officeDocument/2006/docPropsVTypes">
  <TotalTime>5251</TotalTime>
  <Words>895</Words>
  <Application>Microsoft Office PowerPoint</Application>
  <PresentationFormat>Widescreen</PresentationFormat>
  <Paragraphs>37</Paragraphs>
  <Slides>5</Slides>
  <Notes>0</Notes>
  <HiddenSlides>0</HiddenSlides>
  <MMClips>4</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5</vt:i4>
      </vt:variant>
    </vt:vector>
  </HeadingPairs>
  <TitlesOfParts>
    <vt:vector size="10" baseType="lpstr">
      <vt:lpstr>Arial</vt:lpstr>
      <vt:lpstr>Source Sans Pro</vt:lpstr>
      <vt:lpstr>Trebuchet MS</vt:lpstr>
      <vt:lpstr>Wingdings 3</vt:lpstr>
      <vt:lpstr>Facet</vt:lpstr>
      <vt:lpstr>Diagnosis Of Mental Health Disorders</vt:lpstr>
      <vt:lpstr>Reliability</vt:lpstr>
      <vt:lpstr>               Reliability</vt:lpstr>
      <vt:lpstr>Impact of Diagnosis</vt:lpstr>
      <vt:lpstr>             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Reliability and validity of diagnosis</dc:title>
  <dc:creator>Richard Llewellyn Randall (2012126)</dc:creator>
  <cp:lastModifiedBy>Richard Llewellyn</cp:lastModifiedBy>
  <cp:revision>8</cp:revision>
  <dcterms:created xsi:type="dcterms:W3CDTF">2020-11-16T12:25:36Z</dcterms:created>
  <dcterms:modified xsi:type="dcterms:W3CDTF">2020-11-21T11:28:10Z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0x0101000033FA223336B44AB78A5EBBE6527CC3</vt:lpwstr>
  </property>
</Properties>
</file>