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1"/>
  </p:notesMasterIdLst>
  <p:sldIdLst>
    <p:sldId id="621" r:id="rId4"/>
    <p:sldId id="623" r:id="rId5"/>
    <p:sldId id="634" r:id="rId6"/>
    <p:sldId id="635" r:id="rId7"/>
    <p:sldId id="636" r:id="rId8"/>
    <p:sldId id="637" r:id="rId9"/>
    <p:sldId id="638" r:id="rId10"/>
    <p:sldId id="648" r:id="rId11"/>
    <p:sldId id="639" r:id="rId12"/>
    <p:sldId id="640" r:id="rId13"/>
    <p:sldId id="641" r:id="rId14"/>
    <p:sldId id="642" r:id="rId15"/>
    <p:sldId id="643" r:id="rId16"/>
    <p:sldId id="644" r:id="rId17"/>
    <p:sldId id="645" r:id="rId18"/>
    <p:sldId id="646" r:id="rId19"/>
    <p:sldId id="647" r:id="rId2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10" autoAdjust="0"/>
    <p:restoredTop sz="51332" autoAdjust="0"/>
  </p:normalViewPr>
  <p:slideViewPr>
    <p:cSldViewPr>
      <p:cViewPr varScale="1">
        <p:scale>
          <a:sx n="115" d="100"/>
          <a:sy n="115" d="100"/>
        </p:scale>
        <p:origin x="144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18/10/2019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BMSK4004 </a:t>
            </a: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 and Decision </a:t>
            </a:r>
            <a:r>
              <a:rPr lang="en-GB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(PRS)</a:t>
            </a:r>
            <a:endParaRPr lang="en-GB" altLang="en-US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3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</a:t>
            </a:r>
            <a:r>
              <a:rPr lang="en-GB" alt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eaLnBrk="1" hangingPunct="1"/>
            <a:r>
              <a:rPr lang="en-GB" altLang="en-US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Generating Solutions and other creative techniques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you?</a:t>
            </a:r>
          </a:p>
        </p:txBody>
      </p:sp>
      <p:sp>
        <p:nvSpPr>
          <p:cNvPr id="9219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Fold the A4 piece of paper into thirds and write your name in CAPITAL LETTERS.</a:t>
            </a:r>
          </a:p>
          <a:p>
            <a:r>
              <a:rPr lang="en-GB" altLang="en-US" dirty="0" smtClean="0"/>
              <a:t>Tell the class one fact about yourself.</a:t>
            </a:r>
          </a:p>
          <a:p>
            <a:endParaRPr lang="en-GB" alt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872C78-0689-452F-9C7E-B98D5E1A5B2D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3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47FA-80C7-4AD4-9A10-FA40E134D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/>
          <a:lstStyle/>
          <a:p>
            <a:r>
              <a:rPr lang="en-GB" sz="3600" b="1" dirty="0"/>
              <a:t>Problem Solving – 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CA599-BF20-40FD-B650-EDA5A44A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r>
              <a:rPr lang="en-GB" sz="2400" b="1" dirty="0"/>
              <a:t>Who owns the problem?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    		The local manager?</a:t>
            </a:r>
            <a:br>
              <a:rPr lang="en-GB" sz="2400" dirty="0"/>
            </a:br>
            <a:r>
              <a:rPr lang="en-GB" sz="2400" dirty="0"/>
              <a:t>		The implicated individuals?</a:t>
            </a:r>
            <a:br>
              <a:rPr lang="en-GB" sz="2400" dirty="0"/>
            </a:br>
            <a:r>
              <a:rPr lang="en-GB" sz="2400" dirty="0"/>
              <a:t>		Or The whole organisation?</a:t>
            </a:r>
          </a:p>
          <a:p>
            <a:r>
              <a:rPr lang="en-GB" sz="2400" b="1" dirty="0"/>
              <a:t>Who solves the problem?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		The chief executive?</a:t>
            </a:r>
            <a:br>
              <a:rPr lang="en-GB" sz="2400" dirty="0"/>
            </a:br>
            <a:r>
              <a:rPr lang="en-GB" sz="2400" dirty="0"/>
              <a:t>		The person who caused the problem?</a:t>
            </a:r>
            <a:br>
              <a:rPr lang="en-GB" sz="2400" dirty="0"/>
            </a:br>
            <a:r>
              <a:rPr lang="en-GB" sz="2400" dirty="0"/>
              <a:t>		Anybody who seizes the situation?</a:t>
            </a:r>
            <a:br>
              <a:rPr lang="en-GB" sz="2400" dirty="0"/>
            </a:br>
            <a:r>
              <a:rPr lang="en-GB" sz="2400" dirty="0"/>
              <a:t>		Or Teams?</a:t>
            </a:r>
          </a:p>
          <a:p>
            <a:r>
              <a:rPr lang="en-GB" sz="2400" b="1" dirty="0"/>
              <a:t>Defining the problem is the first stage of solving 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3D2C8-3773-4624-AEA4-4D9FC7D0C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81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B7160-1AA8-4619-90F1-5CDB06C9C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 way of diagnosing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51057-B5CB-4E9A-A44D-C187FC772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91264" cy="3916363"/>
          </a:xfrm>
        </p:spPr>
        <p:txBody>
          <a:bodyPr/>
          <a:lstStyle/>
          <a:p>
            <a:r>
              <a:rPr lang="en-GB" sz="2200" dirty="0"/>
              <a:t>Organisations are a “Whole” made of “Parts”;</a:t>
            </a:r>
            <a:br>
              <a:rPr lang="en-GB" sz="2200" dirty="0"/>
            </a:br>
            <a:r>
              <a:rPr lang="en-GB" sz="2200" i="1" dirty="0"/>
              <a:t>inputs, outputs, transformation, activities, processes, relationships</a:t>
            </a:r>
          </a:p>
          <a:p>
            <a:r>
              <a:rPr lang="en-GB" sz="2200" dirty="0"/>
              <a:t>Problems cannot be separated from people</a:t>
            </a:r>
            <a:br>
              <a:rPr lang="en-GB" sz="2200" dirty="0"/>
            </a:br>
            <a:r>
              <a:rPr lang="en-GB" sz="2200" dirty="0"/>
              <a:t>definition of problem varies between different people – we all see the world differently – all a matter of perspective</a:t>
            </a:r>
          </a:p>
          <a:p>
            <a:r>
              <a:rPr lang="en-GB" sz="2200" dirty="0"/>
              <a:t>Build a model of the business like an “engine”; conceptually and sometimes as a picture, see all perspectives</a:t>
            </a:r>
          </a:p>
          <a:p>
            <a:r>
              <a:rPr lang="en-GB" sz="2200" dirty="0"/>
              <a:t>Think of the mission, values, and objectives of the business</a:t>
            </a:r>
          </a:p>
          <a:p>
            <a:r>
              <a:rPr lang="en-GB" sz="2200" dirty="0"/>
              <a:t>Finally address; “what is the problem?”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AD26D0-80D6-4134-AD48-03C7A2EB1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37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B0359-E8CD-411D-9273-9768A2121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Generating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9A24D-F8A3-40BB-8C5C-771B5EC34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055" y="1417638"/>
            <a:ext cx="8229600" cy="3916363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/>
              <a:t>Share the sense of purpose, invest in empowerment, inspire, incentivise creativity, and drive out fear of failure and blame</a:t>
            </a:r>
          </a:p>
          <a:p>
            <a:r>
              <a:rPr lang="en-GB" sz="8000" dirty="0"/>
              <a:t>Solve problems in teams if possible more effective than individuals</a:t>
            </a:r>
          </a:p>
          <a:p>
            <a:r>
              <a:rPr lang="en-GB" sz="8000" dirty="0"/>
              <a:t>Brainstorming</a:t>
            </a:r>
          </a:p>
          <a:p>
            <a:r>
              <a:rPr lang="en-GB" sz="8000" dirty="0" err="1"/>
              <a:t>Synectics</a:t>
            </a:r>
            <a:endParaRPr lang="en-GB" sz="8000" dirty="0"/>
          </a:p>
          <a:p>
            <a:r>
              <a:rPr lang="en-GB" sz="8000" dirty="0"/>
              <a:t>List Attributes</a:t>
            </a:r>
          </a:p>
          <a:p>
            <a:r>
              <a:rPr lang="en-GB" sz="8000" dirty="0"/>
              <a:t>Structure of problem and the relationships between the factors</a:t>
            </a:r>
          </a:p>
          <a:p>
            <a:r>
              <a:rPr lang="en-GB" sz="8000" dirty="0"/>
              <a:t>Challenge assumptions</a:t>
            </a:r>
          </a:p>
          <a:p>
            <a:r>
              <a:rPr lang="en-GB" sz="8000" dirty="0"/>
              <a:t>Ask searching questions</a:t>
            </a:r>
          </a:p>
          <a:p>
            <a:r>
              <a:rPr lang="en-GB" sz="8000" dirty="0"/>
              <a:t>Take a different perspective</a:t>
            </a:r>
          </a:p>
          <a:p>
            <a:r>
              <a:rPr lang="en-GB" sz="8000" dirty="0"/>
              <a:t>Combine the unusual (Forced Relationships)</a:t>
            </a:r>
          </a:p>
          <a:p>
            <a:r>
              <a:rPr lang="en-GB" sz="8000" dirty="0"/>
              <a:t>Adopt, adapt, improve</a:t>
            </a:r>
          </a:p>
          <a:p>
            <a:r>
              <a:rPr lang="en-GB" sz="8000" dirty="0"/>
              <a:t>Change the rules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B609E-8A54-4D84-9796-60FF1C24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64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98BCD-46AA-48FC-92C0-68B1D6D5F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Brainstorming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8C49-AE7C-4BC8-A664-90FD22C05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Alexander Osborn at Arthur D. Little consultants evolved the technique in the early 1960’s before writing about it in 1963</a:t>
            </a:r>
          </a:p>
          <a:p>
            <a:r>
              <a:rPr lang="en-GB" dirty="0"/>
              <a:t>6-10 people in the team, non-experts are keenly sought</a:t>
            </a:r>
          </a:p>
          <a:p>
            <a:r>
              <a:rPr lang="en-GB" dirty="0"/>
              <a:t>Specific known problem</a:t>
            </a:r>
          </a:p>
          <a:p>
            <a:r>
              <a:rPr lang="en-GB" dirty="0"/>
              <a:t>Sessions last about one hour preferably in the morning</a:t>
            </a:r>
          </a:p>
          <a:p>
            <a:r>
              <a:rPr lang="en-GB" dirty="0"/>
              <a:t>Chairperson “moderates” – encourages quantity of ideas, writes ideas on board</a:t>
            </a:r>
          </a:p>
          <a:p>
            <a:r>
              <a:rPr lang="en-GB" dirty="0"/>
              <a:t>No evaluations</a:t>
            </a:r>
          </a:p>
          <a:p>
            <a:r>
              <a:rPr lang="en-GB" dirty="0"/>
              <a:t>No criticism</a:t>
            </a:r>
          </a:p>
          <a:p>
            <a:r>
              <a:rPr lang="en-GB" dirty="0"/>
              <a:t>As much freewheeling as possible</a:t>
            </a:r>
          </a:p>
          <a:p>
            <a:r>
              <a:rPr lang="en-GB" dirty="0"/>
              <a:t>Combining and improving on each others idea is good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787ECE-B46C-4ADA-9DD2-B2E5660F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613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FAFB-A940-40EE-BB47-1F83FD76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Synectics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9746-36B3-494E-B001-AABA3B06E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903" y="1556792"/>
            <a:ext cx="8229600" cy="3916363"/>
          </a:xfrm>
        </p:spPr>
        <p:txBody>
          <a:bodyPr>
            <a:noAutofit/>
          </a:bodyPr>
          <a:lstStyle/>
          <a:p>
            <a:r>
              <a:rPr lang="en-GB" sz="2000" dirty="0"/>
              <a:t>William J. J. Gordon felt Osborn’s Brainstorming sessions produced solutions too quickly, more perspectives were possible</a:t>
            </a:r>
          </a:p>
          <a:p>
            <a:r>
              <a:rPr lang="en-GB" sz="2000" dirty="0"/>
              <a:t>Like Brain Storming but without constraints and no understanding of the initial problem, as group progresses facts are introduced and finally the problem</a:t>
            </a:r>
          </a:p>
          <a:p>
            <a:r>
              <a:rPr lang="en-GB" sz="2000" dirty="0"/>
              <a:t>Much less commonly used</a:t>
            </a:r>
          </a:p>
          <a:p>
            <a:r>
              <a:rPr lang="en-GB" sz="2000" dirty="0"/>
              <a:t>Believes that group and individual creativity is similar</a:t>
            </a:r>
          </a:p>
          <a:p>
            <a:r>
              <a:rPr lang="en-GB" sz="2000" dirty="0"/>
              <a:t>The emotional, irrational, irrelevant may be useful to stimulate </a:t>
            </a:r>
            <a:r>
              <a:rPr lang="en-GB" sz="2000" dirty="0" smtClean="0"/>
              <a:t>creativity</a:t>
            </a: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6CD07-B36E-48A5-99ED-E7DFD720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00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FAFB-A940-40EE-BB47-1F83FD76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Synectics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9746-36B3-494E-B001-AABA3B06E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75" y="1417638"/>
            <a:ext cx="8229600" cy="3916363"/>
          </a:xfrm>
        </p:spPr>
        <p:txBody>
          <a:bodyPr>
            <a:noAutofit/>
          </a:bodyPr>
          <a:lstStyle/>
          <a:p>
            <a:r>
              <a:rPr lang="en-GB" sz="2000" dirty="0" smtClean="0"/>
              <a:t>Participants </a:t>
            </a:r>
            <a:r>
              <a:rPr lang="en-GB" sz="2000" dirty="0"/>
              <a:t>know what to expect – trained in the approach and creativity</a:t>
            </a:r>
          </a:p>
          <a:p>
            <a:r>
              <a:rPr lang="en-GB" sz="2000" dirty="0" smtClean="0"/>
              <a:t>Participants </a:t>
            </a:r>
            <a:r>
              <a:rPr lang="en-GB" sz="2000" dirty="0"/>
              <a:t>can be more creative if they know how creativity works</a:t>
            </a:r>
          </a:p>
          <a:p>
            <a:r>
              <a:rPr lang="en-GB" sz="2000" dirty="0"/>
              <a:t>5 principles; deferment of solutions, problem is allowed to be developed and run free, commonplace should be used to launch ideas about the unusual, alternate between involvement and detachment, use metaphor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6CD07-B36E-48A5-99ED-E7DFD720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57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8BF7-E5C7-4FFA-BA96-0A7C944BF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List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3A21B-3194-4A4F-9BD4-1785B45FE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Can be used individually or in a group</a:t>
            </a:r>
            <a:br>
              <a:rPr lang="en-GB" sz="2800" dirty="0"/>
            </a:br>
            <a:r>
              <a:rPr lang="en-GB" sz="2800" dirty="0"/>
              <a:t>useful for new product development</a:t>
            </a:r>
          </a:p>
          <a:p>
            <a:r>
              <a:rPr lang="en-GB" sz="2800" dirty="0"/>
              <a:t>2 stage approach</a:t>
            </a:r>
            <a:br>
              <a:rPr lang="en-GB" sz="2800" dirty="0"/>
            </a:br>
            <a:r>
              <a:rPr lang="en-GB" sz="2800" dirty="0"/>
              <a:t>	1. list all attributes</a:t>
            </a:r>
            <a:br>
              <a:rPr lang="en-GB" sz="2800" dirty="0"/>
            </a:br>
            <a:r>
              <a:rPr lang="en-GB" sz="2800" dirty="0"/>
              <a:t>	2. modify to make an improvement</a:t>
            </a:r>
            <a:br>
              <a:rPr lang="en-GB" sz="2800" dirty="0"/>
            </a:br>
            <a:r>
              <a:rPr lang="en-GB" sz="2800" dirty="0"/>
              <a:t>try: ask the following questions; put to other uses?, adapt?, magnify?, minify?, substitute?, rearrange?, reverse?, combine? (Osborne 1963)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93039-5482-4E8E-AFA7-0247A70AC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36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8FB5-87E2-46E2-9EEA-4CB57B2CC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The problems - dimensions and their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E6CC2-9650-443D-84C9-28929F9F5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Look at the problem and ask what is the source of the problem supposed to do? – these are the dimensions of the problem</a:t>
            </a:r>
          </a:p>
          <a:p>
            <a:r>
              <a:rPr lang="en-GB" sz="2800" dirty="0"/>
              <a:t>Secondly seek to reorganise these dimensions and their relationships seek to improve, alter, modify, or add new elements….. Find novel combinations </a:t>
            </a:r>
          </a:p>
          <a:p>
            <a:r>
              <a:rPr lang="en-GB" sz="2800" dirty="0"/>
              <a:t>Group or individual use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32BCF0-6AE2-4CD3-8A80-E20A6B817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53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EFD37-DA46-4B08-9A35-B4F8673A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048AA-C7DA-41B4-91BA-C6C31DDD2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 or </a:t>
            </a:r>
            <a:r>
              <a:rPr lang="en-GB" sz="2800" dirty="0" smtClean="0"/>
              <a:t>individually</a:t>
            </a:r>
            <a:endParaRPr lang="en-GB" sz="2800" dirty="0"/>
          </a:p>
          <a:p>
            <a:r>
              <a:rPr lang="en-GB" sz="2800" dirty="0"/>
              <a:t>Seek to identify the hidden “rules” or “values” behind the problem source</a:t>
            </a:r>
          </a:p>
          <a:p>
            <a:r>
              <a:rPr lang="en-GB" sz="2800" dirty="0"/>
              <a:t>What would happen if these were changed or are they not realistic or credible?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E124DA-2B20-41DD-A4FB-35A7BE6E9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88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76D6F-2F72-482F-BC26-0DA25C93C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Asking Searching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AE376-0C37-4E65-89C2-62238C8E9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groups, or as individuals, alone or as interview</a:t>
            </a:r>
          </a:p>
          <a:p>
            <a:r>
              <a:rPr lang="en-GB" sz="2800" dirty="0"/>
              <a:t>Ask awkward difficult questions, the “sharp pointy” questions which people find uncomfortable</a:t>
            </a:r>
          </a:p>
          <a:p>
            <a:r>
              <a:rPr lang="en-GB" sz="2800" dirty="0"/>
              <a:t>Avoid the “round reassuring”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2860B-D6DF-4F72-8F89-9496BC6D8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818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1125-B4E8-4B99-A6EB-5C5960E14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EA8C3-BD5C-4F82-A4D4-E7B95CE19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Find more points of view, what do many more stakeholders or implicated individuals think or see the problem as?</a:t>
            </a:r>
          </a:p>
          <a:p>
            <a:r>
              <a:rPr lang="en-GB" sz="2800" dirty="0"/>
              <a:t>Do they have any ideas?</a:t>
            </a:r>
          </a:p>
          <a:p>
            <a:r>
              <a:rPr lang="en-GB" sz="2800" dirty="0"/>
              <a:t>Groups, individuals, and as interviews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E62FD-ADD2-4F79-A17B-8FC968DBC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67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01DB0-12BD-4F85-B71C-F882922BF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Combining the Unusual, forcing unusual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B56DA-CCFD-49B3-A1C2-9A97D07DC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Take the attributes and force unusual relationships</a:t>
            </a:r>
          </a:p>
          <a:p>
            <a:r>
              <a:rPr lang="en-GB" sz="2400" dirty="0"/>
              <a:t>Be imaginative change things</a:t>
            </a:r>
          </a:p>
          <a:p>
            <a:r>
              <a:rPr lang="en-GB" sz="2400" dirty="0"/>
              <a:t>Thoroughly “shake-up” the existing problem</a:t>
            </a:r>
          </a:p>
          <a:p>
            <a:r>
              <a:rPr lang="en-GB" sz="2400" dirty="0"/>
              <a:t>Useful in groups or as individuals to produce bold ideas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61F80-7855-492B-B85B-0EF639455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65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52307-1FE0-4A9B-BAF0-C2BA55F6D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Adopt, Adapt, Improve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CAAEE-B63A-4194-BB77-F1B130FD9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normal way of trying to be creative</a:t>
            </a:r>
          </a:p>
          <a:p>
            <a:r>
              <a:rPr lang="en-GB" dirty="0"/>
              <a:t>Can be effective if one can challenge oneself sufficiently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B9652-93E9-4F04-AA9F-E04A229F5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15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683F-847D-4274-840E-850778C8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Change the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CFDC0-A4DF-484C-BF97-033B0693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 the assumptions and policies </a:t>
            </a:r>
            <a:r>
              <a:rPr lang="en-GB" dirty="0" smtClean="0"/>
              <a:t>ask: who</a:t>
            </a:r>
            <a:r>
              <a:rPr lang="en-GB" dirty="0"/>
              <a:t>?, what?, why?, where?, when?, which?, how?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66917-C314-4E7B-81BD-2BC1561C4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94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D21CD-4994-45E8-B749-72A8E3136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Evaluation and selection of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A2C4D-84D4-4FCF-9EDC-C04DDA3E4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Assess each idea performance possibility against a weighted set of criteria – effectiveness, efficiency, equity, will we meet objectives.</a:t>
            </a:r>
          </a:p>
          <a:p>
            <a:r>
              <a:rPr lang="en-GB" sz="2400" dirty="0"/>
              <a:t>Build a business case for the surviving ideas pick the better ones;</a:t>
            </a:r>
          </a:p>
          <a:p>
            <a:r>
              <a:rPr lang="en-GB" sz="2400" dirty="0"/>
              <a:t>Develop the solution and plan through the implications</a:t>
            </a:r>
          </a:p>
          <a:p>
            <a:r>
              <a:rPr lang="en-GB" sz="2400" dirty="0"/>
              <a:t>Test</a:t>
            </a:r>
          </a:p>
          <a:p>
            <a:r>
              <a:rPr lang="en-GB" sz="2400" dirty="0"/>
              <a:t>launch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1D583-CD47-4FEF-B934-8633FF81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035173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4811</TotalTime>
  <Words>678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1_20140311PresentationUWTSDTemplate</vt:lpstr>
      <vt:lpstr>20140311PresentationUWTSDTemplate</vt:lpstr>
      <vt:lpstr>2_20140311PresentationUWTSDTemplate</vt:lpstr>
      <vt:lpstr>PowerPoint Presentation</vt:lpstr>
      <vt:lpstr>Who are you?</vt:lpstr>
      <vt:lpstr>Problem Solving – what is the problem?</vt:lpstr>
      <vt:lpstr>A way of diagnosing</vt:lpstr>
      <vt:lpstr>Generating Solutions</vt:lpstr>
      <vt:lpstr>Brainstorming</vt:lpstr>
      <vt:lpstr>Synectics</vt:lpstr>
      <vt:lpstr>Synectics</vt:lpstr>
      <vt:lpstr>List Attributes</vt:lpstr>
      <vt:lpstr>The problems - dimensions and their relationships</vt:lpstr>
      <vt:lpstr>Challenge Assumptions</vt:lpstr>
      <vt:lpstr>Asking Searching Questions</vt:lpstr>
      <vt:lpstr>Different Perspectives</vt:lpstr>
      <vt:lpstr>Combining the Unusual, forcing unusual relationships</vt:lpstr>
      <vt:lpstr>Adopt, Adapt, Improve</vt:lpstr>
      <vt:lpstr>Change the rules</vt:lpstr>
      <vt:lpstr>Evaluation and selection of solutions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339</cp:revision>
  <dcterms:created xsi:type="dcterms:W3CDTF">2012-10-20T16:04:33Z</dcterms:created>
  <dcterms:modified xsi:type="dcterms:W3CDTF">2019-10-18T14:09:07Z</dcterms:modified>
</cp:coreProperties>
</file>