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tags/tag1.xml" ContentType="application/vnd.openxmlformats-officedocument.presentationml.tags+xml"/>
  <Override PartName="/ppt/notesSlides/notesSlide2.xml" ContentType="application/vnd.openxmlformats-officedocument.presentationml.notesSlide+xml"/>
  <Override PartName="/ppt/theme/themeOverride3.xml" ContentType="application/vnd.openxmlformats-officedocument.themeOverride+xml"/>
  <Override PartName="/ppt/notesSlides/notesSlide3.xml" ContentType="application/vnd.openxmlformats-officedocument.presentationml.notesSlide+xml"/>
  <Override PartName="/ppt/theme/themeOverride4.xml" ContentType="application/vnd.openxmlformats-officedocument.themeOverride+xml"/>
  <Override PartName="/ppt/notesSlides/notesSlide4.xml" ContentType="application/vnd.openxmlformats-officedocument.presentationml.notesSlide+xml"/>
  <Override PartName="/ppt/theme/themeOverride5.xml" ContentType="application/vnd.openxmlformats-officedocument.themeOverride+xml"/>
  <Override PartName="/ppt/tags/tag2.xml" ContentType="application/vnd.openxmlformats-officedocument.presentationml.tags+xml"/>
  <Override PartName="/ppt/theme/themeOverride6.xml" ContentType="application/vnd.openxmlformats-officedocument.themeOverride+xml"/>
  <Override PartName="/ppt/notesSlides/notesSlide5.xml" ContentType="application/vnd.openxmlformats-officedocument.presentationml.notesSl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notesSlides/notesSlide6.xml" ContentType="application/vnd.openxmlformats-officedocument.presentationml.notesSl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notesSlides/notesSlide7.xml" ContentType="application/vnd.openxmlformats-officedocument.presentationml.notesSl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ags/tag3.xml" ContentType="application/vnd.openxmlformats-officedocument.presentationml.tags+xml"/>
  <Override PartName="/ppt/theme/themeOverride52.xml" ContentType="application/vnd.openxmlformats-officedocument.themeOverride+xml"/>
  <Override PartName="/ppt/tags/tag4.xml" ContentType="application/vnd.openxmlformats-officedocument.presentationml.tags+xml"/>
  <Override PartName="/ppt/theme/themeOverride53.xml" ContentType="application/vnd.openxmlformats-officedocument.themeOverride+xml"/>
  <Override PartName="/ppt/tags/tag5.xml" ContentType="application/vnd.openxmlformats-officedocument.presentationml.tags+xml"/>
  <Override PartName="/ppt/theme/themeOverride54.xml" ContentType="application/vnd.openxmlformats-officedocument.themeOverride+xml"/>
  <Override PartName="/ppt/tags/tag6.xml" ContentType="application/vnd.openxmlformats-officedocument.presentationml.tags+xml"/>
  <Override PartName="/ppt/theme/themeOverride55.xml" ContentType="application/vnd.openxmlformats-officedocument.themeOverride+xml"/>
  <Override PartName="/ppt/tags/tag7.xml" ContentType="application/vnd.openxmlformats-officedocument.presentationml.tags+xml"/>
  <Override PartName="/ppt/theme/themeOverride56.xml" ContentType="application/vnd.openxmlformats-officedocument.themeOverride+xml"/>
  <Override PartName="/ppt/tags/tag8.xml" ContentType="application/vnd.openxmlformats-officedocument.presentationml.tags+xml"/>
  <Override PartName="/ppt/theme/themeOverride57.xml" ContentType="application/vnd.openxmlformats-officedocument.themeOverride+xml"/>
  <Override PartName="/ppt/tags/tag9.xml" ContentType="application/vnd.openxmlformats-officedocument.presentationml.tags+xml"/>
  <Override PartName="/ppt/theme/themeOverride58.xml" ContentType="application/vnd.openxmlformats-officedocument.themeOverride+xml"/>
  <Override PartName="/ppt/tags/tag10.xml" ContentType="application/vnd.openxmlformats-officedocument.presentationml.tags+xml"/>
  <Override PartName="/ppt/theme/themeOverride59.xml" ContentType="application/vnd.openxmlformats-officedocument.themeOverride+xml"/>
  <Override PartName="/ppt/tags/tag11.xml" ContentType="application/vnd.openxmlformats-officedocument.presentationml.tags+xml"/>
  <Override PartName="/ppt/theme/themeOverride60.xml" ContentType="application/vnd.openxmlformats-officedocument.themeOverride+xml"/>
  <Override PartName="/ppt/tags/tag12.xml" ContentType="application/vnd.openxmlformats-officedocument.presentationml.tags+xml"/>
  <Override PartName="/ppt/theme/themeOverride61.xml" ContentType="application/vnd.openxmlformats-officedocument.themeOverride+xml"/>
  <Override PartName="/ppt/tags/tag13.xml" ContentType="application/vnd.openxmlformats-officedocument.presentationml.tags+xml"/>
  <Override PartName="/ppt/theme/themeOverride62.xml" ContentType="application/vnd.openxmlformats-officedocument.themeOverride+xml"/>
  <Override PartName="/ppt/tags/tag14.xml" ContentType="application/vnd.openxmlformats-officedocument.presentationml.tags+xml"/>
  <Override PartName="/ppt/theme/themeOverride63.xml" ContentType="application/vnd.openxmlformats-officedocument.themeOverride+xml"/>
  <Override PartName="/ppt/tags/tag15.xml" ContentType="application/vnd.openxmlformats-officedocument.presentationml.tags+xml"/>
  <Override PartName="/ppt/theme/themeOverride64.xml" ContentType="application/vnd.openxmlformats-officedocument.themeOverride+xml"/>
  <Override PartName="/ppt/tags/tag16.xml" ContentType="application/vnd.openxmlformats-officedocument.presentationml.tags+xml"/>
  <Override PartName="/ppt/theme/themeOverride65.xml" ContentType="application/vnd.openxmlformats-officedocument.themeOverride+xml"/>
  <Override PartName="/ppt/tags/tag17.xml" ContentType="application/vnd.openxmlformats-officedocument.presentationml.tags+xml"/>
  <Override PartName="/ppt/theme/themeOverride66.xml" ContentType="application/vnd.openxmlformats-officedocument.themeOverride+xml"/>
  <Override PartName="/ppt/tags/tag18.xml" ContentType="application/vnd.openxmlformats-officedocument.presentationml.tags+xml"/>
  <Override PartName="/ppt/theme/themeOverride67.xml" ContentType="application/vnd.openxmlformats-officedocument.themeOverride+xml"/>
  <Override PartName="/ppt/tags/tag19.xml" ContentType="application/vnd.openxmlformats-officedocument.presentationml.tags+xml"/>
  <Override PartName="/ppt/notesSlides/notesSlide8.xml" ContentType="application/vnd.openxmlformats-officedocument.presentationml.notesSlide+xml"/>
  <Override PartName="/ppt/theme/themeOverride68.xml" ContentType="application/vnd.openxmlformats-officedocument.themeOverride+xml"/>
  <Override PartName="/ppt/tags/tag20.xml" ContentType="application/vnd.openxmlformats-officedocument.presentationml.tags+xml"/>
  <Override PartName="/ppt/notesSlides/notesSlide9.xml" ContentType="application/vnd.openxmlformats-officedocument.presentationml.notesSlide+xml"/>
  <Override PartName="/ppt/theme/themeOverride69.xml" ContentType="application/vnd.openxmlformats-officedocument.themeOverride+xml"/>
  <Override PartName="/ppt/tags/tag21.xml" ContentType="application/vnd.openxmlformats-officedocument.presentationml.tags+xml"/>
  <Override PartName="/ppt/theme/themeOverride70.xml" ContentType="application/vnd.openxmlformats-officedocument.themeOverride+xml"/>
  <Override PartName="/ppt/theme/themeOverride71.xml" ContentType="application/vnd.openxmlformats-officedocument.themeOverride+xml"/>
  <Override PartName="/ppt/theme/themeOverride72.xml" ContentType="application/vnd.openxmlformats-officedocument.themeOverride+xml"/>
  <Override PartName="/ppt/theme/themeOverride73.xml" ContentType="application/vnd.openxmlformats-officedocument.themeOverride+xml"/>
  <Override PartName="/ppt/theme/themeOverride74.xml" ContentType="application/vnd.openxmlformats-officedocument.themeOverride+xml"/>
  <Override PartName="/ppt/tags/tag22.xml" ContentType="application/vnd.openxmlformats-officedocument.presentationml.tags+xml"/>
  <Override PartName="/ppt/theme/themeOverride75.xml" ContentType="application/vnd.openxmlformats-officedocument.themeOverride+xml"/>
  <Override PartName="/ppt/tags/tag23.xml" ContentType="application/vnd.openxmlformats-officedocument.presentationml.tags+xml"/>
  <Override PartName="/ppt/theme/themeOverride76.xml" ContentType="application/vnd.openxmlformats-officedocument.themeOverride+xml"/>
  <Override PartName="/ppt/notesSlides/notesSlide10.xml" ContentType="application/vnd.openxmlformats-officedocument.presentationml.notesSlide+xml"/>
  <Override PartName="/ppt/theme/themeOverride77.xml" ContentType="application/vnd.openxmlformats-officedocument.themeOverride+xml"/>
  <Override PartName="/ppt/theme/themeOverride78.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81"/>
  </p:notesMasterIdLst>
  <p:handoutMasterIdLst>
    <p:handoutMasterId r:id="rId82"/>
  </p:handoutMasterIdLst>
  <p:sldIdLst>
    <p:sldId id="293" r:id="rId2"/>
    <p:sldId id="286" r:id="rId3"/>
    <p:sldId id="297" r:id="rId4"/>
    <p:sldId id="451" r:id="rId5"/>
    <p:sldId id="291" r:id="rId6"/>
    <p:sldId id="385" r:id="rId7"/>
    <p:sldId id="296" r:id="rId8"/>
    <p:sldId id="387" r:id="rId9"/>
    <p:sldId id="294" r:id="rId10"/>
    <p:sldId id="388" r:id="rId11"/>
    <p:sldId id="295" r:id="rId12"/>
    <p:sldId id="389" r:id="rId13"/>
    <p:sldId id="298" r:id="rId14"/>
    <p:sldId id="390" r:id="rId15"/>
    <p:sldId id="299" r:id="rId16"/>
    <p:sldId id="300" r:id="rId17"/>
    <p:sldId id="392" r:id="rId18"/>
    <p:sldId id="417" r:id="rId19"/>
    <p:sldId id="301" r:id="rId20"/>
    <p:sldId id="393" r:id="rId21"/>
    <p:sldId id="302" r:id="rId22"/>
    <p:sldId id="394" r:id="rId23"/>
    <p:sldId id="303" r:id="rId24"/>
    <p:sldId id="305" r:id="rId25"/>
    <p:sldId id="453" r:id="rId26"/>
    <p:sldId id="306" r:id="rId27"/>
    <p:sldId id="307" r:id="rId28"/>
    <p:sldId id="338" r:id="rId29"/>
    <p:sldId id="322" r:id="rId30"/>
    <p:sldId id="339" r:id="rId31"/>
    <p:sldId id="395" r:id="rId32"/>
    <p:sldId id="340" r:id="rId33"/>
    <p:sldId id="341" r:id="rId34"/>
    <p:sldId id="404" r:id="rId35"/>
    <p:sldId id="342" r:id="rId36"/>
    <p:sldId id="343" r:id="rId37"/>
    <p:sldId id="405" r:id="rId38"/>
    <p:sldId id="419" r:id="rId39"/>
    <p:sldId id="420" r:id="rId40"/>
    <p:sldId id="406" r:id="rId41"/>
    <p:sldId id="407" r:id="rId42"/>
    <p:sldId id="421" r:id="rId43"/>
    <p:sldId id="422" r:id="rId44"/>
    <p:sldId id="414" r:id="rId45"/>
    <p:sldId id="344" r:id="rId46"/>
    <p:sldId id="454" r:id="rId47"/>
    <p:sldId id="324" r:id="rId48"/>
    <p:sldId id="325" r:id="rId49"/>
    <p:sldId id="446" r:id="rId50"/>
    <p:sldId id="326" r:id="rId51"/>
    <p:sldId id="349" r:id="rId52"/>
    <p:sldId id="430" r:id="rId53"/>
    <p:sldId id="432" r:id="rId54"/>
    <p:sldId id="433" r:id="rId55"/>
    <p:sldId id="409" r:id="rId56"/>
    <p:sldId id="410" r:id="rId57"/>
    <p:sldId id="411" r:id="rId58"/>
    <p:sldId id="412" r:id="rId59"/>
    <p:sldId id="413" r:id="rId60"/>
    <p:sldId id="434" r:id="rId61"/>
    <p:sldId id="435" r:id="rId62"/>
    <p:sldId id="436" r:id="rId63"/>
    <p:sldId id="437" r:id="rId64"/>
    <p:sldId id="438" r:id="rId65"/>
    <p:sldId id="439" r:id="rId66"/>
    <p:sldId id="440" r:id="rId67"/>
    <p:sldId id="347" r:id="rId68"/>
    <p:sldId id="346" r:id="rId69"/>
    <p:sldId id="455" r:id="rId70"/>
    <p:sldId id="431" r:id="rId71"/>
    <p:sldId id="463" r:id="rId72"/>
    <p:sldId id="462" r:id="rId73"/>
    <p:sldId id="464" r:id="rId74"/>
    <p:sldId id="350" r:id="rId75"/>
    <p:sldId id="351" r:id="rId76"/>
    <p:sldId id="329" r:id="rId77"/>
    <p:sldId id="465" r:id="rId78"/>
    <p:sldId id="467" r:id="rId79"/>
    <p:sldId id="494" r:id="rId80"/>
  </p:sldIdLst>
  <p:sldSz cx="12188825" cy="6858000"/>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16">
          <p15:clr>
            <a:srgbClr val="A4A3A4"/>
          </p15:clr>
        </p15:guide>
        <p15:guide id="2" pos="393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76227" autoAdjust="0"/>
  </p:normalViewPr>
  <p:slideViewPr>
    <p:cSldViewPr>
      <p:cViewPr varScale="1">
        <p:scale>
          <a:sx n="63" d="100"/>
          <a:sy n="63" d="100"/>
        </p:scale>
        <p:origin x="552" y="67"/>
      </p:cViewPr>
      <p:guideLst>
        <p:guide orient="horz" pos="2216"/>
        <p:guide pos="3938"/>
      </p:guideLst>
    </p:cSldViewPr>
  </p:slideViewPr>
  <p:outlineViewPr>
    <p:cViewPr>
      <p:scale>
        <a:sx n="33" d="100"/>
        <a:sy n="33" d="100"/>
      </p:scale>
      <p:origin x="252" y="59814"/>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notesMaster" Target="notesMasters/notesMaster1.xml"/><Relationship Id="rId86"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2025/6/2</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2025/6/2</a:t>
            </a:fld>
            <a:endParaRPr lang="zh-CN" altLang="en-US"/>
          </a:p>
        </p:txBody>
      </p:sp>
      <p:sp>
        <p:nvSpPr>
          <p:cNvPr id="4" name="幻灯片图像占位符 3"/>
          <p:cNvSpPr>
            <a:spLocks noGrp="1" noRot="1" noChangeAspect="1"/>
          </p:cNvSpPr>
          <p:nvPr>
            <p:ph type="sldImg" idx="2"/>
          </p:nvPr>
        </p:nvSpPr>
        <p:spPr>
          <a:xfrm>
            <a:off x="2286450" y="514350"/>
            <a:ext cx="4571101"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pPr algn="l">
              <a:buNone/>
            </a:pPr>
            <a:r>
              <a:rPr lang="en-US" altLang="zh-TW" b="0" i="0" dirty="0">
                <a:solidFill>
                  <a:srgbClr val="404040"/>
                </a:solidFill>
                <a:effectLst/>
                <a:latin typeface="Inter"/>
              </a:rPr>
              <a:t>In ancient India, Buddhism was established by Gautama Buddha, whose lifetime is generally dated to the 6th–5th century BCE. Today, there are three surviving Buddhist traditions: </a:t>
            </a:r>
            <a:r>
              <a:rPr lang="en-US" altLang="zh-TW" b="1" i="0" dirty="0" err="1">
                <a:solidFill>
                  <a:srgbClr val="404040"/>
                </a:solidFill>
                <a:effectLst/>
                <a:latin typeface="Inter"/>
              </a:rPr>
              <a:t>Theravāda</a:t>
            </a:r>
            <a:r>
              <a:rPr lang="en-US" altLang="zh-TW" b="0" i="0" dirty="0">
                <a:solidFill>
                  <a:srgbClr val="404040"/>
                </a:solidFill>
                <a:effectLst/>
                <a:latin typeface="Inter"/>
              </a:rPr>
              <a:t>, </a:t>
            </a:r>
            <a:r>
              <a:rPr lang="en-US" altLang="zh-TW" b="1" i="0" dirty="0" err="1">
                <a:solidFill>
                  <a:srgbClr val="404040"/>
                </a:solidFill>
                <a:effectLst/>
                <a:latin typeface="Inter"/>
              </a:rPr>
              <a:t>Mahāyāna</a:t>
            </a:r>
            <a:r>
              <a:rPr lang="en-US" altLang="zh-TW" b="0" i="0" dirty="0">
                <a:solidFill>
                  <a:srgbClr val="404040"/>
                </a:solidFill>
                <a:effectLst/>
                <a:latin typeface="Inter"/>
              </a:rPr>
              <a:t>, and </a:t>
            </a:r>
            <a:r>
              <a:rPr lang="en-US" altLang="zh-TW" b="1" i="0" dirty="0" err="1">
                <a:solidFill>
                  <a:srgbClr val="404040"/>
                </a:solidFill>
                <a:effectLst/>
                <a:latin typeface="Inter"/>
              </a:rPr>
              <a:t>Vajrayāna</a:t>
            </a:r>
            <a:r>
              <a:rPr lang="en-US" altLang="zh-TW" b="0" i="0" dirty="0">
                <a:solidFill>
                  <a:srgbClr val="404040"/>
                </a:solidFill>
                <a:effectLst/>
                <a:latin typeface="Inter"/>
              </a:rPr>
              <a:t>.</a:t>
            </a:r>
          </a:p>
          <a:p>
            <a:pPr algn="l">
              <a:buFont typeface="Arial" panose="020B0604020202020204" pitchFamily="34" charset="0"/>
              <a:buChar char="•"/>
            </a:pPr>
            <a:r>
              <a:rPr lang="en-US" altLang="zh-TW" b="1" i="0" dirty="0" err="1">
                <a:solidFill>
                  <a:srgbClr val="404040"/>
                </a:solidFill>
                <a:effectLst/>
                <a:latin typeface="Inter"/>
              </a:rPr>
              <a:t>Theravāda</a:t>
            </a:r>
            <a:r>
              <a:rPr lang="en-US" altLang="zh-TW" b="0" i="0" dirty="0">
                <a:solidFill>
                  <a:srgbClr val="404040"/>
                </a:solidFill>
                <a:effectLst/>
                <a:latin typeface="Inter"/>
              </a:rPr>
              <a:t> (Pali: </a:t>
            </a:r>
            <a:r>
              <a:rPr lang="en-US" altLang="zh-TW" b="0" i="1" dirty="0">
                <a:solidFill>
                  <a:srgbClr val="404040"/>
                </a:solidFill>
                <a:effectLst/>
                <a:latin typeface="Inter"/>
              </a:rPr>
              <a:t>School of the Elders</a:t>
            </a:r>
            <a:r>
              <a:rPr lang="en-US" altLang="zh-TW" b="0" i="0" dirty="0">
                <a:solidFill>
                  <a:srgbClr val="404040"/>
                </a:solidFill>
                <a:effectLst/>
                <a:latin typeface="Inter"/>
              </a:rPr>
              <a:t>) uses Pali as its primary scriptural language.</a:t>
            </a:r>
          </a:p>
          <a:p>
            <a:pPr algn="l">
              <a:spcBef>
                <a:spcPts val="300"/>
              </a:spcBef>
              <a:buFont typeface="Arial" panose="020B0604020202020204" pitchFamily="34" charset="0"/>
              <a:buChar char="•"/>
            </a:pPr>
            <a:r>
              <a:rPr lang="en-US" altLang="zh-TW" b="1" i="0" dirty="0" err="1">
                <a:solidFill>
                  <a:srgbClr val="404040"/>
                </a:solidFill>
                <a:effectLst/>
                <a:latin typeface="Inter"/>
              </a:rPr>
              <a:t>Mahāyāna</a:t>
            </a:r>
            <a:r>
              <a:rPr lang="en-US" altLang="zh-TW" b="0" i="0" dirty="0">
                <a:solidFill>
                  <a:srgbClr val="404040"/>
                </a:solidFill>
                <a:effectLst/>
                <a:latin typeface="Inter"/>
              </a:rPr>
              <a:t> (Sanskrit: </a:t>
            </a:r>
            <a:r>
              <a:rPr lang="en-US" altLang="zh-TW" b="0" i="1" dirty="0">
                <a:solidFill>
                  <a:srgbClr val="404040"/>
                </a:solidFill>
                <a:effectLst/>
                <a:latin typeface="Inter"/>
              </a:rPr>
              <a:t>Great Vehicle</a:t>
            </a:r>
            <a:r>
              <a:rPr lang="en-US" altLang="zh-TW" b="0" i="0" dirty="0">
                <a:solidFill>
                  <a:srgbClr val="404040"/>
                </a:solidFill>
                <a:effectLst/>
                <a:latin typeface="Inter"/>
              </a:rPr>
              <a:t>) and </a:t>
            </a:r>
            <a:r>
              <a:rPr lang="en-US" altLang="zh-TW" b="1" i="0" dirty="0" err="1">
                <a:solidFill>
                  <a:srgbClr val="404040"/>
                </a:solidFill>
                <a:effectLst/>
                <a:latin typeface="Inter"/>
              </a:rPr>
              <a:t>Vajrayāna</a:t>
            </a:r>
            <a:r>
              <a:rPr lang="en-US" altLang="zh-TW" b="0" i="0" dirty="0">
                <a:solidFill>
                  <a:srgbClr val="404040"/>
                </a:solidFill>
                <a:effectLst/>
                <a:latin typeface="Inter"/>
              </a:rPr>
              <a:t> (Sanskrit: </a:t>
            </a:r>
            <a:r>
              <a:rPr lang="en-US" altLang="zh-TW" b="0" i="1" dirty="0">
                <a:solidFill>
                  <a:srgbClr val="404040"/>
                </a:solidFill>
                <a:effectLst/>
                <a:latin typeface="Inter"/>
              </a:rPr>
              <a:t>Thunderbolt Vehicle</a:t>
            </a:r>
            <a:r>
              <a:rPr lang="en-US" altLang="zh-TW" b="0" i="0" dirty="0">
                <a:solidFill>
                  <a:srgbClr val="404040"/>
                </a:solidFill>
                <a:effectLst/>
                <a:latin typeface="Inter"/>
              </a:rPr>
              <a:t> or </a:t>
            </a:r>
            <a:r>
              <a:rPr lang="en-US" altLang="zh-TW" b="0" i="1" dirty="0">
                <a:solidFill>
                  <a:srgbClr val="404040"/>
                </a:solidFill>
                <a:effectLst/>
                <a:latin typeface="Inter"/>
              </a:rPr>
              <a:t>Diamond Vehicle</a:t>
            </a:r>
            <a:r>
              <a:rPr lang="en-US" altLang="zh-TW" b="0" i="0" dirty="0">
                <a:solidFill>
                  <a:srgbClr val="404040"/>
                </a:solidFill>
                <a:effectLst/>
                <a:latin typeface="Inter"/>
              </a:rPr>
              <a:t>) both rely on Sanskrit for their foundational texts.</a:t>
            </a:r>
          </a:p>
          <a:p>
            <a:endParaRPr lang="en-US" altLang="zh-TW" dirty="0"/>
          </a:p>
          <a:p>
            <a:endParaRPr lang="zh-TW" altLang="en-US" dirty="0"/>
          </a:p>
        </p:txBody>
      </p:sp>
    </p:spTree>
    <p:extLst>
      <p:ext uri="{BB962C8B-B14F-4D97-AF65-F5344CB8AC3E}">
        <p14:creationId xmlns:p14="http://schemas.microsoft.com/office/powerpoint/2010/main" val="683816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pPr algn="l">
              <a:buNone/>
            </a:pPr>
            <a:r>
              <a:rPr lang="en-US" altLang="zh-TW" b="0" i="0" dirty="0">
                <a:solidFill>
                  <a:srgbClr val="404040"/>
                </a:solidFill>
                <a:effectLst/>
                <a:latin typeface="Inter"/>
              </a:rPr>
              <a:t>This diagram illustrates the primary regions associated with the three major Buddhist traditions:</a:t>
            </a:r>
          </a:p>
          <a:p>
            <a:pPr algn="l">
              <a:buFont typeface="Arial" panose="020B0604020202020204" pitchFamily="34" charset="0"/>
              <a:buChar char="•"/>
            </a:pPr>
            <a:r>
              <a:rPr lang="en-US" altLang="zh-TW" b="1" i="0" dirty="0" err="1">
                <a:solidFill>
                  <a:srgbClr val="404040"/>
                </a:solidFill>
                <a:effectLst/>
                <a:latin typeface="Inter"/>
              </a:rPr>
              <a:t>Theravāda</a:t>
            </a:r>
            <a:r>
              <a:rPr lang="en-US" altLang="zh-TW" b="0" i="0" dirty="0">
                <a:solidFill>
                  <a:srgbClr val="404040"/>
                </a:solidFill>
                <a:effectLst/>
                <a:latin typeface="Inter"/>
              </a:rPr>
              <a:t> (represented in red) is predominantly practiced in Sri Lanka and Southeast Asian countries such as Cambodia, Laos, Myanmar, and Thailand.</a:t>
            </a:r>
          </a:p>
          <a:p>
            <a:pPr algn="l">
              <a:spcBef>
                <a:spcPts val="300"/>
              </a:spcBef>
              <a:buFont typeface="Arial" panose="020B0604020202020204" pitchFamily="34" charset="0"/>
              <a:buChar char="•"/>
            </a:pPr>
            <a:r>
              <a:rPr lang="en-US" altLang="zh-TW" b="1" i="0" dirty="0" err="1">
                <a:solidFill>
                  <a:srgbClr val="404040"/>
                </a:solidFill>
                <a:effectLst/>
                <a:latin typeface="Inter"/>
              </a:rPr>
              <a:t>Mahāyāna</a:t>
            </a:r>
            <a:r>
              <a:rPr lang="en-US" altLang="zh-TW" b="1" i="0" dirty="0">
                <a:solidFill>
                  <a:srgbClr val="404040"/>
                </a:solidFill>
                <a:effectLst/>
                <a:latin typeface="Inter"/>
              </a:rPr>
              <a:t> (in yellow)</a:t>
            </a:r>
            <a:r>
              <a:rPr lang="en-US" altLang="zh-TW" b="0" i="0" dirty="0">
                <a:solidFill>
                  <a:srgbClr val="404040"/>
                </a:solidFill>
                <a:effectLst/>
                <a:latin typeface="Inter"/>
              </a:rPr>
              <a:t> Buddhism is mainly followed in China, Japan, Korea, Vietnam, and Malaysia.</a:t>
            </a:r>
          </a:p>
          <a:p>
            <a:pPr algn="l">
              <a:spcBef>
                <a:spcPts val="300"/>
              </a:spcBef>
              <a:buFont typeface="Arial" panose="020B0604020202020204" pitchFamily="34" charset="0"/>
              <a:buChar char="•"/>
            </a:pPr>
            <a:r>
              <a:rPr lang="en-US" altLang="zh-TW" b="1" i="0" dirty="0" err="1">
                <a:solidFill>
                  <a:srgbClr val="404040"/>
                </a:solidFill>
                <a:effectLst/>
                <a:latin typeface="Inter"/>
              </a:rPr>
              <a:t>Vajrayāna</a:t>
            </a:r>
            <a:r>
              <a:rPr lang="en-US" altLang="zh-TW" b="0" i="0" dirty="0">
                <a:solidFill>
                  <a:srgbClr val="404040"/>
                </a:solidFill>
                <a:effectLst/>
                <a:latin typeface="Inter"/>
              </a:rPr>
              <a:t> (in orange) is primarily found in Tibet, Nepal, Bhutan, Mongolia, and Kalmykia.</a:t>
            </a:r>
          </a:p>
        </p:txBody>
      </p:sp>
    </p:spTree>
    <p:extLst>
      <p:ext uri="{BB962C8B-B14F-4D97-AF65-F5344CB8AC3E}">
        <p14:creationId xmlns:p14="http://schemas.microsoft.com/office/powerpoint/2010/main" val="7147831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pPr algn="l">
              <a:buNone/>
            </a:pPr>
            <a:r>
              <a:rPr lang="en-US" altLang="zh-TW" b="0" i="0" dirty="0">
                <a:solidFill>
                  <a:srgbClr val="404040"/>
                </a:solidFill>
                <a:effectLst/>
                <a:latin typeface="Inter"/>
              </a:rPr>
              <a:t>Let’s examine the distribution of adherents across Buddhism’s three major traditions:</a:t>
            </a:r>
          </a:p>
          <a:p>
            <a:pPr algn="l">
              <a:buFont typeface="Arial" panose="020B0604020202020204" pitchFamily="34" charset="0"/>
              <a:buChar char="•"/>
            </a:pPr>
            <a:r>
              <a:rPr lang="en-US" altLang="zh-TW" b="1" i="0" dirty="0" err="1">
                <a:solidFill>
                  <a:srgbClr val="404040"/>
                </a:solidFill>
                <a:effectLst/>
                <a:latin typeface="Inter"/>
              </a:rPr>
              <a:t>Mahāyāna</a:t>
            </a:r>
            <a:r>
              <a:rPr lang="en-US" altLang="zh-TW" b="1" i="0" dirty="0">
                <a:solidFill>
                  <a:srgbClr val="404040"/>
                </a:solidFill>
                <a:effectLst/>
                <a:latin typeface="Inter"/>
              </a:rPr>
              <a:t> Buddhism</a:t>
            </a:r>
            <a:r>
              <a:rPr lang="en-US" altLang="zh-TW" b="0" i="0" dirty="0">
                <a:solidFill>
                  <a:srgbClr val="404040"/>
                </a:solidFill>
                <a:effectLst/>
                <a:latin typeface="Inter"/>
              </a:rPr>
              <a:t> accounts for approximately 56%,</a:t>
            </a:r>
          </a:p>
          <a:p>
            <a:pPr algn="l">
              <a:spcBef>
                <a:spcPts val="300"/>
              </a:spcBef>
              <a:buFont typeface="Arial" panose="020B0604020202020204" pitchFamily="34" charset="0"/>
              <a:buChar char="•"/>
            </a:pPr>
            <a:r>
              <a:rPr lang="en-US" altLang="zh-TW" b="1" i="0" dirty="0" err="1">
                <a:solidFill>
                  <a:srgbClr val="404040"/>
                </a:solidFill>
                <a:effectLst/>
                <a:latin typeface="Inter"/>
              </a:rPr>
              <a:t>Theravāda</a:t>
            </a:r>
            <a:r>
              <a:rPr lang="en-US" altLang="zh-TW" b="1" i="0" dirty="0">
                <a:solidFill>
                  <a:srgbClr val="404040"/>
                </a:solidFill>
                <a:effectLst/>
                <a:latin typeface="Inter"/>
              </a:rPr>
              <a:t> Buddhism</a:t>
            </a:r>
            <a:r>
              <a:rPr lang="en-US" altLang="zh-TW" b="0" i="0" dirty="0">
                <a:solidFill>
                  <a:srgbClr val="404040"/>
                </a:solidFill>
                <a:effectLst/>
                <a:latin typeface="Inter"/>
              </a:rPr>
              <a:t> for 38%,</a:t>
            </a:r>
          </a:p>
          <a:p>
            <a:pPr algn="l">
              <a:spcBef>
                <a:spcPts val="300"/>
              </a:spcBef>
              <a:buFont typeface="Arial" panose="020B0604020202020204" pitchFamily="34" charset="0"/>
              <a:buChar char="•"/>
            </a:pPr>
            <a:r>
              <a:rPr lang="en-US" altLang="zh-TW" b="1" i="0" dirty="0" err="1">
                <a:solidFill>
                  <a:srgbClr val="404040"/>
                </a:solidFill>
                <a:effectLst/>
                <a:latin typeface="Inter"/>
              </a:rPr>
              <a:t>Vajrayāna</a:t>
            </a:r>
            <a:r>
              <a:rPr lang="en-US" altLang="zh-TW" b="1" i="0" dirty="0">
                <a:solidFill>
                  <a:srgbClr val="404040"/>
                </a:solidFill>
                <a:effectLst/>
                <a:latin typeface="Inter"/>
              </a:rPr>
              <a:t> Buddhism</a:t>
            </a:r>
            <a:r>
              <a:rPr lang="en-US" altLang="zh-TW" b="0" i="0" dirty="0">
                <a:solidFill>
                  <a:srgbClr val="404040"/>
                </a:solidFill>
                <a:effectLst/>
                <a:latin typeface="Inter"/>
              </a:rPr>
              <a:t> for 6%.</a:t>
            </a:r>
          </a:p>
        </p:txBody>
      </p:sp>
    </p:spTree>
    <p:extLst>
      <p:ext uri="{BB962C8B-B14F-4D97-AF65-F5344CB8AC3E}">
        <p14:creationId xmlns:p14="http://schemas.microsoft.com/office/powerpoint/2010/main" val="2803686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TW" b="0" i="0" dirty="0">
                <a:solidFill>
                  <a:srgbClr val="404040"/>
                </a:solidFill>
                <a:effectLst/>
                <a:latin typeface="Inter"/>
              </a:rPr>
              <a:t>This timeline outlines the development and spread of the three main Buddhist traditions. Among them, </a:t>
            </a:r>
            <a:r>
              <a:rPr lang="en-US" altLang="zh-TW" b="1" i="0" dirty="0" err="1">
                <a:solidFill>
                  <a:srgbClr val="404040"/>
                </a:solidFill>
                <a:effectLst/>
                <a:latin typeface="Inter"/>
              </a:rPr>
              <a:t>Theravāda</a:t>
            </a:r>
            <a:r>
              <a:rPr lang="en-US" altLang="zh-TW" b="0" i="0" dirty="0">
                <a:solidFill>
                  <a:srgbClr val="404040"/>
                </a:solidFill>
                <a:effectLst/>
                <a:latin typeface="Inter"/>
              </a:rPr>
              <a:t> most accurately preserves the Buddha’s original teachings. Therefore, I will introduce the Buddha’s </a:t>
            </a:r>
            <a:r>
              <a:rPr lang="en-US" altLang="zh-TW" b="1" i="0" dirty="0">
                <a:solidFill>
                  <a:srgbClr val="404040"/>
                </a:solidFill>
                <a:effectLst/>
                <a:latin typeface="Inter"/>
              </a:rPr>
              <a:t>basic teachings</a:t>
            </a:r>
            <a:r>
              <a:rPr lang="en-US" altLang="zh-TW" b="0" i="0" dirty="0">
                <a:solidFill>
                  <a:srgbClr val="404040"/>
                </a:solidFill>
                <a:effectLst/>
                <a:latin typeface="Inter"/>
              </a:rPr>
              <a:t> based on the </a:t>
            </a:r>
            <a:r>
              <a:rPr lang="en-US" altLang="zh-TW" b="0" i="0" dirty="0" err="1">
                <a:solidFill>
                  <a:srgbClr val="404040"/>
                </a:solidFill>
                <a:effectLst/>
                <a:latin typeface="Inter"/>
              </a:rPr>
              <a:t>Theravāda</a:t>
            </a:r>
            <a:r>
              <a:rPr lang="en-US" altLang="zh-TW" b="0" i="0" dirty="0">
                <a:solidFill>
                  <a:srgbClr val="404040"/>
                </a:solidFill>
                <a:effectLst/>
                <a:latin typeface="Inter"/>
              </a:rPr>
              <a:t> tradition.</a:t>
            </a:r>
            <a:endParaRPr lang="zh-TW" altLang="en-US" dirty="0"/>
          </a:p>
        </p:txBody>
      </p:sp>
    </p:spTree>
    <p:extLst>
      <p:ext uri="{BB962C8B-B14F-4D97-AF65-F5344CB8AC3E}">
        <p14:creationId xmlns:p14="http://schemas.microsoft.com/office/powerpoint/2010/main" val="20579566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r>
              <a:rPr lang="en-US" altLang="zh-TW" i="1" dirty="0"/>
              <a:t>Siddhartha</a:t>
            </a:r>
            <a:r>
              <a:rPr lang="en-US" altLang="zh-TW" dirty="0"/>
              <a:t>, “one who has accomplished an aim or object, successful, prosperous”</a:t>
            </a:r>
            <a:endParaRPr lang="zh-TW" altLang="en-US" dirty="0"/>
          </a:p>
        </p:txBody>
      </p:sp>
    </p:spTree>
    <p:extLst>
      <p:ext uri="{BB962C8B-B14F-4D97-AF65-F5344CB8AC3E}">
        <p14:creationId xmlns:p14="http://schemas.microsoft.com/office/powerpoint/2010/main" val="12227330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14031782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20481757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20470490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1064472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a:xfrm>
            <a:off x="2286000" y="514350"/>
            <a:ext cx="4572000" cy="2571750"/>
          </a:xfrm>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2897270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68" y="2130524"/>
            <a:ext cx="10361672" cy="1470094"/>
          </a:xfrm>
        </p:spPr>
        <p:txBody>
          <a:bodyPr/>
          <a:lstStyle/>
          <a:p>
            <a:r>
              <a:rPr lang="zh-CN" altLang="en-US"/>
              <a:t>单击此处编辑母版标题样式</a:t>
            </a:r>
          </a:p>
        </p:txBody>
      </p:sp>
      <p:sp>
        <p:nvSpPr>
          <p:cNvPr id="3" name="副标题 2"/>
          <p:cNvSpPr>
            <a:spLocks noGrp="1"/>
          </p:cNvSpPr>
          <p:nvPr>
            <p:ph type="subTitle" idx="1"/>
          </p:nvPr>
        </p:nvSpPr>
        <p:spPr>
          <a:xfrm>
            <a:off x="1828532" y="3886380"/>
            <a:ext cx="8533142" cy="1752681"/>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165" indent="0" algn="ctr">
              <a:buNone/>
              <a:defRPr>
                <a:solidFill>
                  <a:schemeClr val="tx1">
                    <a:tint val="75000"/>
                  </a:schemeClr>
                </a:solidFill>
              </a:defRPr>
            </a:lvl4pPr>
            <a:lvl5pPr marL="2437765" indent="0" algn="ctr">
              <a:buNone/>
              <a:defRPr>
                <a:solidFill>
                  <a:schemeClr val="tx1">
                    <a:tint val="75000"/>
                  </a:schemeClr>
                </a:solidFill>
              </a:defRPr>
            </a:lvl5pPr>
            <a:lvl6pPr marL="3047365" indent="0" algn="ctr">
              <a:buNone/>
              <a:defRPr>
                <a:solidFill>
                  <a:schemeClr val="tx1">
                    <a:tint val="75000"/>
                  </a:schemeClr>
                </a:solidFill>
              </a:defRPr>
            </a:lvl6pPr>
            <a:lvl7pPr marL="3656965" indent="0" algn="ctr">
              <a:buNone/>
              <a:defRPr>
                <a:solidFill>
                  <a:schemeClr val="tx1">
                    <a:tint val="75000"/>
                  </a:schemeClr>
                </a:solidFill>
              </a:defRPr>
            </a:lvl7pPr>
            <a:lvl8pPr marL="4266565" indent="0" algn="ctr">
              <a:buNone/>
              <a:defRPr>
                <a:solidFill>
                  <a:schemeClr val="tx1">
                    <a:tint val="75000"/>
                  </a:schemeClr>
                </a:solidFill>
              </a:defRPr>
            </a:lvl8pPr>
            <a:lvl9pPr marL="4876165"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2025/6/2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3" y="6229492"/>
            <a:ext cx="792075" cy="628826"/>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2025/6/2</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44" y="4407106"/>
            <a:ext cx="10361672" cy="1362138"/>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44" y="2906850"/>
            <a:ext cx="10361672" cy="1500256"/>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165" indent="0">
              <a:buNone/>
              <a:defRPr sz="1900">
                <a:solidFill>
                  <a:schemeClr val="tx1">
                    <a:tint val="75000"/>
                  </a:schemeClr>
                </a:solidFill>
              </a:defRPr>
            </a:lvl4pPr>
            <a:lvl5pPr marL="2437765" indent="0">
              <a:buNone/>
              <a:defRPr sz="1900">
                <a:solidFill>
                  <a:schemeClr val="tx1">
                    <a:tint val="75000"/>
                  </a:schemeClr>
                </a:solidFill>
              </a:defRPr>
            </a:lvl5pPr>
            <a:lvl6pPr marL="3047365" indent="0">
              <a:buNone/>
              <a:defRPr sz="1900">
                <a:solidFill>
                  <a:schemeClr val="tx1">
                    <a:tint val="75000"/>
                  </a:schemeClr>
                </a:solidFill>
              </a:defRPr>
            </a:lvl6pPr>
            <a:lvl7pPr marL="3656965" indent="0">
              <a:buNone/>
              <a:defRPr sz="1900">
                <a:solidFill>
                  <a:schemeClr val="tx1">
                    <a:tint val="75000"/>
                  </a:schemeClr>
                </a:solidFill>
              </a:defRPr>
            </a:lvl7pPr>
            <a:lvl8pPr marL="4266565" indent="0">
              <a:buNone/>
              <a:defRPr sz="1900">
                <a:solidFill>
                  <a:schemeClr val="tx1">
                    <a:tint val="75000"/>
                  </a:schemeClr>
                </a:solidFill>
              </a:defRPr>
            </a:lvl8pPr>
            <a:lvl9pPr marL="4876165"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2025/6/2</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14" y="1600279"/>
            <a:ext cx="5384006" cy="452617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688" y="1600279"/>
            <a:ext cx="5384006" cy="452617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2025/6/2</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09" y="1535189"/>
            <a:ext cx="5386124" cy="63979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100" b="1"/>
            </a:lvl4pPr>
            <a:lvl5pPr marL="2437765" indent="0">
              <a:buNone/>
              <a:defRPr sz="2100" b="1"/>
            </a:lvl5pPr>
            <a:lvl6pPr marL="3047365" indent="0">
              <a:buNone/>
              <a:defRPr sz="2100" b="1"/>
            </a:lvl6pPr>
            <a:lvl7pPr marL="3656965" indent="0">
              <a:buNone/>
              <a:defRPr sz="2100" b="1"/>
            </a:lvl7pPr>
            <a:lvl8pPr marL="4266565" indent="0">
              <a:buNone/>
              <a:defRPr sz="2100" b="1"/>
            </a:lvl8pPr>
            <a:lvl9pPr marL="4876165"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09" y="2174979"/>
            <a:ext cx="5386124" cy="3951471"/>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456" y="1535189"/>
            <a:ext cx="5388239" cy="63979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100" b="1"/>
            </a:lvl4pPr>
            <a:lvl5pPr marL="2437765" indent="0">
              <a:buNone/>
              <a:defRPr sz="2100" b="1"/>
            </a:lvl5pPr>
            <a:lvl6pPr marL="3047365" indent="0">
              <a:buNone/>
              <a:defRPr sz="2100" b="1"/>
            </a:lvl6pPr>
            <a:lvl7pPr marL="3656965" indent="0">
              <a:buNone/>
              <a:defRPr sz="2100" b="1"/>
            </a:lvl7pPr>
            <a:lvl8pPr marL="4266565" indent="0">
              <a:buNone/>
              <a:defRPr sz="2100" b="1"/>
            </a:lvl8pPr>
            <a:lvl9pPr marL="4876165"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456" y="2174979"/>
            <a:ext cx="5388239" cy="3951471"/>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2025/6/2</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2025/6/2</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2025/6/2</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12" y="273063"/>
            <a:ext cx="4010494" cy="1162105"/>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033" y="273065"/>
            <a:ext cx="6814661" cy="5853385"/>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12" y="1435171"/>
            <a:ext cx="4010494" cy="4691280"/>
          </a:xfrm>
        </p:spPr>
        <p:txBody>
          <a:bodyPr/>
          <a:lstStyle>
            <a:lvl1pPr marL="0" indent="0">
              <a:buNone/>
              <a:defRPr sz="1900"/>
            </a:lvl1pPr>
            <a:lvl2pPr marL="609600" indent="0">
              <a:buNone/>
              <a:defRPr sz="1600"/>
            </a:lvl2pPr>
            <a:lvl3pPr marL="1219200" indent="0">
              <a:buNone/>
              <a:defRPr sz="1300"/>
            </a:lvl3pPr>
            <a:lvl4pPr marL="1828165" indent="0">
              <a:buNone/>
              <a:defRPr sz="1200"/>
            </a:lvl4pPr>
            <a:lvl5pPr marL="2437765" indent="0">
              <a:buNone/>
              <a:defRPr sz="1200"/>
            </a:lvl5pPr>
            <a:lvl6pPr marL="3047365"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2025/6/2</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366" y="4800823"/>
            <a:ext cx="7314121" cy="566765"/>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366" y="612807"/>
            <a:ext cx="7314121" cy="4114991"/>
          </a:xfrm>
        </p:spPr>
        <p:txBody>
          <a:bodyPr/>
          <a:lstStyle>
            <a:lvl1pPr marL="0" indent="0">
              <a:buNone/>
              <a:defRPr sz="4300"/>
            </a:lvl1pPr>
            <a:lvl2pPr marL="609600" indent="0">
              <a:buNone/>
              <a:defRPr sz="3700"/>
            </a:lvl2pPr>
            <a:lvl3pPr marL="1219200" indent="0">
              <a:buNone/>
              <a:defRPr sz="3200"/>
            </a:lvl3pPr>
            <a:lvl4pPr marL="1828165" indent="0">
              <a:buNone/>
              <a:defRPr sz="2700"/>
            </a:lvl4pPr>
            <a:lvl5pPr marL="2437765" indent="0">
              <a:buNone/>
              <a:defRPr sz="2700"/>
            </a:lvl5pPr>
            <a:lvl6pPr marL="3047365" indent="0">
              <a:buNone/>
              <a:defRPr sz="2700"/>
            </a:lvl6pPr>
            <a:lvl7pPr marL="3656965" indent="0">
              <a:buNone/>
              <a:defRPr sz="2700"/>
            </a:lvl7pPr>
            <a:lvl8pPr marL="4266565" indent="0">
              <a:buNone/>
              <a:defRPr sz="2700"/>
            </a:lvl8pPr>
            <a:lvl9pPr marL="4876165" indent="0">
              <a:buNone/>
              <a:defRPr sz="2700"/>
            </a:lvl9pPr>
          </a:lstStyle>
          <a:p>
            <a:endParaRPr lang="zh-CN" altLang="en-US"/>
          </a:p>
        </p:txBody>
      </p:sp>
      <p:sp>
        <p:nvSpPr>
          <p:cNvPr id="4" name="文本占位符 3"/>
          <p:cNvSpPr>
            <a:spLocks noGrp="1"/>
          </p:cNvSpPr>
          <p:nvPr>
            <p:ph type="body" sz="half" idx="2"/>
          </p:nvPr>
        </p:nvSpPr>
        <p:spPr>
          <a:xfrm>
            <a:off x="2389366" y="5367591"/>
            <a:ext cx="7314121" cy="804900"/>
          </a:xfrm>
        </p:spPr>
        <p:txBody>
          <a:bodyPr/>
          <a:lstStyle>
            <a:lvl1pPr marL="0" indent="0">
              <a:buNone/>
              <a:defRPr sz="1900"/>
            </a:lvl1pPr>
            <a:lvl2pPr marL="609600" indent="0">
              <a:buNone/>
              <a:defRPr sz="1600"/>
            </a:lvl2pPr>
            <a:lvl3pPr marL="1219200" indent="0">
              <a:buNone/>
              <a:defRPr sz="1300"/>
            </a:lvl3pPr>
            <a:lvl4pPr marL="1828165" indent="0">
              <a:buNone/>
              <a:defRPr sz="1200"/>
            </a:lvl4pPr>
            <a:lvl5pPr marL="2437765" indent="0">
              <a:buNone/>
              <a:defRPr sz="1200"/>
            </a:lvl5pPr>
            <a:lvl6pPr marL="3047365"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2025/6/2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p:nvSpPr>
        <p:spPr>
          <a:xfrm>
            <a:off x="-62127" y="6236955"/>
            <a:ext cx="779651" cy="621368"/>
          </a:xfrm>
          <a:prstGeom prst="rect">
            <a:avLst/>
          </a:prstGeom>
        </p:spPr>
        <p:txBody>
          <a:bodyPr vert="horz" lIns="121894" tIns="60946" rIns="121894" bIns="60946"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2025/6/2</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7898" y="274651"/>
            <a:ext cx="2742796" cy="5851796"/>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14" y="274651"/>
            <a:ext cx="8025216" cy="5851796"/>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2025/6/2</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11" y="274653"/>
            <a:ext cx="10971181" cy="1143053"/>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11" y="1600279"/>
            <a:ext cx="10971181" cy="4526173"/>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11" y="6356645"/>
            <a:ext cx="2844381" cy="365142"/>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2025/6/2</a:t>
            </a:fld>
            <a:endParaRPr lang="zh-CN" altLang="en-US"/>
          </a:p>
        </p:txBody>
      </p:sp>
      <p:sp>
        <p:nvSpPr>
          <p:cNvPr id="5" name="页脚占位符 4"/>
          <p:cNvSpPr>
            <a:spLocks noGrp="1"/>
          </p:cNvSpPr>
          <p:nvPr>
            <p:ph type="ftr" sz="quarter" idx="3"/>
          </p:nvPr>
        </p:nvSpPr>
        <p:spPr>
          <a:xfrm>
            <a:off x="4164988" y="6356645"/>
            <a:ext cx="3860231" cy="365142"/>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p:nvSpPr>
        <p:spPr>
          <a:xfrm>
            <a:off x="3" y="6229492"/>
            <a:ext cx="792075" cy="628826"/>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6565"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0365"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165"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29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25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1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17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13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0330"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165" algn="l" defTabSz="1219200" rtl="0" eaLnBrk="1" latinLnBrk="0" hangingPunct="1">
        <a:defRPr sz="2400" kern="1200">
          <a:solidFill>
            <a:schemeClr val="tx1"/>
          </a:solidFill>
          <a:latin typeface="+mn-lt"/>
          <a:ea typeface="+mn-ea"/>
          <a:cs typeface="+mn-cs"/>
        </a:defRPr>
      </a:lvl4pPr>
      <a:lvl5pPr marL="2437765" algn="l" defTabSz="1219200" rtl="0" eaLnBrk="1" latinLnBrk="0" hangingPunct="1">
        <a:defRPr sz="2400" kern="1200">
          <a:solidFill>
            <a:schemeClr val="tx1"/>
          </a:solidFill>
          <a:latin typeface="+mn-lt"/>
          <a:ea typeface="+mn-ea"/>
          <a:cs typeface="+mn-cs"/>
        </a:defRPr>
      </a:lvl5pPr>
      <a:lvl6pPr marL="3047365" algn="l" defTabSz="1219200" rtl="0" eaLnBrk="1" latinLnBrk="0" hangingPunct="1">
        <a:defRPr sz="2400" kern="1200">
          <a:solidFill>
            <a:schemeClr val="tx1"/>
          </a:solidFill>
          <a:latin typeface="+mn-lt"/>
          <a:ea typeface="+mn-ea"/>
          <a:cs typeface="+mn-cs"/>
        </a:defRPr>
      </a:lvl6pPr>
      <a:lvl7pPr marL="3656965" algn="l" defTabSz="1219200" rtl="0" eaLnBrk="1" latinLnBrk="0" hangingPunct="1">
        <a:defRPr sz="2400" kern="1200">
          <a:solidFill>
            <a:schemeClr val="tx1"/>
          </a:solidFill>
          <a:latin typeface="+mn-lt"/>
          <a:ea typeface="+mn-ea"/>
          <a:cs typeface="+mn-cs"/>
        </a:defRPr>
      </a:lvl7pPr>
      <a:lvl8pPr marL="4266565" algn="l" defTabSz="1219200" rtl="0" eaLnBrk="1" latinLnBrk="0" hangingPunct="1">
        <a:defRPr sz="2400" kern="1200">
          <a:solidFill>
            <a:schemeClr val="tx1"/>
          </a:solidFill>
          <a:latin typeface="+mn-lt"/>
          <a:ea typeface="+mn-ea"/>
          <a:cs typeface="+mn-cs"/>
        </a:defRPr>
      </a:lvl8pPr>
      <a:lvl9pPr marL="4876165"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xml"/><Relationship Id="rId1" Type="http://schemas.openxmlformats.org/officeDocument/2006/relationships/themeOverride" Target="../theme/themeOverride2.xml"/><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hemeOverride" Target="../theme/themeOverride3.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hemeOverride" Target="../theme/themeOverride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xml"/><Relationship Id="rId1" Type="http://schemas.openxmlformats.org/officeDocument/2006/relationships/themeOverride" Target="../theme/themeOverride5.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hemeOverride" Target="../theme/themeOverride6.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themeOverride" Target="../theme/themeOverride17.xml"/><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19.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0AtTM9hgCDw?feature=oembed" TargetMode="External"/><Relationship Id="rId1" Type="http://schemas.openxmlformats.org/officeDocument/2006/relationships/themeOverride" Target="../theme/themeOverride37.xml"/><Relationship Id="rId5" Type="http://schemas.openxmlformats.org/officeDocument/2006/relationships/image" Target="../media/image24.jpeg"/><Relationship Id="rId4" Type="http://schemas.openxmlformats.org/officeDocument/2006/relationships/notesSlide" Target="../notesSlides/notesSlide6.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z56u4wMxNlg?feature=oembed" TargetMode="External"/><Relationship Id="rId1" Type="http://schemas.openxmlformats.org/officeDocument/2006/relationships/themeOverride" Target="../theme/themeOverride38.xml"/><Relationship Id="rId4" Type="http://schemas.openxmlformats.org/officeDocument/2006/relationships/image" Target="../media/image25.jpeg"/></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slideLayout" Target="../slideLayouts/slideLayout2.xml"/><Relationship Id="rId1" Type="http://schemas.openxmlformats.org/officeDocument/2006/relationships/themeOverride" Target="../theme/themeOverride43.xml"/><Relationship Id="rId5" Type="http://schemas.openxmlformats.org/officeDocument/2006/relationships/image" Target="../media/image30.png"/><Relationship Id="rId4" Type="http://schemas.openxmlformats.org/officeDocument/2006/relationships/image" Target="../media/image29.png"/></Relationships>
</file>

<file path=ppt/slides/_rels/slide4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slideLayout" Target="../slideLayouts/slideLayout2.xml"/><Relationship Id="rId1" Type="http://schemas.openxmlformats.org/officeDocument/2006/relationships/themeOverride" Target="../theme/themeOverride50.xml"/></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3.xml"/><Relationship Id="rId1" Type="http://schemas.openxmlformats.org/officeDocument/2006/relationships/themeOverride" Target="../theme/themeOverride51.xml"/><Relationship Id="rId4" Type="http://schemas.openxmlformats.org/officeDocument/2006/relationships/image" Target="../media/image23.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xml"/><Relationship Id="rId1" Type="http://schemas.openxmlformats.org/officeDocument/2006/relationships/themeOverride" Target="../theme/themeOverride52.xml"/><Relationship Id="rId4" Type="http://schemas.openxmlformats.org/officeDocument/2006/relationships/image" Target="../media/image33.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5.xml"/><Relationship Id="rId1" Type="http://schemas.openxmlformats.org/officeDocument/2006/relationships/themeOverride" Target="../theme/themeOverride53.xml"/><Relationship Id="rId4" Type="http://schemas.openxmlformats.org/officeDocument/2006/relationships/image" Target="../media/image34.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6.xml"/><Relationship Id="rId1" Type="http://schemas.openxmlformats.org/officeDocument/2006/relationships/themeOverride" Target="../theme/themeOverride54.xml"/><Relationship Id="rId6" Type="http://schemas.openxmlformats.org/officeDocument/2006/relationships/hyperlink" Target="https://www.accesstoinsight.org/tipitaka/sn/sn12/sn12.002.than.html" TargetMode="External"/><Relationship Id="rId5" Type="http://schemas.openxmlformats.org/officeDocument/2006/relationships/hyperlink" Target="https://www.britannica.com/topic/paticca-samuppada" TargetMode="External"/><Relationship Id="rId4" Type="http://schemas.openxmlformats.org/officeDocument/2006/relationships/image" Target="../media/image35.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7.xml"/><Relationship Id="rId1" Type="http://schemas.openxmlformats.org/officeDocument/2006/relationships/themeOverride" Target="../theme/themeOverride55.xml"/><Relationship Id="rId5" Type="http://schemas.openxmlformats.org/officeDocument/2006/relationships/image" Target="../media/image36.png"/><Relationship Id="rId4" Type="http://schemas.openxmlformats.org/officeDocument/2006/relationships/image" Target="../media/image35.png"/></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8.xml"/><Relationship Id="rId1" Type="http://schemas.openxmlformats.org/officeDocument/2006/relationships/themeOverride" Target="../theme/themeOverride56.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5.png"/></Relationships>
</file>

<file path=ppt/slides/_rels/slide5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9.xml"/><Relationship Id="rId1" Type="http://schemas.openxmlformats.org/officeDocument/2006/relationships/themeOverride" Target="../theme/themeOverride57.xml"/><Relationship Id="rId5" Type="http://schemas.openxmlformats.org/officeDocument/2006/relationships/image" Target="../media/image39.png"/><Relationship Id="rId4" Type="http://schemas.openxmlformats.org/officeDocument/2006/relationships/image" Target="../media/image35.png"/></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0.xml"/><Relationship Id="rId1" Type="http://schemas.openxmlformats.org/officeDocument/2006/relationships/themeOverride" Target="../theme/themeOverride58.xml"/><Relationship Id="rId5" Type="http://schemas.openxmlformats.org/officeDocument/2006/relationships/image" Target="../media/image40.png"/><Relationship Id="rId4" Type="http://schemas.openxmlformats.org/officeDocument/2006/relationships/image" Target="../media/image35.png"/></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1.xml"/><Relationship Id="rId1" Type="http://schemas.openxmlformats.org/officeDocument/2006/relationships/themeOverride" Target="../theme/themeOverride59.xml"/><Relationship Id="rId5" Type="http://schemas.openxmlformats.org/officeDocument/2006/relationships/image" Target="../media/image41.png"/><Relationship Id="rId4" Type="http://schemas.openxmlformats.org/officeDocument/2006/relationships/image" Target="../media/image35.png"/></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2.xml"/><Relationship Id="rId1" Type="http://schemas.openxmlformats.org/officeDocument/2006/relationships/themeOverride" Target="../theme/themeOverride60.xml"/><Relationship Id="rId5" Type="http://schemas.openxmlformats.org/officeDocument/2006/relationships/image" Target="../media/image42.png"/><Relationship Id="rId4" Type="http://schemas.openxmlformats.org/officeDocument/2006/relationships/image" Target="../media/image35.png"/></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3.xml"/><Relationship Id="rId1" Type="http://schemas.openxmlformats.org/officeDocument/2006/relationships/themeOverride" Target="../theme/themeOverride61.xml"/><Relationship Id="rId5" Type="http://schemas.openxmlformats.org/officeDocument/2006/relationships/image" Target="../media/image43.png"/><Relationship Id="rId4" Type="http://schemas.openxmlformats.org/officeDocument/2006/relationships/image" Target="../media/image35.png"/></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4.xml"/><Relationship Id="rId1" Type="http://schemas.openxmlformats.org/officeDocument/2006/relationships/themeOverride" Target="../theme/themeOverride62.xml"/><Relationship Id="rId5" Type="http://schemas.openxmlformats.org/officeDocument/2006/relationships/image" Target="../media/image44.png"/><Relationship Id="rId4" Type="http://schemas.openxmlformats.org/officeDocument/2006/relationships/image" Target="../media/image35.png"/></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5.xml"/><Relationship Id="rId1" Type="http://schemas.openxmlformats.org/officeDocument/2006/relationships/themeOverride" Target="../theme/themeOverride63.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35.png"/></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6.xml"/><Relationship Id="rId1" Type="http://schemas.openxmlformats.org/officeDocument/2006/relationships/themeOverride" Target="../theme/themeOverride64.xml"/><Relationship Id="rId5" Type="http://schemas.openxmlformats.org/officeDocument/2006/relationships/image" Target="../media/image47.png"/><Relationship Id="rId4" Type="http://schemas.openxmlformats.org/officeDocument/2006/relationships/image" Target="../media/image35.png"/></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7.xml"/><Relationship Id="rId1" Type="http://schemas.openxmlformats.org/officeDocument/2006/relationships/themeOverride" Target="../theme/themeOverride65.xml"/><Relationship Id="rId5" Type="http://schemas.openxmlformats.org/officeDocument/2006/relationships/image" Target="../media/image48.png"/><Relationship Id="rId4" Type="http://schemas.openxmlformats.org/officeDocument/2006/relationships/image" Target="../media/image35.png"/></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8.xml"/><Relationship Id="rId1" Type="http://schemas.openxmlformats.org/officeDocument/2006/relationships/themeOverride" Target="../theme/themeOverride66.xml"/><Relationship Id="rId5" Type="http://schemas.openxmlformats.org/officeDocument/2006/relationships/image" Target="../media/image50.jpg"/><Relationship Id="rId4" Type="http://schemas.openxmlformats.org/officeDocument/2006/relationships/image" Target="../media/image49.jpg"/></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9.xml"/><Relationship Id="rId1" Type="http://schemas.openxmlformats.org/officeDocument/2006/relationships/themeOverride" Target="../theme/themeOverride67.xml"/><Relationship Id="rId5" Type="http://schemas.openxmlformats.org/officeDocument/2006/relationships/image" Target="../media/image35.png"/><Relationship Id="rId4" Type="http://schemas.openxmlformats.org/officeDocument/2006/relationships/notesSlide" Target="../notesSlides/notesSlide8.xml"/></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0.xml"/><Relationship Id="rId1" Type="http://schemas.openxmlformats.org/officeDocument/2006/relationships/themeOverride" Target="../theme/themeOverride68.xml"/><Relationship Id="rId5" Type="http://schemas.openxmlformats.org/officeDocument/2006/relationships/image" Target="../media/image35.png"/><Relationship Id="rId4" Type="http://schemas.openxmlformats.org/officeDocument/2006/relationships/notesSlide" Target="../notesSlides/notesSlide9.xml"/></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1.xml"/><Relationship Id="rId1" Type="http://schemas.openxmlformats.org/officeDocument/2006/relationships/themeOverride" Target="../theme/themeOverride69.xml"/></Relationships>
</file>

<file path=ppt/slides/_rels/slide7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70.xml"/></Relationships>
</file>

<file path=ppt/slides/_rels/slide7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2.xml"/><Relationship Id="rId1" Type="http://schemas.openxmlformats.org/officeDocument/2006/relationships/themeOverride" Target="../theme/themeOverride71.xml"/></Relationships>
</file>

<file path=ppt/slides/_rels/slide7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slideLayout" Target="../slideLayouts/slideLayout2.xml"/><Relationship Id="rId1" Type="http://schemas.openxmlformats.org/officeDocument/2006/relationships/themeOverride" Target="../theme/themeOverride72.xml"/></Relationships>
</file>

<file path=ppt/slides/_rels/slide7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3.xml"/></Relationships>
</file>

<file path=ppt/slides/_rels/slide7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2.xml"/><Relationship Id="rId1" Type="http://schemas.openxmlformats.org/officeDocument/2006/relationships/themeOverride" Target="../theme/themeOverride74.xml"/><Relationship Id="rId5" Type="http://schemas.openxmlformats.org/officeDocument/2006/relationships/hyperlink" Target="https://en.wikipedia.org/wiki/Nirvana_(Buddhism)" TargetMode="External"/><Relationship Id="rId4" Type="http://schemas.openxmlformats.org/officeDocument/2006/relationships/hyperlink" Target="https://www.britannica.com/topic/nirvana-religion" TargetMode="External"/></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3.xml"/><Relationship Id="rId1" Type="http://schemas.openxmlformats.org/officeDocument/2006/relationships/themeOverride" Target="../theme/themeOverride75.xml"/><Relationship Id="rId5" Type="http://schemas.openxmlformats.org/officeDocument/2006/relationships/image" Target="../media/image53.png"/><Relationship Id="rId4" Type="http://schemas.openxmlformats.org/officeDocument/2006/relationships/image" Target="../media/image52.png"/></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hemeOverride" Target="../theme/themeOverride76.xml"/><Relationship Id="rId4" Type="http://schemas.openxmlformats.org/officeDocument/2006/relationships/image" Target="../media/image52.png"/></Relationships>
</file>

<file path=ppt/slides/_rels/slide78.xml.rels><?xml version="1.0" encoding="UTF-8" standalone="yes"?>
<Relationships xmlns="http://schemas.openxmlformats.org/package/2006/relationships"><Relationship Id="rId3" Type="http://schemas.openxmlformats.org/officeDocument/2006/relationships/hyperlink" Target="https://en.wikipedia.org/wiki/Four_stages_of_awakening" TargetMode="External"/><Relationship Id="rId2" Type="http://schemas.openxmlformats.org/officeDocument/2006/relationships/slideLayout" Target="../slideLayouts/slideLayout2.xml"/><Relationship Id="rId1" Type="http://schemas.openxmlformats.org/officeDocument/2006/relationships/themeOverride" Target="../theme/themeOverride77.xml"/><Relationship Id="rId5" Type="http://schemas.openxmlformats.org/officeDocument/2006/relationships/image" Target="../media/image55.png"/><Relationship Id="rId4" Type="http://schemas.openxmlformats.org/officeDocument/2006/relationships/image" Target="../media/image54.png"/></Relationships>
</file>

<file path=ppt/slides/_rels/slide7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slideLayout" Target="../slideLayouts/slideLayout2.xml"/><Relationship Id="rId1" Type="http://schemas.openxmlformats.org/officeDocument/2006/relationships/themeOverride" Target="../theme/themeOverride7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2" name="文字方塊 21">
            <a:extLst>
              <a:ext uri="{FF2B5EF4-FFF2-40B4-BE49-F238E27FC236}">
                <a16:creationId xmlns:a16="http://schemas.microsoft.com/office/drawing/2014/main" id="{16BD9505-0CA0-4704-BC4B-F6FCBEB5D825}"/>
              </a:ext>
            </a:extLst>
          </p:cNvPr>
          <p:cNvSpPr txBox="1"/>
          <p:nvPr/>
        </p:nvSpPr>
        <p:spPr>
          <a:xfrm>
            <a:off x="765820" y="1082851"/>
            <a:ext cx="2088232" cy="523220"/>
          </a:xfrm>
          <a:prstGeom prst="rect">
            <a:avLst/>
          </a:prstGeom>
          <a:noFill/>
        </p:spPr>
        <p:txBody>
          <a:bodyPr wrap="square" rtlCol="0">
            <a:spAutoFit/>
          </a:bodyPr>
          <a:lstStyle/>
          <a:p>
            <a:r>
              <a:rPr lang="en-US" altLang="zh-TW" sz="2800" b="1" dirty="0">
                <a:solidFill>
                  <a:schemeClr val="bg1"/>
                </a:solidFill>
              </a:rPr>
              <a:t>Buddhi</a:t>
            </a:r>
            <a:r>
              <a:rPr lang="en-US" altLang="zh-CN" sz="2800" b="1" dirty="0">
                <a:solidFill>
                  <a:schemeClr val="bg1"/>
                </a:solidFill>
              </a:rPr>
              <a:t>sm</a:t>
            </a:r>
            <a:endParaRPr lang="zh-TW" altLang="en-US" sz="2800" dirty="0">
              <a:solidFill>
                <a:schemeClr val="bg1"/>
              </a:solidFill>
            </a:endParaRPr>
          </a:p>
        </p:txBody>
      </p:sp>
      <p:sp>
        <p:nvSpPr>
          <p:cNvPr id="27" name="文字方塊 26">
            <a:extLst>
              <a:ext uri="{FF2B5EF4-FFF2-40B4-BE49-F238E27FC236}">
                <a16:creationId xmlns:a16="http://schemas.microsoft.com/office/drawing/2014/main" id="{617D09BF-832F-402B-B1E3-AE4C5C2ECEB8}"/>
              </a:ext>
            </a:extLst>
          </p:cNvPr>
          <p:cNvSpPr txBox="1"/>
          <p:nvPr/>
        </p:nvSpPr>
        <p:spPr>
          <a:xfrm>
            <a:off x="224424" y="1769192"/>
            <a:ext cx="5691304" cy="1384995"/>
          </a:xfrm>
          <a:prstGeom prst="rect">
            <a:avLst/>
          </a:prstGeom>
          <a:noFill/>
        </p:spPr>
        <p:txBody>
          <a:bodyPr wrap="square" rtlCol="0">
            <a:spAutoFit/>
          </a:bodyPr>
          <a:lstStyle/>
          <a:p>
            <a:pPr marL="457200" indent="-457200">
              <a:buFont typeface="Wingdings" panose="05000000000000000000" pitchFamily="2" charset="2"/>
              <a:buChar char="ü"/>
            </a:pPr>
            <a:r>
              <a:rPr lang="en-US" altLang="zh-TW" sz="2800" dirty="0">
                <a:solidFill>
                  <a:schemeClr val="bg1"/>
                </a:solidFill>
              </a:rPr>
              <a:t>Founded by </a:t>
            </a:r>
            <a:r>
              <a:rPr lang="en-US" altLang="zh-TW" sz="2800" b="1" dirty="0">
                <a:solidFill>
                  <a:schemeClr val="bg1"/>
                </a:solidFill>
              </a:rPr>
              <a:t>Gautama Buddha </a:t>
            </a:r>
            <a:r>
              <a:rPr lang="en-US" altLang="zh-TW" sz="2800" dirty="0">
                <a:solidFill>
                  <a:schemeClr val="bg1"/>
                </a:solidFill>
              </a:rPr>
              <a:t>(c. 6th–5th century BCE) in ancient India.</a:t>
            </a:r>
            <a:endParaRPr lang="zh-TW" altLang="en-US" sz="2800" dirty="0">
              <a:solidFill>
                <a:schemeClr val="bg1"/>
              </a:solidFill>
            </a:endParaRPr>
          </a:p>
        </p:txBody>
      </p:sp>
      <p:sp>
        <p:nvSpPr>
          <p:cNvPr id="29" name="文字方塊 28">
            <a:extLst>
              <a:ext uri="{FF2B5EF4-FFF2-40B4-BE49-F238E27FC236}">
                <a16:creationId xmlns:a16="http://schemas.microsoft.com/office/drawing/2014/main" id="{48BE78AD-AAAF-4624-B2AA-0166CA34A801}"/>
              </a:ext>
            </a:extLst>
          </p:cNvPr>
          <p:cNvSpPr txBox="1"/>
          <p:nvPr/>
        </p:nvSpPr>
        <p:spPr>
          <a:xfrm>
            <a:off x="108030" y="3478973"/>
            <a:ext cx="6182396" cy="954107"/>
          </a:xfrm>
          <a:prstGeom prst="rect">
            <a:avLst/>
          </a:prstGeom>
          <a:noFill/>
        </p:spPr>
        <p:txBody>
          <a:bodyPr wrap="square" rtlCol="0">
            <a:spAutoFit/>
          </a:bodyPr>
          <a:lstStyle/>
          <a:p>
            <a:pPr marL="457200" indent="-457200">
              <a:buFont typeface="Wingdings" panose="05000000000000000000" pitchFamily="2" charset="2"/>
              <a:buChar char="ü"/>
            </a:pPr>
            <a:r>
              <a:rPr lang="en-US" altLang="zh-CN" sz="2800" dirty="0">
                <a:solidFill>
                  <a:schemeClr val="bg1"/>
                </a:solidFill>
              </a:rPr>
              <a:t>Three Schools of Buddhism today: </a:t>
            </a:r>
            <a:r>
              <a:rPr lang="en-US" altLang="zh-CN" sz="2800" dirty="0" err="1">
                <a:solidFill>
                  <a:schemeClr val="bg1"/>
                </a:solidFill>
              </a:rPr>
              <a:t>Theravāda</a:t>
            </a:r>
            <a:r>
              <a:rPr lang="en-US" altLang="zh-CN" sz="2800" dirty="0">
                <a:solidFill>
                  <a:schemeClr val="bg1"/>
                </a:solidFill>
              </a:rPr>
              <a:t>,  </a:t>
            </a:r>
            <a:r>
              <a:rPr lang="en-US" altLang="zh-CN" sz="2800" dirty="0" err="1">
                <a:solidFill>
                  <a:schemeClr val="bg1"/>
                </a:solidFill>
              </a:rPr>
              <a:t>Mahāyāna</a:t>
            </a:r>
            <a:r>
              <a:rPr lang="en-US" altLang="zh-CN" sz="2800" dirty="0">
                <a:solidFill>
                  <a:schemeClr val="bg1"/>
                </a:solidFill>
              </a:rPr>
              <a:t> and </a:t>
            </a:r>
            <a:r>
              <a:rPr lang="en-US" altLang="zh-CN" sz="2800" dirty="0" err="1">
                <a:solidFill>
                  <a:schemeClr val="bg1"/>
                </a:solidFill>
              </a:rPr>
              <a:t>Vajrayāna</a:t>
            </a:r>
            <a:r>
              <a:rPr lang="en-US" altLang="zh-CN" sz="2800" dirty="0">
                <a:solidFill>
                  <a:schemeClr val="bg1"/>
                </a:solidFill>
              </a:rPr>
              <a:t> </a:t>
            </a:r>
            <a:endParaRPr lang="zh-TW" altLang="en-US" sz="2800" dirty="0">
              <a:solidFill>
                <a:schemeClr val="bg1"/>
              </a:solidFill>
            </a:endParaRPr>
          </a:p>
        </p:txBody>
      </p:sp>
      <p:graphicFrame>
        <p:nvGraphicFramePr>
          <p:cNvPr id="5" name="表格 5">
            <a:extLst>
              <a:ext uri="{FF2B5EF4-FFF2-40B4-BE49-F238E27FC236}">
                <a16:creationId xmlns:a16="http://schemas.microsoft.com/office/drawing/2014/main" id="{8F1DCEEB-3688-4F86-BB68-1799AA4CBCC3}"/>
              </a:ext>
            </a:extLst>
          </p:cNvPr>
          <p:cNvGraphicFramePr>
            <a:graphicFrameLocks noGrp="1"/>
          </p:cNvGraphicFramePr>
          <p:nvPr>
            <p:extLst>
              <p:ext uri="{D42A27DB-BD31-4B8C-83A1-F6EECF244321}">
                <p14:modId xmlns:p14="http://schemas.microsoft.com/office/powerpoint/2010/main" val="2386315323"/>
              </p:ext>
            </p:extLst>
          </p:nvPr>
        </p:nvGraphicFramePr>
        <p:xfrm>
          <a:off x="6180409" y="1694421"/>
          <a:ext cx="5602838" cy="2663051"/>
        </p:xfrm>
        <a:graphic>
          <a:graphicData uri="http://schemas.openxmlformats.org/drawingml/2006/table">
            <a:tbl>
              <a:tblPr firstRow="1" bandRow="1">
                <a:tableStyleId>{5C22544A-7EE6-4342-B048-85BDC9FD1C3A}</a:tableStyleId>
              </a:tblPr>
              <a:tblGrid>
                <a:gridCol w="2801419">
                  <a:extLst>
                    <a:ext uri="{9D8B030D-6E8A-4147-A177-3AD203B41FA5}">
                      <a16:colId xmlns:a16="http://schemas.microsoft.com/office/drawing/2014/main" val="1963683056"/>
                    </a:ext>
                  </a:extLst>
                </a:gridCol>
                <a:gridCol w="2801419">
                  <a:extLst>
                    <a:ext uri="{9D8B030D-6E8A-4147-A177-3AD203B41FA5}">
                      <a16:colId xmlns:a16="http://schemas.microsoft.com/office/drawing/2014/main" val="1444537595"/>
                    </a:ext>
                  </a:extLst>
                </a:gridCol>
              </a:tblGrid>
              <a:tr h="333021">
                <a:tc>
                  <a:txBody>
                    <a:bodyPr/>
                    <a:lstStyle/>
                    <a:p>
                      <a:pPr marL="0" marR="0" lvl="0" indent="0" algn="ctr" defTabSz="1219200" rtl="0" eaLnBrk="1" fontAlgn="auto" latinLnBrk="0" hangingPunct="1">
                        <a:lnSpc>
                          <a:spcPct val="100000"/>
                        </a:lnSpc>
                        <a:spcBef>
                          <a:spcPts val="0"/>
                        </a:spcBef>
                        <a:spcAft>
                          <a:spcPts val="0"/>
                        </a:spcAft>
                        <a:buClrTx/>
                        <a:buSzTx/>
                        <a:buFontTx/>
                        <a:buNone/>
                        <a:tabLst/>
                        <a:defRPr/>
                      </a:pPr>
                      <a:r>
                        <a:rPr lang="en-US" altLang="zh-TW" sz="2800" dirty="0"/>
                        <a:t>Schools</a:t>
                      </a:r>
                      <a:endParaRPr lang="zh-TW" altLang="en-US" sz="2800" dirty="0"/>
                    </a:p>
                    <a:p>
                      <a:pPr algn="ctr"/>
                      <a:endParaRPr lang="zh-TW" altLang="en-US" sz="2800" dirty="0"/>
                    </a:p>
                  </a:txBody>
                  <a:tcPr/>
                </a:tc>
                <a:tc>
                  <a:txBody>
                    <a:bodyPr/>
                    <a:lstStyle/>
                    <a:p>
                      <a:pPr algn="ctr"/>
                      <a:r>
                        <a:rPr lang="en-US" altLang="zh-TW" sz="2800" dirty="0"/>
                        <a:t>Sacred language</a:t>
                      </a:r>
                      <a:endParaRPr lang="zh-TW" altLang="en-US" sz="2800" dirty="0"/>
                    </a:p>
                  </a:txBody>
                  <a:tcPr/>
                </a:tc>
                <a:extLst>
                  <a:ext uri="{0D108BD9-81ED-4DB2-BD59-A6C34878D82A}">
                    <a16:rowId xmlns:a16="http://schemas.microsoft.com/office/drawing/2014/main" val="2117477069"/>
                  </a:ext>
                </a:extLst>
              </a:tr>
              <a:tr h="773291">
                <a:tc>
                  <a:txBody>
                    <a:bodyPr/>
                    <a:lstStyle/>
                    <a:p>
                      <a:pPr marL="0" marR="0" lvl="0" indent="0" algn="ctr" defTabSz="1219200" rtl="0" eaLnBrk="1" fontAlgn="auto" latinLnBrk="0" hangingPunct="1">
                        <a:lnSpc>
                          <a:spcPct val="100000"/>
                        </a:lnSpc>
                        <a:spcBef>
                          <a:spcPts val="0"/>
                        </a:spcBef>
                        <a:spcAft>
                          <a:spcPts val="0"/>
                        </a:spcAft>
                        <a:buClrTx/>
                        <a:buSzTx/>
                        <a:buFontTx/>
                        <a:buNone/>
                        <a:tabLst/>
                        <a:defRPr/>
                      </a:pPr>
                      <a:r>
                        <a:rPr lang="en-US" altLang="zh-CN" sz="2800" dirty="0" err="1">
                          <a:solidFill>
                            <a:srgbClr val="00B050"/>
                          </a:solidFill>
                        </a:rPr>
                        <a:t>Theravāda</a:t>
                      </a:r>
                      <a:endParaRPr lang="zh-TW" altLang="en-US" sz="2800" dirty="0">
                        <a:solidFill>
                          <a:srgbClr val="00B050"/>
                        </a:solidFill>
                      </a:endParaRPr>
                    </a:p>
                  </a:txBody>
                  <a:tcPr/>
                </a:tc>
                <a:tc>
                  <a:txBody>
                    <a:bodyPr/>
                    <a:lstStyle/>
                    <a:p>
                      <a:pPr algn="ctr"/>
                      <a:r>
                        <a:rPr lang="en-US" altLang="zh-TW" sz="2800" b="1" dirty="0" err="1">
                          <a:solidFill>
                            <a:srgbClr val="00B050"/>
                          </a:solidFill>
                        </a:rPr>
                        <a:t>P</a:t>
                      </a:r>
                      <a:r>
                        <a:rPr lang="en-US" altLang="zh-CN" sz="2800" b="1" dirty="0" err="1">
                          <a:solidFill>
                            <a:srgbClr val="00B050"/>
                          </a:solidFill>
                        </a:rPr>
                        <a:t>ā</a:t>
                      </a:r>
                      <a:r>
                        <a:rPr lang="en-US" altLang="zh-TW" sz="2800" b="1" dirty="0" err="1">
                          <a:solidFill>
                            <a:srgbClr val="00B050"/>
                          </a:solidFill>
                        </a:rPr>
                        <a:t>li</a:t>
                      </a:r>
                      <a:endParaRPr lang="zh-TW" altLang="en-US" sz="2800" dirty="0">
                        <a:solidFill>
                          <a:srgbClr val="00B050"/>
                        </a:solidFill>
                      </a:endParaRPr>
                    </a:p>
                  </a:txBody>
                  <a:tcPr/>
                </a:tc>
                <a:extLst>
                  <a:ext uri="{0D108BD9-81ED-4DB2-BD59-A6C34878D82A}">
                    <a16:rowId xmlns:a16="http://schemas.microsoft.com/office/drawing/2014/main" val="4075005407"/>
                  </a:ext>
                </a:extLst>
              </a:tr>
              <a:tr h="773291">
                <a:tc>
                  <a:txBody>
                    <a:bodyPr/>
                    <a:lstStyle/>
                    <a:p>
                      <a:pPr algn="ctr"/>
                      <a:r>
                        <a:rPr lang="en-US" altLang="zh-CN" sz="2800" dirty="0" err="1">
                          <a:solidFill>
                            <a:schemeClr val="accent6"/>
                          </a:solidFill>
                        </a:rPr>
                        <a:t>Mahāyāna</a:t>
                      </a:r>
                      <a:r>
                        <a:rPr lang="en-US" altLang="zh-CN" sz="2800" dirty="0">
                          <a:solidFill>
                            <a:schemeClr val="accent6"/>
                          </a:solidFill>
                        </a:rPr>
                        <a:t> </a:t>
                      </a:r>
                      <a:r>
                        <a:rPr lang="en-US" altLang="zh-CN" sz="2800" dirty="0" err="1">
                          <a:solidFill>
                            <a:schemeClr val="accent6"/>
                          </a:solidFill>
                        </a:rPr>
                        <a:t>Vajrayāna</a:t>
                      </a:r>
                      <a:r>
                        <a:rPr lang="en-US" altLang="zh-CN" sz="2800" dirty="0">
                          <a:solidFill>
                            <a:schemeClr val="accent6"/>
                          </a:solidFill>
                        </a:rPr>
                        <a:t> </a:t>
                      </a:r>
                      <a:endParaRPr lang="zh-TW" altLang="en-US" sz="2800" dirty="0">
                        <a:solidFill>
                          <a:schemeClr val="accent6"/>
                        </a:solidFill>
                      </a:endParaRPr>
                    </a:p>
                  </a:txBody>
                  <a:tcPr/>
                </a:tc>
                <a:tc>
                  <a:txBody>
                    <a:bodyPr/>
                    <a:lstStyle/>
                    <a:p>
                      <a:pPr algn="ctr"/>
                      <a:r>
                        <a:rPr lang="en-US" altLang="zh-TW" sz="2800" b="1" dirty="0">
                          <a:solidFill>
                            <a:schemeClr val="accent6"/>
                          </a:solidFill>
                        </a:rPr>
                        <a:t>Sanskrit</a:t>
                      </a:r>
                      <a:endParaRPr lang="zh-TW" altLang="en-US" sz="2800" dirty="0">
                        <a:solidFill>
                          <a:schemeClr val="accent6"/>
                        </a:solidFill>
                      </a:endParaRPr>
                    </a:p>
                  </a:txBody>
                  <a:tcPr/>
                </a:tc>
                <a:extLst>
                  <a:ext uri="{0D108BD9-81ED-4DB2-BD59-A6C34878D82A}">
                    <a16:rowId xmlns:a16="http://schemas.microsoft.com/office/drawing/2014/main" val="4098632824"/>
                  </a:ext>
                </a:extLst>
              </a:tr>
            </a:tbl>
          </a:graphicData>
        </a:graphic>
      </p:graphicFrame>
      <p:sp>
        <p:nvSpPr>
          <p:cNvPr id="3" name="矩形: 按鈕形 2">
            <a:extLst>
              <a:ext uri="{FF2B5EF4-FFF2-40B4-BE49-F238E27FC236}">
                <a16:creationId xmlns:a16="http://schemas.microsoft.com/office/drawing/2014/main" id="{C0177B84-D752-7D3E-6339-26064E0CDCFC}"/>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
        <p:nvSpPr>
          <p:cNvPr id="6" name="圖說文字: 折線 5">
            <a:extLst>
              <a:ext uri="{FF2B5EF4-FFF2-40B4-BE49-F238E27FC236}">
                <a16:creationId xmlns:a16="http://schemas.microsoft.com/office/drawing/2014/main" id="{2ED767C2-4D20-310C-F365-D6245DAFFC9E}"/>
              </a:ext>
            </a:extLst>
          </p:cNvPr>
          <p:cNvSpPr/>
          <p:nvPr/>
        </p:nvSpPr>
        <p:spPr>
          <a:xfrm>
            <a:off x="117748" y="6084900"/>
            <a:ext cx="3456384" cy="430887"/>
          </a:xfrm>
          <a:prstGeom prst="borderCallout2">
            <a:avLst>
              <a:gd name="adj1" fmla="val -3720"/>
              <a:gd name="adj2" fmla="val 32842"/>
              <a:gd name="adj3" fmla="val -101691"/>
              <a:gd name="adj4" fmla="val 34846"/>
              <a:gd name="adj5" fmla="val -372717"/>
              <a:gd name="adj6" fmla="val 41647"/>
            </a:avLst>
          </a:prstGeom>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gn="ctr"/>
            <a:r>
              <a:rPr lang="en-US" altLang="zh-TW" sz="2800" dirty="0">
                <a:solidFill>
                  <a:srgbClr val="FFFF00"/>
                </a:solidFill>
              </a:rPr>
              <a:t>‘School of the Elders’</a:t>
            </a:r>
            <a:endParaRPr lang="zh-TW" altLang="en-US" sz="2800" dirty="0"/>
          </a:p>
        </p:txBody>
      </p:sp>
      <p:sp>
        <p:nvSpPr>
          <p:cNvPr id="7" name="圖說文字: 折線 6">
            <a:extLst>
              <a:ext uri="{FF2B5EF4-FFF2-40B4-BE49-F238E27FC236}">
                <a16:creationId xmlns:a16="http://schemas.microsoft.com/office/drawing/2014/main" id="{84A7D688-5051-469D-424B-6E499FF84304}"/>
              </a:ext>
            </a:extLst>
          </p:cNvPr>
          <p:cNvSpPr/>
          <p:nvPr/>
        </p:nvSpPr>
        <p:spPr>
          <a:xfrm>
            <a:off x="1989956" y="5082652"/>
            <a:ext cx="2772308" cy="430887"/>
          </a:xfrm>
          <a:prstGeom prst="borderCallout2">
            <a:avLst>
              <a:gd name="adj1" fmla="val -6216"/>
              <a:gd name="adj2" fmla="val 38307"/>
              <a:gd name="adj3" fmla="val -78165"/>
              <a:gd name="adj4" fmla="val 42465"/>
              <a:gd name="adj5" fmla="val -157672"/>
              <a:gd name="adj6" fmla="val 45991"/>
            </a:avLst>
          </a:prstGeom>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gn="ctr"/>
            <a:r>
              <a:rPr lang="en-US" altLang="zh-TW" sz="2800" dirty="0">
                <a:solidFill>
                  <a:srgbClr val="FFFF00"/>
                </a:solidFill>
              </a:rPr>
              <a:t>‘Great vehicle’</a:t>
            </a:r>
            <a:endParaRPr lang="zh-TW" altLang="en-US" sz="2800" dirty="0"/>
          </a:p>
        </p:txBody>
      </p:sp>
      <p:sp>
        <p:nvSpPr>
          <p:cNvPr id="8" name="圖說文字: 折線 7">
            <a:extLst>
              <a:ext uri="{FF2B5EF4-FFF2-40B4-BE49-F238E27FC236}">
                <a16:creationId xmlns:a16="http://schemas.microsoft.com/office/drawing/2014/main" id="{C4386F50-1F06-ED1D-1DA7-3ED9CF4FA251}"/>
              </a:ext>
            </a:extLst>
          </p:cNvPr>
          <p:cNvSpPr/>
          <p:nvPr/>
        </p:nvSpPr>
        <p:spPr>
          <a:xfrm>
            <a:off x="5590356" y="5171342"/>
            <a:ext cx="3946654" cy="861774"/>
          </a:xfrm>
          <a:prstGeom prst="borderCallout2">
            <a:avLst>
              <a:gd name="adj1" fmla="val -8713"/>
              <a:gd name="adj2" fmla="val 33811"/>
              <a:gd name="adj3" fmla="val -48205"/>
              <a:gd name="adj4" fmla="val 21129"/>
              <a:gd name="adj5" fmla="val -89895"/>
              <a:gd name="adj6" fmla="val 8233"/>
            </a:avLst>
          </a:prstGeom>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gn="ctr"/>
            <a:r>
              <a:rPr lang="en-US" altLang="zh-TW" sz="2800" dirty="0">
                <a:solidFill>
                  <a:srgbClr val="FFFF00"/>
                </a:solidFill>
              </a:rPr>
              <a:t>‘Thunderbolt Vehicle’ or ‘Diamond Vehicle’</a:t>
            </a:r>
            <a:endParaRPr lang="zh-TW" altLang="en-US" sz="2800" dirty="0"/>
          </a:p>
        </p:txBody>
      </p:sp>
    </p:spTree>
    <p:extLst>
      <p:ext uri="{BB962C8B-B14F-4D97-AF65-F5344CB8AC3E}">
        <p14:creationId xmlns:p14="http://schemas.microsoft.com/office/powerpoint/2010/main" val="7798884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7" grpId="0"/>
      <p:bldP spid="29" grpId="0"/>
      <p:bldP spid="6" grpId="0" animBg="1"/>
      <p:bldP spid="7" grpId="0" animBg="1"/>
      <p:bldP spid="8"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28711172-8BCB-4C6F-BE50-72034C741D38}"/>
              </a:ext>
            </a:extLst>
          </p:cNvPr>
          <p:cNvPicPr>
            <a:picLocks noChangeAspect="1"/>
          </p:cNvPicPr>
          <p:nvPr/>
        </p:nvPicPr>
        <p:blipFill>
          <a:blip r:embed="rId5"/>
          <a:stretch>
            <a:fillRect/>
          </a:stretch>
        </p:blipFill>
        <p:spPr>
          <a:xfrm>
            <a:off x="238893" y="-171400"/>
            <a:ext cx="11711037" cy="6929435"/>
          </a:xfrm>
          <a:prstGeom prst="rect">
            <a:avLst/>
          </a:prstGeom>
        </p:spPr>
      </p:pic>
    </p:spTree>
    <p:custDataLst>
      <p:tags r:id="rId2"/>
    </p:custDataLst>
    <p:extLst>
      <p:ext uri="{BB962C8B-B14F-4D97-AF65-F5344CB8AC3E}">
        <p14:creationId xmlns:p14="http://schemas.microsoft.com/office/powerpoint/2010/main" val="154141837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769123"/>
    </mc:Choice>
    <mc:Fallback xmlns="">
      <p:transition spd="slow" advTm="176912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9" name="圖片 8">
            <a:extLst>
              <a:ext uri="{FF2B5EF4-FFF2-40B4-BE49-F238E27FC236}">
                <a16:creationId xmlns:a16="http://schemas.microsoft.com/office/drawing/2014/main" id="{932FC902-A91A-51BA-50CD-05A412A8DC0D}"/>
              </a:ext>
            </a:extLst>
          </p:cNvPr>
          <p:cNvPicPr>
            <a:picLocks noChangeAspect="1"/>
          </p:cNvPicPr>
          <p:nvPr/>
        </p:nvPicPr>
        <p:blipFill>
          <a:blip r:embed="rId4"/>
          <a:stretch>
            <a:fillRect/>
          </a:stretch>
        </p:blipFill>
        <p:spPr>
          <a:xfrm>
            <a:off x="-1" y="22860"/>
            <a:ext cx="12188825" cy="6812280"/>
          </a:xfrm>
          <a:prstGeom prst="rect">
            <a:avLst/>
          </a:prstGeom>
        </p:spPr>
      </p:pic>
    </p:spTree>
    <p:extLst>
      <p:ext uri="{BB962C8B-B14F-4D97-AF65-F5344CB8AC3E}">
        <p14:creationId xmlns:p14="http://schemas.microsoft.com/office/powerpoint/2010/main" val="94576665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D2FB6E7-CC93-24ED-17DE-DB1A35652300}"/>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pic>
        <p:nvPicPr>
          <p:cNvPr id="6" name="圖片 5">
            <a:extLst>
              <a:ext uri="{FF2B5EF4-FFF2-40B4-BE49-F238E27FC236}">
                <a16:creationId xmlns:a16="http://schemas.microsoft.com/office/drawing/2014/main" id="{8A2F3DFC-5321-7AA5-9522-6A552E9F877E}"/>
              </a:ext>
            </a:extLst>
          </p:cNvPr>
          <p:cNvPicPr>
            <a:picLocks noChangeAspect="1"/>
          </p:cNvPicPr>
          <p:nvPr/>
        </p:nvPicPr>
        <p:blipFill>
          <a:blip r:embed="rId4"/>
          <a:stretch>
            <a:fillRect/>
          </a:stretch>
        </p:blipFill>
        <p:spPr>
          <a:xfrm>
            <a:off x="117748" y="1052736"/>
            <a:ext cx="12025702" cy="2016224"/>
          </a:xfrm>
          <a:prstGeom prst="rect">
            <a:avLst/>
          </a:prstGeom>
        </p:spPr>
      </p:pic>
      <p:sp>
        <p:nvSpPr>
          <p:cNvPr id="7" name="圖說文字: 直線 6">
            <a:extLst>
              <a:ext uri="{FF2B5EF4-FFF2-40B4-BE49-F238E27FC236}">
                <a16:creationId xmlns:a16="http://schemas.microsoft.com/office/drawing/2014/main" id="{FD41CC93-5581-BCCD-E488-9F165761F214}"/>
              </a:ext>
            </a:extLst>
          </p:cNvPr>
          <p:cNvSpPr/>
          <p:nvPr/>
        </p:nvSpPr>
        <p:spPr>
          <a:xfrm>
            <a:off x="3646140" y="4869160"/>
            <a:ext cx="2808312" cy="612648"/>
          </a:xfrm>
          <a:prstGeom prst="borderCallout1">
            <a:avLst>
              <a:gd name="adj1" fmla="val 18750"/>
              <a:gd name="adj2" fmla="val -8333"/>
              <a:gd name="adj3" fmla="val -295811"/>
              <a:gd name="adj4" fmla="val -45391"/>
            </a:avLst>
          </a:prstGeom>
          <a:ln>
            <a:solidFill>
              <a:srgbClr val="FF0000">
                <a:alpha val="97000"/>
              </a:srgb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altLang="zh-CN" sz="2800" dirty="0">
                <a:solidFill>
                  <a:schemeClr val="bg1"/>
                </a:solidFill>
              </a:rPr>
              <a:t>Theravada School</a:t>
            </a:r>
            <a:endParaRPr lang="zh-TW" altLang="en-US" sz="2800" dirty="0">
              <a:solidFill>
                <a:schemeClr val="bg1"/>
              </a:solidFill>
            </a:endParaRPr>
          </a:p>
        </p:txBody>
      </p:sp>
    </p:spTree>
    <p:extLst>
      <p:ext uri="{BB962C8B-B14F-4D97-AF65-F5344CB8AC3E}">
        <p14:creationId xmlns:p14="http://schemas.microsoft.com/office/powerpoint/2010/main" val="32771463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4" name="文字方塊 63">
            <a:extLst>
              <a:ext uri="{FF2B5EF4-FFF2-40B4-BE49-F238E27FC236}">
                <a16:creationId xmlns:a16="http://schemas.microsoft.com/office/drawing/2014/main" id="{BB767044-9B3C-4F7B-9827-2A19708B368E}"/>
              </a:ext>
            </a:extLst>
          </p:cNvPr>
          <p:cNvSpPr txBox="1"/>
          <p:nvPr/>
        </p:nvSpPr>
        <p:spPr>
          <a:xfrm>
            <a:off x="236518" y="4941168"/>
            <a:ext cx="2883574" cy="954107"/>
          </a:xfrm>
          <a:prstGeom prst="rect">
            <a:avLst/>
          </a:prstGeom>
          <a:noFill/>
        </p:spPr>
        <p:txBody>
          <a:bodyPr wrap="square" rtlCol="0">
            <a:spAutoFit/>
          </a:bodyPr>
          <a:lstStyle/>
          <a:p>
            <a:r>
              <a:rPr lang="en-US" altLang="zh-TW" sz="2800" dirty="0">
                <a:solidFill>
                  <a:schemeClr val="bg1"/>
                </a:solidFill>
              </a:rPr>
              <a:t>Birthplace:</a:t>
            </a:r>
          </a:p>
          <a:p>
            <a:r>
              <a:rPr lang="en-US" altLang="zh-TW" sz="2800" b="1" dirty="0">
                <a:solidFill>
                  <a:schemeClr val="bg1"/>
                </a:solidFill>
              </a:rPr>
              <a:t>Lumbini</a:t>
            </a:r>
            <a:r>
              <a:rPr lang="en-US" altLang="zh-TW" sz="2800" dirty="0">
                <a:solidFill>
                  <a:schemeClr val="bg1"/>
                </a:solidFill>
              </a:rPr>
              <a:t> (in Nepal)</a:t>
            </a:r>
          </a:p>
        </p:txBody>
      </p:sp>
      <p:pic>
        <p:nvPicPr>
          <p:cNvPr id="6" name="圖片 5">
            <a:extLst>
              <a:ext uri="{FF2B5EF4-FFF2-40B4-BE49-F238E27FC236}">
                <a16:creationId xmlns:a16="http://schemas.microsoft.com/office/drawing/2014/main" id="{4D609185-330B-45CB-BA5E-1FB713BC83AD}"/>
              </a:ext>
            </a:extLst>
          </p:cNvPr>
          <p:cNvPicPr>
            <a:picLocks noChangeAspect="1"/>
          </p:cNvPicPr>
          <p:nvPr/>
        </p:nvPicPr>
        <p:blipFill>
          <a:blip r:embed="rId4"/>
          <a:stretch>
            <a:fillRect/>
          </a:stretch>
        </p:blipFill>
        <p:spPr>
          <a:xfrm>
            <a:off x="4668964" y="-4370"/>
            <a:ext cx="8110637" cy="8763087"/>
          </a:xfrm>
          <a:prstGeom prst="rect">
            <a:avLst/>
          </a:prstGeom>
        </p:spPr>
      </p:pic>
      <p:sp>
        <p:nvSpPr>
          <p:cNvPr id="7" name="文字方塊 6">
            <a:extLst>
              <a:ext uri="{FF2B5EF4-FFF2-40B4-BE49-F238E27FC236}">
                <a16:creationId xmlns:a16="http://schemas.microsoft.com/office/drawing/2014/main" id="{57F7BACC-F439-4D14-B012-BB7507D6B48E}"/>
              </a:ext>
            </a:extLst>
          </p:cNvPr>
          <p:cNvSpPr txBox="1"/>
          <p:nvPr/>
        </p:nvSpPr>
        <p:spPr>
          <a:xfrm>
            <a:off x="248299" y="1268760"/>
            <a:ext cx="4432445" cy="1815882"/>
          </a:xfrm>
          <a:prstGeom prst="rect">
            <a:avLst/>
          </a:prstGeom>
          <a:noFill/>
        </p:spPr>
        <p:txBody>
          <a:bodyPr wrap="square" rtlCol="0">
            <a:spAutoFit/>
          </a:bodyPr>
          <a:lstStyle/>
          <a:p>
            <a:r>
              <a:rPr lang="en-US" altLang="zh-TW" sz="2800" dirty="0">
                <a:solidFill>
                  <a:schemeClr val="bg1"/>
                </a:solidFill>
              </a:rPr>
              <a:t>Given name: Siddhartha (</a:t>
            </a:r>
            <a:r>
              <a:rPr lang="en-US" altLang="zh-TW" sz="2800" dirty="0" err="1">
                <a:solidFill>
                  <a:schemeClr val="bg1"/>
                </a:solidFill>
              </a:rPr>
              <a:t>Siddhattha</a:t>
            </a:r>
            <a:r>
              <a:rPr lang="en-US" altLang="zh-TW" sz="2800" dirty="0">
                <a:solidFill>
                  <a:schemeClr val="bg1"/>
                </a:solidFill>
              </a:rPr>
              <a:t> in Pali)</a:t>
            </a:r>
          </a:p>
          <a:p>
            <a:r>
              <a:rPr lang="en-US" altLang="zh-TW" sz="2800" dirty="0">
                <a:solidFill>
                  <a:schemeClr val="bg1"/>
                </a:solidFill>
              </a:rPr>
              <a:t>Family name: Gautama (</a:t>
            </a:r>
            <a:r>
              <a:rPr lang="en-US" altLang="zh-TW" sz="2800" dirty="0" err="1">
                <a:solidFill>
                  <a:schemeClr val="bg1"/>
                </a:solidFill>
              </a:rPr>
              <a:t>Gotama</a:t>
            </a:r>
            <a:r>
              <a:rPr lang="en-US" altLang="zh-TW" sz="2800" dirty="0">
                <a:solidFill>
                  <a:schemeClr val="bg1"/>
                </a:solidFill>
              </a:rPr>
              <a:t> in Pali)</a:t>
            </a:r>
          </a:p>
        </p:txBody>
      </p:sp>
      <p:sp>
        <p:nvSpPr>
          <p:cNvPr id="2" name="矩形: 按鈕形 1">
            <a:extLst>
              <a:ext uri="{FF2B5EF4-FFF2-40B4-BE49-F238E27FC236}">
                <a16:creationId xmlns:a16="http://schemas.microsoft.com/office/drawing/2014/main" id="{9FBD7AC5-8886-923A-5474-9E4C69F1C5F8}"/>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
        <p:nvSpPr>
          <p:cNvPr id="3" name="文字方塊 2">
            <a:extLst>
              <a:ext uri="{FF2B5EF4-FFF2-40B4-BE49-F238E27FC236}">
                <a16:creationId xmlns:a16="http://schemas.microsoft.com/office/drawing/2014/main" id="{534D214B-04C1-CBBF-ADDD-85520820AB9B}"/>
              </a:ext>
            </a:extLst>
          </p:cNvPr>
          <p:cNvSpPr txBox="1"/>
          <p:nvPr/>
        </p:nvSpPr>
        <p:spPr>
          <a:xfrm>
            <a:off x="239538" y="3569778"/>
            <a:ext cx="4432445" cy="954107"/>
          </a:xfrm>
          <a:prstGeom prst="rect">
            <a:avLst/>
          </a:prstGeom>
          <a:noFill/>
        </p:spPr>
        <p:txBody>
          <a:bodyPr wrap="square" rtlCol="0">
            <a:spAutoFit/>
          </a:bodyPr>
          <a:lstStyle/>
          <a:p>
            <a:r>
              <a:rPr lang="en-US" altLang="zh-TW" sz="2800" dirty="0">
                <a:solidFill>
                  <a:schemeClr val="bg1"/>
                </a:solidFill>
              </a:rPr>
              <a:t>Father: King </a:t>
            </a:r>
            <a:r>
              <a:rPr lang="en-US" altLang="zh-TW" sz="2800" dirty="0" err="1">
                <a:solidFill>
                  <a:schemeClr val="bg1"/>
                </a:solidFill>
              </a:rPr>
              <a:t>Suddhodana</a:t>
            </a:r>
            <a:endParaRPr lang="en-US" altLang="zh-TW" sz="2800" dirty="0">
              <a:solidFill>
                <a:schemeClr val="bg1"/>
              </a:solidFill>
            </a:endParaRPr>
          </a:p>
          <a:p>
            <a:r>
              <a:rPr lang="en-US" altLang="zh-TW" sz="2800" dirty="0">
                <a:solidFill>
                  <a:schemeClr val="bg1"/>
                </a:solidFill>
              </a:rPr>
              <a:t>Mother: Queen Maha Maya.</a:t>
            </a:r>
            <a:endParaRPr lang="zh-TW" altLang="en-US" sz="2800" dirty="0">
              <a:solidFill>
                <a:schemeClr val="bg1"/>
              </a:solidFill>
            </a:endParaRPr>
          </a:p>
        </p:txBody>
      </p:sp>
    </p:spTree>
    <p:custDataLst>
      <p:tags r:id="rId2"/>
    </p:custDataLst>
    <p:extLst>
      <p:ext uri="{BB962C8B-B14F-4D97-AF65-F5344CB8AC3E}">
        <p14:creationId xmlns:p14="http://schemas.microsoft.com/office/powerpoint/2010/main" val="123144825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5043"/>
    </mc:Choice>
    <mc:Fallback xmlns="">
      <p:transition spd="slow" advTm="7504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19CE793-5559-45AD-9755-3E7C9D1E7F6A}"/>
              </a:ext>
            </a:extLst>
          </p:cNvPr>
          <p:cNvSpPr txBox="1"/>
          <p:nvPr/>
        </p:nvSpPr>
        <p:spPr>
          <a:xfrm>
            <a:off x="333772" y="1166712"/>
            <a:ext cx="6516724" cy="5196166"/>
          </a:xfrm>
          <a:prstGeom prst="rect">
            <a:avLst/>
          </a:prstGeom>
          <a:noFill/>
        </p:spPr>
        <p:txBody>
          <a:bodyPr wrap="square" rtlCol="0">
            <a:spAutoFit/>
          </a:bodyPr>
          <a:lstStyle/>
          <a:p>
            <a:pPr algn="ctr">
              <a:lnSpc>
                <a:spcPct val="150000"/>
              </a:lnSpc>
            </a:pPr>
            <a:r>
              <a:rPr lang="en-US" altLang="zh-TW" sz="2800" b="1" dirty="0">
                <a:solidFill>
                  <a:schemeClr val="bg1"/>
                </a:solidFill>
              </a:rPr>
              <a:t>Naming Ceremony</a:t>
            </a:r>
            <a:endParaRPr lang="en-US" altLang="zh-TW" sz="2800" dirty="0">
              <a:solidFill>
                <a:schemeClr val="bg1"/>
              </a:solidFill>
            </a:endParaRPr>
          </a:p>
          <a:p>
            <a:pPr>
              <a:lnSpc>
                <a:spcPct val="150000"/>
              </a:lnSpc>
            </a:pPr>
            <a:r>
              <a:rPr lang="en-US" altLang="zh-TW" sz="2800" dirty="0" err="1">
                <a:solidFill>
                  <a:schemeClr val="bg1"/>
                </a:solidFill>
              </a:rPr>
              <a:t>Suddhodana</a:t>
            </a:r>
            <a:r>
              <a:rPr lang="en-US" altLang="zh-TW" sz="2800" dirty="0">
                <a:solidFill>
                  <a:schemeClr val="bg1"/>
                </a:solidFill>
              </a:rPr>
              <a:t> held a naming ceremony and invited eight Brahmin scholars to read the future </a:t>
            </a:r>
            <a:r>
              <a:rPr lang="en-US" altLang="zh-CN" sz="2800" dirty="0">
                <a:solidFill>
                  <a:schemeClr val="bg1"/>
                </a:solidFill>
              </a:rPr>
              <a:t>of the prince</a:t>
            </a:r>
            <a:r>
              <a:rPr lang="en-US" altLang="zh-TW" sz="2800" dirty="0">
                <a:solidFill>
                  <a:schemeClr val="bg1"/>
                </a:solidFill>
              </a:rPr>
              <a:t>. Seven of them predicted that he would either become a great king or a Buddha. The youngest one, </a:t>
            </a:r>
            <a:r>
              <a:rPr lang="en-US" altLang="zh-TW" sz="2800" dirty="0" err="1">
                <a:solidFill>
                  <a:schemeClr val="bg1"/>
                </a:solidFill>
              </a:rPr>
              <a:t>Kondañña</a:t>
            </a:r>
            <a:r>
              <a:rPr lang="en-US" altLang="zh-TW" sz="2800" dirty="0">
                <a:solidFill>
                  <a:schemeClr val="bg1"/>
                </a:solidFill>
              </a:rPr>
              <a:t>, predicted that Siddhartha would unequivocally become a Buddha.</a:t>
            </a:r>
            <a:endParaRPr lang="zh-TW" altLang="en-US" sz="2800" dirty="0">
              <a:solidFill>
                <a:schemeClr val="bg1"/>
              </a:solidFill>
            </a:endParaRPr>
          </a:p>
        </p:txBody>
      </p:sp>
      <p:pic>
        <p:nvPicPr>
          <p:cNvPr id="7" name="圖片 6">
            <a:extLst>
              <a:ext uri="{FF2B5EF4-FFF2-40B4-BE49-F238E27FC236}">
                <a16:creationId xmlns:a16="http://schemas.microsoft.com/office/drawing/2014/main" id="{04414A60-89E9-4CCB-8E31-E8CE634AE169}"/>
              </a:ext>
            </a:extLst>
          </p:cNvPr>
          <p:cNvPicPr>
            <a:picLocks noChangeAspect="1"/>
          </p:cNvPicPr>
          <p:nvPr/>
        </p:nvPicPr>
        <p:blipFill>
          <a:blip r:embed="rId4"/>
          <a:stretch>
            <a:fillRect/>
          </a:stretch>
        </p:blipFill>
        <p:spPr>
          <a:xfrm>
            <a:off x="7174532" y="1628800"/>
            <a:ext cx="4889441" cy="4248472"/>
          </a:xfrm>
          <a:prstGeom prst="rect">
            <a:avLst/>
          </a:prstGeom>
        </p:spPr>
      </p:pic>
      <p:sp>
        <p:nvSpPr>
          <p:cNvPr id="2" name="矩形: 按鈕形 1">
            <a:extLst>
              <a:ext uri="{FF2B5EF4-FFF2-40B4-BE49-F238E27FC236}">
                <a16:creationId xmlns:a16="http://schemas.microsoft.com/office/drawing/2014/main" id="{15ED55B8-21BB-5E05-483E-E5BBC40D7D76}"/>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
        <p:nvSpPr>
          <p:cNvPr id="3" name="圖說文字: 折線 2">
            <a:extLst>
              <a:ext uri="{FF2B5EF4-FFF2-40B4-BE49-F238E27FC236}">
                <a16:creationId xmlns:a16="http://schemas.microsoft.com/office/drawing/2014/main" id="{5D62ABFF-0C65-2A2E-B96C-5E5E6D27B195}"/>
              </a:ext>
            </a:extLst>
          </p:cNvPr>
          <p:cNvSpPr/>
          <p:nvPr/>
        </p:nvSpPr>
        <p:spPr>
          <a:xfrm>
            <a:off x="6850496" y="762913"/>
            <a:ext cx="4680521" cy="430887"/>
          </a:xfrm>
          <a:prstGeom prst="borderCallout2">
            <a:avLst>
              <a:gd name="adj1" fmla="val 59823"/>
              <a:gd name="adj2" fmla="val -3691"/>
              <a:gd name="adj3" fmla="val 75810"/>
              <a:gd name="adj4" fmla="val -9433"/>
              <a:gd name="adj5" fmla="val 303908"/>
              <a:gd name="adj6" fmla="val -51596"/>
            </a:avLst>
          </a:prstGeom>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wrap="square" lIns="0" tIns="0" rIns="0" bIns="0" rtlCol="0" anchor="ctr">
            <a:spAutoFit/>
          </a:bodyPr>
          <a:lstStyle/>
          <a:p>
            <a:pPr algn="ctr"/>
            <a:r>
              <a:rPr lang="en-US" altLang="zh-TW" sz="2800" dirty="0">
                <a:solidFill>
                  <a:srgbClr val="FFFF00"/>
                </a:solidFill>
              </a:rPr>
              <a:t>“Siddhartha” (wish fulfilled)</a:t>
            </a:r>
            <a:endParaRPr lang="zh-TW" altLang="en-US" sz="2800" dirty="0">
              <a:solidFill>
                <a:srgbClr val="FFFF00"/>
              </a:solidFill>
            </a:endParaRPr>
          </a:p>
        </p:txBody>
      </p:sp>
    </p:spTree>
    <p:extLst>
      <p:ext uri="{BB962C8B-B14F-4D97-AF65-F5344CB8AC3E}">
        <p14:creationId xmlns:p14="http://schemas.microsoft.com/office/powerpoint/2010/main" val="42651649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95659EFC-4A9A-4D18-BB3F-60A11AF7BE1C}"/>
              </a:ext>
            </a:extLst>
          </p:cNvPr>
          <p:cNvSpPr txBox="1"/>
          <p:nvPr/>
        </p:nvSpPr>
        <p:spPr>
          <a:xfrm>
            <a:off x="491369" y="1412776"/>
            <a:ext cx="5603043" cy="5037276"/>
          </a:xfrm>
          <a:prstGeom prst="rect">
            <a:avLst/>
          </a:prstGeom>
          <a:noFill/>
        </p:spPr>
        <p:txBody>
          <a:bodyPr wrap="square" rtlCol="0">
            <a:spAutoFit/>
          </a:bodyPr>
          <a:lstStyle/>
          <a:p>
            <a:pPr>
              <a:lnSpc>
                <a:spcPts val="4400"/>
              </a:lnSpc>
            </a:pPr>
            <a:r>
              <a:rPr lang="en-US" altLang="zh-TW" sz="2800" dirty="0">
                <a:solidFill>
                  <a:schemeClr val="bg1"/>
                </a:solidFill>
              </a:rPr>
              <a:t>King </a:t>
            </a:r>
            <a:r>
              <a:rPr lang="en-US" altLang="zh-TW" sz="2800" dirty="0" err="1">
                <a:solidFill>
                  <a:schemeClr val="bg1"/>
                </a:solidFill>
              </a:rPr>
              <a:t>Suddhodana</a:t>
            </a:r>
            <a:r>
              <a:rPr lang="en-US" altLang="zh-TW" sz="2800" dirty="0">
                <a:solidFill>
                  <a:schemeClr val="bg1"/>
                </a:solidFill>
              </a:rPr>
              <a:t> was determined that his son become a great ruler. He confined the prince within the palace and surrounded him with earthly pleasures and luxury, thereby concealing the realities of life that might lead him to renounce the world and become an ascetic.</a:t>
            </a:r>
            <a:endParaRPr lang="zh-TW" altLang="en-US" sz="2800" dirty="0">
              <a:solidFill>
                <a:schemeClr val="bg1"/>
              </a:solidFill>
            </a:endParaRPr>
          </a:p>
          <a:p>
            <a:endParaRPr lang="zh-TW" altLang="en-US" sz="2800" dirty="0">
              <a:solidFill>
                <a:schemeClr val="bg1"/>
              </a:solidFill>
            </a:endParaRPr>
          </a:p>
        </p:txBody>
      </p:sp>
      <p:pic>
        <p:nvPicPr>
          <p:cNvPr id="6" name="圖片 5">
            <a:extLst>
              <a:ext uri="{FF2B5EF4-FFF2-40B4-BE49-F238E27FC236}">
                <a16:creationId xmlns:a16="http://schemas.microsoft.com/office/drawing/2014/main" id="{13B386D7-6874-4FF6-A992-DE07DBF3A21F}"/>
              </a:ext>
            </a:extLst>
          </p:cNvPr>
          <p:cNvPicPr>
            <a:picLocks noChangeAspect="1"/>
          </p:cNvPicPr>
          <p:nvPr/>
        </p:nvPicPr>
        <p:blipFill>
          <a:blip r:embed="rId3"/>
          <a:stretch>
            <a:fillRect/>
          </a:stretch>
        </p:blipFill>
        <p:spPr>
          <a:xfrm>
            <a:off x="6454452" y="1988840"/>
            <a:ext cx="5603043" cy="3543442"/>
          </a:xfrm>
          <a:prstGeom prst="rect">
            <a:avLst/>
          </a:prstGeom>
        </p:spPr>
      </p:pic>
      <p:sp>
        <p:nvSpPr>
          <p:cNvPr id="2" name="矩形: 按鈕形 1">
            <a:extLst>
              <a:ext uri="{FF2B5EF4-FFF2-40B4-BE49-F238E27FC236}">
                <a16:creationId xmlns:a16="http://schemas.microsoft.com/office/drawing/2014/main" id="{AA4DA397-2ED5-CDB4-D656-E9E216CC48A1}"/>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3644627811"/>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2C93207-985E-4C1B-A6F0-3083D7066534}"/>
              </a:ext>
            </a:extLst>
          </p:cNvPr>
          <p:cNvSpPr txBox="1"/>
          <p:nvPr/>
        </p:nvSpPr>
        <p:spPr>
          <a:xfrm>
            <a:off x="333772" y="1484784"/>
            <a:ext cx="5904656" cy="4549835"/>
          </a:xfrm>
          <a:prstGeom prst="rect">
            <a:avLst/>
          </a:prstGeom>
          <a:noFill/>
        </p:spPr>
        <p:txBody>
          <a:bodyPr wrap="square" rtlCol="0">
            <a:spAutoFit/>
          </a:bodyPr>
          <a:lstStyle/>
          <a:p>
            <a:pPr>
              <a:lnSpc>
                <a:spcPct val="150000"/>
              </a:lnSpc>
            </a:pPr>
            <a:r>
              <a:rPr lang="en-US" altLang="zh-TW" sz="2800" dirty="0">
                <a:solidFill>
                  <a:schemeClr val="bg1"/>
                </a:solidFill>
              </a:rPr>
              <a:t>On a journey outside of the palace, Prince Siddhartha saw an old man for the first time, revealing to him the reality of aging. When the prince asked about this person, Channa explained that aging was something that happened to all living beings alike.</a:t>
            </a:r>
            <a:endParaRPr lang="zh-TW" altLang="en-US" sz="2800" dirty="0">
              <a:solidFill>
                <a:schemeClr val="bg1"/>
              </a:solidFill>
            </a:endParaRPr>
          </a:p>
        </p:txBody>
      </p:sp>
      <p:sp>
        <p:nvSpPr>
          <p:cNvPr id="2" name="矩形: 按鈕形 1">
            <a:extLst>
              <a:ext uri="{FF2B5EF4-FFF2-40B4-BE49-F238E27FC236}">
                <a16:creationId xmlns:a16="http://schemas.microsoft.com/office/drawing/2014/main" id="{F5BE786A-138A-BBE3-59AB-F38777FDDE8E}"/>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pic>
        <p:nvPicPr>
          <p:cNvPr id="5" name="圖片 4">
            <a:extLst>
              <a:ext uri="{FF2B5EF4-FFF2-40B4-BE49-F238E27FC236}">
                <a16:creationId xmlns:a16="http://schemas.microsoft.com/office/drawing/2014/main" id="{56A43517-EB06-25EE-9E08-4CF2C275DCAC}"/>
              </a:ext>
            </a:extLst>
          </p:cNvPr>
          <p:cNvPicPr>
            <a:picLocks noChangeAspect="1"/>
          </p:cNvPicPr>
          <p:nvPr/>
        </p:nvPicPr>
        <p:blipFill>
          <a:blip r:embed="rId3"/>
          <a:stretch>
            <a:fillRect/>
          </a:stretch>
        </p:blipFill>
        <p:spPr>
          <a:xfrm>
            <a:off x="6483538" y="1700808"/>
            <a:ext cx="5675819" cy="3911949"/>
          </a:xfrm>
          <a:prstGeom prst="rect">
            <a:avLst/>
          </a:prstGeom>
        </p:spPr>
      </p:pic>
    </p:spTree>
    <p:extLst>
      <p:ext uri="{BB962C8B-B14F-4D97-AF65-F5344CB8AC3E}">
        <p14:creationId xmlns:p14="http://schemas.microsoft.com/office/powerpoint/2010/main" val="274277722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5C62B4EB-E05C-4887-882E-32ABFC9A657C}"/>
              </a:ext>
            </a:extLst>
          </p:cNvPr>
          <p:cNvSpPr txBox="1"/>
          <p:nvPr/>
        </p:nvSpPr>
        <p:spPr>
          <a:xfrm>
            <a:off x="333772" y="1494610"/>
            <a:ext cx="6192688" cy="3903504"/>
          </a:xfrm>
          <a:prstGeom prst="rect">
            <a:avLst/>
          </a:prstGeom>
          <a:noFill/>
        </p:spPr>
        <p:txBody>
          <a:bodyPr wrap="square" rtlCol="0">
            <a:spAutoFit/>
          </a:bodyPr>
          <a:lstStyle/>
          <a:p>
            <a:pPr>
              <a:lnSpc>
                <a:spcPct val="150000"/>
              </a:lnSpc>
            </a:pPr>
            <a:r>
              <a:rPr lang="en-US" altLang="zh-TW" sz="2800" dirty="0">
                <a:solidFill>
                  <a:schemeClr val="bg1"/>
                </a:solidFill>
              </a:rPr>
              <a:t>The second sight was of a sick person suffering from a disease. Once again, the prince was surprised at the sight, and Channa explained that all living beings are subject to disease and pain. This further troubled the mind of the prince.</a:t>
            </a:r>
            <a:endParaRPr lang="zh-TW" altLang="en-US" sz="2800" dirty="0">
              <a:solidFill>
                <a:schemeClr val="bg1"/>
              </a:solidFill>
            </a:endParaRPr>
          </a:p>
        </p:txBody>
      </p:sp>
      <p:sp>
        <p:nvSpPr>
          <p:cNvPr id="2" name="矩形: 按鈕形 1">
            <a:extLst>
              <a:ext uri="{FF2B5EF4-FFF2-40B4-BE49-F238E27FC236}">
                <a16:creationId xmlns:a16="http://schemas.microsoft.com/office/drawing/2014/main" id="{9BDF51D0-F1E9-CA41-DC4D-E172573BABED}"/>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pic>
        <p:nvPicPr>
          <p:cNvPr id="8" name="圖片 7">
            <a:extLst>
              <a:ext uri="{FF2B5EF4-FFF2-40B4-BE49-F238E27FC236}">
                <a16:creationId xmlns:a16="http://schemas.microsoft.com/office/drawing/2014/main" id="{3BCA25A8-24C5-6B9F-3CDA-C90A343543FE}"/>
              </a:ext>
            </a:extLst>
          </p:cNvPr>
          <p:cNvPicPr>
            <a:picLocks noChangeAspect="1"/>
          </p:cNvPicPr>
          <p:nvPr/>
        </p:nvPicPr>
        <p:blipFill>
          <a:blip r:embed="rId3"/>
          <a:stretch>
            <a:fillRect/>
          </a:stretch>
        </p:blipFill>
        <p:spPr>
          <a:xfrm>
            <a:off x="6714117" y="1772816"/>
            <a:ext cx="4969849" cy="3384376"/>
          </a:xfrm>
          <a:prstGeom prst="rect">
            <a:avLst/>
          </a:prstGeom>
        </p:spPr>
      </p:pic>
    </p:spTree>
    <p:extLst>
      <p:ext uri="{BB962C8B-B14F-4D97-AF65-F5344CB8AC3E}">
        <p14:creationId xmlns:p14="http://schemas.microsoft.com/office/powerpoint/2010/main" val="341639727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0F63436-C2ED-4D2F-AF76-55BAFC00F719}"/>
              </a:ext>
            </a:extLst>
          </p:cNvPr>
          <p:cNvSpPr txBox="1"/>
          <p:nvPr/>
        </p:nvSpPr>
        <p:spPr>
          <a:xfrm>
            <a:off x="693812" y="1628800"/>
            <a:ext cx="5544616" cy="4030750"/>
          </a:xfrm>
          <a:prstGeom prst="rect">
            <a:avLst/>
          </a:prstGeom>
          <a:noFill/>
        </p:spPr>
        <p:txBody>
          <a:bodyPr wrap="square" rtlCol="0">
            <a:spAutoFit/>
          </a:bodyPr>
          <a:lstStyle/>
          <a:p>
            <a:pPr>
              <a:lnSpc>
                <a:spcPts val="3800"/>
              </a:lnSpc>
            </a:pPr>
            <a:r>
              <a:rPr lang="en-US" altLang="zh-TW" sz="2800" dirty="0">
                <a:solidFill>
                  <a:schemeClr val="bg1"/>
                </a:solidFill>
              </a:rPr>
              <a:t>The third sight was of a dead body. As before, Channa explained to the prince that death is an inevitable fate that befalls everyone. After seeing these three sights, Siddhartha was troubled in his mind and sorrowful about the sufferings that have to be endured in life.</a:t>
            </a:r>
            <a:endParaRPr lang="zh-TW" altLang="en-US" sz="2800" dirty="0">
              <a:solidFill>
                <a:schemeClr val="bg1"/>
              </a:solidFill>
            </a:endParaRPr>
          </a:p>
        </p:txBody>
      </p:sp>
      <p:pic>
        <p:nvPicPr>
          <p:cNvPr id="7" name="圖片 6">
            <a:extLst>
              <a:ext uri="{FF2B5EF4-FFF2-40B4-BE49-F238E27FC236}">
                <a16:creationId xmlns:a16="http://schemas.microsoft.com/office/drawing/2014/main" id="{9F23F5AC-F132-42A3-8B98-E57085567957}"/>
              </a:ext>
            </a:extLst>
          </p:cNvPr>
          <p:cNvPicPr>
            <a:picLocks noChangeAspect="1"/>
          </p:cNvPicPr>
          <p:nvPr/>
        </p:nvPicPr>
        <p:blipFill>
          <a:blip r:embed="rId3"/>
          <a:stretch>
            <a:fillRect/>
          </a:stretch>
        </p:blipFill>
        <p:spPr>
          <a:xfrm>
            <a:off x="6488096" y="1844824"/>
            <a:ext cx="5436732" cy="3744416"/>
          </a:xfrm>
          <a:prstGeom prst="rect">
            <a:avLst/>
          </a:prstGeom>
        </p:spPr>
      </p:pic>
      <p:sp>
        <p:nvSpPr>
          <p:cNvPr id="2" name="矩形: 按鈕形 1">
            <a:extLst>
              <a:ext uri="{FF2B5EF4-FFF2-40B4-BE49-F238E27FC236}">
                <a16:creationId xmlns:a16="http://schemas.microsoft.com/office/drawing/2014/main" id="{2A9030B7-0DDC-D225-2BE9-4B3CD1F2FA22}"/>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2568128153"/>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A10FED34-7442-46BB-B39B-ACFA4A50425A}"/>
              </a:ext>
            </a:extLst>
          </p:cNvPr>
          <p:cNvSpPr txBox="1"/>
          <p:nvPr/>
        </p:nvSpPr>
        <p:spPr>
          <a:xfrm>
            <a:off x="477788" y="1484784"/>
            <a:ext cx="5976664" cy="4361322"/>
          </a:xfrm>
          <a:prstGeom prst="rect">
            <a:avLst/>
          </a:prstGeom>
          <a:noFill/>
        </p:spPr>
        <p:txBody>
          <a:bodyPr wrap="square" rtlCol="0">
            <a:spAutoFit/>
          </a:bodyPr>
          <a:lstStyle/>
          <a:p>
            <a:pPr>
              <a:lnSpc>
                <a:spcPts val="4200"/>
              </a:lnSpc>
            </a:pPr>
            <a:r>
              <a:rPr lang="en-US" altLang="zh-CN" sz="2800" dirty="0">
                <a:solidFill>
                  <a:schemeClr val="bg1"/>
                </a:solidFill>
              </a:rPr>
              <a:t>A</a:t>
            </a:r>
            <a:r>
              <a:rPr lang="en-US" altLang="zh-TW" sz="2800" dirty="0">
                <a:solidFill>
                  <a:schemeClr val="bg1"/>
                </a:solidFill>
              </a:rPr>
              <a:t>fter seeing these three negative sights, Siddhartha came upon the fourth sight, an ascetic who had devoted himself to meditation. This sight gave him hope that he too might be released from the sufferings arising from being repeatedly reborn, and he resolved to follow the ascetic's example.</a:t>
            </a:r>
            <a:endParaRPr lang="zh-TW" altLang="en-US" sz="2800" dirty="0">
              <a:solidFill>
                <a:schemeClr val="bg1"/>
              </a:solidFill>
            </a:endParaRPr>
          </a:p>
        </p:txBody>
      </p:sp>
      <p:sp>
        <p:nvSpPr>
          <p:cNvPr id="2" name="矩形: 按鈕形 1">
            <a:extLst>
              <a:ext uri="{FF2B5EF4-FFF2-40B4-BE49-F238E27FC236}">
                <a16:creationId xmlns:a16="http://schemas.microsoft.com/office/drawing/2014/main" id="{CC6C67C2-3275-F992-5F59-81ED81C2A5C8}"/>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pic>
        <p:nvPicPr>
          <p:cNvPr id="6" name="圖片 5">
            <a:extLst>
              <a:ext uri="{FF2B5EF4-FFF2-40B4-BE49-F238E27FC236}">
                <a16:creationId xmlns:a16="http://schemas.microsoft.com/office/drawing/2014/main" id="{4D39AFA8-BCB0-61F1-D32B-FBB57D7D382F}"/>
              </a:ext>
            </a:extLst>
          </p:cNvPr>
          <p:cNvPicPr>
            <a:picLocks noChangeAspect="1"/>
          </p:cNvPicPr>
          <p:nvPr/>
        </p:nvPicPr>
        <p:blipFill>
          <a:blip r:embed="rId3"/>
          <a:stretch>
            <a:fillRect/>
          </a:stretch>
        </p:blipFill>
        <p:spPr>
          <a:xfrm>
            <a:off x="6510147" y="1699872"/>
            <a:ext cx="5416913" cy="3673344"/>
          </a:xfrm>
          <a:prstGeom prst="rect">
            <a:avLst/>
          </a:prstGeom>
        </p:spPr>
      </p:pic>
    </p:spTree>
    <p:extLst>
      <p:ext uri="{BB962C8B-B14F-4D97-AF65-F5344CB8AC3E}">
        <p14:creationId xmlns:p14="http://schemas.microsoft.com/office/powerpoint/2010/main" val="3144757690"/>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BB1F499-7D94-40FE-A6BD-D98D66EC64F5}"/>
              </a:ext>
            </a:extLst>
          </p:cNvPr>
          <p:cNvSpPr txBox="1"/>
          <p:nvPr/>
        </p:nvSpPr>
        <p:spPr>
          <a:xfrm>
            <a:off x="693812" y="1268760"/>
            <a:ext cx="6336704" cy="4549835"/>
          </a:xfrm>
          <a:prstGeom prst="rect">
            <a:avLst/>
          </a:prstGeom>
          <a:noFill/>
        </p:spPr>
        <p:txBody>
          <a:bodyPr wrap="square" rtlCol="0">
            <a:spAutoFit/>
          </a:bodyPr>
          <a:lstStyle/>
          <a:p>
            <a:pPr algn="ctr">
              <a:lnSpc>
                <a:spcPct val="150000"/>
              </a:lnSpc>
            </a:pPr>
            <a:r>
              <a:rPr lang="en-US" altLang="zh-TW" sz="2800" b="1" dirty="0">
                <a:solidFill>
                  <a:schemeClr val="bg1"/>
                </a:solidFill>
              </a:rPr>
              <a:t>Renunciation</a:t>
            </a:r>
          </a:p>
          <a:p>
            <a:pPr>
              <a:lnSpc>
                <a:spcPct val="150000"/>
              </a:lnSpc>
            </a:pPr>
            <a:r>
              <a:rPr lang="en-US" altLang="zh-TW" sz="2800" dirty="0">
                <a:solidFill>
                  <a:schemeClr val="bg1"/>
                </a:solidFill>
              </a:rPr>
              <a:t>After this incident and </a:t>
            </a:r>
            <a:r>
              <a:rPr lang="en-US" altLang="zh-TW" sz="2800" dirty="0" err="1">
                <a:solidFill>
                  <a:schemeClr val="bg1"/>
                </a:solidFill>
              </a:rPr>
              <a:t>realising</a:t>
            </a:r>
            <a:r>
              <a:rPr lang="en-US" altLang="zh-TW" sz="2800" dirty="0">
                <a:solidFill>
                  <a:schemeClr val="bg1"/>
                </a:solidFill>
              </a:rPr>
              <a:t> the true nature of life after observing the four sights, Siddhartha left the palace on his horse accompanied only by Channa. He sent Channa back with his possessions and began an ascetic life.</a:t>
            </a:r>
            <a:endParaRPr lang="zh-TW" altLang="en-US" sz="2800" dirty="0">
              <a:solidFill>
                <a:schemeClr val="bg1"/>
              </a:solidFill>
            </a:endParaRPr>
          </a:p>
        </p:txBody>
      </p:sp>
      <p:pic>
        <p:nvPicPr>
          <p:cNvPr id="7" name="圖片 6">
            <a:extLst>
              <a:ext uri="{FF2B5EF4-FFF2-40B4-BE49-F238E27FC236}">
                <a16:creationId xmlns:a16="http://schemas.microsoft.com/office/drawing/2014/main" id="{932551A3-E2D8-4547-91A8-4A491ABCBEAB}"/>
              </a:ext>
            </a:extLst>
          </p:cNvPr>
          <p:cNvPicPr>
            <a:picLocks noChangeAspect="1"/>
          </p:cNvPicPr>
          <p:nvPr/>
        </p:nvPicPr>
        <p:blipFill>
          <a:blip r:embed="rId3"/>
          <a:stretch>
            <a:fillRect/>
          </a:stretch>
        </p:blipFill>
        <p:spPr>
          <a:xfrm>
            <a:off x="7675488" y="1268760"/>
            <a:ext cx="3819525" cy="4791075"/>
          </a:xfrm>
          <a:prstGeom prst="rect">
            <a:avLst/>
          </a:prstGeom>
        </p:spPr>
      </p:pic>
      <p:sp>
        <p:nvSpPr>
          <p:cNvPr id="2" name="矩形: 按鈕形 1">
            <a:extLst>
              <a:ext uri="{FF2B5EF4-FFF2-40B4-BE49-F238E27FC236}">
                <a16:creationId xmlns:a16="http://schemas.microsoft.com/office/drawing/2014/main" id="{DD75D16C-1EA0-F92A-3E33-7179D71E85FB}"/>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2933823129"/>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D69EB812-DBAA-405C-9F53-442BCE45F0F7}"/>
              </a:ext>
            </a:extLst>
          </p:cNvPr>
          <p:cNvSpPr txBox="1"/>
          <p:nvPr/>
        </p:nvSpPr>
        <p:spPr>
          <a:xfrm>
            <a:off x="274023" y="1268760"/>
            <a:ext cx="6554097" cy="4451090"/>
          </a:xfrm>
          <a:prstGeom prst="rect">
            <a:avLst/>
          </a:prstGeom>
          <a:noFill/>
        </p:spPr>
        <p:txBody>
          <a:bodyPr wrap="square" rtlCol="0">
            <a:spAutoFit/>
          </a:bodyPr>
          <a:lstStyle/>
          <a:p>
            <a:pPr algn="ctr">
              <a:lnSpc>
                <a:spcPts val="3800"/>
              </a:lnSpc>
            </a:pPr>
            <a:r>
              <a:rPr lang="en-US" altLang="zh-CN" sz="2800" b="1" dirty="0">
                <a:solidFill>
                  <a:schemeClr val="bg1"/>
                </a:solidFill>
              </a:rPr>
              <a:t>Search</a:t>
            </a:r>
          </a:p>
          <a:p>
            <a:pPr>
              <a:lnSpc>
                <a:spcPts val="3800"/>
              </a:lnSpc>
            </a:pPr>
            <a:r>
              <a:rPr lang="en-US" altLang="zh-CN" sz="2800" dirty="0">
                <a:solidFill>
                  <a:schemeClr val="bg1"/>
                </a:solidFill>
              </a:rPr>
              <a:t>Siddhartha Gautama once studied under two teachers of meditation, namely </a:t>
            </a:r>
            <a:r>
              <a:rPr lang="en-US" altLang="zh-CN" sz="2800" dirty="0" err="1">
                <a:solidFill>
                  <a:schemeClr val="bg1"/>
                </a:solidFill>
              </a:rPr>
              <a:t>Alara</a:t>
            </a:r>
            <a:r>
              <a:rPr lang="en-US" altLang="zh-CN" sz="2800" dirty="0">
                <a:solidFill>
                  <a:schemeClr val="bg1"/>
                </a:solidFill>
              </a:rPr>
              <a:t> Kalama and </a:t>
            </a:r>
            <a:r>
              <a:rPr lang="en-US" altLang="zh-CN" sz="2800" dirty="0" err="1">
                <a:solidFill>
                  <a:schemeClr val="bg1"/>
                </a:solidFill>
              </a:rPr>
              <a:t>Uddaka</a:t>
            </a:r>
            <a:r>
              <a:rPr lang="en-US" altLang="zh-CN" sz="2800" dirty="0">
                <a:solidFill>
                  <a:schemeClr val="bg1"/>
                </a:solidFill>
              </a:rPr>
              <a:t> </a:t>
            </a:r>
            <a:r>
              <a:rPr lang="en-US" altLang="zh-CN" sz="2800" dirty="0" err="1">
                <a:solidFill>
                  <a:schemeClr val="bg1"/>
                </a:solidFill>
              </a:rPr>
              <a:t>Ramaputta</a:t>
            </a:r>
            <a:r>
              <a:rPr lang="en-US" altLang="zh-CN" sz="2800" dirty="0">
                <a:solidFill>
                  <a:schemeClr val="bg1"/>
                </a:solidFill>
              </a:rPr>
              <a:t> learning meditation and philosophy, particularly the meditative attainment of "</a:t>
            </a:r>
            <a:r>
              <a:rPr lang="en-US" altLang="zh-CN" sz="2800" u="sng" dirty="0">
                <a:solidFill>
                  <a:schemeClr val="bg1"/>
                </a:solidFill>
              </a:rPr>
              <a:t>the sphere of nothingness</a:t>
            </a:r>
            <a:r>
              <a:rPr lang="en-US" altLang="zh-CN" sz="2800" dirty="0">
                <a:solidFill>
                  <a:schemeClr val="bg1"/>
                </a:solidFill>
              </a:rPr>
              <a:t>" from the former, and "</a:t>
            </a:r>
            <a:r>
              <a:rPr lang="en-US" altLang="zh-CN" sz="2800" u="sng" dirty="0">
                <a:solidFill>
                  <a:schemeClr val="bg1"/>
                </a:solidFill>
              </a:rPr>
              <a:t>the sphere of neither perception nor non-perception</a:t>
            </a:r>
            <a:r>
              <a:rPr lang="en-US" altLang="zh-CN" sz="2800" dirty="0">
                <a:solidFill>
                  <a:schemeClr val="bg1"/>
                </a:solidFill>
              </a:rPr>
              <a:t>" from the latter.</a:t>
            </a:r>
            <a:endParaRPr lang="zh-TW" altLang="en-US" sz="2800" dirty="0">
              <a:solidFill>
                <a:schemeClr val="bg1"/>
              </a:solidFill>
            </a:endParaRPr>
          </a:p>
        </p:txBody>
      </p:sp>
      <p:pic>
        <p:nvPicPr>
          <p:cNvPr id="3" name="圖片 2">
            <a:extLst>
              <a:ext uri="{FF2B5EF4-FFF2-40B4-BE49-F238E27FC236}">
                <a16:creationId xmlns:a16="http://schemas.microsoft.com/office/drawing/2014/main" id="{C795B2D5-1FAA-45D8-AD96-4970A9E1E0BC}"/>
              </a:ext>
            </a:extLst>
          </p:cNvPr>
          <p:cNvPicPr>
            <a:picLocks noChangeAspect="1"/>
          </p:cNvPicPr>
          <p:nvPr/>
        </p:nvPicPr>
        <p:blipFill>
          <a:blip r:embed="rId3"/>
          <a:stretch>
            <a:fillRect/>
          </a:stretch>
        </p:blipFill>
        <p:spPr>
          <a:xfrm>
            <a:off x="6815861" y="1692579"/>
            <a:ext cx="5283803" cy="3320597"/>
          </a:xfrm>
          <a:prstGeom prst="rect">
            <a:avLst/>
          </a:prstGeom>
        </p:spPr>
      </p:pic>
      <p:sp>
        <p:nvSpPr>
          <p:cNvPr id="2" name="矩形: 按鈕形 1">
            <a:extLst>
              <a:ext uri="{FF2B5EF4-FFF2-40B4-BE49-F238E27FC236}">
                <a16:creationId xmlns:a16="http://schemas.microsoft.com/office/drawing/2014/main" id="{A4610D48-4375-A107-E2C5-CD64A093C228}"/>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2605049060"/>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BDFC4045-DE16-485D-9EF7-8CEDAA524B8D}"/>
              </a:ext>
            </a:extLst>
          </p:cNvPr>
          <p:cNvSpPr txBox="1"/>
          <p:nvPr/>
        </p:nvSpPr>
        <p:spPr>
          <a:xfrm>
            <a:off x="621804" y="1664761"/>
            <a:ext cx="7344816" cy="3903504"/>
          </a:xfrm>
          <a:prstGeom prst="rect">
            <a:avLst/>
          </a:prstGeom>
          <a:noFill/>
        </p:spPr>
        <p:txBody>
          <a:bodyPr wrap="square" rtlCol="0">
            <a:spAutoFit/>
          </a:bodyPr>
          <a:lstStyle/>
          <a:p>
            <a:pPr algn="ctr">
              <a:lnSpc>
                <a:spcPct val="150000"/>
              </a:lnSpc>
            </a:pPr>
            <a:r>
              <a:rPr lang="en-US" altLang="zh-TW" sz="2800" b="1" dirty="0">
                <a:solidFill>
                  <a:schemeClr val="bg1"/>
                </a:solidFill>
              </a:rPr>
              <a:t>Struggle</a:t>
            </a:r>
          </a:p>
          <a:p>
            <a:pPr>
              <a:lnSpc>
                <a:spcPct val="150000"/>
              </a:lnSpc>
            </a:pPr>
            <a:r>
              <a:rPr lang="en-US" altLang="zh-TW" sz="2800" dirty="0">
                <a:solidFill>
                  <a:schemeClr val="bg1"/>
                </a:solidFill>
              </a:rPr>
              <a:t>Finding the teachings of his former teachers to be insufficient to attain his goal, he turned to the practice of severe asceticism, which included a strict fasting regimen and various forms of breath control. </a:t>
            </a:r>
            <a:r>
              <a:rPr lang="en-US" altLang="zh-CN" sz="2800" dirty="0">
                <a:solidFill>
                  <a:schemeClr val="bg1"/>
                </a:solidFill>
              </a:rPr>
              <a:t>He had </a:t>
            </a:r>
            <a:r>
              <a:rPr lang="en-US" altLang="zh-CN" sz="2800" dirty="0" err="1">
                <a:solidFill>
                  <a:schemeClr val="bg1"/>
                </a:solidFill>
              </a:rPr>
              <a:t>practised</a:t>
            </a:r>
            <a:r>
              <a:rPr lang="en-US" altLang="zh-CN" sz="2800" dirty="0">
                <a:solidFill>
                  <a:schemeClr val="bg1"/>
                </a:solidFill>
              </a:rPr>
              <a:t> it for six years.</a:t>
            </a:r>
            <a:endParaRPr lang="zh-TW" altLang="en-US" sz="2800" dirty="0">
              <a:solidFill>
                <a:schemeClr val="bg1"/>
              </a:solidFill>
            </a:endParaRPr>
          </a:p>
        </p:txBody>
      </p:sp>
      <p:pic>
        <p:nvPicPr>
          <p:cNvPr id="6" name="圖片 5">
            <a:extLst>
              <a:ext uri="{FF2B5EF4-FFF2-40B4-BE49-F238E27FC236}">
                <a16:creationId xmlns:a16="http://schemas.microsoft.com/office/drawing/2014/main" id="{5E66CB8B-B5C2-4238-A03B-966D401AC4B8}"/>
              </a:ext>
            </a:extLst>
          </p:cNvPr>
          <p:cNvPicPr>
            <a:picLocks noChangeAspect="1"/>
          </p:cNvPicPr>
          <p:nvPr/>
        </p:nvPicPr>
        <p:blipFill>
          <a:blip r:embed="rId3"/>
          <a:stretch>
            <a:fillRect/>
          </a:stretch>
        </p:blipFill>
        <p:spPr>
          <a:xfrm>
            <a:off x="8542684" y="1765182"/>
            <a:ext cx="3222398" cy="3803083"/>
          </a:xfrm>
          <a:prstGeom prst="rect">
            <a:avLst/>
          </a:prstGeom>
        </p:spPr>
      </p:pic>
      <p:sp>
        <p:nvSpPr>
          <p:cNvPr id="2" name="矩形: 按鈕形 1">
            <a:extLst>
              <a:ext uri="{FF2B5EF4-FFF2-40B4-BE49-F238E27FC236}">
                <a16:creationId xmlns:a16="http://schemas.microsoft.com/office/drawing/2014/main" id="{4E7D0785-05A7-0082-40D0-FE642CE72821}"/>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415219172"/>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0CF072D7-1149-4206-9BE0-4A8DCBB34405}"/>
              </a:ext>
            </a:extLst>
          </p:cNvPr>
          <p:cNvSpPr txBox="1"/>
          <p:nvPr/>
        </p:nvSpPr>
        <p:spPr>
          <a:xfrm>
            <a:off x="477788" y="1370241"/>
            <a:ext cx="6336704" cy="4361322"/>
          </a:xfrm>
          <a:prstGeom prst="rect">
            <a:avLst/>
          </a:prstGeom>
          <a:noFill/>
        </p:spPr>
        <p:txBody>
          <a:bodyPr wrap="square" rtlCol="0">
            <a:spAutoFit/>
          </a:bodyPr>
          <a:lstStyle/>
          <a:p>
            <a:pPr algn="ctr">
              <a:lnSpc>
                <a:spcPts val="4200"/>
              </a:lnSpc>
            </a:pPr>
            <a:r>
              <a:rPr lang="en-US" altLang="zh-CN" sz="2800" b="1" dirty="0">
                <a:solidFill>
                  <a:schemeClr val="bg1"/>
                </a:solidFill>
              </a:rPr>
              <a:t>The Middle Path</a:t>
            </a:r>
          </a:p>
          <a:p>
            <a:pPr>
              <a:lnSpc>
                <a:spcPts val="4200"/>
              </a:lnSpc>
            </a:pPr>
            <a:r>
              <a:rPr lang="en-US" altLang="zh-CN" sz="2800" dirty="0">
                <a:solidFill>
                  <a:schemeClr val="bg1"/>
                </a:solidFill>
              </a:rPr>
              <a:t>He found that severe bodily austerities did not enable him to answer the question of suffering or provide insight into how to be released from it. He decided to give up the practice of severe austerity and accepted food from a village girl. He recovered his bodily strength and began to meditate. </a:t>
            </a:r>
            <a:endParaRPr lang="zh-TW" altLang="en-US" sz="2800" dirty="0">
              <a:solidFill>
                <a:schemeClr val="bg1"/>
              </a:solidFill>
            </a:endParaRPr>
          </a:p>
        </p:txBody>
      </p:sp>
      <p:pic>
        <p:nvPicPr>
          <p:cNvPr id="3" name="圖片 2">
            <a:extLst>
              <a:ext uri="{FF2B5EF4-FFF2-40B4-BE49-F238E27FC236}">
                <a16:creationId xmlns:a16="http://schemas.microsoft.com/office/drawing/2014/main" id="{D2EFE589-F9D7-4BDD-89D4-5EDE8EF6DA6F}"/>
              </a:ext>
            </a:extLst>
          </p:cNvPr>
          <p:cNvPicPr>
            <a:picLocks noChangeAspect="1"/>
          </p:cNvPicPr>
          <p:nvPr/>
        </p:nvPicPr>
        <p:blipFill>
          <a:blip r:embed="rId3"/>
          <a:stretch>
            <a:fillRect/>
          </a:stretch>
        </p:blipFill>
        <p:spPr>
          <a:xfrm>
            <a:off x="7318548" y="1700808"/>
            <a:ext cx="4738860" cy="4030755"/>
          </a:xfrm>
          <a:prstGeom prst="rect">
            <a:avLst/>
          </a:prstGeom>
        </p:spPr>
      </p:pic>
      <p:sp>
        <p:nvSpPr>
          <p:cNvPr id="2" name="矩形: 按鈕形 1">
            <a:extLst>
              <a:ext uri="{FF2B5EF4-FFF2-40B4-BE49-F238E27FC236}">
                <a16:creationId xmlns:a16="http://schemas.microsoft.com/office/drawing/2014/main" id="{EB5588C2-661C-4BC8-370F-58D0F833D38C}"/>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187848796"/>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778A96D4-95E3-47E1-88C4-D0A6B2AEF479}"/>
              </a:ext>
            </a:extLst>
          </p:cNvPr>
          <p:cNvSpPr txBox="1"/>
          <p:nvPr/>
        </p:nvSpPr>
        <p:spPr>
          <a:xfrm>
            <a:off x="691663" y="1268760"/>
            <a:ext cx="6336704" cy="4549835"/>
          </a:xfrm>
          <a:prstGeom prst="rect">
            <a:avLst/>
          </a:prstGeom>
          <a:noFill/>
        </p:spPr>
        <p:txBody>
          <a:bodyPr wrap="square" rtlCol="0">
            <a:spAutoFit/>
          </a:bodyPr>
          <a:lstStyle/>
          <a:p>
            <a:pPr algn="ctr">
              <a:lnSpc>
                <a:spcPct val="150000"/>
              </a:lnSpc>
            </a:pPr>
            <a:r>
              <a:rPr lang="en-US" altLang="zh-TW" sz="2800" b="1" dirty="0" err="1">
                <a:solidFill>
                  <a:schemeClr val="bg1"/>
                </a:solidFill>
              </a:rPr>
              <a:t>Enlightment</a:t>
            </a:r>
            <a:endParaRPr lang="en-US" altLang="zh-CN" sz="2800" dirty="0">
              <a:solidFill>
                <a:schemeClr val="bg1"/>
              </a:solidFill>
            </a:endParaRPr>
          </a:p>
          <a:p>
            <a:pPr>
              <a:lnSpc>
                <a:spcPct val="150000"/>
              </a:lnSpc>
            </a:pPr>
            <a:r>
              <a:rPr lang="en-US" altLang="zh-CN" sz="2800" dirty="0">
                <a:solidFill>
                  <a:schemeClr val="bg1"/>
                </a:solidFill>
              </a:rPr>
              <a:t>Finally, he had achieved three forms of higher knowledge: ‘Remembering past lives’, the ‘Divine eye’, which allows the knowing of others' karmic destinations and the ‘extinction of mental defilements’ and became a Buddha (awakened one).</a:t>
            </a:r>
            <a:endParaRPr lang="zh-TW" altLang="en-US" sz="2800" dirty="0">
              <a:solidFill>
                <a:schemeClr val="bg1"/>
              </a:solidFill>
            </a:endParaRPr>
          </a:p>
        </p:txBody>
      </p:sp>
      <p:pic>
        <p:nvPicPr>
          <p:cNvPr id="3" name="圖片 2">
            <a:extLst>
              <a:ext uri="{FF2B5EF4-FFF2-40B4-BE49-F238E27FC236}">
                <a16:creationId xmlns:a16="http://schemas.microsoft.com/office/drawing/2014/main" id="{8EE6CEED-380D-4897-8779-376404884D00}"/>
              </a:ext>
            </a:extLst>
          </p:cNvPr>
          <p:cNvPicPr>
            <a:picLocks noChangeAspect="1"/>
          </p:cNvPicPr>
          <p:nvPr/>
        </p:nvPicPr>
        <p:blipFill>
          <a:blip r:embed="rId3"/>
          <a:stretch>
            <a:fillRect/>
          </a:stretch>
        </p:blipFill>
        <p:spPr>
          <a:xfrm>
            <a:off x="7702187" y="1196752"/>
            <a:ext cx="3794975" cy="4549835"/>
          </a:xfrm>
          <a:prstGeom prst="rect">
            <a:avLst/>
          </a:prstGeom>
        </p:spPr>
      </p:pic>
      <p:sp>
        <p:nvSpPr>
          <p:cNvPr id="2" name="矩形: 按鈕形 1">
            <a:extLst>
              <a:ext uri="{FF2B5EF4-FFF2-40B4-BE49-F238E27FC236}">
                <a16:creationId xmlns:a16="http://schemas.microsoft.com/office/drawing/2014/main" id="{E0D61406-3FFE-DED3-408B-150FB2499E3E}"/>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2952030163"/>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6849C479-B206-40B1-B419-81E8E8B7B249}"/>
              </a:ext>
            </a:extLst>
          </p:cNvPr>
          <p:cNvSpPr txBox="1"/>
          <p:nvPr/>
        </p:nvSpPr>
        <p:spPr>
          <a:xfrm>
            <a:off x="405780" y="1148953"/>
            <a:ext cx="6548283" cy="4560094"/>
          </a:xfrm>
          <a:prstGeom prst="rect">
            <a:avLst/>
          </a:prstGeom>
          <a:noFill/>
        </p:spPr>
        <p:txBody>
          <a:bodyPr wrap="square" rtlCol="0">
            <a:spAutoFit/>
          </a:bodyPr>
          <a:lstStyle/>
          <a:p>
            <a:pPr algn="ctr">
              <a:lnSpc>
                <a:spcPts val="4400"/>
              </a:lnSpc>
            </a:pPr>
            <a:r>
              <a:rPr lang="en-US" altLang="zh-CN" sz="2800" b="1" dirty="0">
                <a:solidFill>
                  <a:schemeClr val="bg1"/>
                </a:solidFill>
              </a:rPr>
              <a:t>Preaching</a:t>
            </a:r>
          </a:p>
          <a:p>
            <a:pPr>
              <a:lnSpc>
                <a:spcPts val="4400"/>
              </a:lnSpc>
            </a:pPr>
            <a:r>
              <a:rPr lang="en-US" altLang="zh-CN" sz="2800" dirty="0">
                <a:solidFill>
                  <a:schemeClr val="bg1"/>
                </a:solidFill>
              </a:rPr>
              <a:t>The Buddha spent the 45 years after his enlightenment traveling with a group of disciples across northeastern India, teaching the dharma to those who would listen, occasionally debating with masters from other sects, and gaining followers from all social classes.</a:t>
            </a:r>
            <a:endParaRPr lang="zh-TW" altLang="en-US" sz="2800" dirty="0">
              <a:solidFill>
                <a:schemeClr val="bg1"/>
              </a:solidFill>
            </a:endParaRPr>
          </a:p>
        </p:txBody>
      </p:sp>
      <p:sp>
        <p:nvSpPr>
          <p:cNvPr id="2" name="矩形: 按鈕形 1">
            <a:extLst>
              <a:ext uri="{FF2B5EF4-FFF2-40B4-BE49-F238E27FC236}">
                <a16:creationId xmlns:a16="http://schemas.microsoft.com/office/drawing/2014/main" id="{0E7710DE-9952-1DBC-942A-C388AB3D2D4B}"/>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pic>
        <p:nvPicPr>
          <p:cNvPr id="1028" name="Picture 4" descr="Vipassana Friends Around The World How Lord Buddha, 44% OFF">
            <a:extLst>
              <a:ext uri="{FF2B5EF4-FFF2-40B4-BE49-F238E27FC236}">
                <a16:creationId xmlns:a16="http://schemas.microsoft.com/office/drawing/2014/main" id="{CB840E52-98C8-1A40-99BB-2C60DC77AC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7678" y="3656046"/>
            <a:ext cx="4470658" cy="30963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Lumbini: The birth place of Lord Buddha: Buddha: Travels and teachings">
            <a:extLst>
              <a:ext uri="{FF2B5EF4-FFF2-40B4-BE49-F238E27FC236}">
                <a16:creationId xmlns:a16="http://schemas.microsoft.com/office/drawing/2014/main" id="{AFD38A5A-1581-9134-0134-4C484C552D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90556" y="260648"/>
            <a:ext cx="3816871" cy="3235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9046708"/>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050" name="Picture 2" descr="lord buddha death place Cheaper Than Retail Price&gt; Buy Clothing,  Accessories and lifestyle products for women &amp; men -">
            <a:extLst>
              <a:ext uri="{FF2B5EF4-FFF2-40B4-BE49-F238E27FC236}">
                <a16:creationId xmlns:a16="http://schemas.microsoft.com/office/drawing/2014/main" id="{45F224A7-E540-4B71-E045-4D0F3031D7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0556" y="1847974"/>
            <a:ext cx="4485180" cy="3162051"/>
          </a:xfrm>
          <a:prstGeom prst="rect">
            <a:avLst/>
          </a:prstGeom>
          <a:noFill/>
          <a:extLst>
            <a:ext uri="{909E8E84-426E-40DD-AFC4-6F175D3DCCD1}">
              <a14:hiddenFill xmlns:a14="http://schemas.microsoft.com/office/drawing/2010/main">
                <a:solidFill>
                  <a:srgbClr val="FFFFFF"/>
                </a:solidFill>
              </a14:hiddenFill>
            </a:ext>
          </a:extLst>
        </p:spPr>
      </p:pic>
      <p:sp>
        <p:nvSpPr>
          <p:cNvPr id="4" name="文字方塊 3">
            <a:extLst>
              <a:ext uri="{FF2B5EF4-FFF2-40B4-BE49-F238E27FC236}">
                <a16:creationId xmlns:a16="http://schemas.microsoft.com/office/drawing/2014/main" id="{14C25C2A-5368-3D04-E67C-F0A9D03D8288}"/>
              </a:ext>
            </a:extLst>
          </p:cNvPr>
          <p:cNvSpPr txBox="1"/>
          <p:nvPr/>
        </p:nvSpPr>
        <p:spPr>
          <a:xfrm>
            <a:off x="621804" y="1340768"/>
            <a:ext cx="6480720" cy="4560094"/>
          </a:xfrm>
          <a:prstGeom prst="rect">
            <a:avLst/>
          </a:prstGeom>
          <a:noFill/>
        </p:spPr>
        <p:txBody>
          <a:bodyPr wrap="square" rtlCol="0">
            <a:spAutoFit/>
          </a:bodyPr>
          <a:lstStyle/>
          <a:p>
            <a:pPr algn="ctr">
              <a:lnSpc>
                <a:spcPts val="4400"/>
              </a:lnSpc>
            </a:pPr>
            <a:r>
              <a:rPr lang="en-US" altLang="zh-CN" sz="2800" b="1" dirty="0">
                <a:solidFill>
                  <a:schemeClr val="bg1"/>
                </a:solidFill>
              </a:rPr>
              <a:t>Passing Away</a:t>
            </a:r>
          </a:p>
          <a:p>
            <a:pPr>
              <a:lnSpc>
                <a:spcPts val="4400"/>
              </a:lnSpc>
            </a:pPr>
            <a:r>
              <a:rPr lang="en-US" altLang="zh-CN" sz="2800" dirty="0">
                <a:solidFill>
                  <a:schemeClr val="bg1"/>
                </a:solidFill>
              </a:rPr>
              <a:t>The Buddha passed away at the age of eighty. His last words: “Be islands unto yourselves, refuges unto yourselves, seeking no other refuge; with the Dharma as your island, the Dharma as your refuge, seeking no other refuge." </a:t>
            </a:r>
          </a:p>
          <a:p>
            <a:pPr>
              <a:lnSpc>
                <a:spcPts val="4400"/>
              </a:lnSpc>
            </a:pPr>
            <a:r>
              <a:rPr lang="en-US" altLang="zh-CN" sz="2800" dirty="0">
                <a:solidFill>
                  <a:schemeClr val="bg1"/>
                </a:solidFill>
              </a:rPr>
              <a:t>– Taken from the </a:t>
            </a:r>
            <a:r>
              <a:rPr lang="en-US" altLang="zh-CN" sz="2800" i="1" dirty="0">
                <a:solidFill>
                  <a:schemeClr val="bg1"/>
                </a:solidFill>
              </a:rPr>
              <a:t>Maha-Parinibbana Sutra</a:t>
            </a:r>
            <a:endParaRPr lang="zh-TW" altLang="en-US" sz="2800" i="1" dirty="0">
              <a:solidFill>
                <a:schemeClr val="bg1"/>
              </a:solidFill>
            </a:endParaRPr>
          </a:p>
        </p:txBody>
      </p:sp>
      <p:sp>
        <p:nvSpPr>
          <p:cNvPr id="5" name="矩形: 按鈕形 4">
            <a:extLst>
              <a:ext uri="{FF2B5EF4-FFF2-40B4-BE49-F238E27FC236}">
                <a16:creationId xmlns:a16="http://schemas.microsoft.com/office/drawing/2014/main" id="{2C020D2D-7E27-E3BF-4BE2-DD63E18AD9C6}"/>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845138198"/>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B30F2B54-C919-4F0C-BC21-A0B999256231}"/>
              </a:ext>
            </a:extLst>
          </p:cNvPr>
          <p:cNvSpPr txBox="1"/>
          <p:nvPr/>
        </p:nvSpPr>
        <p:spPr>
          <a:xfrm>
            <a:off x="-314300" y="1268760"/>
            <a:ext cx="10656409" cy="1200329"/>
          </a:xfrm>
          <a:prstGeom prst="rect">
            <a:avLst/>
          </a:prstGeom>
          <a:noFill/>
        </p:spPr>
        <p:txBody>
          <a:bodyPr wrap="square" rtlCol="0">
            <a:spAutoFit/>
          </a:bodyPr>
          <a:lstStyle/>
          <a:p>
            <a:pPr algn="ctr"/>
            <a:r>
              <a:rPr lang="en-US" altLang="zh-TW" sz="2800" b="1" dirty="0" err="1">
                <a:solidFill>
                  <a:schemeClr val="bg1"/>
                </a:solidFill>
              </a:rPr>
              <a:t>Dhammacakkappavattana</a:t>
            </a:r>
            <a:r>
              <a:rPr lang="en-US" altLang="zh-TW" sz="2800" b="1" dirty="0">
                <a:solidFill>
                  <a:schemeClr val="bg1"/>
                </a:solidFill>
              </a:rPr>
              <a:t> Sutta: </a:t>
            </a:r>
          </a:p>
          <a:p>
            <a:pPr algn="ctr"/>
            <a:r>
              <a:rPr lang="en-US" altLang="zh-TW" sz="2800" b="1" dirty="0">
                <a:solidFill>
                  <a:schemeClr val="bg1"/>
                </a:solidFill>
              </a:rPr>
              <a:t>Setting in Motion the Wheel of the Dhamma</a:t>
            </a:r>
          </a:p>
          <a:p>
            <a:pPr algn="ctr"/>
            <a:endParaRPr lang="en-US" altLang="zh-TW" sz="1600" dirty="0">
              <a:solidFill>
                <a:schemeClr val="bg1"/>
              </a:solidFill>
            </a:endParaRPr>
          </a:p>
        </p:txBody>
      </p:sp>
      <p:pic>
        <p:nvPicPr>
          <p:cNvPr id="3" name="圖片 2">
            <a:extLst>
              <a:ext uri="{FF2B5EF4-FFF2-40B4-BE49-F238E27FC236}">
                <a16:creationId xmlns:a16="http://schemas.microsoft.com/office/drawing/2014/main" id="{750E180D-9080-4800-9751-788A9F9D12F2}"/>
              </a:ext>
            </a:extLst>
          </p:cNvPr>
          <p:cNvPicPr>
            <a:picLocks noChangeAspect="1"/>
          </p:cNvPicPr>
          <p:nvPr/>
        </p:nvPicPr>
        <p:blipFill>
          <a:blip r:embed="rId3"/>
          <a:stretch>
            <a:fillRect/>
          </a:stretch>
        </p:blipFill>
        <p:spPr>
          <a:xfrm>
            <a:off x="9440211" y="604233"/>
            <a:ext cx="1803796" cy="1761102"/>
          </a:xfrm>
          <a:prstGeom prst="rect">
            <a:avLst/>
          </a:prstGeom>
        </p:spPr>
      </p:pic>
      <p:sp>
        <p:nvSpPr>
          <p:cNvPr id="9" name="文字方塊 8">
            <a:extLst>
              <a:ext uri="{FF2B5EF4-FFF2-40B4-BE49-F238E27FC236}">
                <a16:creationId xmlns:a16="http://schemas.microsoft.com/office/drawing/2014/main" id="{3EBC4309-2B53-42E0-A7B6-6BB9138AF240}"/>
              </a:ext>
            </a:extLst>
          </p:cNvPr>
          <p:cNvSpPr txBox="1"/>
          <p:nvPr/>
        </p:nvSpPr>
        <p:spPr>
          <a:xfrm>
            <a:off x="212155" y="3100088"/>
            <a:ext cx="5832648" cy="1964512"/>
          </a:xfrm>
          <a:prstGeom prst="rect">
            <a:avLst/>
          </a:prstGeom>
          <a:noFill/>
        </p:spPr>
        <p:txBody>
          <a:bodyPr wrap="square" rtlCol="0">
            <a:spAutoFit/>
          </a:bodyPr>
          <a:lstStyle/>
          <a:p>
            <a:pPr algn="ctr">
              <a:lnSpc>
                <a:spcPct val="150000"/>
              </a:lnSpc>
            </a:pPr>
            <a:r>
              <a:rPr lang="en-US" altLang="zh-TW" sz="2800" dirty="0">
                <a:solidFill>
                  <a:schemeClr val="bg1"/>
                </a:solidFill>
              </a:rPr>
              <a:t>At Deer Park in </a:t>
            </a:r>
            <a:r>
              <a:rPr lang="en-US" altLang="zh-TW" sz="2800" dirty="0" err="1">
                <a:solidFill>
                  <a:schemeClr val="bg1"/>
                </a:solidFill>
              </a:rPr>
              <a:t>Isipatana</a:t>
            </a:r>
            <a:r>
              <a:rPr lang="en-US" altLang="zh-TW" sz="2800" dirty="0">
                <a:solidFill>
                  <a:schemeClr val="bg1"/>
                </a:solidFill>
              </a:rPr>
              <a:t> (</a:t>
            </a:r>
            <a:r>
              <a:rPr lang="en-US" altLang="zh-TW" sz="2800" dirty="0" err="1">
                <a:solidFill>
                  <a:schemeClr val="bg1"/>
                </a:solidFill>
              </a:rPr>
              <a:t>Sarnath</a:t>
            </a:r>
            <a:r>
              <a:rPr lang="en-US" altLang="zh-TW" sz="2800" dirty="0">
                <a:solidFill>
                  <a:schemeClr val="bg1"/>
                </a:solidFill>
              </a:rPr>
              <a:t>)</a:t>
            </a:r>
          </a:p>
          <a:p>
            <a:pPr algn="ctr">
              <a:lnSpc>
                <a:spcPct val="150000"/>
              </a:lnSpc>
            </a:pPr>
            <a:r>
              <a:rPr lang="en-US" altLang="zh-TW" sz="2800" dirty="0">
                <a:solidFill>
                  <a:schemeClr val="bg1"/>
                </a:solidFill>
              </a:rPr>
              <a:t>To the five ascetics: </a:t>
            </a:r>
            <a:r>
              <a:rPr lang="en-US" altLang="zh-TW" sz="2800" dirty="0" err="1">
                <a:solidFill>
                  <a:schemeClr val="bg1"/>
                </a:solidFill>
              </a:rPr>
              <a:t>Kondañña</a:t>
            </a:r>
            <a:r>
              <a:rPr lang="en-US" altLang="zh-TW" sz="2800" dirty="0">
                <a:solidFill>
                  <a:schemeClr val="bg1"/>
                </a:solidFill>
              </a:rPr>
              <a:t>, </a:t>
            </a:r>
            <a:r>
              <a:rPr lang="en-US" altLang="zh-TW" sz="2800" dirty="0" err="1">
                <a:solidFill>
                  <a:schemeClr val="bg1"/>
                </a:solidFill>
              </a:rPr>
              <a:t>Assaji</a:t>
            </a:r>
            <a:r>
              <a:rPr lang="en-US" altLang="zh-TW" sz="2800" dirty="0">
                <a:solidFill>
                  <a:schemeClr val="bg1"/>
                </a:solidFill>
              </a:rPr>
              <a:t>, </a:t>
            </a:r>
            <a:r>
              <a:rPr lang="en-US" altLang="zh-TW" sz="2800" dirty="0" err="1">
                <a:solidFill>
                  <a:schemeClr val="bg1"/>
                </a:solidFill>
              </a:rPr>
              <a:t>Bhaddiya</a:t>
            </a:r>
            <a:r>
              <a:rPr lang="en-US" altLang="zh-TW" sz="2800" dirty="0">
                <a:solidFill>
                  <a:schemeClr val="bg1"/>
                </a:solidFill>
              </a:rPr>
              <a:t>, </a:t>
            </a:r>
            <a:r>
              <a:rPr lang="en-US" altLang="zh-TW" sz="2800" dirty="0" err="1">
                <a:solidFill>
                  <a:schemeClr val="bg1"/>
                </a:solidFill>
              </a:rPr>
              <a:t>Vappa</a:t>
            </a:r>
            <a:r>
              <a:rPr lang="en-US" altLang="zh-TW" sz="2800" dirty="0">
                <a:solidFill>
                  <a:schemeClr val="bg1"/>
                </a:solidFill>
              </a:rPr>
              <a:t>, and </a:t>
            </a:r>
            <a:r>
              <a:rPr lang="en-US" altLang="zh-TW" sz="2800" dirty="0" err="1">
                <a:solidFill>
                  <a:schemeClr val="bg1"/>
                </a:solidFill>
              </a:rPr>
              <a:t>Mahānāma</a:t>
            </a:r>
            <a:r>
              <a:rPr lang="en-US" altLang="zh-TW" sz="2800" dirty="0">
                <a:solidFill>
                  <a:schemeClr val="bg1"/>
                </a:solidFill>
              </a:rPr>
              <a:t>. </a:t>
            </a:r>
            <a:endParaRPr lang="zh-TW" altLang="en-US" sz="2800" dirty="0">
              <a:solidFill>
                <a:schemeClr val="bg1"/>
              </a:solidFill>
            </a:endParaRPr>
          </a:p>
        </p:txBody>
      </p:sp>
      <p:pic>
        <p:nvPicPr>
          <p:cNvPr id="10" name="圖片 9">
            <a:extLst>
              <a:ext uri="{FF2B5EF4-FFF2-40B4-BE49-F238E27FC236}">
                <a16:creationId xmlns:a16="http://schemas.microsoft.com/office/drawing/2014/main" id="{A8B9B92A-C69A-4FD3-850E-8AE03F46E27D}"/>
              </a:ext>
            </a:extLst>
          </p:cNvPr>
          <p:cNvPicPr>
            <a:picLocks noChangeAspect="1"/>
          </p:cNvPicPr>
          <p:nvPr/>
        </p:nvPicPr>
        <p:blipFill>
          <a:blip r:embed="rId4"/>
          <a:stretch>
            <a:fillRect/>
          </a:stretch>
        </p:blipFill>
        <p:spPr>
          <a:xfrm>
            <a:off x="6166420" y="2910849"/>
            <a:ext cx="5810250" cy="3819525"/>
          </a:xfrm>
          <a:prstGeom prst="rect">
            <a:avLst/>
          </a:prstGeom>
        </p:spPr>
      </p:pic>
      <p:sp>
        <p:nvSpPr>
          <p:cNvPr id="2" name="矩形: 按鈕形 1">
            <a:extLst>
              <a:ext uri="{FF2B5EF4-FFF2-40B4-BE49-F238E27FC236}">
                <a16:creationId xmlns:a16="http://schemas.microsoft.com/office/drawing/2014/main" id="{0AD3F1F2-B35A-6AE5-6613-F0B7D218F661}"/>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
        <p:nvSpPr>
          <p:cNvPr id="4" name="文字方塊 3">
            <a:extLst>
              <a:ext uri="{FF2B5EF4-FFF2-40B4-BE49-F238E27FC236}">
                <a16:creationId xmlns:a16="http://schemas.microsoft.com/office/drawing/2014/main" id="{5E62A2E9-2629-7CE6-9780-B7C9280CF7AC}"/>
              </a:ext>
            </a:extLst>
          </p:cNvPr>
          <p:cNvSpPr txBox="1"/>
          <p:nvPr/>
        </p:nvSpPr>
        <p:spPr>
          <a:xfrm>
            <a:off x="189757" y="5445224"/>
            <a:ext cx="5832648" cy="830997"/>
          </a:xfrm>
          <a:prstGeom prst="rect">
            <a:avLst/>
          </a:prstGeom>
          <a:noFill/>
        </p:spPr>
        <p:txBody>
          <a:bodyPr wrap="square" rtlCol="0">
            <a:spAutoFit/>
          </a:bodyPr>
          <a:lstStyle/>
          <a:p>
            <a:pPr algn="ctr"/>
            <a:r>
              <a:rPr lang="en-US" altLang="zh-TW" dirty="0" err="1">
                <a:solidFill>
                  <a:srgbClr val="FFFF00"/>
                </a:solidFill>
              </a:rPr>
              <a:t>Dhammacakkapavattana</a:t>
            </a:r>
            <a:r>
              <a:rPr lang="en-US" altLang="zh-TW" dirty="0">
                <a:solidFill>
                  <a:srgbClr val="FFFF00"/>
                </a:solidFill>
              </a:rPr>
              <a:t> Sutta: https://www.budsas.org/ebud/ebsut001.htm</a:t>
            </a:r>
            <a:endParaRPr lang="zh-TW" altLang="en-US" dirty="0">
              <a:solidFill>
                <a:srgbClr val="FFFF00"/>
              </a:solidFill>
            </a:endParaRPr>
          </a:p>
        </p:txBody>
      </p:sp>
    </p:spTree>
    <p:extLst>
      <p:ext uri="{BB962C8B-B14F-4D97-AF65-F5344CB8AC3E}">
        <p14:creationId xmlns:p14="http://schemas.microsoft.com/office/powerpoint/2010/main" val="226213810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327F90E1-6892-4338-BA34-C6B8214742F9}"/>
              </a:ext>
            </a:extLst>
          </p:cNvPr>
          <p:cNvSpPr txBox="1"/>
          <p:nvPr/>
        </p:nvSpPr>
        <p:spPr>
          <a:xfrm>
            <a:off x="1341884" y="2708920"/>
            <a:ext cx="10513168" cy="4819140"/>
          </a:xfrm>
          <a:prstGeom prst="rect">
            <a:avLst/>
          </a:prstGeom>
          <a:noFill/>
        </p:spPr>
        <p:txBody>
          <a:bodyPr wrap="square" rtlCol="0">
            <a:spAutoFit/>
          </a:bodyPr>
          <a:lstStyle/>
          <a:p>
            <a:r>
              <a:rPr lang="en-US" altLang="zh-CN" sz="2800" dirty="0">
                <a:solidFill>
                  <a:schemeClr val="bg1"/>
                </a:solidFill>
              </a:rPr>
              <a:t>The sutra contains the following topics:</a:t>
            </a:r>
          </a:p>
          <a:p>
            <a:endParaRPr lang="en-US" altLang="zh-CN" sz="1800" dirty="0">
              <a:solidFill>
                <a:schemeClr val="bg1"/>
              </a:solidFill>
            </a:endParaRPr>
          </a:p>
          <a:p>
            <a:pPr marL="514350" indent="-514350">
              <a:lnSpc>
                <a:spcPts val="4000"/>
              </a:lnSpc>
              <a:buFont typeface="+mj-lt"/>
              <a:buAutoNum type="arabicPeriod"/>
            </a:pPr>
            <a:r>
              <a:rPr lang="en-US" altLang="zh-CN" sz="2800" dirty="0">
                <a:solidFill>
                  <a:schemeClr val="bg1"/>
                </a:solidFill>
              </a:rPr>
              <a:t>The two extremes to be avoided</a:t>
            </a:r>
          </a:p>
          <a:p>
            <a:pPr marL="514350" indent="-514350">
              <a:lnSpc>
                <a:spcPts val="4000"/>
              </a:lnSpc>
              <a:spcBef>
                <a:spcPts val="600"/>
              </a:spcBef>
              <a:buFont typeface="+mj-lt"/>
              <a:buAutoNum type="arabicPeriod"/>
            </a:pPr>
            <a:r>
              <a:rPr lang="en-US" altLang="zh-CN" sz="2800" dirty="0">
                <a:solidFill>
                  <a:schemeClr val="bg1"/>
                </a:solidFill>
              </a:rPr>
              <a:t>The Middle Way -- The Noble Eightfold Path    </a:t>
            </a:r>
            <a:endParaRPr lang="zh-TW" altLang="en-US" sz="2800" dirty="0">
              <a:solidFill>
                <a:schemeClr val="bg1"/>
              </a:solidFill>
            </a:endParaRPr>
          </a:p>
          <a:p>
            <a:pPr marL="514350" indent="-514350">
              <a:lnSpc>
                <a:spcPts val="4000"/>
              </a:lnSpc>
              <a:spcBef>
                <a:spcPts val="600"/>
              </a:spcBef>
              <a:buFont typeface="+mj-lt"/>
              <a:buAutoNum type="arabicPeriod"/>
            </a:pPr>
            <a:r>
              <a:rPr lang="en-US" altLang="zh-CN" sz="2800" dirty="0">
                <a:solidFill>
                  <a:schemeClr val="bg1"/>
                </a:solidFill>
              </a:rPr>
              <a:t>The Four Noble Truths</a:t>
            </a:r>
          </a:p>
          <a:p>
            <a:pPr marL="514350" indent="-514350">
              <a:lnSpc>
                <a:spcPts val="4000"/>
              </a:lnSpc>
              <a:spcBef>
                <a:spcPts val="600"/>
              </a:spcBef>
              <a:buFont typeface="+mj-lt"/>
              <a:buAutoNum type="arabicPeriod"/>
            </a:pPr>
            <a:r>
              <a:rPr lang="en-US" altLang="zh-CN" sz="2800" dirty="0">
                <a:solidFill>
                  <a:schemeClr val="bg1"/>
                </a:solidFill>
              </a:rPr>
              <a:t>Proclamation of release from the cycle of rebirth </a:t>
            </a:r>
          </a:p>
          <a:p>
            <a:pPr marL="514350" indent="-514350">
              <a:lnSpc>
                <a:spcPts val="4000"/>
              </a:lnSpc>
              <a:spcBef>
                <a:spcPts val="600"/>
              </a:spcBef>
              <a:buFont typeface="+mj-lt"/>
              <a:buAutoNum type="arabicPeriod"/>
            </a:pPr>
            <a:r>
              <a:rPr lang="en-US" altLang="zh-CN" sz="2800" dirty="0">
                <a:solidFill>
                  <a:schemeClr val="bg1"/>
                </a:solidFill>
              </a:rPr>
              <a:t>The Opening of the Dhamma Eye (the attainment of right view)</a:t>
            </a:r>
          </a:p>
          <a:p>
            <a:pPr marL="514350" indent="-514350">
              <a:lnSpc>
                <a:spcPts val="4000"/>
              </a:lnSpc>
              <a:spcBef>
                <a:spcPts val="600"/>
              </a:spcBef>
              <a:buFont typeface="+mj-lt"/>
              <a:buAutoNum type="arabicPeriod"/>
            </a:pPr>
            <a:endParaRPr lang="en-US" altLang="zh-CN" sz="2800" dirty="0">
              <a:solidFill>
                <a:schemeClr val="bg1"/>
              </a:solidFill>
            </a:endParaRPr>
          </a:p>
          <a:p>
            <a:pPr marL="514350" indent="-514350">
              <a:lnSpc>
                <a:spcPts val="4000"/>
              </a:lnSpc>
              <a:spcBef>
                <a:spcPts val="600"/>
              </a:spcBef>
              <a:buFont typeface="+mj-lt"/>
              <a:buAutoNum type="arabicPeriod"/>
            </a:pPr>
            <a:endParaRPr lang="en-US" altLang="zh-CN" sz="2800" dirty="0">
              <a:solidFill>
                <a:schemeClr val="bg1"/>
              </a:solidFill>
            </a:endParaRPr>
          </a:p>
        </p:txBody>
      </p:sp>
      <p:sp>
        <p:nvSpPr>
          <p:cNvPr id="8" name="文字方塊 7">
            <a:extLst>
              <a:ext uri="{FF2B5EF4-FFF2-40B4-BE49-F238E27FC236}">
                <a16:creationId xmlns:a16="http://schemas.microsoft.com/office/drawing/2014/main" id="{E153D6E6-DD0C-481F-B7FE-0E047C8F2AAB}"/>
              </a:ext>
            </a:extLst>
          </p:cNvPr>
          <p:cNvSpPr txBox="1"/>
          <p:nvPr/>
        </p:nvSpPr>
        <p:spPr>
          <a:xfrm>
            <a:off x="765821" y="1216715"/>
            <a:ext cx="7776864" cy="954107"/>
          </a:xfrm>
          <a:prstGeom prst="rect">
            <a:avLst/>
          </a:prstGeom>
          <a:noFill/>
        </p:spPr>
        <p:txBody>
          <a:bodyPr wrap="square" rtlCol="0">
            <a:spAutoFit/>
          </a:bodyPr>
          <a:lstStyle/>
          <a:p>
            <a:pPr algn="ctr"/>
            <a:r>
              <a:rPr lang="en-US" altLang="zh-TW" sz="2800" b="1" dirty="0" err="1">
                <a:solidFill>
                  <a:schemeClr val="bg1"/>
                </a:solidFill>
              </a:rPr>
              <a:t>Dhammacakkappavattana</a:t>
            </a:r>
            <a:r>
              <a:rPr lang="en-US" altLang="zh-TW" sz="2800" b="1" dirty="0">
                <a:solidFill>
                  <a:schemeClr val="bg1"/>
                </a:solidFill>
              </a:rPr>
              <a:t> Sutta: </a:t>
            </a:r>
          </a:p>
          <a:p>
            <a:pPr algn="ctr"/>
            <a:r>
              <a:rPr lang="en-US" altLang="zh-TW" sz="2800" b="1" dirty="0">
                <a:solidFill>
                  <a:schemeClr val="bg1"/>
                </a:solidFill>
              </a:rPr>
              <a:t>Setting in Motion the Wheel of the Dhamma</a:t>
            </a:r>
          </a:p>
        </p:txBody>
      </p:sp>
      <p:pic>
        <p:nvPicPr>
          <p:cNvPr id="9" name="圖片 8">
            <a:extLst>
              <a:ext uri="{FF2B5EF4-FFF2-40B4-BE49-F238E27FC236}">
                <a16:creationId xmlns:a16="http://schemas.microsoft.com/office/drawing/2014/main" id="{AB3DE2CE-514C-4016-BCD9-14A242784AD4}"/>
              </a:ext>
            </a:extLst>
          </p:cNvPr>
          <p:cNvPicPr>
            <a:picLocks noChangeAspect="1"/>
          </p:cNvPicPr>
          <p:nvPr/>
        </p:nvPicPr>
        <p:blipFill>
          <a:blip r:embed="rId3"/>
          <a:stretch>
            <a:fillRect/>
          </a:stretch>
        </p:blipFill>
        <p:spPr>
          <a:xfrm>
            <a:off x="8765176" y="476672"/>
            <a:ext cx="1865740" cy="1821580"/>
          </a:xfrm>
          <a:prstGeom prst="rect">
            <a:avLst/>
          </a:prstGeom>
        </p:spPr>
      </p:pic>
      <p:sp>
        <p:nvSpPr>
          <p:cNvPr id="2" name="矩形: 按鈕形 1">
            <a:extLst>
              <a:ext uri="{FF2B5EF4-FFF2-40B4-BE49-F238E27FC236}">
                <a16:creationId xmlns:a16="http://schemas.microsoft.com/office/drawing/2014/main" id="{A5873951-CB02-5A68-003E-534C69448C12}"/>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3819547689"/>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FD6D6123-5484-41FA-950D-9343FF26D3A3}"/>
              </a:ext>
            </a:extLst>
          </p:cNvPr>
          <p:cNvSpPr txBox="1"/>
          <p:nvPr/>
        </p:nvSpPr>
        <p:spPr>
          <a:xfrm>
            <a:off x="1269876" y="3212976"/>
            <a:ext cx="9927040" cy="2610843"/>
          </a:xfrm>
          <a:prstGeom prst="rect">
            <a:avLst/>
          </a:prstGeom>
          <a:noFill/>
        </p:spPr>
        <p:txBody>
          <a:bodyPr wrap="square" rtlCol="0">
            <a:spAutoFit/>
          </a:bodyPr>
          <a:lstStyle/>
          <a:p>
            <a:pPr>
              <a:lnSpc>
                <a:spcPct val="150000"/>
              </a:lnSpc>
            </a:pPr>
            <a:r>
              <a:rPr lang="en-US" altLang="zh-CN" sz="2800" dirty="0">
                <a:solidFill>
                  <a:schemeClr val="bg1"/>
                </a:solidFill>
              </a:rPr>
              <a:t>‘</a:t>
            </a:r>
            <a:r>
              <a:rPr lang="en-US" altLang="zh-CN" sz="2800" b="1" dirty="0">
                <a:solidFill>
                  <a:schemeClr val="bg1"/>
                </a:solidFill>
              </a:rPr>
              <a:t>Thus have I heard. On one occasion the Blessed One was dwelling at </a:t>
            </a:r>
            <a:r>
              <a:rPr lang="en-US" altLang="zh-CN" sz="2800" b="1" dirty="0" err="1">
                <a:solidFill>
                  <a:schemeClr val="bg1"/>
                </a:solidFill>
              </a:rPr>
              <a:t>Baranasi</a:t>
            </a:r>
            <a:r>
              <a:rPr lang="en-US" altLang="zh-CN" sz="2800" b="1" dirty="0">
                <a:solidFill>
                  <a:schemeClr val="bg1"/>
                </a:solidFill>
              </a:rPr>
              <a:t> </a:t>
            </a:r>
            <a:r>
              <a:rPr lang="en-US" altLang="zh-CN" sz="2800" dirty="0">
                <a:solidFill>
                  <a:schemeClr val="bg1"/>
                </a:solidFill>
              </a:rPr>
              <a:t>(Benares) </a:t>
            </a:r>
            <a:r>
              <a:rPr lang="en-US" altLang="zh-CN" sz="2800" b="1" dirty="0">
                <a:solidFill>
                  <a:schemeClr val="bg1"/>
                </a:solidFill>
              </a:rPr>
              <a:t>in the Deer Park at </a:t>
            </a:r>
            <a:r>
              <a:rPr lang="en-US" altLang="zh-CN" sz="2800" b="1" dirty="0" err="1">
                <a:solidFill>
                  <a:schemeClr val="bg1"/>
                </a:solidFill>
              </a:rPr>
              <a:t>Isipatana</a:t>
            </a:r>
            <a:r>
              <a:rPr lang="en-US" altLang="zh-CN" sz="2800" b="1" dirty="0">
                <a:solidFill>
                  <a:schemeClr val="bg1"/>
                </a:solidFill>
              </a:rPr>
              <a:t> </a:t>
            </a:r>
            <a:r>
              <a:rPr lang="en-US" altLang="zh-CN" sz="2800" dirty="0">
                <a:solidFill>
                  <a:schemeClr val="bg1"/>
                </a:solidFill>
              </a:rPr>
              <a:t>(Sarnath)</a:t>
            </a:r>
            <a:r>
              <a:rPr lang="en-US" altLang="zh-CN" sz="2800" b="1" dirty="0">
                <a:solidFill>
                  <a:schemeClr val="bg1"/>
                </a:solidFill>
              </a:rPr>
              <a:t>. There the Blessed One addressed the group of five bhikkhus thus: </a:t>
            </a:r>
            <a:endParaRPr lang="zh-TW" altLang="en-US" sz="2800" b="1" dirty="0">
              <a:solidFill>
                <a:schemeClr val="bg1"/>
              </a:solidFill>
            </a:endParaRPr>
          </a:p>
        </p:txBody>
      </p:sp>
      <p:sp>
        <p:nvSpPr>
          <p:cNvPr id="10" name="文字方塊 9">
            <a:extLst>
              <a:ext uri="{FF2B5EF4-FFF2-40B4-BE49-F238E27FC236}">
                <a16:creationId xmlns:a16="http://schemas.microsoft.com/office/drawing/2014/main" id="{DBFDEC9F-C598-4708-B6CF-F8601A080A3D}"/>
              </a:ext>
            </a:extLst>
          </p:cNvPr>
          <p:cNvSpPr txBox="1"/>
          <p:nvPr/>
        </p:nvSpPr>
        <p:spPr>
          <a:xfrm>
            <a:off x="765821" y="1216715"/>
            <a:ext cx="7776864" cy="954107"/>
          </a:xfrm>
          <a:prstGeom prst="rect">
            <a:avLst/>
          </a:prstGeom>
          <a:noFill/>
        </p:spPr>
        <p:txBody>
          <a:bodyPr wrap="square" rtlCol="0">
            <a:spAutoFit/>
          </a:bodyPr>
          <a:lstStyle/>
          <a:p>
            <a:pPr algn="ctr"/>
            <a:r>
              <a:rPr lang="en-US" altLang="zh-TW" sz="2800" b="1" dirty="0" err="1">
                <a:solidFill>
                  <a:schemeClr val="bg1"/>
                </a:solidFill>
              </a:rPr>
              <a:t>Dhammacakkappavattana</a:t>
            </a:r>
            <a:r>
              <a:rPr lang="en-US" altLang="zh-TW" sz="2800" b="1" dirty="0">
                <a:solidFill>
                  <a:schemeClr val="bg1"/>
                </a:solidFill>
              </a:rPr>
              <a:t> Sutta: </a:t>
            </a:r>
          </a:p>
          <a:p>
            <a:pPr algn="ctr"/>
            <a:r>
              <a:rPr lang="en-US" altLang="zh-TW" sz="2800" b="1" dirty="0">
                <a:solidFill>
                  <a:schemeClr val="bg1"/>
                </a:solidFill>
              </a:rPr>
              <a:t>Setting in Motion the Wheel of the Dhamma</a:t>
            </a:r>
          </a:p>
        </p:txBody>
      </p:sp>
      <p:pic>
        <p:nvPicPr>
          <p:cNvPr id="11" name="圖片 10">
            <a:extLst>
              <a:ext uri="{FF2B5EF4-FFF2-40B4-BE49-F238E27FC236}">
                <a16:creationId xmlns:a16="http://schemas.microsoft.com/office/drawing/2014/main" id="{D509B1CF-9531-46A6-B0FA-B8E0DA0E3DF4}"/>
              </a:ext>
            </a:extLst>
          </p:cNvPr>
          <p:cNvPicPr>
            <a:picLocks noChangeAspect="1"/>
          </p:cNvPicPr>
          <p:nvPr/>
        </p:nvPicPr>
        <p:blipFill>
          <a:blip r:embed="rId3"/>
          <a:stretch>
            <a:fillRect/>
          </a:stretch>
        </p:blipFill>
        <p:spPr>
          <a:xfrm>
            <a:off x="8765176" y="476672"/>
            <a:ext cx="1865740" cy="1821580"/>
          </a:xfrm>
          <a:prstGeom prst="rect">
            <a:avLst/>
          </a:prstGeom>
        </p:spPr>
      </p:pic>
      <p:sp>
        <p:nvSpPr>
          <p:cNvPr id="2" name="矩形: 按鈕形 1">
            <a:extLst>
              <a:ext uri="{FF2B5EF4-FFF2-40B4-BE49-F238E27FC236}">
                <a16:creationId xmlns:a16="http://schemas.microsoft.com/office/drawing/2014/main" id="{67242C81-BCC1-BAB4-FC69-8F67E82FDEB8}"/>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2720858698"/>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E6FDD449-DFA4-4449-B12C-6024643A7F14}"/>
              </a:ext>
            </a:extLst>
          </p:cNvPr>
          <p:cNvSpPr txBox="1"/>
          <p:nvPr/>
        </p:nvSpPr>
        <p:spPr>
          <a:xfrm>
            <a:off x="1341884" y="3068960"/>
            <a:ext cx="9927040" cy="2610843"/>
          </a:xfrm>
          <a:prstGeom prst="rect">
            <a:avLst/>
          </a:prstGeom>
          <a:noFill/>
        </p:spPr>
        <p:txBody>
          <a:bodyPr wrap="square" rtlCol="0">
            <a:spAutoFit/>
          </a:bodyPr>
          <a:lstStyle/>
          <a:p>
            <a:pPr>
              <a:lnSpc>
                <a:spcPct val="150000"/>
              </a:lnSpc>
            </a:pPr>
            <a:r>
              <a:rPr lang="en-US" altLang="zh-CN" sz="2800" dirty="0">
                <a:solidFill>
                  <a:schemeClr val="bg1"/>
                </a:solidFill>
              </a:rPr>
              <a:t>‘</a:t>
            </a:r>
            <a:r>
              <a:rPr lang="en-US" altLang="zh-CN" sz="2800" b="1" dirty="0">
                <a:solidFill>
                  <a:schemeClr val="bg1"/>
                </a:solidFill>
              </a:rPr>
              <a:t>Bhikkhus, these two extremes should not be followed by one who has gone forth into homelessness. What two? There is devotion to the indulgence of sensual pleasures, which is low, vulgar, the way of worldlings, ignoble, unbeneficial</a:t>
            </a:r>
            <a:r>
              <a:rPr lang="en-US" altLang="zh-CN" sz="2800" dirty="0">
                <a:solidFill>
                  <a:schemeClr val="bg1"/>
                </a:solidFill>
              </a:rPr>
              <a:t>;</a:t>
            </a:r>
            <a:endParaRPr lang="zh-TW" altLang="en-US" sz="2800" dirty="0">
              <a:solidFill>
                <a:schemeClr val="bg1"/>
              </a:solidFill>
            </a:endParaRPr>
          </a:p>
        </p:txBody>
      </p:sp>
      <p:sp>
        <p:nvSpPr>
          <p:cNvPr id="8" name="文字方塊 7">
            <a:extLst>
              <a:ext uri="{FF2B5EF4-FFF2-40B4-BE49-F238E27FC236}">
                <a16:creationId xmlns:a16="http://schemas.microsoft.com/office/drawing/2014/main" id="{425462D5-AAC2-46D3-A1BD-0CFF7CB26894}"/>
              </a:ext>
            </a:extLst>
          </p:cNvPr>
          <p:cNvSpPr txBox="1"/>
          <p:nvPr/>
        </p:nvSpPr>
        <p:spPr>
          <a:xfrm>
            <a:off x="765821" y="1216715"/>
            <a:ext cx="7776864" cy="954107"/>
          </a:xfrm>
          <a:prstGeom prst="rect">
            <a:avLst/>
          </a:prstGeom>
          <a:noFill/>
        </p:spPr>
        <p:txBody>
          <a:bodyPr wrap="square" rtlCol="0">
            <a:spAutoFit/>
          </a:bodyPr>
          <a:lstStyle/>
          <a:p>
            <a:pPr algn="ctr"/>
            <a:r>
              <a:rPr lang="en-US" altLang="zh-TW" sz="2800" b="1" dirty="0" err="1">
                <a:solidFill>
                  <a:schemeClr val="bg1"/>
                </a:solidFill>
              </a:rPr>
              <a:t>Dhammacakkappavattana</a:t>
            </a:r>
            <a:r>
              <a:rPr lang="en-US" altLang="zh-TW" sz="2800" b="1" dirty="0">
                <a:solidFill>
                  <a:schemeClr val="bg1"/>
                </a:solidFill>
              </a:rPr>
              <a:t> Sutta: </a:t>
            </a:r>
          </a:p>
          <a:p>
            <a:pPr algn="ctr"/>
            <a:r>
              <a:rPr lang="en-US" altLang="zh-TW" sz="2800" b="1" dirty="0">
                <a:solidFill>
                  <a:schemeClr val="bg1"/>
                </a:solidFill>
              </a:rPr>
              <a:t>Setting in Motion the Wheel of the Dhamma</a:t>
            </a:r>
          </a:p>
        </p:txBody>
      </p:sp>
      <p:pic>
        <p:nvPicPr>
          <p:cNvPr id="9" name="圖片 8">
            <a:extLst>
              <a:ext uri="{FF2B5EF4-FFF2-40B4-BE49-F238E27FC236}">
                <a16:creationId xmlns:a16="http://schemas.microsoft.com/office/drawing/2014/main" id="{EE0FD682-F267-4AF9-B334-99FB169584A7}"/>
              </a:ext>
            </a:extLst>
          </p:cNvPr>
          <p:cNvPicPr>
            <a:picLocks noChangeAspect="1"/>
          </p:cNvPicPr>
          <p:nvPr/>
        </p:nvPicPr>
        <p:blipFill>
          <a:blip r:embed="rId3"/>
          <a:stretch>
            <a:fillRect/>
          </a:stretch>
        </p:blipFill>
        <p:spPr>
          <a:xfrm>
            <a:off x="8765176" y="476672"/>
            <a:ext cx="1865740" cy="1821580"/>
          </a:xfrm>
          <a:prstGeom prst="rect">
            <a:avLst/>
          </a:prstGeom>
        </p:spPr>
      </p:pic>
      <p:sp>
        <p:nvSpPr>
          <p:cNvPr id="2" name="矩形: 按鈕形 1">
            <a:extLst>
              <a:ext uri="{FF2B5EF4-FFF2-40B4-BE49-F238E27FC236}">
                <a16:creationId xmlns:a16="http://schemas.microsoft.com/office/drawing/2014/main" id="{1BC03967-90E8-15D5-D22E-893BCAB20202}"/>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3871518064"/>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C43ECB97-781D-4759-AE89-658B658CE487}"/>
              </a:ext>
            </a:extLst>
          </p:cNvPr>
          <p:cNvSpPr txBox="1"/>
          <p:nvPr/>
        </p:nvSpPr>
        <p:spPr>
          <a:xfrm>
            <a:off x="1125860" y="2813401"/>
            <a:ext cx="10873208" cy="3257174"/>
          </a:xfrm>
          <a:prstGeom prst="rect">
            <a:avLst/>
          </a:prstGeom>
          <a:noFill/>
        </p:spPr>
        <p:txBody>
          <a:bodyPr wrap="square" rtlCol="0">
            <a:spAutoFit/>
          </a:bodyPr>
          <a:lstStyle/>
          <a:p>
            <a:pPr>
              <a:lnSpc>
                <a:spcPct val="150000"/>
              </a:lnSpc>
            </a:pPr>
            <a:r>
              <a:rPr lang="en-US" altLang="zh-CN" sz="2800" dirty="0">
                <a:solidFill>
                  <a:schemeClr val="bg1"/>
                </a:solidFill>
              </a:rPr>
              <a:t>‘</a:t>
            </a:r>
            <a:r>
              <a:rPr lang="en-US" altLang="zh-CN" sz="2800" b="1" dirty="0">
                <a:solidFill>
                  <a:schemeClr val="bg1"/>
                </a:solidFill>
              </a:rPr>
              <a:t>and there is devotion to self-mortification, which is painful, ignoble, unbeneficial. Without veering towards either of these extremes, the Tathagata (Thus-Come One) has awakened to the middle way, which gives rise to vision, which gives rise to knowledge, which leads to peace, to direct knowledge, to enlightenment, to Nibbana. </a:t>
            </a:r>
            <a:endParaRPr lang="zh-TW" altLang="en-US" sz="2800" b="1" dirty="0">
              <a:solidFill>
                <a:schemeClr val="bg1"/>
              </a:solidFill>
            </a:endParaRPr>
          </a:p>
        </p:txBody>
      </p:sp>
      <p:sp>
        <p:nvSpPr>
          <p:cNvPr id="7" name="文字方塊 6">
            <a:extLst>
              <a:ext uri="{FF2B5EF4-FFF2-40B4-BE49-F238E27FC236}">
                <a16:creationId xmlns:a16="http://schemas.microsoft.com/office/drawing/2014/main" id="{6D2BBB53-5F9B-47CF-96D6-AB7788FE2227}"/>
              </a:ext>
            </a:extLst>
          </p:cNvPr>
          <p:cNvSpPr txBox="1"/>
          <p:nvPr/>
        </p:nvSpPr>
        <p:spPr>
          <a:xfrm>
            <a:off x="765821" y="1216715"/>
            <a:ext cx="7776864" cy="954107"/>
          </a:xfrm>
          <a:prstGeom prst="rect">
            <a:avLst/>
          </a:prstGeom>
          <a:noFill/>
        </p:spPr>
        <p:txBody>
          <a:bodyPr wrap="square" rtlCol="0">
            <a:spAutoFit/>
          </a:bodyPr>
          <a:lstStyle/>
          <a:p>
            <a:pPr algn="ctr"/>
            <a:r>
              <a:rPr lang="en-US" altLang="zh-TW" sz="2800" b="1" dirty="0" err="1">
                <a:solidFill>
                  <a:schemeClr val="bg1"/>
                </a:solidFill>
              </a:rPr>
              <a:t>Dhammacakkappavattana</a:t>
            </a:r>
            <a:r>
              <a:rPr lang="en-US" altLang="zh-TW" sz="2800" b="1" dirty="0">
                <a:solidFill>
                  <a:schemeClr val="bg1"/>
                </a:solidFill>
              </a:rPr>
              <a:t> Sutta: </a:t>
            </a:r>
          </a:p>
          <a:p>
            <a:pPr algn="ctr"/>
            <a:r>
              <a:rPr lang="en-US" altLang="zh-TW" sz="2800" b="1" dirty="0">
                <a:solidFill>
                  <a:schemeClr val="bg1"/>
                </a:solidFill>
              </a:rPr>
              <a:t>Setting in Motion the Wheel of the Dhamma</a:t>
            </a:r>
          </a:p>
        </p:txBody>
      </p:sp>
      <p:pic>
        <p:nvPicPr>
          <p:cNvPr id="8" name="圖片 7">
            <a:extLst>
              <a:ext uri="{FF2B5EF4-FFF2-40B4-BE49-F238E27FC236}">
                <a16:creationId xmlns:a16="http://schemas.microsoft.com/office/drawing/2014/main" id="{BDC26CE4-51AD-405B-8DA7-828093C5C476}"/>
              </a:ext>
            </a:extLst>
          </p:cNvPr>
          <p:cNvPicPr>
            <a:picLocks noChangeAspect="1"/>
          </p:cNvPicPr>
          <p:nvPr/>
        </p:nvPicPr>
        <p:blipFill>
          <a:blip r:embed="rId3"/>
          <a:stretch>
            <a:fillRect/>
          </a:stretch>
        </p:blipFill>
        <p:spPr>
          <a:xfrm>
            <a:off x="8765176" y="476672"/>
            <a:ext cx="1865740" cy="1821580"/>
          </a:xfrm>
          <a:prstGeom prst="rect">
            <a:avLst/>
          </a:prstGeom>
        </p:spPr>
      </p:pic>
      <p:sp>
        <p:nvSpPr>
          <p:cNvPr id="2" name="矩形: 按鈕形 1">
            <a:extLst>
              <a:ext uri="{FF2B5EF4-FFF2-40B4-BE49-F238E27FC236}">
                <a16:creationId xmlns:a16="http://schemas.microsoft.com/office/drawing/2014/main" id="{30E06583-31F3-CB78-1A2C-C9DB5F498D94}"/>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457019437"/>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253B5CCE-C8E2-49B5-AE0B-58A3651CDB35}"/>
              </a:ext>
            </a:extLst>
          </p:cNvPr>
          <p:cNvSpPr txBox="1"/>
          <p:nvPr/>
        </p:nvSpPr>
        <p:spPr>
          <a:xfrm>
            <a:off x="621804" y="2702851"/>
            <a:ext cx="11161240" cy="3822713"/>
          </a:xfrm>
          <a:prstGeom prst="rect">
            <a:avLst/>
          </a:prstGeom>
          <a:noFill/>
        </p:spPr>
        <p:txBody>
          <a:bodyPr wrap="square" rtlCol="0">
            <a:spAutoFit/>
          </a:bodyPr>
          <a:lstStyle/>
          <a:p>
            <a:pPr>
              <a:lnSpc>
                <a:spcPts val="4200"/>
              </a:lnSpc>
            </a:pPr>
            <a:r>
              <a:rPr lang="en-US" altLang="zh-CN" sz="2800" dirty="0">
                <a:solidFill>
                  <a:schemeClr val="bg1"/>
                </a:solidFill>
              </a:rPr>
              <a:t>"</a:t>
            </a:r>
            <a:r>
              <a:rPr lang="en-US" altLang="zh-CN" sz="2800" b="1" dirty="0">
                <a:solidFill>
                  <a:schemeClr val="bg1"/>
                </a:solidFill>
              </a:rPr>
              <a:t>And what, bhikkhus, is that middle way awakened to by the Tathagata, which gives rise to vision ... which leads to Nibbana? It is this </a:t>
            </a:r>
            <a:r>
              <a:rPr lang="en-US" altLang="zh-CN" sz="2800" b="1" u="sng" dirty="0">
                <a:solidFill>
                  <a:schemeClr val="bg1"/>
                </a:solidFill>
              </a:rPr>
              <a:t>noble eightfold path</a:t>
            </a:r>
            <a:r>
              <a:rPr lang="en-US" altLang="zh-CN" sz="2800" b="1" dirty="0">
                <a:solidFill>
                  <a:schemeClr val="bg1"/>
                </a:solidFill>
              </a:rPr>
              <a:t>; that is, </a:t>
            </a:r>
            <a:r>
              <a:rPr lang="en-US" altLang="zh-CN" sz="2800" b="1" u="sng" dirty="0">
                <a:solidFill>
                  <a:schemeClr val="bg1"/>
                </a:solidFill>
              </a:rPr>
              <a:t>right view</a:t>
            </a:r>
            <a:r>
              <a:rPr lang="en-US" altLang="zh-CN" sz="2800" b="1" dirty="0">
                <a:solidFill>
                  <a:schemeClr val="bg1"/>
                </a:solidFill>
              </a:rPr>
              <a:t>, </a:t>
            </a:r>
            <a:r>
              <a:rPr lang="en-US" altLang="zh-CN" sz="2800" b="1" u="sng" dirty="0">
                <a:solidFill>
                  <a:schemeClr val="bg1"/>
                </a:solidFill>
              </a:rPr>
              <a:t>right intention</a:t>
            </a:r>
            <a:r>
              <a:rPr lang="en-US" altLang="zh-CN" sz="2800" b="1" dirty="0">
                <a:solidFill>
                  <a:schemeClr val="bg1"/>
                </a:solidFill>
              </a:rPr>
              <a:t>, </a:t>
            </a:r>
            <a:r>
              <a:rPr lang="en-US" altLang="zh-CN" sz="2800" b="1" u="sng" dirty="0">
                <a:solidFill>
                  <a:schemeClr val="bg1"/>
                </a:solidFill>
              </a:rPr>
              <a:t>right speech</a:t>
            </a:r>
            <a:r>
              <a:rPr lang="en-US" altLang="zh-CN" sz="2800" b="1" dirty="0">
                <a:solidFill>
                  <a:schemeClr val="bg1"/>
                </a:solidFill>
              </a:rPr>
              <a:t>, </a:t>
            </a:r>
            <a:r>
              <a:rPr lang="en-US" altLang="zh-CN" sz="2800" b="1" u="sng" dirty="0">
                <a:solidFill>
                  <a:schemeClr val="bg1"/>
                </a:solidFill>
              </a:rPr>
              <a:t>right action</a:t>
            </a:r>
            <a:r>
              <a:rPr lang="en-US" altLang="zh-CN" sz="2800" b="1" dirty="0">
                <a:solidFill>
                  <a:schemeClr val="bg1"/>
                </a:solidFill>
              </a:rPr>
              <a:t>, </a:t>
            </a:r>
            <a:r>
              <a:rPr lang="en-US" altLang="zh-CN" sz="2800" b="1" u="sng" dirty="0">
                <a:solidFill>
                  <a:schemeClr val="bg1"/>
                </a:solidFill>
              </a:rPr>
              <a:t>right livelihood</a:t>
            </a:r>
            <a:r>
              <a:rPr lang="en-US" altLang="zh-CN" sz="2800" b="1" dirty="0">
                <a:solidFill>
                  <a:schemeClr val="bg1"/>
                </a:solidFill>
              </a:rPr>
              <a:t>, </a:t>
            </a:r>
            <a:r>
              <a:rPr lang="en-US" altLang="zh-CN" sz="2800" b="1" u="sng" dirty="0">
                <a:solidFill>
                  <a:schemeClr val="bg1"/>
                </a:solidFill>
              </a:rPr>
              <a:t>right effort</a:t>
            </a:r>
            <a:r>
              <a:rPr lang="en-US" altLang="zh-CN" sz="2800" b="1" dirty="0">
                <a:solidFill>
                  <a:schemeClr val="bg1"/>
                </a:solidFill>
              </a:rPr>
              <a:t>, </a:t>
            </a:r>
            <a:r>
              <a:rPr lang="en-US" altLang="zh-CN" sz="2800" b="1" u="sng" dirty="0">
                <a:solidFill>
                  <a:schemeClr val="bg1"/>
                </a:solidFill>
              </a:rPr>
              <a:t>right mindfulness</a:t>
            </a:r>
            <a:r>
              <a:rPr lang="en-US" altLang="zh-CN" sz="2800" b="1" dirty="0">
                <a:solidFill>
                  <a:schemeClr val="bg1"/>
                </a:solidFill>
              </a:rPr>
              <a:t>, </a:t>
            </a:r>
            <a:r>
              <a:rPr lang="en-US" altLang="zh-CN" sz="2800" b="1" u="sng" dirty="0">
                <a:solidFill>
                  <a:schemeClr val="bg1"/>
                </a:solidFill>
              </a:rPr>
              <a:t>right concentration</a:t>
            </a:r>
            <a:r>
              <a:rPr lang="en-US" altLang="zh-CN" sz="2800" b="1" dirty="0">
                <a:solidFill>
                  <a:schemeClr val="bg1"/>
                </a:solidFill>
              </a:rPr>
              <a:t>. This, bhikkhus, is that middle way awakened to by the Tathagata, which gives rise to vision, which gives rise to knowledge, which leads to peace, to direct knowledge, to enlightenment, to Nibbana.</a:t>
            </a:r>
            <a:endParaRPr lang="zh-TW" altLang="en-US" sz="2800" b="1" dirty="0">
              <a:solidFill>
                <a:schemeClr val="bg1"/>
              </a:solidFill>
            </a:endParaRPr>
          </a:p>
        </p:txBody>
      </p:sp>
      <p:sp>
        <p:nvSpPr>
          <p:cNvPr id="5" name="文字方塊 4">
            <a:extLst>
              <a:ext uri="{FF2B5EF4-FFF2-40B4-BE49-F238E27FC236}">
                <a16:creationId xmlns:a16="http://schemas.microsoft.com/office/drawing/2014/main" id="{A286BB73-E44F-41C5-8E99-B4D606007552}"/>
              </a:ext>
            </a:extLst>
          </p:cNvPr>
          <p:cNvSpPr txBox="1"/>
          <p:nvPr/>
        </p:nvSpPr>
        <p:spPr>
          <a:xfrm>
            <a:off x="765821" y="1216715"/>
            <a:ext cx="7776864" cy="954107"/>
          </a:xfrm>
          <a:prstGeom prst="rect">
            <a:avLst/>
          </a:prstGeom>
          <a:noFill/>
        </p:spPr>
        <p:txBody>
          <a:bodyPr wrap="square" rtlCol="0">
            <a:spAutoFit/>
          </a:bodyPr>
          <a:lstStyle/>
          <a:p>
            <a:pPr algn="ctr"/>
            <a:r>
              <a:rPr lang="en-US" altLang="zh-TW" sz="2800" b="1" dirty="0" err="1">
                <a:solidFill>
                  <a:schemeClr val="bg1"/>
                </a:solidFill>
              </a:rPr>
              <a:t>Dhammacakkappavattana</a:t>
            </a:r>
            <a:r>
              <a:rPr lang="en-US" altLang="zh-TW" sz="2800" b="1" dirty="0">
                <a:solidFill>
                  <a:schemeClr val="bg1"/>
                </a:solidFill>
              </a:rPr>
              <a:t> Sutta: </a:t>
            </a:r>
          </a:p>
          <a:p>
            <a:pPr algn="ctr"/>
            <a:r>
              <a:rPr lang="en-US" altLang="zh-TW" sz="2800" b="1" dirty="0">
                <a:solidFill>
                  <a:schemeClr val="bg1"/>
                </a:solidFill>
              </a:rPr>
              <a:t>Setting in Motion the Wheel of the Dhamma</a:t>
            </a:r>
          </a:p>
        </p:txBody>
      </p:sp>
      <p:pic>
        <p:nvPicPr>
          <p:cNvPr id="6" name="圖片 5">
            <a:extLst>
              <a:ext uri="{FF2B5EF4-FFF2-40B4-BE49-F238E27FC236}">
                <a16:creationId xmlns:a16="http://schemas.microsoft.com/office/drawing/2014/main" id="{53E44694-9346-4022-BB66-7B8927CAAC10}"/>
              </a:ext>
            </a:extLst>
          </p:cNvPr>
          <p:cNvPicPr>
            <a:picLocks noChangeAspect="1"/>
          </p:cNvPicPr>
          <p:nvPr/>
        </p:nvPicPr>
        <p:blipFill>
          <a:blip r:embed="rId3"/>
          <a:stretch>
            <a:fillRect/>
          </a:stretch>
        </p:blipFill>
        <p:spPr>
          <a:xfrm>
            <a:off x="8765176" y="476672"/>
            <a:ext cx="1865740" cy="1821580"/>
          </a:xfrm>
          <a:prstGeom prst="rect">
            <a:avLst/>
          </a:prstGeom>
        </p:spPr>
      </p:pic>
      <p:sp>
        <p:nvSpPr>
          <p:cNvPr id="2" name="矩形: 按鈕形 1">
            <a:extLst>
              <a:ext uri="{FF2B5EF4-FFF2-40B4-BE49-F238E27FC236}">
                <a16:creationId xmlns:a16="http://schemas.microsoft.com/office/drawing/2014/main" id="{6086FF20-FEB2-BAA2-E262-293D41B69092}"/>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2165912835"/>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36B30E9-8C45-3E33-5169-F9393C1BE4C2}"/>
              </a:ext>
            </a:extLst>
          </p:cNvPr>
          <p:cNvSpPr txBox="1"/>
          <p:nvPr/>
        </p:nvSpPr>
        <p:spPr>
          <a:xfrm>
            <a:off x="2133972" y="1988840"/>
            <a:ext cx="11161240" cy="3257174"/>
          </a:xfrm>
          <a:prstGeom prst="rect">
            <a:avLst/>
          </a:prstGeom>
          <a:noFill/>
        </p:spPr>
        <p:txBody>
          <a:bodyPr wrap="square" rtlCol="0">
            <a:spAutoFit/>
          </a:bodyPr>
          <a:lstStyle/>
          <a:p>
            <a:pPr>
              <a:lnSpc>
                <a:spcPct val="150000"/>
              </a:lnSpc>
            </a:pPr>
            <a:r>
              <a:rPr lang="en-US" altLang="zh-CN" sz="2800" b="1" dirty="0">
                <a:solidFill>
                  <a:srgbClr val="FFFF00"/>
                </a:solidFill>
              </a:rPr>
              <a:t>Of all the paths, the Eightfold Path is the best; </a:t>
            </a:r>
          </a:p>
          <a:p>
            <a:pPr>
              <a:lnSpc>
                <a:spcPct val="150000"/>
              </a:lnSpc>
            </a:pPr>
            <a:r>
              <a:rPr lang="en-US" altLang="zh-CN" sz="2800" b="1" dirty="0">
                <a:solidFill>
                  <a:srgbClr val="FFFF00"/>
                </a:solidFill>
              </a:rPr>
              <a:t>Of all the truths, the Four Noble Truths are the best; </a:t>
            </a:r>
          </a:p>
          <a:p>
            <a:pPr>
              <a:lnSpc>
                <a:spcPct val="150000"/>
              </a:lnSpc>
            </a:pPr>
            <a:r>
              <a:rPr lang="en-US" altLang="zh-CN" sz="2800" b="1" dirty="0">
                <a:solidFill>
                  <a:srgbClr val="FFFF00"/>
                </a:solidFill>
              </a:rPr>
              <a:t>Of all things, </a:t>
            </a:r>
            <a:r>
              <a:rPr lang="en-US" altLang="zh-CN" sz="2800" b="1" dirty="0" err="1">
                <a:solidFill>
                  <a:srgbClr val="FFFF00"/>
                </a:solidFill>
              </a:rPr>
              <a:t>passionlessness</a:t>
            </a:r>
            <a:r>
              <a:rPr lang="en-US" altLang="zh-CN" sz="2800" b="1" dirty="0">
                <a:solidFill>
                  <a:srgbClr val="FFFF00"/>
                </a:solidFill>
              </a:rPr>
              <a:t> is the best: </a:t>
            </a:r>
          </a:p>
          <a:p>
            <a:pPr>
              <a:lnSpc>
                <a:spcPct val="150000"/>
              </a:lnSpc>
            </a:pPr>
            <a:r>
              <a:rPr lang="en-US" altLang="zh-CN" sz="2800" b="1" dirty="0">
                <a:solidFill>
                  <a:srgbClr val="FFFF00"/>
                </a:solidFill>
              </a:rPr>
              <a:t>Of all people, the Seeing One (the Buddha) is the best.</a:t>
            </a:r>
          </a:p>
          <a:p>
            <a:pPr>
              <a:lnSpc>
                <a:spcPct val="150000"/>
              </a:lnSpc>
            </a:pPr>
            <a:r>
              <a:rPr lang="en-US" altLang="zh-TW" sz="2800" dirty="0">
                <a:solidFill>
                  <a:srgbClr val="FFFF00"/>
                </a:solidFill>
              </a:rPr>
              <a:t>                                    _</a:t>
            </a:r>
            <a:r>
              <a:rPr lang="en-US" altLang="zh-TW" sz="2800" i="1" dirty="0">
                <a:solidFill>
                  <a:srgbClr val="FFFF00"/>
                </a:solidFill>
              </a:rPr>
              <a:t>Dhammapada, </a:t>
            </a:r>
            <a:r>
              <a:rPr lang="en-US" altLang="zh-TW" sz="2800" dirty="0">
                <a:solidFill>
                  <a:srgbClr val="FFFF00"/>
                </a:solidFill>
              </a:rPr>
              <a:t>Verse 273</a:t>
            </a:r>
            <a:endParaRPr lang="zh-TW" altLang="en-US" sz="2800" dirty="0">
              <a:solidFill>
                <a:srgbClr val="FFFF00"/>
              </a:solidFill>
            </a:endParaRPr>
          </a:p>
        </p:txBody>
      </p:sp>
      <p:sp>
        <p:nvSpPr>
          <p:cNvPr id="5" name="矩形: 按鈕形 4">
            <a:extLst>
              <a:ext uri="{FF2B5EF4-FFF2-40B4-BE49-F238E27FC236}">
                <a16:creationId xmlns:a16="http://schemas.microsoft.com/office/drawing/2014/main" id="{F0E7A401-91BD-C2E5-ABAB-6A031E821564}"/>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2745817928"/>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F45F56BF-79A2-4F47-8118-B4F64DC07F33}"/>
              </a:ext>
            </a:extLst>
          </p:cNvPr>
          <p:cNvPicPr>
            <a:picLocks noChangeAspect="1"/>
          </p:cNvPicPr>
          <p:nvPr/>
        </p:nvPicPr>
        <p:blipFill>
          <a:blip r:embed="rId3"/>
          <a:stretch>
            <a:fillRect/>
          </a:stretch>
        </p:blipFill>
        <p:spPr>
          <a:xfrm>
            <a:off x="2205980" y="898717"/>
            <a:ext cx="8606678" cy="5821654"/>
          </a:xfrm>
          <a:prstGeom prst="rect">
            <a:avLst/>
          </a:prstGeom>
        </p:spPr>
      </p:pic>
      <p:sp>
        <p:nvSpPr>
          <p:cNvPr id="2" name="矩形: 按鈕形 1">
            <a:extLst>
              <a:ext uri="{FF2B5EF4-FFF2-40B4-BE49-F238E27FC236}">
                <a16:creationId xmlns:a16="http://schemas.microsoft.com/office/drawing/2014/main" id="{B690DA6D-3F37-ADD7-5B2A-302CCD8900AF}"/>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2862452533"/>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1833BC87-78F7-48FC-BB57-DC1A9D210870}"/>
              </a:ext>
            </a:extLst>
          </p:cNvPr>
          <p:cNvPicPr>
            <a:picLocks noChangeAspect="1"/>
          </p:cNvPicPr>
          <p:nvPr/>
        </p:nvPicPr>
        <p:blipFill>
          <a:blip r:embed="rId3"/>
          <a:stretch>
            <a:fillRect/>
          </a:stretch>
        </p:blipFill>
        <p:spPr>
          <a:xfrm>
            <a:off x="305462" y="836712"/>
            <a:ext cx="11577899" cy="5420494"/>
          </a:xfrm>
          <a:prstGeom prst="rect">
            <a:avLst/>
          </a:prstGeom>
        </p:spPr>
      </p:pic>
    </p:spTree>
    <p:extLst>
      <p:ext uri="{BB962C8B-B14F-4D97-AF65-F5344CB8AC3E}">
        <p14:creationId xmlns:p14="http://schemas.microsoft.com/office/powerpoint/2010/main" val="1805793089"/>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CEFD2BAC-EEC5-4F38-8EB8-02D35E21095B}"/>
              </a:ext>
            </a:extLst>
          </p:cNvPr>
          <p:cNvPicPr>
            <a:picLocks noChangeAspect="1"/>
          </p:cNvPicPr>
          <p:nvPr/>
        </p:nvPicPr>
        <p:blipFill>
          <a:blip r:embed="rId3"/>
          <a:stretch>
            <a:fillRect/>
          </a:stretch>
        </p:blipFill>
        <p:spPr>
          <a:xfrm>
            <a:off x="1197868" y="1052736"/>
            <a:ext cx="9674027" cy="3312368"/>
          </a:xfrm>
          <a:prstGeom prst="rect">
            <a:avLst/>
          </a:prstGeom>
        </p:spPr>
      </p:pic>
      <p:sp>
        <p:nvSpPr>
          <p:cNvPr id="5" name="文字方塊 4">
            <a:extLst>
              <a:ext uri="{FF2B5EF4-FFF2-40B4-BE49-F238E27FC236}">
                <a16:creationId xmlns:a16="http://schemas.microsoft.com/office/drawing/2014/main" id="{E7E86A10-1A44-4601-A19B-8B41C30394F7}"/>
              </a:ext>
            </a:extLst>
          </p:cNvPr>
          <p:cNvSpPr txBox="1"/>
          <p:nvPr/>
        </p:nvSpPr>
        <p:spPr>
          <a:xfrm>
            <a:off x="2833123" y="5732250"/>
            <a:ext cx="2088231" cy="523220"/>
          </a:xfrm>
          <a:prstGeom prst="rect">
            <a:avLst/>
          </a:prstGeom>
          <a:noFill/>
        </p:spPr>
        <p:txBody>
          <a:bodyPr wrap="square" rtlCol="0">
            <a:spAutoFit/>
          </a:bodyPr>
          <a:lstStyle/>
          <a:p>
            <a:r>
              <a:rPr lang="en-US" altLang="zh-CN" sz="2800" dirty="0">
                <a:solidFill>
                  <a:srgbClr val="FFFF00"/>
                </a:solidFill>
              </a:rPr>
              <a:t>mundane</a:t>
            </a:r>
          </a:p>
        </p:txBody>
      </p:sp>
      <p:sp>
        <p:nvSpPr>
          <p:cNvPr id="7" name="文字方塊 6">
            <a:extLst>
              <a:ext uri="{FF2B5EF4-FFF2-40B4-BE49-F238E27FC236}">
                <a16:creationId xmlns:a16="http://schemas.microsoft.com/office/drawing/2014/main" id="{F3D4CFA4-E38D-4F40-85C1-633A0BCF407A}"/>
              </a:ext>
            </a:extLst>
          </p:cNvPr>
          <p:cNvSpPr txBox="1"/>
          <p:nvPr/>
        </p:nvSpPr>
        <p:spPr>
          <a:xfrm>
            <a:off x="7534572" y="5733256"/>
            <a:ext cx="2448272" cy="523220"/>
          </a:xfrm>
          <a:prstGeom prst="rect">
            <a:avLst/>
          </a:prstGeom>
          <a:noFill/>
        </p:spPr>
        <p:txBody>
          <a:bodyPr wrap="square" rtlCol="0">
            <a:spAutoFit/>
          </a:bodyPr>
          <a:lstStyle/>
          <a:p>
            <a:r>
              <a:rPr lang="en-US" altLang="zh-CN" sz="2800" dirty="0">
                <a:solidFill>
                  <a:srgbClr val="FFFF00"/>
                </a:solidFill>
              </a:rPr>
              <a:t>supramundane</a:t>
            </a:r>
          </a:p>
        </p:txBody>
      </p:sp>
      <p:sp>
        <p:nvSpPr>
          <p:cNvPr id="8" name="文字方塊 7">
            <a:extLst>
              <a:ext uri="{FF2B5EF4-FFF2-40B4-BE49-F238E27FC236}">
                <a16:creationId xmlns:a16="http://schemas.microsoft.com/office/drawing/2014/main" id="{11711F6B-A671-4446-B075-0CD0AA87CF6E}"/>
              </a:ext>
            </a:extLst>
          </p:cNvPr>
          <p:cNvSpPr txBox="1"/>
          <p:nvPr/>
        </p:nvSpPr>
        <p:spPr>
          <a:xfrm>
            <a:off x="1953953" y="4753758"/>
            <a:ext cx="2088231" cy="523220"/>
          </a:xfrm>
          <a:prstGeom prst="rect">
            <a:avLst/>
          </a:prstGeom>
          <a:noFill/>
        </p:spPr>
        <p:txBody>
          <a:bodyPr wrap="square" rtlCol="0">
            <a:spAutoFit/>
          </a:bodyPr>
          <a:lstStyle/>
          <a:p>
            <a:r>
              <a:rPr lang="en-US" altLang="zh-CN" sz="2800" dirty="0">
                <a:solidFill>
                  <a:srgbClr val="FFFF00"/>
                </a:solidFill>
              </a:rPr>
              <a:t>effect</a:t>
            </a:r>
          </a:p>
        </p:txBody>
      </p:sp>
      <p:sp>
        <p:nvSpPr>
          <p:cNvPr id="9" name="文字方塊 8">
            <a:extLst>
              <a:ext uri="{FF2B5EF4-FFF2-40B4-BE49-F238E27FC236}">
                <a16:creationId xmlns:a16="http://schemas.microsoft.com/office/drawing/2014/main" id="{EF75DF80-8AB5-4928-AD01-511A8628F439}"/>
              </a:ext>
            </a:extLst>
          </p:cNvPr>
          <p:cNvSpPr txBox="1"/>
          <p:nvPr/>
        </p:nvSpPr>
        <p:spPr>
          <a:xfrm>
            <a:off x="4222204" y="4759561"/>
            <a:ext cx="2088231" cy="523220"/>
          </a:xfrm>
          <a:prstGeom prst="rect">
            <a:avLst/>
          </a:prstGeom>
          <a:noFill/>
        </p:spPr>
        <p:txBody>
          <a:bodyPr wrap="square" rtlCol="0">
            <a:spAutoFit/>
          </a:bodyPr>
          <a:lstStyle/>
          <a:p>
            <a:r>
              <a:rPr lang="en-US" altLang="zh-CN" sz="2800" dirty="0">
                <a:solidFill>
                  <a:srgbClr val="FFFF00"/>
                </a:solidFill>
              </a:rPr>
              <a:t>cause</a:t>
            </a:r>
          </a:p>
        </p:txBody>
      </p:sp>
      <p:sp>
        <p:nvSpPr>
          <p:cNvPr id="10" name="文字方塊 9">
            <a:extLst>
              <a:ext uri="{FF2B5EF4-FFF2-40B4-BE49-F238E27FC236}">
                <a16:creationId xmlns:a16="http://schemas.microsoft.com/office/drawing/2014/main" id="{717F270D-C1B8-4823-A5A5-1B4B9CD95974}"/>
              </a:ext>
            </a:extLst>
          </p:cNvPr>
          <p:cNvSpPr txBox="1"/>
          <p:nvPr/>
        </p:nvSpPr>
        <p:spPr>
          <a:xfrm>
            <a:off x="6850498" y="4772185"/>
            <a:ext cx="2088231" cy="523220"/>
          </a:xfrm>
          <a:prstGeom prst="rect">
            <a:avLst/>
          </a:prstGeom>
          <a:noFill/>
        </p:spPr>
        <p:txBody>
          <a:bodyPr wrap="square" rtlCol="0">
            <a:spAutoFit/>
          </a:bodyPr>
          <a:lstStyle/>
          <a:p>
            <a:r>
              <a:rPr lang="en-US" altLang="zh-CN" sz="2800" dirty="0">
                <a:solidFill>
                  <a:srgbClr val="FFFF00"/>
                </a:solidFill>
              </a:rPr>
              <a:t>effect</a:t>
            </a:r>
          </a:p>
        </p:txBody>
      </p:sp>
      <p:sp>
        <p:nvSpPr>
          <p:cNvPr id="11" name="文字方塊 10">
            <a:extLst>
              <a:ext uri="{FF2B5EF4-FFF2-40B4-BE49-F238E27FC236}">
                <a16:creationId xmlns:a16="http://schemas.microsoft.com/office/drawing/2014/main" id="{B0E4BA44-B194-4CB1-8D09-BD23341D7263}"/>
              </a:ext>
            </a:extLst>
          </p:cNvPr>
          <p:cNvSpPr txBox="1"/>
          <p:nvPr/>
        </p:nvSpPr>
        <p:spPr>
          <a:xfrm>
            <a:off x="9118749" y="4777988"/>
            <a:ext cx="2088231" cy="523220"/>
          </a:xfrm>
          <a:prstGeom prst="rect">
            <a:avLst/>
          </a:prstGeom>
          <a:noFill/>
        </p:spPr>
        <p:txBody>
          <a:bodyPr wrap="square" rtlCol="0">
            <a:spAutoFit/>
          </a:bodyPr>
          <a:lstStyle/>
          <a:p>
            <a:r>
              <a:rPr lang="en-US" altLang="zh-CN" sz="2800" dirty="0">
                <a:solidFill>
                  <a:srgbClr val="FFFF00"/>
                </a:solidFill>
              </a:rPr>
              <a:t>cause</a:t>
            </a:r>
          </a:p>
        </p:txBody>
      </p:sp>
      <p:sp>
        <p:nvSpPr>
          <p:cNvPr id="2" name="右大括弧 1">
            <a:extLst>
              <a:ext uri="{FF2B5EF4-FFF2-40B4-BE49-F238E27FC236}">
                <a16:creationId xmlns:a16="http://schemas.microsoft.com/office/drawing/2014/main" id="{70FA84B0-2725-4EE2-94BC-95635F513048}"/>
              </a:ext>
            </a:extLst>
          </p:cNvPr>
          <p:cNvSpPr/>
          <p:nvPr/>
        </p:nvSpPr>
        <p:spPr>
          <a:xfrm rot="5400000">
            <a:off x="3492529" y="4477500"/>
            <a:ext cx="288032" cy="2088231"/>
          </a:xfrm>
          <a:prstGeom prst="rightBrace">
            <a:avLst/>
          </a:prstGeom>
          <a:ln w="1905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2" name="右大括弧 11">
            <a:extLst>
              <a:ext uri="{FF2B5EF4-FFF2-40B4-BE49-F238E27FC236}">
                <a16:creationId xmlns:a16="http://schemas.microsoft.com/office/drawing/2014/main" id="{5E9ED4C2-AE00-4373-93AB-346882704962}"/>
              </a:ext>
            </a:extLst>
          </p:cNvPr>
          <p:cNvSpPr/>
          <p:nvPr/>
        </p:nvSpPr>
        <p:spPr>
          <a:xfrm rot="5400000">
            <a:off x="8362664" y="4473117"/>
            <a:ext cx="288032" cy="2088231"/>
          </a:xfrm>
          <a:prstGeom prst="rightBrace">
            <a:avLst/>
          </a:prstGeom>
          <a:ln w="1905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3" name="矩形: 按鈕形 2">
            <a:extLst>
              <a:ext uri="{FF2B5EF4-FFF2-40B4-BE49-F238E27FC236}">
                <a16:creationId xmlns:a16="http://schemas.microsoft.com/office/drawing/2014/main" id="{23551834-2AFC-34CF-B6FA-A48AF93BFA01}"/>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
        <p:nvSpPr>
          <p:cNvPr id="4" name="矩形 3">
            <a:extLst>
              <a:ext uri="{FF2B5EF4-FFF2-40B4-BE49-F238E27FC236}">
                <a16:creationId xmlns:a16="http://schemas.microsoft.com/office/drawing/2014/main" id="{107EF991-A25A-D8FA-B4E3-7DED84F9BF13}"/>
              </a:ext>
            </a:extLst>
          </p:cNvPr>
          <p:cNvSpPr/>
          <p:nvPr/>
        </p:nvSpPr>
        <p:spPr>
          <a:xfrm>
            <a:off x="1197868" y="2708920"/>
            <a:ext cx="2232248" cy="151216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41414126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P spid="11" grpId="0"/>
      <p:bldP spid="2" grpId="0" animBg="1"/>
      <p:bldP spid="12" grpId="0" animBg="1"/>
      <p:bldP spid="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0C903412-221F-45DD-8DE9-F6BF4C304153}"/>
              </a:ext>
            </a:extLst>
          </p:cNvPr>
          <p:cNvSpPr txBox="1"/>
          <p:nvPr/>
        </p:nvSpPr>
        <p:spPr>
          <a:xfrm>
            <a:off x="909836" y="2780928"/>
            <a:ext cx="10873208" cy="3257174"/>
          </a:xfrm>
          <a:prstGeom prst="rect">
            <a:avLst/>
          </a:prstGeom>
          <a:noFill/>
        </p:spPr>
        <p:txBody>
          <a:bodyPr wrap="square" rtlCol="0">
            <a:spAutoFit/>
          </a:bodyPr>
          <a:lstStyle/>
          <a:p>
            <a:pPr>
              <a:lnSpc>
                <a:spcPct val="150000"/>
              </a:lnSpc>
            </a:pPr>
            <a:r>
              <a:rPr lang="en-US" altLang="zh-CN" sz="2800" dirty="0">
                <a:solidFill>
                  <a:schemeClr val="bg1"/>
                </a:solidFill>
              </a:rPr>
              <a:t>‘</a:t>
            </a:r>
            <a:r>
              <a:rPr lang="en-US" altLang="zh-CN" sz="2800" b="1" dirty="0">
                <a:solidFill>
                  <a:schemeClr val="bg1"/>
                </a:solidFill>
              </a:rPr>
              <a:t>Now this, bhikkhus, is the noble truth of suffering: birth is suffering, aging is suffering, illness is suffering, death is suffering; union with what is displeasing is suffering; separation from what is pleasing is suffering; not to get what one wants is suffering; in brief, the five aggregates subject to clinging are suffering. </a:t>
            </a:r>
            <a:endParaRPr lang="zh-TW" altLang="en-US" sz="2800" b="1" dirty="0">
              <a:solidFill>
                <a:schemeClr val="bg1"/>
              </a:solidFill>
            </a:endParaRPr>
          </a:p>
        </p:txBody>
      </p:sp>
      <p:sp>
        <p:nvSpPr>
          <p:cNvPr id="8" name="文字方塊 7">
            <a:extLst>
              <a:ext uri="{FF2B5EF4-FFF2-40B4-BE49-F238E27FC236}">
                <a16:creationId xmlns:a16="http://schemas.microsoft.com/office/drawing/2014/main" id="{FB8A6EE0-2FBE-41EF-874E-4C9940D1944C}"/>
              </a:ext>
            </a:extLst>
          </p:cNvPr>
          <p:cNvSpPr txBox="1"/>
          <p:nvPr/>
        </p:nvSpPr>
        <p:spPr>
          <a:xfrm>
            <a:off x="765821" y="1216715"/>
            <a:ext cx="7776864" cy="954107"/>
          </a:xfrm>
          <a:prstGeom prst="rect">
            <a:avLst/>
          </a:prstGeom>
          <a:noFill/>
        </p:spPr>
        <p:txBody>
          <a:bodyPr wrap="square" rtlCol="0">
            <a:spAutoFit/>
          </a:bodyPr>
          <a:lstStyle/>
          <a:p>
            <a:pPr algn="ctr"/>
            <a:r>
              <a:rPr lang="en-US" altLang="zh-TW" sz="2800" b="1" dirty="0" err="1">
                <a:solidFill>
                  <a:schemeClr val="bg1"/>
                </a:solidFill>
              </a:rPr>
              <a:t>Dhammacakkappavattana</a:t>
            </a:r>
            <a:r>
              <a:rPr lang="en-US" altLang="zh-TW" sz="2800" b="1" dirty="0">
                <a:solidFill>
                  <a:schemeClr val="bg1"/>
                </a:solidFill>
              </a:rPr>
              <a:t> Sutta: </a:t>
            </a:r>
          </a:p>
          <a:p>
            <a:pPr algn="ctr"/>
            <a:r>
              <a:rPr lang="en-US" altLang="zh-TW" sz="2800" b="1" dirty="0">
                <a:solidFill>
                  <a:schemeClr val="bg1"/>
                </a:solidFill>
              </a:rPr>
              <a:t>Setting in Motion the Wheel of the Dhamma</a:t>
            </a:r>
          </a:p>
        </p:txBody>
      </p:sp>
      <p:pic>
        <p:nvPicPr>
          <p:cNvPr id="9" name="圖片 8">
            <a:extLst>
              <a:ext uri="{FF2B5EF4-FFF2-40B4-BE49-F238E27FC236}">
                <a16:creationId xmlns:a16="http://schemas.microsoft.com/office/drawing/2014/main" id="{D5E594A7-95EE-4357-B266-7CB65E7089FE}"/>
              </a:ext>
            </a:extLst>
          </p:cNvPr>
          <p:cNvPicPr>
            <a:picLocks noChangeAspect="1"/>
          </p:cNvPicPr>
          <p:nvPr/>
        </p:nvPicPr>
        <p:blipFill>
          <a:blip r:embed="rId3"/>
          <a:stretch>
            <a:fillRect/>
          </a:stretch>
        </p:blipFill>
        <p:spPr>
          <a:xfrm>
            <a:off x="8765176" y="476672"/>
            <a:ext cx="1865740" cy="1821580"/>
          </a:xfrm>
          <a:prstGeom prst="rect">
            <a:avLst/>
          </a:prstGeom>
        </p:spPr>
      </p:pic>
      <p:sp>
        <p:nvSpPr>
          <p:cNvPr id="2" name="矩形: 按鈕形 1">
            <a:extLst>
              <a:ext uri="{FF2B5EF4-FFF2-40B4-BE49-F238E27FC236}">
                <a16:creationId xmlns:a16="http://schemas.microsoft.com/office/drawing/2014/main" id="{3817E0F3-0EC3-937E-4424-F5937873FCB0}"/>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931384540"/>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C5C696F-15CF-4E0F-BC07-60942574E8B3}"/>
              </a:ext>
            </a:extLst>
          </p:cNvPr>
          <p:cNvSpPr txBox="1"/>
          <p:nvPr/>
        </p:nvSpPr>
        <p:spPr>
          <a:xfrm>
            <a:off x="1053852" y="1844824"/>
            <a:ext cx="10081120" cy="2826287"/>
          </a:xfrm>
          <a:prstGeom prst="rect">
            <a:avLst/>
          </a:prstGeom>
          <a:noFill/>
        </p:spPr>
        <p:txBody>
          <a:bodyPr wrap="square" rtlCol="0">
            <a:spAutoFit/>
          </a:bodyPr>
          <a:lstStyle/>
          <a:p>
            <a:r>
              <a:rPr lang="en-US" altLang="zh-CN" sz="2800" b="1" dirty="0">
                <a:solidFill>
                  <a:srgbClr val="FFFF00"/>
                </a:solidFill>
              </a:rPr>
              <a:t>The First Noble Truth – dukkha</a:t>
            </a:r>
          </a:p>
          <a:p>
            <a:endParaRPr lang="en-US" altLang="zh-CN" sz="2800" dirty="0">
              <a:solidFill>
                <a:srgbClr val="FFFF00"/>
              </a:solidFill>
            </a:endParaRPr>
          </a:p>
          <a:p>
            <a:pPr>
              <a:lnSpc>
                <a:spcPct val="150000"/>
              </a:lnSpc>
            </a:pPr>
            <a:r>
              <a:rPr lang="en-US" altLang="zh-CN" sz="2800" dirty="0">
                <a:solidFill>
                  <a:srgbClr val="FFFF00"/>
                </a:solidFill>
              </a:rPr>
              <a:t>Dukkha refers to the ‘</a:t>
            </a:r>
            <a:r>
              <a:rPr lang="en-US" altLang="zh-CN" sz="2800" b="1" dirty="0" err="1">
                <a:solidFill>
                  <a:srgbClr val="FFFF00"/>
                </a:solidFill>
              </a:rPr>
              <a:t>unsatisfactoriness</a:t>
            </a:r>
            <a:r>
              <a:rPr lang="en-US" altLang="zh-CN" sz="2800" dirty="0">
                <a:solidFill>
                  <a:srgbClr val="FFFF00"/>
                </a:solidFill>
              </a:rPr>
              <a:t>’ or ‘suffering’ of life. People might temporarily fulfil their desires but suffering – whether physical, emotional or mental – cannot be avoided.</a:t>
            </a:r>
            <a:endParaRPr lang="zh-TW" altLang="en-US" sz="2800" dirty="0">
              <a:solidFill>
                <a:srgbClr val="FFFF00"/>
              </a:solidFill>
            </a:endParaRPr>
          </a:p>
        </p:txBody>
      </p:sp>
      <p:sp>
        <p:nvSpPr>
          <p:cNvPr id="2" name="矩形: 按鈕形 1">
            <a:extLst>
              <a:ext uri="{FF2B5EF4-FFF2-40B4-BE49-F238E27FC236}">
                <a16:creationId xmlns:a16="http://schemas.microsoft.com/office/drawing/2014/main" id="{B15C30C5-2B5E-8663-2636-FE14BBAC63C3}"/>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364874830"/>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8FD689C9-4161-445E-80C2-61417AD5A22F}"/>
              </a:ext>
            </a:extLst>
          </p:cNvPr>
          <p:cNvSpPr txBox="1"/>
          <p:nvPr/>
        </p:nvSpPr>
        <p:spPr>
          <a:xfrm>
            <a:off x="139792" y="1903472"/>
            <a:ext cx="7776864" cy="3223831"/>
          </a:xfrm>
          <a:prstGeom prst="rect">
            <a:avLst/>
          </a:prstGeom>
          <a:noFill/>
        </p:spPr>
        <p:txBody>
          <a:bodyPr wrap="square" rtlCol="0">
            <a:spAutoFit/>
          </a:bodyPr>
          <a:lstStyle/>
          <a:p>
            <a:pPr>
              <a:lnSpc>
                <a:spcPts val="4000"/>
              </a:lnSpc>
              <a:spcAft>
                <a:spcPts val="1200"/>
              </a:spcAft>
            </a:pPr>
            <a:r>
              <a:rPr lang="en-US" altLang="zh-CN" sz="2800" b="1" dirty="0">
                <a:solidFill>
                  <a:srgbClr val="FFFF00"/>
                </a:solidFill>
              </a:rPr>
              <a:t>Three kinds of suffering</a:t>
            </a:r>
            <a:r>
              <a:rPr lang="en-US" altLang="zh-CN" sz="2800" dirty="0">
                <a:solidFill>
                  <a:srgbClr val="FFFF00"/>
                </a:solidFill>
              </a:rPr>
              <a:t>:</a:t>
            </a:r>
          </a:p>
          <a:p>
            <a:pPr>
              <a:lnSpc>
                <a:spcPct val="200000"/>
              </a:lnSpc>
            </a:pPr>
            <a:r>
              <a:rPr lang="en-US" altLang="zh-TW" sz="2800" dirty="0">
                <a:solidFill>
                  <a:srgbClr val="FFFF00"/>
                </a:solidFill>
              </a:rPr>
              <a:t>1. Dukkha-dukkha –dukkha as ordinary suffering</a:t>
            </a:r>
          </a:p>
          <a:p>
            <a:pPr>
              <a:lnSpc>
                <a:spcPct val="200000"/>
              </a:lnSpc>
            </a:pPr>
            <a:r>
              <a:rPr lang="en-US" altLang="zh-TW" sz="2800" dirty="0">
                <a:solidFill>
                  <a:srgbClr val="FFFF00"/>
                </a:solidFill>
              </a:rPr>
              <a:t>2. </a:t>
            </a:r>
            <a:r>
              <a:rPr lang="en-US" altLang="zh-TW" sz="2800" dirty="0" err="1">
                <a:solidFill>
                  <a:srgbClr val="FFFF00"/>
                </a:solidFill>
              </a:rPr>
              <a:t>Viparinama</a:t>
            </a:r>
            <a:r>
              <a:rPr lang="en-US" altLang="zh-TW" sz="2800" dirty="0">
                <a:solidFill>
                  <a:srgbClr val="FFFF00"/>
                </a:solidFill>
              </a:rPr>
              <a:t>-dukkha –dukkha produced by change</a:t>
            </a:r>
          </a:p>
          <a:p>
            <a:pPr>
              <a:lnSpc>
                <a:spcPct val="200000"/>
              </a:lnSpc>
            </a:pPr>
            <a:r>
              <a:rPr lang="en-US" altLang="zh-TW" sz="2800" dirty="0">
                <a:solidFill>
                  <a:srgbClr val="FFFF00"/>
                </a:solidFill>
              </a:rPr>
              <a:t>3. </a:t>
            </a:r>
            <a:r>
              <a:rPr lang="en-US" altLang="zh-TW" sz="2800" dirty="0" err="1">
                <a:solidFill>
                  <a:srgbClr val="FFFF00"/>
                </a:solidFill>
              </a:rPr>
              <a:t>Sankhara</a:t>
            </a:r>
            <a:r>
              <a:rPr lang="en-US" altLang="zh-TW" sz="2800" dirty="0">
                <a:solidFill>
                  <a:srgbClr val="FFFF00"/>
                </a:solidFill>
              </a:rPr>
              <a:t>-dukkha –dukkha as a conditioned state</a:t>
            </a:r>
            <a:endParaRPr lang="zh-TW" altLang="en-US" sz="2800" dirty="0">
              <a:solidFill>
                <a:srgbClr val="FFFF00"/>
              </a:solidFill>
            </a:endParaRPr>
          </a:p>
        </p:txBody>
      </p:sp>
      <p:sp>
        <p:nvSpPr>
          <p:cNvPr id="6" name="文字方塊 5">
            <a:extLst>
              <a:ext uri="{FF2B5EF4-FFF2-40B4-BE49-F238E27FC236}">
                <a16:creationId xmlns:a16="http://schemas.microsoft.com/office/drawing/2014/main" id="{65EF054E-E260-4D75-AB2C-C8F5E269535C}"/>
              </a:ext>
            </a:extLst>
          </p:cNvPr>
          <p:cNvSpPr txBox="1"/>
          <p:nvPr/>
        </p:nvSpPr>
        <p:spPr>
          <a:xfrm>
            <a:off x="8758708" y="1916832"/>
            <a:ext cx="3744416" cy="3223831"/>
          </a:xfrm>
          <a:prstGeom prst="rect">
            <a:avLst/>
          </a:prstGeom>
          <a:noFill/>
        </p:spPr>
        <p:txBody>
          <a:bodyPr wrap="square" rtlCol="0">
            <a:spAutoFit/>
          </a:bodyPr>
          <a:lstStyle/>
          <a:p>
            <a:pPr>
              <a:lnSpc>
                <a:spcPts val="4000"/>
              </a:lnSpc>
              <a:spcAft>
                <a:spcPts val="1200"/>
              </a:spcAft>
            </a:pPr>
            <a:r>
              <a:rPr lang="en-US" altLang="zh-CN" sz="2800" b="1" dirty="0">
                <a:solidFill>
                  <a:srgbClr val="92D050"/>
                </a:solidFill>
              </a:rPr>
              <a:t>Three kinds of feeling</a:t>
            </a:r>
            <a:r>
              <a:rPr lang="en-US" altLang="zh-CN" sz="2800" dirty="0">
                <a:solidFill>
                  <a:srgbClr val="92D050"/>
                </a:solidFill>
              </a:rPr>
              <a:t>:</a:t>
            </a:r>
          </a:p>
          <a:p>
            <a:pPr marL="514350" indent="-514350">
              <a:lnSpc>
                <a:spcPct val="200000"/>
              </a:lnSpc>
              <a:buAutoNum type="arabicPeriod"/>
            </a:pPr>
            <a:r>
              <a:rPr lang="en-US" altLang="zh-TW" sz="2800" dirty="0">
                <a:solidFill>
                  <a:srgbClr val="92D050"/>
                </a:solidFill>
              </a:rPr>
              <a:t>Painful feeling</a:t>
            </a:r>
          </a:p>
          <a:p>
            <a:pPr marL="514350" indent="-514350">
              <a:lnSpc>
                <a:spcPct val="200000"/>
              </a:lnSpc>
              <a:buAutoNum type="arabicPeriod"/>
            </a:pPr>
            <a:r>
              <a:rPr lang="en-US" altLang="zh-TW" sz="2800" dirty="0">
                <a:solidFill>
                  <a:srgbClr val="92D050"/>
                </a:solidFill>
              </a:rPr>
              <a:t>Pleasant feeling.</a:t>
            </a:r>
          </a:p>
          <a:p>
            <a:pPr marL="514350" indent="-514350">
              <a:lnSpc>
                <a:spcPct val="200000"/>
              </a:lnSpc>
              <a:buAutoNum type="arabicPeriod"/>
            </a:pPr>
            <a:r>
              <a:rPr lang="en-US" altLang="zh-TW" sz="2800" dirty="0">
                <a:solidFill>
                  <a:srgbClr val="92D050"/>
                </a:solidFill>
              </a:rPr>
              <a:t>Neutral feeling.</a:t>
            </a:r>
            <a:endParaRPr lang="zh-TW" altLang="en-US" sz="2800" dirty="0">
              <a:solidFill>
                <a:srgbClr val="92D050"/>
              </a:solidFill>
            </a:endParaRPr>
          </a:p>
        </p:txBody>
      </p:sp>
      <p:cxnSp>
        <p:nvCxnSpPr>
          <p:cNvPr id="7" name="直線單箭頭接點 6">
            <a:extLst>
              <a:ext uri="{FF2B5EF4-FFF2-40B4-BE49-F238E27FC236}">
                <a16:creationId xmlns:a16="http://schemas.microsoft.com/office/drawing/2014/main" id="{A152D1A1-2D0C-45E7-BCCD-12498D3B1737}"/>
              </a:ext>
            </a:extLst>
          </p:cNvPr>
          <p:cNvCxnSpPr/>
          <p:nvPr/>
        </p:nvCxnSpPr>
        <p:spPr>
          <a:xfrm flipH="1">
            <a:off x="7822169" y="3140968"/>
            <a:ext cx="864096" cy="0"/>
          </a:xfrm>
          <a:prstGeom prst="straightConnector1">
            <a:avLst/>
          </a:prstGeom>
          <a:ln w="19050">
            <a:solidFill>
              <a:srgbClr val="92D050"/>
            </a:solidFill>
            <a:tailEnd type="triangle"/>
          </a:ln>
        </p:spPr>
        <p:style>
          <a:lnRef idx="1">
            <a:schemeClr val="accent1"/>
          </a:lnRef>
          <a:fillRef idx="0">
            <a:schemeClr val="accent1"/>
          </a:fillRef>
          <a:effectRef idx="0">
            <a:schemeClr val="accent1"/>
          </a:effectRef>
          <a:fontRef idx="minor">
            <a:schemeClr val="tx1"/>
          </a:fontRef>
        </p:style>
      </p:cxnSp>
      <p:cxnSp>
        <p:nvCxnSpPr>
          <p:cNvPr id="8" name="直線單箭頭接點 7">
            <a:extLst>
              <a:ext uri="{FF2B5EF4-FFF2-40B4-BE49-F238E27FC236}">
                <a16:creationId xmlns:a16="http://schemas.microsoft.com/office/drawing/2014/main" id="{37275B22-D204-4558-8B83-FD370B3F5543}"/>
              </a:ext>
            </a:extLst>
          </p:cNvPr>
          <p:cNvCxnSpPr/>
          <p:nvPr/>
        </p:nvCxnSpPr>
        <p:spPr>
          <a:xfrm flipH="1">
            <a:off x="7822169" y="4005064"/>
            <a:ext cx="864096" cy="0"/>
          </a:xfrm>
          <a:prstGeom prst="straightConnector1">
            <a:avLst/>
          </a:prstGeom>
          <a:ln w="19050">
            <a:solidFill>
              <a:srgbClr val="92D050"/>
            </a:solidFill>
            <a:tailEnd type="triangle"/>
          </a:ln>
        </p:spPr>
        <p:style>
          <a:lnRef idx="1">
            <a:schemeClr val="accent1"/>
          </a:lnRef>
          <a:fillRef idx="0">
            <a:schemeClr val="accent1"/>
          </a:fillRef>
          <a:effectRef idx="0">
            <a:schemeClr val="accent1"/>
          </a:effectRef>
          <a:fontRef idx="minor">
            <a:schemeClr val="tx1"/>
          </a:fontRef>
        </p:style>
      </p:cxnSp>
      <p:cxnSp>
        <p:nvCxnSpPr>
          <p:cNvPr id="9" name="直線單箭頭接點 8">
            <a:extLst>
              <a:ext uri="{FF2B5EF4-FFF2-40B4-BE49-F238E27FC236}">
                <a16:creationId xmlns:a16="http://schemas.microsoft.com/office/drawing/2014/main" id="{F8121631-76BF-4B3D-9796-5802D6F0E57A}"/>
              </a:ext>
            </a:extLst>
          </p:cNvPr>
          <p:cNvCxnSpPr/>
          <p:nvPr/>
        </p:nvCxnSpPr>
        <p:spPr>
          <a:xfrm flipH="1">
            <a:off x="7830988" y="4869160"/>
            <a:ext cx="864096" cy="0"/>
          </a:xfrm>
          <a:prstGeom prst="straightConnector1">
            <a:avLst/>
          </a:prstGeom>
          <a:ln w="19050">
            <a:solidFill>
              <a:srgbClr val="92D050"/>
            </a:solidFill>
            <a:tailEnd type="triangle"/>
          </a:ln>
        </p:spPr>
        <p:style>
          <a:lnRef idx="1">
            <a:schemeClr val="accent1"/>
          </a:lnRef>
          <a:fillRef idx="0">
            <a:schemeClr val="accent1"/>
          </a:fillRef>
          <a:effectRef idx="0">
            <a:schemeClr val="accent1"/>
          </a:effectRef>
          <a:fontRef idx="minor">
            <a:schemeClr val="tx1"/>
          </a:fontRef>
        </p:style>
      </p:cxnSp>
      <p:sp>
        <p:nvSpPr>
          <p:cNvPr id="2" name="矩形: 按鈕形 1">
            <a:extLst>
              <a:ext uri="{FF2B5EF4-FFF2-40B4-BE49-F238E27FC236}">
                <a16:creationId xmlns:a16="http://schemas.microsoft.com/office/drawing/2014/main" id="{4CE1C820-33F7-10AC-C703-9B888AF47440}"/>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133064642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EB1D352C-0DA4-4D85-B363-9AF3D3932F7A}"/>
              </a:ext>
            </a:extLst>
          </p:cNvPr>
          <p:cNvSpPr txBox="1"/>
          <p:nvPr/>
        </p:nvSpPr>
        <p:spPr>
          <a:xfrm>
            <a:off x="1252970" y="1226791"/>
            <a:ext cx="9288597" cy="2341538"/>
          </a:xfrm>
          <a:prstGeom prst="rect">
            <a:avLst/>
          </a:prstGeom>
          <a:noFill/>
        </p:spPr>
        <p:txBody>
          <a:bodyPr wrap="square" rtlCol="0">
            <a:spAutoFit/>
          </a:bodyPr>
          <a:lstStyle/>
          <a:p>
            <a:pPr>
              <a:lnSpc>
                <a:spcPts val="4000"/>
              </a:lnSpc>
              <a:spcAft>
                <a:spcPts val="1800"/>
              </a:spcAft>
            </a:pPr>
            <a:r>
              <a:rPr lang="en-US" altLang="zh-CN" sz="2800" b="1" dirty="0">
                <a:solidFill>
                  <a:srgbClr val="FFFF00"/>
                </a:solidFill>
              </a:rPr>
              <a:t>Three kinds of suffering</a:t>
            </a:r>
            <a:r>
              <a:rPr lang="en-US" altLang="zh-CN" sz="2800" dirty="0">
                <a:solidFill>
                  <a:srgbClr val="FFFF00"/>
                </a:solidFill>
              </a:rPr>
              <a:t>:</a:t>
            </a:r>
          </a:p>
          <a:p>
            <a:pPr>
              <a:lnSpc>
                <a:spcPts val="4000"/>
              </a:lnSpc>
            </a:pPr>
            <a:r>
              <a:rPr lang="en-US" altLang="zh-TW" sz="2800" dirty="0">
                <a:solidFill>
                  <a:srgbClr val="FFFF00"/>
                </a:solidFill>
              </a:rPr>
              <a:t>1. </a:t>
            </a:r>
            <a:r>
              <a:rPr lang="en-US" altLang="zh-TW" sz="2800" b="1" dirty="0">
                <a:solidFill>
                  <a:srgbClr val="FFFF00"/>
                </a:solidFill>
              </a:rPr>
              <a:t>Dukkha-dukkha</a:t>
            </a:r>
            <a:r>
              <a:rPr lang="en-US" altLang="zh-TW" sz="2800" dirty="0">
                <a:solidFill>
                  <a:srgbClr val="FFFF00"/>
                </a:solidFill>
              </a:rPr>
              <a:t> – </a:t>
            </a:r>
            <a:r>
              <a:rPr lang="en-US" altLang="zh-TW" sz="2800" u="sng" dirty="0">
                <a:solidFill>
                  <a:srgbClr val="FFFF00"/>
                </a:solidFill>
              </a:rPr>
              <a:t>dukkha as ordinary suffering</a:t>
            </a:r>
            <a:r>
              <a:rPr lang="en-US" altLang="zh-TW" sz="2800" dirty="0">
                <a:solidFill>
                  <a:srgbClr val="FFFF00"/>
                </a:solidFill>
              </a:rPr>
              <a:t>. This refers to the physical and emotional discomfort and pain all humans experience in their lives. There are eight types of it.</a:t>
            </a:r>
          </a:p>
        </p:txBody>
      </p:sp>
      <p:sp>
        <p:nvSpPr>
          <p:cNvPr id="6" name="文字方塊 5">
            <a:extLst>
              <a:ext uri="{FF2B5EF4-FFF2-40B4-BE49-F238E27FC236}">
                <a16:creationId xmlns:a16="http://schemas.microsoft.com/office/drawing/2014/main" id="{C07E36D8-F287-495A-BAD9-55F11B0FBD54}"/>
              </a:ext>
            </a:extLst>
          </p:cNvPr>
          <p:cNvSpPr txBox="1"/>
          <p:nvPr/>
        </p:nvSpPr>
        <p:spPr>
          <a:xfrm>
            <a:off x="1252969" y="3861048"/>
            <a:ext cx="9288597" cy="2405659"/>
          </a:xfrm>
          <a:prstGeom prst="rect">
            <a:avLst/>
          </a:prstGeom>
          <a:noFill/>
        </p:spPr>
        <p:txBody>
          <a:bodyPr wrap="square" rtlCol="0">
            <a:spAutoFit/>
          </a:bodyPr>
          <a:lstStyle/>
          <a:p>
            <a:pPr>
              <a:lnSpc>
                <a:spcPts val="4000"/>
              </a:lnSpc>
              <a:spcAft>
                <a:spcPts val="1200"/>
              </a:spcAft>
            </a:pPr>
            <a:r>
              <a:rPr lang="en-US" altLang="zh-CN" sz="2800" b="1" dirty="0">
                <a:solidFill>
                  <a:srgbClr val="FFC000"/>
                </a:solidFill>
              </a:rPr>
              <a:t>Eight types of suffering (d</a:t>
            </a:r>
            <a:r>
              <a:rPr lang="en-US" altLang="zh-TW" sz="2800" b="1" dirty="0">
                <a:solidFill>
                  <a:srgbClr val="FFC000"/>
                </a:solidFill>
              </a:rPr>
              <a:t>ukkha-dukkha</a:t>
            </a:r>
            <a:r>
              <a:rPr lang="en-US" altLang="zh-CN" sz="2800" b="1" dirty="0">
                <a:solidFill>
                  <a:srgbClr val="FFC000"/>
                </a:solidFill>
              </a:rPr>
              <a:t>)</a:t>
            </a:r>
            <a:r>
              <a:rPr lang="en-US" altLang="zh-CN" sz="2800" dirty="0">
                <a:solidFill>
                  <a:srgbClr val="FFC000"/>
                </a:solidFill>
              </a:rPr>
              <a:t>:</a:t>
            </a:r>
          </a:p>
          <a:p>
            <a:pPr marL="514350" indent="-514350">
              <a:lnSpc>
                <a:spcPts val="4400"/>
              </a:lnSpc>
              <a:buFont typeface="+mj-lt"/>
              <a:buAutoNum type="arabicParenR"/>
            </a:pPr>
            <a:r>
              <a:rPr lang="en-US" altLang="zh-TW" sz="2800" dirty="0">
                <a:solidFill>
                  <a:srgbClr val="FFC000"/>
                </a:solidFill>
              </a:rPr>
              <a:t>The suffering of birth.</a:t>
            </a:r>
          </a:p>
          <a:p>
            <a:pPr marL="514350" indent="-514350">
              <a:lnSpc>
                <a:spcPts val="4400"/>
              </a:lnSpc>
              <a:buFont typeface="+mj-lt"/>
              <a:buAutoNum type="arabicParenR"/>
            </a:pPr>
            <a:r>
              <a:rPr lang="en-US" altLang="zh-TW" sz="2800" dirty="0">
                <a:solidFill>
                  <a:srgbClr val="FFC000"/>
                </a:solidFill>
              </a:rPr>
              <a:t>The suffering of aging.</a:t>
            </a:r>
          </a:p>
          <a:p>
            <a:pPr marL="514350" indent="-514350">
              <a:lnSpc>
                <a:spcPts val="4400"/>
              </a:lnSpc>
              <a:buFont typeface="+mj-lt"/>
              <a:buAutoNum type="arabicParenR"/>
            </a:pPr>
            <a:r>
              <a:rPr lang="en-US" altLang="zh-TW" sz="2800" dirty="0">
                <a:solidFill>
                  <a:srgbClr val="FFC000"/>
                </a:solidFill>
              </a:rPr>
              <a:t>The suffering of illness.</a:t>
            </a:r>
          </a:p>
        </p:txBody>
      </p:sp>
      <p:sp>
        <p:nvSpPr>
          <p:cNvPr id="2" name="矩形: 按鈕形 1">
            <a:extLst>
              <a:ext uri="{FF2B5EF4-FFF2-40B4-BE49-F238E27FC236}">
                <a16:creationId xmlns:a16="http://schemas.microsoft.com/office/drawing/2014/main" id="{61D149FE-FAA2-FE7E-7DCA-D6354E74396E}"/>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119602496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35EBEBA-94F3-412C-AAAA-D785D0A12E1A}"/>
              </a:ext>
            </a:extLst>
          </p:cNvPr>
          <p:cNvSpPr txBox="1"/>
          <p:nvPr/>
        </p:nvSpPr>
        <p:spPr>
          <a:xfrm>
            <a:off x="1197868" y="1739403"/>
            <a:ext cx="9288597" cy="3777829"/>
          </a:xfrm>
          <a:prstGeom prst="rect">
            <a:avLst/>
          </a:prstGeom>
          <a:noFill/>
        </p:spPr>
        <p:txBody>
          <a:bodyPr wrap="square" rtlCol="0">
            <a:spAutoFit/>
          </a:bodyPr>
          <a:lstStyle/>
          <a:p>
            <a:pPr>
              <a:lnSpc>
                <a:spcPts val="4000"/>
              </a:lnSpc>
              <a:spcAft>
                <a:spcPts val="1200"/>
              </a:spcAft>
            </a:pPr>
            <a:r>
              <a:rPr lang="en-US" altLang="zh-CN" sz="2800" b="1" dirty="0">
                <a:solidFill>
                  <a:srgbClr val="FFC000"/>
                </a:solidFill>
              </a:rPr>
              <a:t>Eight types of suffering (d</a:t>
            </a:r>
            <a:r>
              <a:rPr lang="en-US" altLang="zh-TW" sz="2800" b="1" dirty="0">
                <a:solidFill>
                  <a:srgbClr val="FFC000"/>
                </a:solidFill>
              </a:rPr>
              <a:t>ukkha-dukkha</a:t>
            </a:r>
            <a:r>
              <a:rPr lang="en-US" altLang="zh-CN" sz="2800" b="1" dirty="0">
                <a:solidFill>
                  <a:srgbClr val="FFC000"/>
                </a:solidFill>
              </a:rPr>
              <a:t>)</a:t>
            </a:r>
            <a:r>
              <a:rPr lang="en-US" altLang="zh-CN" sz="2800" dirty="0">
                <a:solidFill>
                  <a:srgbClr val="FFC000"/>
                </a:solidFill>
              </a:rPr>
              <a:t>:</a:t>
            </a:r>
          </a:p>
          <a:p>
            <a:pPr marL="514350" indent="-514350">
              <a:lnSpc>
                <a:spcPts val="4800"/>
              </a:lnSpc>
              <a:buFont typeface="+mj-lt"/>
              <a:buAutoNum type="arabicParenR" startAt="4"/>
            </a:pPr>
            <a:r>
              <a:rPr lang="en-US" altLang="zh-TW" sz="2800" dirty="0">
                <a:solidFill>
                  <a:srgbClr val="FFC000"/>
                </a:solidFill>
              </a:rPr>
              <a:t>The suffering of death.</a:t>
            </a:r>
          </a:p>
          <a:p>
            <a:pPr marL="514350" indent="-514350">
              <a:lnSpc>
                <a:spcPts val="4800"/>
              </a:lnSpc>
              <a:buFont typeface="+mj-lt"/>
              <a:buAutoNum type="arabicParenR" startAt="4"/>
            </a:pPr>
            <a:r>
              <a:rPr lang="en-US" altLang="zh-TW" sz="2800" dirty="0">
                <a:solidFill>
                  <a:srgbClr val="FFC000"/>
                </a:solidFill>
              </a:rPr>
              <a:t>The suffering of union with what is displeasing.</a:t>
            </a:r>
          </a:p>
          <a:p>
            <a:pPr marL="514350" indent="-514350">
              <a:lnSpc>
                <a:spcPts val="4800"/>
              </a:lnSpc>
              <a:buFont typeface="+mj-lt"/>
              <a:buAutoNum type="arabicParenR" startAt="4"/>
            </a:pPr>
            <a:r>
              <a:rPr lang="en-US" altLang="zh-TW" sz="2800" dirty="0">
                <a:solidFill>
                  <a:srgbClr val="FFC000"/>
                </a:solidFill>
              </a:rPr>
              <a:t>The suffering of separation from what is pleasing.</a:t>
            </a:r>
          </a:p>
          <a:p>
            <a:pPr marL="514350" indent="-514350">
              <a:lnSpc>
                <a:spcPts val="4800"/>
              </a:lnSpc>
              <a:buFont typeface="+mj-lt"/>
              <a:buAutoNum type="arabicParenR" startAt="4"/>
            </a:pPr>
            <a:r>
              <a:rPr lang="en-US" altLang="zh-TW" sz="2800" dirty="0">
                <a:solidFill>
                  <a:srgbClr val="FFC000"/>
                </a:solidFill>
              </a:rPr>
              <a:t>The suffering of not getting what one wants.</a:t>
            </a:r>
          </a:p>
          <a:p>
            <a:pPr marL="514350" indent="-514350">
              <a:lnSpc>
                <a:spcPts val="4800"/>
              </a:lnSpc>
              <a:buFont typeface="+mj-lt"/>
              <a:buAutoNum type="arabicParenR" startAt="4"/>
            </a:pPr>
            <a:r>
              <a:rPr lang="en-US" altLang="zh-TW" sz="2800" dirty="0">
                <a:solidFill>
                  <a:srgbClr val="FFC000"/>
                </a:solidFill>
              </a:rPr>
              <a:t>The suffering of the five aggregates subject to clinging </a:t>
            </a:r>
          </a:p>
        </p:txBody>
      </p:sp>
      <p:cxnSp>
        <p:nvCxnSpPr>
          <p:cNvPr id="3" name="直線接點 2">
            <a:extLst>
              <a:ext uri="{FF2B5EF4-FFF2-40B4-BE49-F238E27FC236}">
                <a16:creationId xmlns:a16="http://schemas.microsoft.com/office/drawing/2014/main" id="{B2F04621-35BA-470D-9946-7AB5375E9365}"/>
              </a:ext>
            </a:extLst>
          </p:cNvPr>
          <p:cNvCxnSpPr/>
          <p:nvPr/>
        </p:nvCxnSpPr>
        <p:spPr>
          <a:xfrm>
            <a:off x="4726260" y="5517232"/>
            <a:ext cx="4824536" cy="0"/>
          </a:xfrm>
          <a:prstGeom prst="line">
            <a:avLst/>
          </a:prstGeom>
          <a:ln w="12700">
            <a:solidFill>
              <a:srgbClr val="FFC000"/>
            </a:solidFill>
          </a:ln>
        </p:spPr>
        <p:style>
          <a:lnRef idx="1">
            <a:schemeClr val="accent1"/>
          </a:lnRef>
          <a:fillRef idx="0">
            <a:schemeClr val="accent1"/>
          </a:fillRef>
          <a:effectRef idx="0">
            <a:schemeClr val="accent1"/>
          </a:effectRef>
          <a:fontRef idx="minor">
            <a:schemeClr val="tx1"/>
          </a:fontRef>
        </p:style>
      </p:cxnSp>
      <p:sp>
        <p:nvSpPr>
          <p:cNvPr id="2" name="矩形: 按鈕形 1">
            <a:extLst>
              <a:ext uri="{FF2B5EF4-FFF2-40B4-BE49-F238E27FC236}">
                <a16:creationId xmlns:a16="http://schemas.microsoft.com/office/drawing/2014/main" id="{A49EE2C5-F061-CC09-7B74-BB57398C8408}"/>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238923283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CE533410-BFA0-464C-9C5F-48BE201B5FED}"/>
              </a:ext>
            </a:extLst>
          </p:cNvPr>
          <p:cNvSpPr txBox="1"/>
          <p:nvPr/>
        </p:nvSpPr>
        <p:spPr>
          <a:xfrm>
            <a:off x="1701924" y="1477248"/>
            <a:ext cx="8784976" cy="3903504"/>
          </a:xfrm>
          <a:prstGeom prst="rect">
            <a:avLst/>
          </a:prstGeom>
          <a:noFill/>
        </p:spPr>
        <p:txBody>
          <a:bodyPr wrap="square" rtlCol="0">
            <a:spAutoFit/>
          </a:bodyPr>
          <a:lstStyle/>
          <a:p>
            <a:pPr>
              <a:lnSpc>
                <a:spcPct val="150000"/>
              </a:lnSpc>
            </a:pPr>
            <a:r>
              <a:rPr lang="en-US" altLang="zh-CN" sz="2800" b="1" dirty="0">
                <a:solidFill>
                  <a:srgbClr val="FFFF00"/>
                </a:solidFill>
              </a:rPr>
              <a:t>The five aggregates of clinging </a:t>
            </a:r>
            <a:r>
              <a:rPr lang="en-US" altLang="zh-CN" sz="2800" dirty="0">
                <a:solidFill>
                  <a:srgbClr val="FFFF00"/>
                </a:solidFill>
              </a:rPr>
              <a:t>are:</a:t>
            </a:r>
          </a:p>
          <a:p>
            <a:pPr>
              <a:lnSpc>
                <a:spcPct val="150000"/>
              </a:lnSpc>
            </a:pPr>
            <a:r>
              <a:rPr lang="en-US" altLang="zh-CN" sz="2800" dirty="0">
                <a:solidFill>
                  <a:srgbClr val="FFFF00"/>
                </a:solidFill>
              </a:rPr>
              <a:t>1. form (or materiality, matter) (</a:t>
            </a:r>
            <a:r>
              <a:rPr lang="en-US" altLang="zh-CN" sz="2800" dirty="0" err="1">
                <a:solidFill>
                  <a:srgbClr val="FFFF00"/>
                </a:solidFill>
              </a:rPr>
              <a:t>rupa</a:t>
            </a:r>
            <a:r>
              <a:rPr lang="en-US" altLang="zh-CN" sz="2800" dirty="0">
                <a:solidFill>
                  <a:srgbClr val="FFFF00"/>
                </a:solidFill>
              </a:rPr>
              <a:t>)</a:t>
            </a:r>
          </a:p>
          <a:p>
            <a:pPr>
              <a:lnSpc>
                <a:spcPct val="150000"/>
              </a:lnSpc>
            </a:pPr>
            <a:r>
              <a:rPr lang="en-US" altLang="zh-CN" sz="2800" dirty="0">
                <a:solidFill>
                  <a:srgbClr val="FFFF00"/>
                </a:solidFill>
              </a:rPr>
              <a:t>2. sensations (or feelings) (</a:t>
            </a:r>
            <a:r>
              <a:rPr lang="en-US" altLang="zh-CN" sz="2800" dirty="0" err="1">
                <a:solidFill>
                  <a:srgbClr val="FFFF00"/>
                </a:solidFill>
              </a:rPr>
              <a:t>vedana</a:t>
            </a:r>
            <a:r>
              <a:rPr lang="en-US" altLang="zh-CN" sz="2800" dirty="0">
                <a:solidFill>
                  <a:srgbClr val="FFFF00"/>
                </a:solidFill>
              </a:rPr>
              <a:t>)</a:t>
            </a:r>
          </a:p>
          <a:p>
            <a:pPr>
              <a:lnSpc>
                <a:spcPct val="150000"/>
              </a:lnSpc>
            </a:pPr>
            <a:r>
              <a:rPr lang="en-US" altLang="zh-CN" sz="2800" dirty="0">
                <a:solidFill>
                  <a:srgbClr val="FFFF00"/>
                </a:solidFill>
              </a:rPr>
              <a:t>3. perceptions (</a:t>
            </a:r>
            <a:r>
              <a:rPr lang="en-US" altLang="zh-CN" sz="2800" dirty="0" err="1">
                <a:solidFill>
                  <a:srgbClr val="FFFF00"/>
                </a:solidFill>
              </a:rPr>
              <a:t>samjna</a:t>
            </a:r>
            <a:r>
              <a:rPr lang="en-US" altLang="zh-CN" sz="2800" dirty="0">
                <a:solidFill>
                  <a:srgbClr val="FFFF00"/>
                </a:solidFill>
              </a:rPr>
              <a:t>)</a:t>
            </a:r>
          </a:p>
          <a:p>
            <a:pPr>
              <a:lnSpc>
                <a:spcPct val="150000"/>
              </a:lnSpc>
            </a:pPr>
            <a:r>
              <a:rPr lang="en-US" altLang="zh-CN" sz="2800" dirty="0">
                <a:solidFill>
                  <a:srgbClr val="FFFF00"/>
                </a:solidFill>
              </a:rPr>
              <a:t>4. mental activity or formations (</a:t>
            </a:r>
            <a:r>
              <a:rPr lang="en-US" altLang="zh-CN" sz="2800" dirty="0" err="1">
                <a:solidFill>
                  <a:srgbClr val="FFFF00"/>
                </a:solidFill>
              </a:rPr>
              <a:t>sankhara</a:t>
            </a:r>
            <a:r>
              <a:rPr lang="en-US" altLang="zh-CN" sz="2800" dirty="0">
                <a:solidFill>
                  <a:srgbClr val="FFFF00"/>
                </a:solidFill>
              </a:rPr>
              <a:t>)</a:t>
            </a:r>
          </a:p>
          <a:p>
            <a:pPr>
              <a:lnSpc>
                <a:spcPct val="150000"/>
              </a:lnSpc>
            </a:pPr>
            <a:r>
              <a:rPr lang="en-US" altLang="zh-CN" sz="2800" dirty="0">
                <a:solidFill>
                  <a:srgbClr val="FFFF00"/>
                </a:solidFill>
              </a:rPr>
              <a:t>5. consciousness (</a:t>
            </a:r>
            <a:r>
              <a:rPr lang="en-US" altLang="zh-CN" sz="2800" dirty="0" err="1">
                <a:solidFill>
                  <a:srgbClr val="FFFF00"/>
                </a:solidFill>
              </a:rPr>
              <a:t>vijnana</a:t>
            </a:r>
            <a:r>
              <a:rPr lang="en-US" altLang="zh-CN" sz="2800" dirty="0">
                <a:solidFill>
                  <a:srgbClr val="FFFF00"/>
                </a:solidFill>
              </a:rPr>
              <a:t>).</a:t>
            </a:r>
            <a:endParaRPr lang="zh-TW" altLang="en-US" sz="2800" dirty="0">
              <a:solidFill>
                <a:srgbClr val="FFFF00"/>
              </a:solidFill>
            </a:endParaRPr>
          </a:p>
        </p:txBody>
      </p:sp>
      <p:sp>
        <p:nvSpPr>
          <p:cNvPr id="2" name="矩形: 按鈕形 1">
            <a:extLst>
              <a:ext uri="{FF2B5EF4-FFF2-40B4-BE49-F238E27FC236}">
                <a16:creationId xmlns:a16="http://schemas.microsoft.com/office/drawing/2014/main" id="{5EDBA0D6-4D77-C95A-BA9D-FBA2C73ED00A}"/>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963716290"/>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09E2D9D3-6BA7-4AB5-BEAC-34EA201C2C54}"/>
              </a:ext>
            </a:extLst>
          </p:cNvPr>
          <p:cNvSpPr txBox="1"/>
          <p:nvPr/>
        </p:nvSpPr>
        <p:spPr>
          <a:xfrm>
            <a:off x="909836" y="1772816"/>
            <a:ext cx="10009112" cy="3057119"/>
          </a:xfrm>
          <a:prstGeom prst="rect">
            <a:avLst/>
          </a:prstGeom>
          <a:noFill/>
        </p:spPr>
        <p:txBody>
          <a:bodyPr wrap="square" rtlCol="0">
            <a:spAutoFit/>
          </a:bodyPr>
          <a:lstStyle/>
          <a:p>
            <a:pPr>
              <a:lnSpc>
                <a:spcPct val="200000"/>
              </a:lnSpc>
              <a:spcAft>
                <a:spcPts val="1800"/>
              </a:spcAft>
            </a:pPr>
            <a:r>
              <a:rPr lang="en-US" altLang="zh-CN" sz="2800" b="1" dirty="0">
                <a:solidFill>
                  <a:srgbClr val="FFFF00"/>
                </a:solidFill>
              </a:rPr>
              <a:t>Three kinds of suffering</a:t>
            </a:r>
            <a:r>
              <a:rPr lang="en-US" altLang="zh-CN" sz="2800" dirty="0">
                <a:solidFill>
                  <a:srgbClr val="FFFF00"/>
                </a:solidFill>
              </a:rPr>
              <a:t>:</a:t>
            </a:r>
          </a:p>
          <a:p>
            <a:pPr>
              <a:lnSpc>
                <a:spcPct val="150000"/>
              </a:lnSpc>
            </a:pPr>
            <a:r>
              <a:rPr lang="en-US" altLang="zh-TW" sz="2800" dirty="0">
                <a:solidFill>
                  <a:srgbClr val="FFFF00"/>
                </a:solidFill>
              </a:rPr>
              <a:t>2</a:t>
            </a:r>
            <a:r>
              <a:rPr lang="en-US" altLang="zh-TW" sz="2800" b="1" dirty="0">
                <a:solidFill>
                  <a:srgbClr val="FFFF00"/>
                </a:solidFill>
              </a:rPr>
              <a:t>.  </a:t>
            </a:r>
            <a:r>
              <a:rPr lang="en-US" altLang="zh-TW" sz="2800" b="1" dirty="0" err="1">
                <a:solidFill>
                  <a:srgbClr val="FFFF00"/>
                </a:solidFill>
              </a:rPr>
              <a:t>Viparinama</a:t>
            </a:r>
            <a:r>
              <a:rPr lang="en-US" altLang="zh-TW" sz="2800" b="1" dirty="0">
                <a:solidFill>
                  <a:srgbClr val="FFFF00"/>
                </a:solidFill>
              </a:rPr>
              <a:t>-dukkha </a:t>
            </a:r>
            <a:r>
              <a:rPr lang="en-US" altLang="zh-TW" sz="2800" u="sng" dirty="0">
                <a:solidFill>
                  <a:srgbClr val="FFFF00"/>
                </a:solidFill>
              </a:rPr>
              <a:t>– dukkha produced by change</a:t>
            </a:r>
            <a:r>
              <a:rPr lang="en-US" altLang="zh-TW" sz="2800" dirty="0">
                <a:solidFill>
                  <a:srgbClr val="FFFF00"/>
                </a:solidFill>
              </a:rPr>
              <a:t>. This refers to the suffering that arises from an inability to accept change. People cling to pleasurable experiences and feel sad when they pass.</a:t>
            </a:r>
          </a:p>
        </p:txBody>
      </p:sp>
      <p:sp>
        <p:nvSpPr>
          <p:cNvPr id="2" name="矩形: 按鈕形 1">
            <a:extLst>
              <a:ext uri="{FF2B5EF4-FFF2-40B4-BE49-F238E27FC236}">
                <a16:creationId xmlns:a16="http://schemas.microsoft.com/office/drawing/2014/main" id="{9000F47D-697B-A552-6480-F9238B6598E5}"/>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1848168153"/>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8B74C95A-68D7-4708-8B83-B87E71357CE5}"/>
              </a:ext>
            </a:extLst>
          </p:cNvPr>
          <p:cNvSpPr txBox="1"/>
          <p:nvPr/>
        </p:nvSpPr>
        <p:spPr>
          <a:xfrm>
            <a:off x="909836" y="1268760"/>
            <a:ext cx="10009112" cy="3903504"/>
          </a:xfrm>
          <a:prstGeom prst="rect">
            <a:avLst/>
          </a:prstGeom>
          <a:noFill/>
        </p:spPr>
        <p:txBody>
          <a:bodyPr wrap="square" rtlCol="0">
            <a:spAutoFit/>
          </a:bodyPr>
          <a:lstStyle/>
          <a:p>
            <a:pPr>
              <a:lnSpc>
                <a:spcPct val="150000"/>
              </a:lnSpc>
            </a:pPr>
            <a:r>
              <a:rPr lang="en-US" altLang="zh-CN" sz="2800" b="1" dirty="0">
                <a:solidFill>
                  <a:srgbClr val="FFFF00"/>
                </a:solidFill>
              </a:rPr>
              <a:t>Three kinds of suffering</a:t>
            </a:r>
            <a:r>
              <a:rPr lang="en-US" altLang="zh-CN" sz="2800" dirty="0">
                <a:solidFill>
                  <a:srgbClr val="FFFF00"/>
                </a:solidFill>
              </a:rPr>
              <a:t>:</a:t>
            </a:r>
          </a:p>
          <a:p>
            <a:pPr>
              <a:lnSpc>
                <a:spcPct val="150000"/>
              </a:lnSpc>
            </a:pPr>
            <a:r>
              <a:rPr lang="en-US" altLang="zh-TW" sz="2800" dirty="0">
                <a:solidFill>
                  <a:srgbClr val="FFFF00"/>
                </a:solidFill>
              </a:rPr>
              <a:t>3. </a:t>
            </a:r>
            <a:r>
              <a:rPr lang="en-US" altLang="zh-TW" sz="2800" b="1" dirty="0" err="1">
                <a:solidFill>
                  <a:srgbClr val="FFFF00"/>
                </a:solidFill>
              </a:rPr>
              <a:t>Sankhara</a:t>
            </a:r>
            <a:r>
              <a:rPr lang="en-US" altLang="zh-TW" sz="2800" b="1" dirty="0">
                <a:solidFill>
                  <a:srgbClr val="FFFF00"/>
                </a:solidFill>
              </a:rPr>
              <a:t>-dukkha</a:t>
            </a:r>
            <a:r>
              <a:rPr lang="en-US" altLang="zh-TW" sz="2800" dirty="0">
                <a:solidFill>
                  <a:srgbClr val="FFFF00"/>
                </a:solidFill>
              </a:rPr>
              <a:t> – </a:t>
            </a:r>
            <a:r>
              <a:rPr lang="en-US" altLang="zh-TW" sz="2800" u="sng" dirty="0">
                <a:solidFill>
                  <a:srgbClr val="FFFF00"/>
                </a:solidFill>
              </a:rPr>
              <a:t>dukkha as a conditioned state</a:t>
            </a:r>
            <a:r>
              <a:rPr lang="en-US" altLang="zh-TW" sz="2800" dirty="0">
                <a:solidFill>
                  <a:srgbClr val="FFFF00"/>
                </a:solidFill>
              </a:rPr>
              <a:t>. This could almost be described as background suffering. </a:t>
            </a:r>
            <a:r>
              <a:rPr lang="en-US" altLang="zh-TW" sz="2800" dirty="0" err="1">
                <a:solidFill>
                  <a:srgbClr val="FFFF00"/>
                </a:solidFill>
              </a:rPr>
              <a:t>Sankhara</a:t>
            </a:r>
            <a:r>
              <a:rPr lang="en-US" altLang="zh-TW" sz="2800" dirty="0">
                <a:solidFill>
                  <a:srgbClr val="FFFF00"/>
                </a:solidFill>
              </a:rPr>
              <a:t> </a:t>
            </a:r>
            <a:r>
              <a:rPr lang="en-US" altLang="zh-CN" sz="2800" dirty="0">
                <a:solidFill>
                  <a:srgbClr val="FFFF00"/>
                </a:solidFill>
              </a:rPr>
              <a:t>means conditioned. What is conditioned is subject to arising and passing away, the constant changing.</a:t>
            </a:r>
            <a:r>
              <a:rPr lang="en-US" altLang="zh-TW" sz="2800" dirty="0">
                <a:solidFill>
                  <a:srgbClr val="FFFF00"/>
                </a:solidFill>
              </a:rPr>
              <a:t> It is the profound </a:t>
            </a:r>
            <a:r>
              <a:rPr lang="en-US" altLang="zh-TW" sz="2800" dirty="0" err="1">
                <a:solidFill>
                  <a:srgbClr val="FFFF00"/>
                </a:solidFill>
              </a:rPr>
              <a:t>unsatisfactoriness</a:t>
            </a:r>
            <a:r>
              <a:rPr lang="en-US" altLang="zh-TW" sz="2800" dirty="0">
                <a:solidFill>
                  <a:srgbClr val="FFFF00"/>
                </a:solidFill>
              </a:rPr>
              <a:t> of existence. </a:t>
            </a:r>
            <a:endParaRPr lang="zh-TW" altLang="en-US" sz="2800" dirty="0">
              <a:solidFill>
                <a:srgbClr val="FFFF00"/>
              </a:solidFill>
            </a:endParaRPr>
          </a:p>
        </p:txBody>
      </p:sp>
      <p:sp>
        <p:nvSpPr>
          <p:cNvPr id="2" name="矩形: 按鈕形 1">
            <a:extLst>
              <a:ext uri="{FF2B5EF4-FFF2-40B4-BE49-F238E27FC236}">
                <a16:creationId xmlns:a16="http://schemas.microsoft.com/office/drawing/2014/main" id="{F2FBF7FB-0F17-9C08-90EC-9D88CE2A1F7A}"/>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
        <p:nvSpPr>
          <p:cNvPr id="3" name="文字方塊 2">
            <a:extLst>
              <a:ext uri="{FF2B5EF4-FFF2-40B4-BE49-F238E27FC236}">
                <a16:creationId xmlns:a16="http://schemas.microsoft.com/office/drawing/2014/main" id="{6306559B-83F0-F2B6-0E62-F3008DBBD672}"/>
              </a:ext>
            </a:extLst>
          </p:cNvPr>
          <p:cNvSpPr txBox="1"/>
          <p:nvPr/>
        </p:nvSpPr>
        <p:spPr>
          <a:xfrm>
            <a:off x="909836" y="5253314"/>
            <a:ext cx="10009112" cy="671851"/>
          </a:xfrm>
          <a:prstGeom prst="rect">
            <a:avLst/>
          </a:prstGeom>
          <a:noFill/>
        </p:spPr>
        <p:txBody>
          <a:bodyPr wrap="square" rtlCol="0">
            <a:spAutoFit/>
          </a:bodyPr>
          <a:lstStyle/>
          <a:p>
            <a:pPr>
              <a:lnSpc>
                <a:spcPct val="150000"/>
              </a:lnSpc>
            </a:pPr>
            <a:r>
              <a:rPr lang="en-US" altLang="zh-CN" sz="2800" dirty="0">
                <a:solidFill>
                  <a:srgbClr val="FFFF00"/>
                </a:solidFill>
              </a:rPr>
              <a:t>‘Five aggregates are dukkha.’</a:t>
            </a:r>
            <a:endParaRPr lang="zh-TW" altLang="en-US" sz="2800" dirty="0">
              <a:solidFill>
                <a:srgbClr val="FFFF00"/>
              </a:solidFill>
            </a:endParaRPr>
          </a:p>
        </p:txBody>
      </p:sp>
    </p:spTree>
    <p:extLst>
      <p:ext uri="{BB962C8B-B14F-4D97-AF65-F5344CB8AC3E}">
        <p14:creationId xmlns:p14="http://schemas.microsoft.com/office/powerpoint/2010/main" val="2866575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CB02458-F101-4978-851F-585393B6C321}"/>
              </a:ext>
            </a:extLst>
          </p:cNvPr>
          <p:cNvSpPr txBox="1"/>
          <p:nvPr/>
        </p:nvSpPr>
        <p:spPr>
          <a:xfrm>
            <a:off x="1845940" y="935585"/>
            <a:ext cx="10009112" cy="571823"/>
          </a:xfrm>
          <a:prstGeom prst="rect">
            <a:avLst/>
          </a:prstGeom>
          <a:noFill/>
        </p:spPr>
        <p:txBody>
          <a:bodyPr wrap="square" rtlCol="0">
            <a:spAutoFit/>
          </a:bodyPr>
          <a:lstStyle/>
          <a:p>
            <a:pPr>
              <a:lnSpc>
                <a:spcPts val="4000"/>
              </a:lnSpc>
              <a:spcAft>
                <a:spcPts val="1800"/>
              </a:spcAft>
            </a:pPr>
            <a:r>
              <a:rPr lang="en-US" altLang="zh-CN" sz="2800" b="1" dirty="0">
                <a:solidFill>
                  <a:srgbClr val="FFFF00"/>
                </a:solidFill>
              </a:rPr>
              <a:t>Cycle of birth and death- </a:t>
            </a:r>
            <a:r>
              <a:rPr lang="en-US" altLang="zh-CN" sz="2800" b="1" dirty="0" err="1">
                <a:solidFill>
                  <a:srgbClr val="FFFF00"/>
                </a:solidFill>
              </a:rPr>
              <a:t>Saṃsāra</a:t>
            </a:r>
            <a:r>
              <a:rPr lang="en-US" altLang="zh-CN" sz="2800" b="1" dirty="0">
                <a:solidFill>
                  <a:srgbClr val="FFFF00"/>
                </a:solidFill>
              </a:rPr>
              <a:t>- reincarnation</a:t>
            </a:r>
          </a:p>
        </p:txBody>
      </p:sp>
      <p:sp>
        <p:nvSpPr>
          <p:cNvPr id="6" name="文字方塊 5">
            <a:extLst>
              <a:ext uri="{FF2B5EF4-FFF2-40B4-BE49-F238E27FC236}">
                <a16:creationId xmlns:a16="http://schemas.microsoft.com/office/drawing/2014/main" id="{2CE80537-4DDE-4313-9AB3-88007893CD0E}"/>
              </a:ext>
            </a:extLst>
          </p:cNvPr>
          <p:cNvSpPr txBox="1"/>
          <p:nvPr/>
        </p:nvSpPr>
        <p:spPr>
          <a:xfrm>
            <a:off x="391394" y="5629720"/>
            <a:ext cx="4593178" cy="558294"/>
          </a:xfrm>
          <a:prstGeom prst="rect">
            <a:avLst/>
          </a:prstGeom>
          <a:noFill/>
        </p:spPr>
        <p:txBody>
          <a:bodyPr wrap="square" rtlCol="0">
            <a:spAutoFit/>
          </a:bodyPr>
          <a:lstStyle/>
          <a:p>
            <a:pPr>
              <a:lnSpc>
                <a:spcPts val="4000"/>
              </a:lnSpc>
              <a:spcAft>
                <a:spcPts val="1800"/>
              </a:spcAft>
            </a:pPr>
            <a:r>
              <a:rPr lang="en-US" altLang="zh-CN" dirty="0">
                <a:solidFill>
                  <a:srgbClr val="FFFF00"/>
                </a:solidFill>
              </a:rPr>
              <a:t>https://youtu.be/0AtTM9hgCDw</a:t>
            </a:r>
          </a:p>
        </p:txBody>
      </p:sp>
      <p:sp>
        <p:nvSpPr>
          <p:cNvPr id="7" name="文字方塊 6">
            <a:extLst>
              <a:ext uri="{FF2B5EF4-FFF2-40B4-BE49-F238E27FC236}">
                <a16:creationId xmlns:a16="http://schemas.microsoft.com/office/drawing/2014/main" id="{1D56F9CC-F485-435F-B201-20F2801FB1D4}"/>
              </a:ext>
            </a:extLst>
          </p:cNvPr>
          <p:cNvSpPr txBox="1"/>
          <p:nvPr/>
        </p:nvSpPr>
        <p:spPr>
          <a:xfrm>
            <a:off x="377443" y="2568822"/>
            <a:ext cx="4464496" cy="2623667"/>
          </a:xfrm>
          <a:prstGeom prst="rect">
            <a:avLst/>
          </a:prstGeom>
          <a:noFill/>
        </p:spPr>
        <p:txBody>
          <a:bodyPr wrap="square" rtlCol="0">
            <a:spAutoFit/>
          </a:bodyPr>
          <a:lstStyle/>
          <a:p>
            <a:pPr>
              <a:lnSpc>
                <a:spcPts val="4000"/>
              </a:lnSpc>
            </a:pPr>
            <a:r>
              <a:rPr lang="en-US" altLang="zh-CN" sz="2800" dirty="0">
                <a:solidFill>
                  <a:srgbClr val="FFFF00"/>
                </a:solidFill>
              </a:rPr>
              <a:t>1. Reincarnation research: children’s claims of past-life memories</a:t>
            </a:r>
          </a:p>
          <a:p>
            <a:pPr>
              <a:lnSpc>
                <a:spcPts val="4000"/>
              </a:lnSpc>
            </a:pPr>
            <a:r>
              <a:rPr lang="en-US" altLang="zh-CN" sz="2800" dirty="0">
                <a:solidFill>
                  <a:srgbClr val="FFFF00"/>
                </a:solidFill>
              </a:rPr>
              <a:t> - Ian </a:t>
            </a:r>
            <a:r>
              <a:rPr lang="en-US" altLang="zh-CN" sz="2800" dirty="0" err="1">
                <a:solidFill>
                  <a:srgbClr val="FFFF00"/>
                </a:solidFill>
              </a:rPr>
              <a:t>Pretyman</a:t>
            </a:r>
            <a:r>
              <a:rPr lang="en-US" altLang="zh-CN" sz="2800" dirty="0">
                <a:solidFill>
                  <a:srgbClr val="FFFF00"/>
                </a:solidFill>
              </a:rPr>
              <a:t> Stevenson, Jim B. Tucker </a:t>
            </a:r>
          </a:p>
        </p:txBody>
      </p:sp>
      <p:sp>
        <p:nvSpPr>
          <p:cNvPr id="2" name="矩形: 按鈕形 1">
            <a:extLst>
              <a:ext uri="{FF2B5EF4-FFF2-40B4-BE49-F238E27FC236}">
                <a16:creationId xmlns:a16="http://schemas.microsoft.com/office/drawing/2014/main" id="{32EEFA61-BB63-91A7-6D89-884041FCE34A}"/>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pic>
        <p:nvPicPr>
          <p:cNvPr id="3" name="線上媒體 2" title="Is There Life after Death? Fifty Years of Research at UVA">
            <a:hlinkClick r:id="" action="ppaction://media"/>
            <a:extLst>
              <a:ext uri="{FF2B5EF4-FFF2-40B4-BE49-F238E27FC236}">
                <a16:creationId xmlns:a16="http://schemas.microsoft.com/office/drawing/2014/main" id="{3CFDCF6E-7478-0061-F442-D1B33D558DF2}"/>
              </a:ext>
            </a:extLst>
          </p:cNvPr>
          <p:cNvPicPr>
            <a:picLocks noRot="1" noChangeAspect="1"/>
          </p:cNvPicPr>
          <p:nvPr>
            <a:videoFile r:link="rId2"/>
          </p:nvPr>
        </p:nvPicPr>
        <p:blipFill>
          <a:blip r:embed="rId5"/>
          <a:stretch>
            <a:fillRect/>
          </a:stretch>
        </p:blipFill>
        <p:spPr>
          <a:xfrm>
            <a:off x="4726260" y="2591959"/>
            <a:ext cx="7349250" cy="4149080"/>
          </a:xfrm>
          <a:prstGeom prst="rect">
            <a:avLst/>
          </a:prstGeom>
        </p:spPr>
      </p:pic>
      <p:sp>
        <p:nvSpPr>
          <p:cNvPr id="5" name="文字方塊 4">
            <a:extLst>
              <a:ext uri="{FF2B5EF4-FFF2-40B4-BE49-F238E27FC236}">
                <a16:creationId xmlns:a16="http://schemas.microsoft.com/office/drawing/2014/main" id="{C664774A-44E7-B125-581D-199EC58EA07D}"/>
              </a:ext>
            </a:extLst>
          </p:cNvPr>
          <p:cNvSpPr txBox="1"/>
          <p:nvPr/>
        </p:nvSpPr>
        <p:spPr>
          <a:xfrm>
            <a:off x="3142084" y="1752203"/>
            <a:ext cx="5433976" cy="571823"/>
          </a:xfrm>
          <a:prstGeom prst="rect">
            <a:avLst/>
          </a:prstGeom>
          <a:noFill/>
        </p:spPr>
        <p:txBody>
          <a:bodyPr wrap="square" rtlCol="0">
            <a:spAutoFit/>
          </a:bodyPr>
          <a:lstStyle/>
          <a:p>
            <a:pPr>
              <a:lnSpc>
                <a:spcPts val="4000"/>
              </a:lnSpc>
              <a:spcAft>
                <a:spcPts val="1800"/>
              </a:spcAft>
            </a:pPr>
            <a:r>
              <a:rPr lang="en-US" altLang="zh-CN" sz="2800" b="1" dirty="0">
                <a:solidFill>
                  <a:srgbClr val="FFFF00"/>
                </a:solidFill>
              </a:rPr>
              <a:t>Scientific studies of reincarnation</a:t>
            </a:r>
          </a:p>
        </p:txBody>
      </p:sp>
    </p:spTree>
    <p:extLst>
      <p:ext uri="{BB962C8B-B14F-4D97-AF65-F5344CB8AC3E}">
        <p14:creationId xmlns:p14="http://schemas.microsoft.com/office/powerpoint/2010/main" val="27748874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3"/>
                </p:tgtEl>
              </p:cMediaNode>
            </p:video>
          </p:childTnLst>
        </p:cTn>
      </p:par>
    </p:tnLst>
    <p:bldLst>
      <p:bldP spid="6" grpId="0"/>
      <p:bldP spid="7" grpId="0"/>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E6FDCAE-8BB2-F8F0-6A3F-5050427888EF}"/>
              </a:ext>
            </a:extLst>
          </p:cNvPr>
          <p:cNvSpPr txBox="1"/>
          <p:nvPr/>
        </p:nvSpPr>
        <p:spPr>
          <a:xfrm>
            <a:off x="513792" y="2127397"/>
            <a:ext cx="4320480" cy="3683060"/>
          </a:xfrm>
          <a:prstGeom prst="rect">
            <a:avLst/>
          </a:prstGeom>
          <a:noFill/>
        </p:spPr>
        <p:txBody>
          <a:bodyPr wrap="square" rtlCol="0">
            <a:spAutoFit/>
          </a:bodyPr>
          <a:lstStyle/>
          <a:p>
            <a:pPr>
              <a:lnSpc>
                <a:spcPts val="4000"/>
              </a:lnSpc>
            </a:pPr>
            <a:r>
              <a:rPr lang="en-US" altLang="zh-CN" sz="2800" dirty="0">
                <a:solidFill>
                  <a:srgbClr val="FFFF00"/>
                </a:solidFill>
              </a:rPr>
              <a:t>2. Near-death experiences studies</a:t>
            </a:r>
          </a:p>
          <a:p>
            <a:pPr>
              <a:lnSpc>
                <a:spcPts val="4000"/>
              </a:lnSpc>
            </a:pPr>
            <a:r>
              <a:rPr lang="en-US" altLang="zh-CN" sz="2800" dirty="0">
                <a:solidFill>
                  <a:srgbClr val="FFFF00"/>
                </a:solidFill>
              </a:rPr>
              <a:t> - Raymond A. Moody Jr., Jeffrey Long </a:t>
            </a:r>
          </a:p>
          <a:p>
            <a:r>
              <a:rPr lang="en-US" altLang="zh-CN" sz="2800" dirty="0">
                <a:solidFill>
                  <a:srgbClr val="FFFF00"/>
                </a:solidFill>
              </a:rPr>
              <a:t>Video: </a:t>
            </a:r>
            <a:r>
              <a:rPr lang="en-US" altLang="zh-CN" sz="1800" dirty="0">
                <a:solidFill>
                  <a:srgbClr val="FFFF00"/>
                </a:solidFill>
              </a:rPr>
              <a:t>https://www.bing.com/videos/riverview/relatedvideo?&amp;q=life+after+life&amp;&amp;mid=9C13B42E0E81BD038BBC9C13B42E0E81BD038BBC&amp;&amp;FORM=VRDGAR</a:t>
            </a:r>
          </a:p>
        </p:txBody>
      </p:sp>
      <p:sp>
        <p:nvSpPr>
          <p:cNvPr id="6" name="矩形: 按鈕形 5">
            <a:extLst>
              <a:ext uri="{FF2B5EF4-FFF2-40B4-BE49-F238E27FC236}">
                <a16:creationId xmlns:a16="http://schemas.microsoft.com/office/drawing/2014/main" id="{B3BD9BB6-C7F1-936B-0E29-3AAC34AAEFD1}"/>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
        <p:nvSpPr>
          <p:cNvPr id="7" name="文字方塊 6">
            <a:extLst>
              <a:ext uri="{FF2B5EF4-FFF2-40B4-BE49-F238E27FC236}">
                <a16:creationId xmlns:a16="http://schemas.microsoft.com/office/drawing/2014/main" id="{77E4221A-1E7A-B68C-2909-E16D8251755B}"/>
              </a:ext>
            </a:extLst>
          </p:cNvPr>
          <p:cNvSpPr txBox="1"/>
          <p:nvPr/>
        </p:nvSpPr>
        <p:spPr>
          <a:xfrm>
            <a:off x="3430116" y="1039575"/>
            <a:ext cx="6768752" cy="571823"/>
          </a:xfrm>
          <a:prstGeom prst="rect">
            <a:avLst/>
          </a:prstGeom>
          <a:noFill/>
        </p:spPr>
        <p:txBody>
          <a:bodyPr wrap="square" rtlCol="0">
            <a:spAutoFit/>
          </a:bodyPr>
          <a:lstStyle/>
          <a:p>
            <a:pPr>
              <a:lnSpc>
                <a:spcPts val="4000"/>
              </a:lnSpc>
              <a:spcAft>
                <a:spcPts val="1800"/>
              </a:spcAft>
            </a:pPr>
            <a:r>
              <a:rPr lang="en-US" altLang="zh-CN" sz="2800" dirty="0">
                <a:solidFill>
                  <a:srgbClr val="FFFF00"/>
                </a:solidFill>
              </a:rPr>
              <a:t>Scientific studies of reincarnation</a:t>
            </a:r>
          </a:p>
        </p:txBody>
      </p:sp>
      <p:pic>
        <p:nvPicPr>
          <p:cNvPr id="8" name="線上媒體 7" title="Life After Life - Raymond Moody">
            <a:hlinkClick r:id="" action="ppaction://media"/>
            <a:extLst>
              <a:ext uri="{FF2B5EF4-FFF2-40B4-BE49-F238E27FC236}">
                <a16:creationId xmlns:a16="http://schemas.microsoft.com/office/drawing/2014/main" id="{39036498-F670-0DAB-263B-2A80F8EFE344}"/>
              </a:ext>
            </a:extLst>
          </p:cNvPr>
          <p:cNvPicPr>
            <a:picLocks noRot="1" noChangeAspect="1"/>
          </p:cNvPicPr>
          <p:nvPr>
            <a:videoFile r:link="rId2"/>
          </p:nvPr>
        </p:nvPicPr>
        <p:blipFill>
          <a:blip r:embed="rId4"/>
          <a:stretch>
            <a:fillRect/>
          </a:stretch>
        </p:blipFill>
        <p:spPr>
          <a:xfrm>
            <a:off x="5438836" y="1772816"/>
            <a:ext cx="6624736" cy="4968552"/>
          </a:xfrm>
          <a:prstGeom prst="rect">
            <a:avLst/>
          </a:prstGeom>
        </p:spPr>
      </p:pic>
    </p:spTree>
    <p:extLst>
      <p:ext uri="{BB962C8B-B14F-4D97-AF65-F5344CB8AC3E}">
        <p14:creationId xmlns:p14="http://schemas.microsoft.com/office/powerpoint/2010/main" val="25501267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8"/>
                </p:tgtEl>
              </p:cMediaNode>
            </p:video>
          </p:childTnLst>
        </p:cTn>
      </p:par>
    </p:tnLst>
    <p:bldLst>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AB065B9-93D7-4C50-CFC7-07763103ED54}"/>
              </a:ext>
            </a:extLst>
          </p:cNvPr>
          <p:cNvSpPr txBox="1"/>
          <p:nvPr/>
        </p:nvSpPr>
        <p:spPr>
          <a:xfrm>
            <a:off x="485385" y="2694979"/>
            <a:ext cx="4896544" cy="1084784"/>
          </a:xfrm>
          <a:prstGeom prst="rect">
            <a:avLst/>
          </a:prstGeom>
          <a:noFill/>
        </p:spPr>
        <p:txBody>
          <a:bodyPr wrap="square" rtlCol="0">
            <a:spAutoFit/>
          </a:bodyPr>
          <a:lstStyle/>
          <a:p>
            <a:pPr>
              <a:lnSpc>
                <a:spcPts val="4000"/>
              </a:lnSpc>
            </a:pPr>
            <a:r>
              <a:rPr lang="en-US" altLang="zh-CN" sz="2800" dirty="0">
                <a:solidFill>
                  <a:srgbClr val="FFFF00"/>
                </a:solidFill>
              </a:rPr>
              <a:t>3. Past life regression</a:t>
            </a:r>
          </a:p>
          <a:p>
            <a:pPr>
              <a:lnSpc>
                <a:spcPts val="4000"/>
              </a:lnSpc>
            </a:pPr>
            <a:r>
              <a:rPr lang="en-US" altLang="zh-CN" sz="2800" dirty="0">
                <a:solidFill>
                  <a:srgbClr val="FFFF00"/>
                </a:solidFill>
              </a:rPr>
              <a:t>      - Brian L. Weiss</a:t>
            </a:r>
          </a:p>
        </p:txBody>
      </p:sp>
      <p:sp>
        <p:nvSpPr>
          <p:cNvPr id="5" name="矩形: 按鈕形 4">
            <a:extLst>
              <a:ext uri="{FF2B5EF4-FFF2-40B4-BE49-F238E27FC236}">
                <a16:creationId xmlns:a16="http://schemas.microsoft.com/office/drawing/2014/main" id="{A75FF768-07A4-10B9-D3A1-49035BA53ADF}"/>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
        <p:nvSpPr>
          <p:cNvPr id="6" name="文字方塊 5">
            <a:extLst>
              <a:ext uri="{FF2B5EF4-FFF2-40B4-BE49-F238E27FC236}">
                <a16:creationId xmlns:a16="http://schemas.microsoft.com/office/drawing/2014/main" id="{F4C96AB6-BEC3-9EB5-CDA6-4A278BB56FC8}"/>
              </a:ext>
            </a:extLst>
          </p:cNvPr>
          <p:cNvSpPr txBox="1"/>
          <p:nvPr/>
        </p:nvSpPr>
        <p:spPr>
          <a:xfrm>
            <a:off x="392280" y="1484784"/>
            <a:ext cx="5688632" cy="571823"/>
          </a:xfrm>
          <a:prstGeom prst="rect">
            <a:avLst/>
          </a:prstGeom>
          <a:noFill/>
        </p:spPr>
        <p:txBody>
          <a:bodyPr wrap="square" rtlCol="0">
            <a:spAutoFit/>
          </a:bodyPr>
          <a:lstStyle/>
          <a:p>
            <a:pPr>
              <a:lnSpc>
                <a:spcPts val="4000"/>
              </a:lnSpc>
              <a:spcAft>
                <a:spcPts val="1800"/>
              </a:spcAft>
            </a:pPr>
            <a:r>
              <a:rPr lang="en-US" altLang="zh-CN" sz="2800" dirty="0">
                <a:solidFill>
                  <a:srgbClr val="FFFF00"/>
                </a:solidFill>
              </a:rPr>
              <a:t>Scientific studies of reincarnation</a:t>
            </a:r>
          </a:p>
        </p:txBody>
      </p:sp>
      <p:pic>
        <p:nvPicPr>
          <p:cNvPr id="8" name="圖片 7">
            <a:extLst>
              <a:ext uri="{FF2B5EF4-FFF2-40B4-BE49-F238E27FC236}">
                <a16:creationId xmlns:a16="http://schemas.microsoft.com/office/drawing/2014/main" id="{EE93786F-446E-F434-EB73-D5DC50297F6E}"/>
              </a:ext>
            </a:extLst>
          </p:cNvPr>
          <p:cNvPicPr>
            <a:picLocks noChangeAspect="1"/>
          </p:cNvPicPr>
          <p:nvPr/>
        </p:nvPicPr>
        <p:blipFill>
          <a:blip r:embed="rId3"/>
          <a:stretch>
            <a:fillRect/>
          </a:stretch>
        </p:blipFill>
        <p:spPr>
          <a:xfrm>
            <a:off x="6814492" y="0"/>
            <a:ext cx="4427652" cy="6858000"/>
          </a:xfrm>
          <a:prstGeom prst="rect">
            <a:avLst/>
          </a:prstGeom>
        </p:spPr>
      </p:pic>
    </p:spTree>
    <p:extLst>
      <p:ext uri="{BB962C8B-B14F-4D97-AF65-F5344CB8AC3E}">
        <p14:creationId xmlns:p14="http://schemas.microsoft.com/office/powerpoint/2010/main" val="24039341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FDA103B-3696-4E1F-8558-79ADB487A831}"/>
              </a:ext>
            </a:extLst>
          </p:cNvPr>
          <p:cNvSpPr txBox="1"/>
          <p:nvPr/>
        </p:nvSpPr>
        <p:spPr>
          <a:xfrm>
            <a:off x="889282" y="1404686"/>
            <a:ext cx="3255268" cy="1668470"/>
          </a:xfrm>
          <a:prstGeom prst="rect">
            <a:avLst/>
          </a:prstGeom>
          <a:noFill/>
        </p:spPr>
        <p:txBody>
          <a:bodyPr wrap="square" rtlCol="0">
            <a:spAutoFit/>
          </a:bodyPr>
          <a:lstStyle/>
          <a:p>
            <a:pPr>
              <a:lnSpc>
                <a:spcPct val="150000"/>
              </a:lnSpc>
            </a:pPr>
            <a:r>
              <a:rPr lang="en-US" altLang="zh-CN" sz="3600" b="1" dirty="0">
                <a:solidFill>
                  <a:srgbClr val="FFFF00"/>
                </a:solidFill>
              </a:rPr>
              <a:t>Six destinies </a:t>
            </a:r>
          </a:p>
          <a:p>
            <a:pPr>
              <a:lnSpc>
                <a:spcPct val="150000"/>
              </a:lnSpc>
            </a:pPr>
            <a:r>
              <a:rPr lang="en-US" altLang="zh-CN" sz="3600" b="1" dirty="0">
                <a:solidFill>
                  <a:srgbClr val="FFFF00"/>
                </a:solidFill>
              </a:rPr>
              <a:t>of reincarnation</a:t>
            </a:r>
          </a:p>
        </p:txBody>
      </p:sp>
      <p:pic>
        <p:nvPicPr>
          <p:cNvPr id="9" name="圖片 8">
            <a:extLst>
              <a:ext uri="{FF2B5EF4-FFF2-40B4-BE49-F238E27FC236}">
                <a16:creationId xmlns:a16="http://schemas.microsoft.com/office/drawing/2014/main" id="{5EBC7F99-AE5A-4901-A301-B13847583F09}"/>
              </a:ext>
            </a:extLst>
          </p:cNvPr>
          <p:cNvPicPr>
            <a:picLocks noChangeAspect="1"/>
          </p:cNvPicPr>
          <p:nvPr/>
        </p:nvPicPr>
        <p:blipFill>
          <a:blip r:embed="rId3"/>
          <a:stretch>
            <a:fillRect/>
          </a:stretch>
        </p:blipFill>
        <p:spPr>
          <a:xfrm>
            <a:off x="4798268" y="933407"/>
            <a:ext cx="3961283" cy="5892692"/>
          </a:xfrm>
          <a:prstGeom prst="rect">
            <a:avLst/>
          </a:prstGeom>
        </p:spPr>
      </p:pic>
      <p:cxnSp>
        <p:nvCxnSpPr>
          <p:cNvPr id="3" name="直線接點 2">
            <a:extLst>
              <a:ext uri="{FF2B5EF4-FFF2-40B4-BE49-F238E27FC236}">
                <a16:creationId xmlns:a16="http://schemas.microsoft.com/office/drawing/2014/main" id="{73BAE75F-395C-4FB6-93C0-4091A6DF8441}"/>
              </a:ext>
            </a:extLst>
          </p:cNvPr>
          <p:cNvCxnSpPr/>
          <p:nvPr/>
        </p:nvCxnSpPr>
        <p:spPr>
          <a:xfrm>
            <a:off x="9334772" y="3861048"/>
            <a:ext cx="2304256" cy="0"/>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sp>
        <p:nvSpPr>
          <p:cNvPr id="6" name="箭號: 向下 5">
            <a:extLst>
              <a:ext uri="{FF2B5EF4-FFF2-40B4-BE49-F238E27FC236}">
                <a16:creationId xmlns:a16="http://schemas.microsoft.com/office/drawing/2014/main" id="{619E164C-6849-406F-8F24-9191CECC66AE}"/>
              </a:ext>
            </a:extLst>
          </p:cNvPr>
          <p:cNvSpPr/>
          <p:nvPr/>
        </p:nvSpPr>
        <p:spPr>
          <a:xfrm>
            <a:off x="10054852" y="4221088"/>
            <a:ext cx="576064" cy="576062"/>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箭號: 向下 7">
            <a:extLst>
              <a:ext uri="{FF2B5EF4-FFF2-40B4-BE49-F238E27FC236}">
                <a16:creationId xmlns:a16="http://schemas.microsoft.com/office/drawing/2014/main" id="{56B7CC41-9820-4EFD-B96C-54D6CC81265F}"/>
              </a:ext>
            </a:extLst>
          </p:cNvPr>
          <p:cNvSpPr/>
          <p:nvPr/>
        </p:nvSpPr>
        <p:spPr>
          <a:xfrm rot="10800000">
            <a:off x="10066987" y="3073157"/>
            <a:ext cx="576064" cy="576062"/>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文字方塊 9">
            <a:extLst>
              <a:ext uri="{FF2B5EF4-FFF2-40B4-BE49-F238E27FC236}">
                <a16:creationId xmlns:a16="http://schemas.microsoft.com/office/drawing/2014/main" id="{E802EEEF-93E5-4354-AA72-0C695834DA2D}"/>
              </a:ext>
            </a:extLst>
          </p:cNvPr>
          <p:cNvSpPr txBox="1"/>
          <p:nvPr/>
        </p:nvSpPr>
        <p:spPr>
          <a:xfrm>
            <a:off x="9513195" y="2119620"/>
            <a:ext cx="2235442" cy="523220"/>
          </a:xfrm>
          <a:prstGeom prst="rect">
            <a:avLst/>
          </a:prstGeom>
          <a:noFill/>
        </p:spPr>
        <p:txBody>
          <a:bodyPr wrap="square" rtlCol="0">
            <a:spAutoFit/>
          </a:bodyPr>
          <a:lstStyle/>
          <a:p>
            <a:r>
              <a:rPr lang="en-US" altLang="zh-CN" sz="2800" dirty="0">
                <a:solidFill>
                  <a:srgbClr val="FFFF00"/>
                </a:solidFill>
              </a:rPr>
              <a:t>wholesome</a:t>
            </a:r>
          </a:p>
        </p:txBody>
      </p:sp>
      <p:sp>
        <p:nvSpPr>
          <p:cNvPr id="11" name="文字方塊 10">
            <a:extLst>
              <a:ext uri="{FF2B5EF4-FFF2-40B4-BE49-F238E27FC236}">
                <a16:creationId xmlns:a16="http://schemas.microsoft.com/office/drawing/2014/main" id="{EF016311-8807-47AF-84C9-05B9E4733F5D}"/>
              </a:ext>
            </a:extLst>
          </p:cNvPr>
          <p:cNvSpPr txBox="1"/>
          <p:nvPr/>
        </p:nvSpPr>
        <p:spPr>
          <a:xfrm>
            <a:off x="9513195" y="5079257"/>
            <a:ext cx="2235442" cy="523220"/>
          </a:xfrm>
          <a:prstGeom prst="rect">
            <a:avLst/>
          </a:prstGeom>
          <a:noFill/>
        </p:spPr>
        <p:txBody>
          <a:bodyPr wrap="square" rtlCol="0">
            <a:spAutoFit/>
          </a:bodyPr>
          <a:lstStyle/>
          <a:p>
            <a:r>
              <a:rPr lang="en-US" altLang="zh-CN" sz="2800" dirty="0">
                <a:solidFill>
                  <a:srgbClr val="FFFF00"/>
                </a:solidFill>
              </a:rPr>
              <a:t>unwholesome</a:t>
            </a:r>
          </a:p>
        </p:txBody>
      </p:sp>
      <p:sp>
        <p:nvSpPr>
          <p:cNvPr id="2" name="矩形: 按鈕形 1">
            <a:extLst>
              <a:ext uri="{FF2B5EF4-FFF2-40B4-BE49-F238E27FC236}">
                <a16:creationId xmlns:a16="http://schemas.microsoft.com/office/drawing/2014/main" id="{F3CBD538-151F-4B02-51FA-9808A5AE4DF8}"/>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41159671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p:bldP spid="11"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F6DBC033-1DCE-4104-BB08-6AF15047C741}"/>
              </a:ext>
            </a:extLst>
          </p:cNvPr>
          <p:cNvSpPr txBox="1"/>
          <p:nvPr/>
        </p:nvSpPr>
        <p:spPr>
          <a:xfrm>
            <a:off x="131634" y="913484"/>
            <a:ext cx="5184576" cy="671851"/>
          </a:xfrm>
          <a:prstGeom prst="rect">
            <a:avLst/>
          </a:prstGeom>
          <a:noFill/>
        </p:spPr>
        <p:txBody>
          <a:bodyPr wrap="square" rtlCol="0">
            <a:spAutoFit/>
          </a:bodyPr>
          <a:lstStyle/>
          <a:p>
            <a:pPr>
              <a:lnSpc>
                <a:spcPct val="150000"/>
              </a:lnSpc>
            </a:pPr>
            <a:r>
              <a:rPr lang="en-US" altLang="zh-CN" sz="2800" b="1" dirty="0">
                <a:solidFill>
                  <a:srgbClr val="FFFF00"/>
                </a:solidFill>
              </a:rPr>
              <a:t>Six destinies and Three realms</a:t>
            </a:r>
          </a:p>
        </p:txBody>
      </p:sp>
      <p:graphicFrame>
        <p:nvGraphicFramePr>
          <p:cNvPr id="6" name="表格 6">
            <a:extLst>
              <a:ext uri="{FF2B5EF4-FFF2-40B4-BE49-F238E27FC236}">
                <a16:creationId xmlns:a16="http://schemas.microsoft.com/office/drawing/2014/main" id="{A18B0B9C-2D5F-4BB1-BAFE-C5A5088097A8}"/>
              </a:ext>
            </a:extLst>
          </p:cNvPr>
          <p:cNvGraphicFramePr>
            <a:graphicFrameLocks noGrp="1"/>
          </p:cNvGraphicFramePr>
          <p:nvPr>
            <p:extLst>
              <p:ext uri="{D42A27DB-BD31-4B8C-83A1-F6EECF244321}">
                <p14:modId xmlns:p14="http://schemas.microsoft.com/office/powerpoint/2010/main" val="2289140213"/>
              </p:ext>
            </p:extLst>
          </p:nvPr>
        </p:nvGraphicFramePr>
        <p:xfrm>
          <a:off x="80796" y="3584006"/>
          <a:ext cx="1295222" cy="3157362"/>
        </p:xfrm>
        <a:graphic>
          <a:graphicData uri="http://schemas.openxmlformats.org/drawingml/2006/table">
            <a:tbl>
              <a:tblPr firstRow="1" bandRow="1">
                <a:tableStyleId>{5C22544A-7EE6-4342-B048-85BDC9FD1C3A}</a:tableStyleId>
              </a:tblPr>
              <a:tblGrid>
                <a:gridCol w="1295222">
                  <a:extLst>
                    <a:ext uri="{9D8B030D-6E8A-4147-A177-3AD203B41FA5}">
                      <a16:colId xmlns:a16="http://schemas.microsoft.com/office/drawing/2014/main" val="1480086547"/>
                    </a:ext>
                  </a:extLst>
                </a:gridCol>
              </a:tblGrid>
              <a:tr h="526227">
                <a:tc>
                  <a:txBody>
                    <a:bodyPr/>
                    <a:lstStyle/>
                    <a:p>
                      <a:r>
                        <a:rPr lang="en-US" altLang="zh-TW" sz="2200" b="1" dirty="0"/>
                        <a:t>Heaven</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3128976534"/>
                  </a:ext>
                </a:extLst>
              </a:tr>
              <a:tr h="526227">
                <a:tc>
                  <a:txBody>
                    <a:bodyPr/>
                    <a:lstStyle/>
                    <a:p>
                      <a:r>
                        <a:rPr lang="en-US" altLang="zh-TW" sz="2200" b="1" dirty="0"/>
                        <a:t>Human</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778571854"/>
                  </a:ext>
                </a:extLst>
              </a:tr>
              <a:tr h="526227">
                <a:tc>
                  <a:txBody>
                    <a:bodyPr/>
                    <a:lstStyle/>
                    <a:p>
                      <a:r>
                        <a:rPr lang="en-US" altLang="zh-TW" sz="2200" b="1" dirty="0"/>
                        <a:t>Asura</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715183913"/>
                  </a:ext>
                </a:extLst>
              </a:tr>
              <a:tr h="526227">
                <a:tc>
                  <a:txBody>
                    <a:bodyPr/>
                    <a:lstStyle/>
                    <a:p>
                      <a:r>
                        <a:rPr lang="en-US" altLang="zh-TW" sz="2200" b="1" dirty="0"/>
                        <a:t>Animal</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3526985883"/>
                  </a:ext>
                </a:extLst>
              </a:tr>
              <a:tr h="526227">
                <a:tc>
                  <a:txBody>
                    <a:bodyPr/>
                    <a:lstStyle/>
                    <a:p>
                      <a:r>
                        <a:rPr lang="en-US" altLang="zh-TW" sz="2200" b="1" dirty="0"/>
                        <a:t>Ghost</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3999613672"/>
                  </a:ext>
                </a:extLst>
              </a:tr>
              <a:tr h="526227">
                <a:tc>
                  <a:txBody>
                    <a:bodyPr/>
                    <a:lstStyle/>
                    <a:p>
                      <a:r>
                        <a:rPr lang="en-US" altLang="zh-TW" sz="2200" b="1" dirty="0"/>
                        <a:t>Hell</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488108893"/>
                  </a:ext>
                </a:extLst>
              </a:tr>
            </a:tbl>
          </a:graphicData>
        </a:graphic>
      </p:graphicFrame>
      <p:graphicFrame>
        <p:nvGraphicFramePr>
          <p:cNvPr id="9" name="表格 9">
            <a:extLst>
              <a:ext uri="{FF2B5EF4-FFF2-40B4-BE49-F238E27FC236}">
                <a16:creationId xmlns:a16="http://schemas.microsoft.com/office/drawing/2014/main" id="{59079D66-38C2-47D2-A6A3-4BFF4D8ADD9A}"/>
              </a:ext>
            </a:extLst>
          </p:cNvPr>
          <p:cNvGraphicFramePr>
            <a:graphicFrameLocks noGrp="1"/>
          </p:cNvGraphicFramePr>
          <p:nvPr>
            <p:extLst>
              <p:ext uri="{D42A27DB-BD31-4B8C-83A1-F6EECF244321}">
                <p14:modId xmlns:p14="http://schemas.microsoft.com/office/powerpoint/2010/main" val="2662268341"/>
              </p:ext>
            </p:extLst>
          </p:nvPr>
        </p:nvGraphicFramePr>
        <p:xfrm>
          <a:off x="1981038" y="3399696"/>
          <a:ext cx="3304333" cy="3230880"/>
        </p:xfrm>
        <a:graphic>
          <a:graphicData uri="http://schemas.openxmlformats.org/drawingml/2006/table">
            <a:tbl>
              <a:tblPr firstRow="1" bandRow="1">
                <a:tableStyleId>{5C22544A-7EE6-4342-B048-85BDC9FD1C3A}</a:tableStyleId>
              </a:tblPr>
              <a:tblGrid>
                <a:gridCol w="3304333">
                  <a:extLst>
                    <a:ext uri="{9D8B030D-6E8A-4147-A177-3AD203B41FA5}">
                      <a16:colId xmlns:a16="http://schemas.microsoft.com/office/drawing/2014/main" val="731356891"/>
                    </a:ext>
                  </a:extLst>
                </a:gridCol>
              </a:tblGrid>
              <a:tr h="757025">
                <a:tc>
                  <a:txBody>
                    <a:bodyPr/>
                    <a:lstStyle/>
                    <a:p>
                      <a:r>
                        <a:rPr lang="en-US" altLang="zh-TW" sz="2200" dirty="0">
                          <a:solidFill>
                            <a:schemeClr val="tx1"/>
                          </a:solidFill>
                        </a:rPr>
                        <a:t>6. Enjoying pleasures created by others</a:t>
                      </a:r>
                      <a:endParaRPr lang="zh-TW" altLang="en-US" sz="2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685625388"/>
                  </a:ext>
                </a:extLst>
              </a:tr>
              <a:tr h="420571">
                <a:tc>
                  <a:txBody>
                    <a:bodyPr/>
                    <a:lstStyle/>
                    <a:p>
                      <a:r>
                        <a:rPr lang="en-US" altLang="zh-TW" sz="2200" b="1" dirty="0"/>
                        <a:t>5. Delight in creating</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398703823"/>
                  </a:ext>
                </a:extLst>
              </a:tr>
              <a:tr h="420571">
                <a:tc>
                  <a:txBody>
                    <a:bodyPr/>
                    <a:lstStyle/>
                    <a:p>
                      <a:r>
                        <a:rPr lang="en-US" altLang="zh-TW" sz="2200" b="1" dirty="0"/>
                        <a:t>4. Contentment</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2455995975"/>
                  </a:ext>
                </a:extLst>
              </a:tr>
              <a:tr h="420571">
                <a:tc>
                  <a:txBody>
                    <a:bodyPr/>
                    <a:lstStyle/>
                    <a:p>
                      <a:r>
                        <a:rPr lang="en-US" altLang="zh-TW" sz="2200" b="1" dirty="0"/>
                        <a:t>3. Blissful existence</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47081097"/>
                  </a:ext>
                </a:extLst>
              </a:tr>
              <a:tr h="729888">
                <a:tc>
                  <a:txBody>
                    <a:bodyPr/>
                    <a:lstStyle/>
                    <a:p>
                      <a:r>
                        <a:rPr lang="en-US" altLang="zh-TW" sz="2200" b="1" dirty="0"/>
                        <a:t>2. Thirty-three celestial kings</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4163904561"/>
                  </a:ext>
                </a:extLst>
              </a:tr>
              <a:tr h="408737">
                <a:tc>
                  <a:txBody>
                    <a:bodyPr/>
                    <a:lstStyle/>
                    <a:p>
                      <a:r>
                        <a:rPr lang="en-US" altLang="zh-TW" sz="2200" b="1" dirty="0"/>
                        <a:t>1. Four great kings</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3452231179"/>
                  </a:ext>
                </a:extLst>
              </a:tr>
            </a:tbl>
          </a:graphicData>
        </a:graphic>
      </p:graphicFrame>
      <p:graphicFrame>
        <p:nvGraphicFramePr>
          <p:cNvPr id="10" name="表格 10">
            <a:extLst>
              <a:ext uri="{FF2B5EF4-FFF2-40B4-BE49-F238E27FC236}">
                <a16:creationId xmlns:a16="http://schemas.microsoft.com/office/drawing/2014/main" id="{275BF8E0-A51E-4550-A946-35F4952416B5}"/>
              </a:ext>
            </a:extLst>
          </p:cNvPr>
          <p:cNvGraphicFramePr>
            <a:graphicFrameLocks noGrp="1"/>
          </p:cNvGraphicFramePr>
          <p:nvPr>
            <p:extLst>
              <p:ext uri="{D42A27DB-BD31-4B8C-83A1-F6EECF244321}">
                <p14:modId xmlns:p14="http://schemas.microsoft.com/office/powerpoint/2010/main" val="366991816"/>
              </p:ext>
            </p:extLst>
          </p:nvPr>
        </p:nvGraphicFramePr>
        <p:xfrm>
          <a:off x="5446340" y="2239161"/>
          <a:ext cx="2054098" cy="2017932"/>
        </p:xfrm>
        <a:graphic>
          <a:graphicData uri="http://schemas.openxmlformats.org/drawingml/2006/table">
            <a:tbl>
              <a:tblPr firstRow="1" bandRow="1">
                <a:tableStyleId>{5C22544A-7EE6-4342-B048-85BDC9FD1C3A}</a:tableStyleId>
              </a:tblPr>
              <a:tblGrid>
                <a:gridCol w="2054098">
                  <a:extLst>
                    <a:ext uri="{9D8B030D-6E8A-4147-A177-3AD203B41FA5}">
                      <a16:colId xmlns:a16="http://schemas.microsoft.com/office/drawing/2014/main" val="1376244950"/>
                    </a:ext>
                  </a:extLst>
                </a:gridCol>
              </a:tblGrid>
              <a:tr h="504483">
                <a:tc>
                  <a:txBody>
                    <a:bodyPr/>
                    <a:lstStyle/>
                    <a:p>
                      <a:r>
                        <a:rPr lang="en-US" altLang="zh-TW" sz="2200" dirty="0">
                          <a:solidFill>
                            <a:schemeClr val="tx1"/>
                          </a:solidFill>
                        </a:rPr>
                        <a:t>Fourth jhana-7</a:t>
                      </a:r>
                      <a:endParaRPr lang="zh-TW" altLang="en-US" sz="2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1135354890"/>
                  </a:ext>
                </a:extLst>
              </a:tr>
              <a:tr h="504483">
                <a:tc>
                  <a:txBody>
                    <a:bodyPr/>
                    <a:lstStyle/>
                    <a:p>
                      <a:r>
                        <a:rPr lang="en-US" altLang="zh-TW" sz="2200" b="1" dirty="0"/>
                        <a:t>Third jhana-3</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442556476"/>
                  </a:ext>
                </a:extLst>
              </a:tr>
              <a:tr h="504483">
                <a:tc>
                  <a:txBody>
                    <a:bodyPr/>
                    <a:lstStyle/>
                    <a:p>
                      <a:r>
                        <a:rPr lang="en-US" altLang="zh-TW" sz="2200" b="1" dirty="0"/>
                        <a:t>Second jhana-3</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136425156"/>
                  </a:ext>
                </a:extLst>
              </a:tr>
              <a:tr h="504483">
                <a:tc>
                  <a:txBody>
                    <a:bodyPr/>
                    <a:lstStyle/>
                    <a:p>
                      <a:r>
                        <a:rPr lang="en-US" altLang="zh-TW" sz="2200" b="1" dirty="0"/>
                        <a:t>First jhana-3</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1807243504"/>
                  </a:ext>
                </a:extLst>
              </a:tr>
            </a:tbl>
          </a:graphicData>
        </a:graphic>
      </p:graphicFrame>
      <p:graphicFrame>
        <p:nvGraphicFramePr>
          <p:cNvPr id="11" name="表格 10">
            <a:extLst>
              <a:ext uri="{FF2B5EF4-FFF2-40B4-BE49-F238E27FC236}">
                <a16:creationId xmlns:a16="http://schemas.microsoft.com/office/drawing/2014/main" id="{53442321-FECA-4912-A31E-2B02C3305601}"/>
              </a:ext>
            </a:extLst>
          </p:cNvPr>
          <p:cNvGraphicFramePr>
            <a:graphicFrameLocks noGrp="1"/>
          </p:cNvGraphicFramePr>
          <p:nvPr>
            <p:extLst>
              <p:ext uri="{D42A27DB-BD31-4B8C-83A1-F6EECF244321}">
                <p14:modId xmlns:p14="http://schemas.microsoft.com/office/powerpoint/2010/main" val="703315565"/>
              </p:ext>
            </p:extLst>
          </p:nvPr>
        </p:nvGraphicFramePr>
        <p:xfrm>
          <a:off x="7661407" y="227424"/>
          <a:ext cx="2342130" cy="2841536"/>
        </p:xfrm>
        <a:graphic>
          <a:graphicData uri="http://schemas.openxmlformats.org/drawingml/2006/table">
            <a:tbl>
              <a:tblPr firstRow="1" bandRow="1">
                <a:tableStyleId>{5C22544A-7EE6-4342-B048-85BDC9FD1C3A}</a:tableStyleId>
              </a:tblPr>
              <a:tblGrid>
                <a:gridCol w="2342130">
                  <a:extLst>
                    <a:ext uri="{9D8B030D-6E8A-4147-A177-3AD203B41FA5}">
                      <a16:colId xmlns:a16="http://schemas.microsoft.com/office/drawing/2014/main" val="1376244950"/>
                    </a:ext>
                  </a:extLst>
                </a:gridCol>
              </a:tblGrid>
              <a:tr h="491128">
                <a:tc>
                  <a:txBody>
                    <a:bodyPr/>
                    <a:lstStyle/>
                    <a:p>
                      <a:r>
                        <a:rPr lang="en-US" altLang="zh-TW" sz="2200" dirty="0">
                          <a:solidFill>
                            <a:schemeClr val="tx1"/>
                          </a:solidFill>
                        </a:rPr>
                        <a:t>Neither perception nor none perception</a:t>
                      </a:r>
                      <a:endParaRPr lang="zh-TW" altLang="en-US" sz="2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extLst>
                  <a:ext uri="{0D108BD9-81ED-4DB2-BD59-A6C34878D82A}">
                    <a16:rowId xmlns:a16="http://schemas.microsoft.com/office/drawing/2014/main" val="1135354890"/>
                  </a:ext>
                </a:extLst>
              </a:tr>
              <a:tr h="491128">
                <a:tc>
                  <a:txBody>
                    <a:bodyPr/>
                    <a:lstStyle/>
                    <a:p>
                      <a:r>
                        <a:rPr lang="en-US" altLang="zh-TW" sz="2200" b="1" dirty="0"/>
                        <a:t>Nothingness</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extLst>
                  <a:ext uri="{0D108BD9-81ED-4DB2-BD59-A6C34878D82A}">
                    <a16:rowId xmlns:a16="http://schemas.microsoft.com/office/drawing/2014/main" val="442556476"/>
                  </a:ext>
                </a:extLst>
              </a:tr>
              <a:tr h="491128">
                <a:tc>
                  <a:txBody>
                    <a:bodyPr/>
                    <a:lstStyle/>
                    <a:p>
                      <a:r>
                        <a:rPr lang="en-US" altLang="zh-TW" sz="2200" b="1" dirty="0"/>
                        <a:t>Infinite consciousness</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extLst>
                  <a:ext uri="{0D108BD9-81ED-4DB2-BD59-A6C34878D82A}">
                    <a16:rowId xmlns:a16="http://schemas.microsoft.com/office/drawing/2014/main" val="136425156"/>
                  </a:ext>
                </a:extLst>
              </a:tr>
              <a:tr h="491128">
                <a:tc>
                  <a:txBody>
                    <a:bodyPr/>
                    <a:lstStyle/>
                    <a:p>
                      <a:r>
                        <a:rPr lang="en-US" altLang="zh-CN" sz="2200" b="1" dirty="0"/>
                        <a:t>Infinite space</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extLst>
                  <a:ext uri="{0D108BD9-81ED-4DB2-BD59-A6C34878D82A}">
                    <a16:rowId xmlns:a16="http://schemas.microsoft.com/office/drawing/2014/main" val="1807243504"/>
                  </a:ext>
                </a:extLst>
              </a:tr>
            </a:tbl>
          </a:graphicData>
        </a:graphic>
      </p:graphicFrame>
      <p:cxnSp>
        <p:nvCxnSpPr>
          <p:cNvPr id="13" name="直線接點 12">
            <a:extLst>
              <a:ext uri="{FF2B5EF4-FFF2-40B4-BE49-F238E27FC236}">
                <a16:creationId xmlns:a16="http://schemas.microsoft.com/office/drawing/2014/main" id="{E06AF889-56FE-4793-B487-F9785BCF52D3}"/>
              </a:ext>
            </a:extLst>
          </p:cNvPr>
          <p:cNvCxnSpPr>
            <a:cxnSpLocks/>
          </p:cNvCxnSpPr>
          <p:nvPr/>
        </p:nvCxnSpPr>
        <p:spPr>
          <a:xfrm>
            <a:off x="1376018" y="4107014"/>
            <a:ext cx="560109" cy="2523562"/>
          </a:xfrm>
          <a:prstGeom prst="line">
            <a:avLst/>
          </a:prstGeom>
          <a:ln w="381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線接點 13">
            <a:extLst>
              <a:ext uri="{FF2B5EF4-FFF2-40B4-BE49-F238E27FC236}">
                <a16:creationId xmlns:a16="http://schemas.microsoft.com/office/drawing/2014/main" id="{C475956E-1861-4245-823B-F96E5AF621D5}"/>
              </a:ext>
            </a:extLst>
          </p:cNvPr>
          <p:cNvCxnSpPr>
            <a:cxnSpLocks/>
          </p:cNvCxnSpPr>
          <p:nvPr/>
        </p:nvCxnSpPr>
        <p:spPr>
          <a:xfrm flipV="1">
            <a:off x="1413892" y="227424"/>
            <a:ext cx="6259081" cy="3356584"/>
          </a:xfrm>
          <a:prstGeom prst="line">
            <a:avLst/>
          </a:prstGeom>
          <a:ln w="381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37" name="文字方塊 36">
            <a:extLst>
              <a:ext uri="{FF2B5EF4-FFF2-40B4-BE49-F238E27FC236}">
                <a16:creationId xmlns:a16="http://schemas.microsoft.com/office/drawing/2014/main" id="{3F375C86-ABA5-4FF6-88B4-A420DE4719BD}"/>
              </a:ext>
            </a:extLst>
          </p:cNvPr>
          <p:cNvSpPr txBox="1"/>
          <p:nvPr/>
        </p:nvSpPr>
        <p:spPr>
          <a:xfrm>
            <a:off x="99880" y="2370002"/>
            <a:ext cx="1542434" cy="954107"/>
          </a:xfrm>
          <a:prstGeom prst="rect">
            <a:avLst/>
          </a:prstGeom>
          <a:noFill/>
          <a:ln>
            <a:solidFill>
              <a:srgbClr val="FFFF00"/>
            </a:solidFill>
          </a:ln>
        </p:spPr>
        <p:txBody>
          <a:bodyPr wrap="square" rtlCol="0">
            <a:spAutoFit/>
          </a:bodyPr>
          <a:lstStyle/>
          <a:p>
            <a:r>
              <a:rPr lang="en-US" altLang="zh-CN" sz="2800" b="1" dirty="0">
                <a:solidFill>
                  <a:srgbClr val="FFFF00"/>
                </a:solidFill>
              </a:rPr>
              <a:t>Six </a:t>
            </a:r>
          </a:p>
          <a:p>
            <a:r>
              <a:rPr lang="en-US" altLang="zh-CN" sz="2800" b="1" dirty="0">
                <a:solidFill>
                  <a:srgbClr val="FFFF00"/>
                </a:solidFill>
              </a:rPr>
              <a:t>destinies</a:t>
            </a:r>
          </a:p>
        </p:txBody>
      </p:sp>
      <p:sp>
        <p:nvSpPr>
          <p:cNvPr id="2" name="矩形: 按鈕形 1">
            <a:extLst>
              <a:ext uri="{FF2B5EF4-FFF2-40B4-BE49-F238E27FC236}">
                <a16:creationId xmlns:a16="http://schemas.microsoft.com/office/drawing/2014/main" id="{610C85D1-CE1D-5E0B-14C1-89BE9AF8E14F}"/>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21281069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97DC337-5734-8B63-4B3F-D773DB8E438D}"/>
              </a:ext>
            </a:extLst>
          </p:cNvPr>
          <p:cNvSpPr txBox="1"/>
          <p:nvPr/>
        </p:nvSpPr>
        <p:spPr>
          <a:xfrm>
            <a:off x="131634" y="913484"/>
            <a:ext cx="5184576" cy="671851"/>
          </a:xfrm>
          <a:prstGeom prst="rect">
            <a:avLst/>
          </a:prstGeom>
          <a:noFill/>
        </p:spPr>
        <p:txBody>
          <a:bodyPr wrap="square" rtlCol="0">
            <a:spAutoFit/>
          </a:bodyPr>
          <a:lstStyle/>
          <a:p>
            <a:pPr>
              <a:lnSpc>
                <a:spcPct val="150000"/>
              </a:lnSpc>
            </a:pPr>
            <a:r>
              <a:rPr lang="en-US" altLang="zh-CN" sz="2800" b="1" dirty="0">
                <a:solidFill>
                  <a:srgbClr val="FFFF00"/>
                </a:solidFill>
              </a:rPr>
              <a:t>Six destinies and Three realms</a:t>
            </a:r>
          </a:p>
        </p:txBody>
      </p:sp>
      <p:graphicFrame>
        <p:nvGraphicFramePr>
          <p:cNvPr id="5" name="表格 6">
            <a:extLst>
              <a:ext uri="{FF2B5EF4-FFF2-40B4-BE49-F238E27FC236}">
                <a16:creationId xmlns:a16="http://schemas.microsoft.com/office/drawing/2014/main" id="{1A483EB8-31F6-5436-199E-13E50D519F6A}"/>
              </a:ext>
            </a:extLst>
          </p:cNvPr>
          <p:cNvGraphicFramePr>
            <a:graphicFrameLocks noGrp="1"/>
          </p:cNvGraphicFramePr>
          <p:nvPr>
            <p:extLst>
              <p:ext uri="{D42A27DB-BD31-4B8C-83A1-F6EECF244321}">
                <p14:modId xmlns:p14="http://schemas.microsoft.com/office/powerpoint/2010/main" val="2723448140"/>
              </p:ext>
            </p:extLst>
          </p:nvPr>
        </p:nvGraphicFramePr>
        <p:xfrm>
          <a:off x="80796" y="3584006"/>
          <a:ext cx="1295222" cy="3157362"/>
        </p:xfrm>
        <a:graphic>
          <a:graphicData uri="http://schemas.openxmlformats.org/drawingml/2006/table">
            <a:tbl>
              <a:tblPr firstRow="1" bandRow="1">
                <a:tableStyleId>{5C22544A-7EE6-4342-B048-85BDC9FD1C3A}</a:tableStyleId>
              </a:tblPr>
              <a:tblGrid>
                <a:gridCol w="1295222">
                  <a:extLst>
                    <a:ext uri="{9D8B030D-6E8A-4147-A177-3AD203B41FA5}">
                      <a16:colId xmlns:a16="http://schemas.microsoft.com/office/drawing/2014/main" val="1480086547"/>
                    </a:ext>
                  </a:extLst>
                </a:gridCol>
              </a:tblGrid>
              <a:tr h="526227">
                <a:tc>
                  <a:txBody>
                    <a:bodyPr/>
                    <a:lstStyle/>
                    <a:p>
                      <a:r>
                        <a:rPr lang="en-US" altLang="zh-TW" sz="2200" b="1" dirty="0"/>
                        <a:t>Heaven</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3128976534"/>
                  </a:ext>
                </a:extLst>
              </a:tr>
              <a:tr h="526227">
                <a:tc>
                  <a:txBody>
                    <a:bodyPr/>
                    <a:lstStyle/>
                    <a:p>
                      <a:r>
                        <a:rPr lang="en-US" altLang="zh-TW" sz="2200" b="1" dirty="0"/>
                        <a:t>Human</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778571854"/>
                  </a:ext>
                </a:extLst>
              </a:tr>
              <a:tr h="526227">
                <a:tc>
                  <a:txBody>
                    <a:bodyPr/>
                    <a:lstStyle/>
                    <a:p>
                      <a:r>
                        <a:rPr lang="en-US" altLang="zh-TW" sz="2200" b="1" dirty="0"/>
                        <a:t>Asura</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715183913"/>
                  </a:ext>
                </a:extLst>
              </a:tr>
              <a:tr h="526227">
                <a:tc>
                  <a:txBody>
                    <a:bodyPr/>
                    <a:lstStyle/>
                    <a:p>
                      <a:r>
                        <a:rPr lang="en-US" altLang="zh-TW" sz="2200" b="1" dirty="0"/>
                        <a:t>Animal</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3526985883"/>
                  </a:ext>
                </a:extLst>
              </a:tr>
              <a:tr h="526227">
                <a:tc>
                  <a:txBody>
                    <a:bodyPr/>
                    <a:lstStyle/>
                    <a:p>
                      <a:r>
                        <a:rPr lang="en-US" altLang="zh-TW" sz="2200" b="1" dirty="0"/>
                        <a:t>Ghost</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3999613672"/>
                  </a:ext>
                </a:extLst>
              </a:tr>
              <a:tr h="526227">
                <a:tc>
                  <a:txBody>
                    <a:bodyPr/>
                    <a:lstStyle/>
                    <a:p>
                      <a:r>
                        <a:rPr lang="en-US" altLang="zh-TW" sz="2200" b="1" dirty="0"/>
                        <a:t>Hell</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488108893"/>
                  </a:ext>
                </a:extLst>
              </a:tr>
            </a:tbl>
          </a:graphicData>
        </a:graphic>
      </p:graphicFrame>
      <p:graphicFrame>
        <p:nvGraphicFramePr>
          <p:cNvPr id="6" name="表格 9">
            <a:extLst>
              <a:ext uri="{FF2B5EF4-FFF2-40B4-BE49-F238E27FC236}">
                <a16:creationId xmlns:a16="http://schemas.microsoft.com/office/drawing/2014/main" id="{B3101FA2-2291-E55A-624D-1821AFDC94BF}"/>
              </a:ext>
            </a:extLst>
          </p:cNvPr>
          <p:cNvGraphicFramePr>
            <a:graphicFrameLocks noGrp="1"/>
          </p:cNvGraphicFramePr>
          <p:nvPr>
            <p:extLst>
              <p:ext uri="{D42A27DB-BD31-4B8C-83A1-F6EECF244321}">
                <p14:modId xmlns:p14="http://schemas.microsoft.com/office/powerpoint/2010/main" val="3906752275"/>
              </p:ext>
            </p:extLst>
          </p:nvPr>
        </p:nvGraphicFramePr>
        <p:xfrm>
          <a:off x="1981038" y="3399696"/>
          <a:ext cx="3304333" cy="3230880"/>
        </p:xfrm>
        <a:graphic>
          <a:graphicData uri="http://schemas.openxmlformats.org/drawingml/2006/table">
            <a:tbl>
              <a:tblPr firstRow="1" bandRow="1">
                <a:tableStyleId>{5C22544A-7EE6-4342-B048-85BDC9FD1C3A}</a:tableStyleId>
              </a:tblPr>
              <a:tblGrid>
                <a:gridCol w="3304333">
                  <a:extLst>
                    <a:ext uri="{9D8B030D-6E8A-4147-A177-3AD203B41FA5}">
                      <a16:colId xmlns:a16="http://schemas.microsoft.com/office/drawing/2014/main" val="731356891"/>
                    </a:ext>
                  </a:extLst>
                </a:gridCol>
              </a:tblGrid>
              <a:tr h="757025">
                <a:tc>
                  <a:txBody>
                    <a:bodyPr/>
                    <a:lstStyle/>
                    <a:p>
                      <a:r>
                        <a:rPr lang="en-US" altLang="zh-TW" sz="2200" dirty="0">
                          <a:solidFill>
                            <a:schemeClr val="tx1"/>
                          </a:solidFill>
                        </a:rPr>
                        <a:t>6. Enjoying pleasures created by others</a:t>
                      </a:r>
                      <a:endParaRPr lang="zh-TW" altLang="en-US" sz="2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685625388"/>
                  </a:ext>
                </a:extLst>
              </a:tr>
              <a:tr h="420571">
                <a:tc>
                  <a:txBody>
                    <a:bodyPr/>
                    <a:lstStyle/>
                    <a:p>
                      <a:r>
                        <a:rPr lang="en-US" altLang="zh-TW" sz="2200" b="1" dirty="0"/>
                        <a:t>5. Delight in creating</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398703823"/>
                  </a:ext>
                </a:extLst>
              </a:tr>
              <a:tr h="420571">
                <a:tc>
                  <a:txBody>
                    <a:bodyPr/>
                    <a:lstStyle/>
                    <a:p>
                      <a:r>
                        <a:rPr lang="en-US" altLang="zh-TW" sz="2200" b="1" dirty="0"/>
                        <a:t>4. Contentment</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2455995975"/>
                  </a:ext>
                </a:extLst>
              </a:tr>
              <a:tr h="420571">
                <a:tc>
                  <a:txBody>
                    <a:bodyPr/>
                    <a:lstStyle/>
                    <a:p>
                      <a:r>
                        <a:rPr lang="en-US" altLang="zh-TW" sz="2200" b="1" dirty="0"/>
                        <a:t>3. Blissful existence</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47081097"/>
                  </a:ext>
                </a:extLst>
              </a:tr>
              <a:tr h="729888">
                <a:tc>
                  <a:txBody>
                    <a:bodyPr/>
                    <a:lstStyle/>
                    <a:p>
                      <a:r>
                        <a:rPr lang="en-US" altLang="zh-TW" sz="2200" b="1" dirty="0"/>
                        <a:t>2. Thirty-three celestial kings</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4163904561"/>
                  </a:ext>
                </a:extLst>
              </a:tr>
              <a:tr h="408737">
                <a:tc>
                  <a:txBody>
                    <a:bodyPr/>
                    <a:lstStyle/>
                    <a:p>
                      <a:r>
                        <a:rPr lang="en-US" altLang="zh-TW" sz="2200" b="1" dirty="0"/>
                        <a:t>1. Four great kings</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3452231179"/>
                  </a:ext>
                </a:extLst>
              </a:tr>
            </a:tbl>
          </a:graphicData>
        </a:graphic>
      </p:graphicFrame>
      <p:graphicFrame>
        <p:nvGraphicFramePr>
          <p:cNvPr id="7" name="表格 10">
            <a:extLst>
              <a:ext uri="{FF2B5EF4-FFF2-40B4-BE49-F238E27FC236}">
                <a16:creationId xmlns:a16="http://schemas.microsoft.com/office/drawing/2014/main" id="{EA72E43F-89BD-FB09-4E52-1280F6CC9019}"/>
              </a:ext>
            </a:extLst>
          </p:cNvPr>
          <p:cNvGraphicFramePr>
            <a:graphicFrameLocks noGrp="1"/>
          </p:cNvGraphicFramePr>
          <p:nvPr>
            <p:extLst>
              <p:ext uri="{D42A27DB-BD31-4B8C-83A1-F6EECF244321}">
                <p14:modId xmlns:p14="http://schemas.microsoft.com/office/powerpoint/2010/main" val="4282726502"/>
              </p:ext>
            </p:extLst>
          </p:nvPr>
        </p:nvGraphicFramePr>
        <p:xfrm>
          <a:off x="5446340" y="2239161"/>
          <a:ext cx="2054098" cy="2017932"/>
        </p:xfrm>
        <a:graphic>
          <a:graphicData uri="http://schemas.openxmlformats.org/drawingml/2006/table">
            <a:tbl>
              <a:tblPr firstRow="1" bandRow="1">
                <a:tableStyleId>{5C22544A-7EE6-4342-B048-85BDC9FD1C3A}</a:tableStyleId>
              </a:tblPr>
              <a:tblGrid>
                <a:gridCol w="2054098">
                  <a:extLst>
                    <a:ext uri="{9D8B030D-6E8A-4147-A177-3AD203B41FA5}">
                      <a16:colId xmlns:a16="http://schemas.microsoft.com/office/drawing/2014/main" val="1376244950"/>
                    </a:ext>
                  </a:extLst>
                </a:gridCol>
              </a:tblGrid>
              <a:tr h="504483">
                <a:tc>
                  <a:txBody>
                    <a:bodyPr/>
                    <a:lstStyle/>
                    <a:p>
                      <a:r>
                        <a:rPr lang="en-US" altLang="zh-TW" sz="2200" dirty="0">
                          <a:solidFill>
                            <a:schemeClr val="tx1"/>
                          </a:solidFill>
                        </a:rPr>
                        <a:t>Fourth jhana-7</a:t>
                      </a:r>
                      <a:endParaRPr lang="zh-TW" altLang="en-US" sz="2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1135354890"/>
                  </a:ext>
                </a:extLst>
              </a:tr>
              <a:tr h="504483">
                <a:tc>
                  <a:txBody>
                    <a:bodyPr/>
                    <a:lstStyle/>
                    <a:p>
                      <a:r>
                        <a:rPr lang="en-US" altLang="zh-TW" sz="2200" b="1" dirty="0"/>
                        <a:t>Third jhana-3</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442556476"/>
                  </a:ext>
                </a:extLst>
              </a:tr>
              <a:tr h="504483">
                <a:tc>
                  <a:txBody>
                    <a:bodyPr/>
                    <a:lstStyle/>
                    <a:p>
                      <a:r>
                        <a:rPr lang="en-US" altLang="zh-TW" sz="2200" b="1" dirty="0"/>
                        <a:t>Second jhana-3</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136425156"/>
                  </a:ext>
                </a:extLst>
              </a:tr>
              <a:tr h="504483">
                <a:tc>
                  <a:txBody>
                    <a:bodyPr/>
                    <a:lstStyle/>
                    <a:p>
                      <a:r>
                        <a:rPr lang="en-US" altLang="zh-TW" sz="2200" b="1" dirty="0"/>
                        <a:t>First jhana-3</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1807243504"/>
                  </a:ext>
                </a:extLst>
              </a:tr>
            </a:tbl>
          </a:graphicData>
        </a:graphic>
      </p:graphicFrame>
      <p:graphicFrame>
        <p:nvGraphicFramePr>
          <p:cNvPr id="8" name="表格 7">
            <a:extLst>
              <a:ext uri="{FF2B5EF4-FFF2-40B4-BE49-F238E27FC236}">
                <a16:creationId xmlns:a16="http://schemas.microsoft.com/office/drawing/2014/main" id="{A7D4B4BF-56AA-E57B-38E9-492E32D02B69}"/>
              </a:ext>
            </a:extLst>
          </p:cNvPr>
          <p:cNvGraphicFramePr>
            <a:graphicFrameLocks noGrp="1"/>
          </p:cNvGraphicFramePr>
          <p:nvPr>
            <p:extLst>
              <p:ext uri="{D42A27DB-BD31-4B8C-83A1-F6EECF244321}">
                <p14:modId xmlns:p14="http://schemas.microsoft.com/office/powerpoint/2010/main" val="4110942331"/>
              </p:ext>
            </p:extLst>
          </p:nvPr>
        </p:nvGraphicFramePr>
        <p:xfrm>
          <a:off x="7661407" y="227424"/>
          <a:ext cx="2342130" cy="2841536"/>
        </p:xfrm>
        <a:graphic>
          <a:graphicData uri="http://schemas.openxmlformats.org/drawingml/2006/table">
            <a:tbl>
              <a:tblPr firstRow="1" bandRow="1">
                <a:tableStyleId>{5C22544A-7EE6-4342-B048-85BDC9FD1C3A}</a:tableStyleId>
              </a:tblPr>
              <a:tblGrid>
                <a:gridCol w="2342130">
                  <a:extLst>
                    <a:ext uri="{9D8B030D-6E8A-4147-A177-3AD203B41FA5}">
                      <a16:colId xmlns:a16="http://schemas.microsoft.com/office/drawing/2014/main" val="1376244950"/>
                    </a:ext>
                  </a:extLst>
                </a:gridCol>
              </a:tblGrid>
              <a:tr h="491128">
                <a:tc>
                  <a:txBody>
                    <a:bodyPr/>
                    <a:lstStyle/>
                    <a:p>
                      <a:r>
                        <a:rPr lang="en-US" altLang="zh-TW" sz="2200" dirty="0">
                          <a:solidFill>
                            <a:schemeClr val="tx1"/>
                          </a:solidFill>
                        </a:rPr>
                        <a:t>Neither perception nor none perception</a:t>
                      </a:r>
                      <a:endParaRPr lang="zh-TW" altLang="en-US" sz="2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extLst>
                  <a:ext uri="{0D108BD9-81ED-4DB2-BD59-A6C34878D82A}">
                    <a16:rowId xmlns:a16="http://schemas.microsoft.com/office/drawing/2014/main" val="1135354890"/>
                  </a:ext>
                </a:extLst>
              </a:tr>
              <a:tr h="491128">
                <a:tc>
                  <a:txBody>
                    <a:bodyPr/>
                    <a:lstStyle/>
                    <a:p>
                      <a:r>
                        <a:rPr lang="en-US" altLang="zh-TW" sz="2200" b="1" dirty="0"/>
                        <a:t>Nothingness</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extLst>
                  <a:ext uri="{0D108BD9-81ED-4DB2-BD59-A6C34878D82A}">
                    <a16:rowId xmlns:a16="http://schemas.microsoft.com/office/drawing/2014/main" val="442556476"/>
                  </a:ext>
                </a:extLst>
              </a:tr>
              <a:tr h="491128">
                <a:tc>
                  <a:txBody>
                    <a:bodyPr/>
                    <a:lstStyle/>
                    <a:p>
                      <a:r>
                        <a:rPr lang="en-US" altLang="zh-TW" sz="2200" b="1" dirty="0"/>
                        <a:t>Infinite consciousness</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extLst>
                  <a:ext uri="{0D108BD9-81ED-4DB2-BD59-A6C34878D82A}">
                    <a16:rowId xmlns:a16="http://schemas.microsoft.com/office/drawing/2014/main" val="136425156"/>
                  </a:ext>
                </a:extLst>
              </a:tr>
              <a:tr h="491128">
                <a:tc>
                  <a:txBody>
                    <a:bodyPr/>
                    <a:lstStyle/>
                    <a:p>
                      <a:r>
                        <a:rPr lang="en-US" altLang="zh-CN" sz="2200" b="1" dirty="0"/>
                        <a:t>Infinite space</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extLst>
                  <a:ext uri="{0D108BD9-81ED-4DB2-BD59-A6C34878D82A}">
                    <a16:rowId xmlns:a16="http://schemas.microsoft.com/office/drawing/2014/main" val="1807243504"/>
                  </a:ext>
                </a:extLst>
              </a:tr>
            </a:tbl>
          </a:graphicData>
        </a:graphic>
      </p:graphicFrame>
      <p:cxnSp>
        <p:nvCxnSpPr>
          <p:cNvPr id="10" name="直線接點 9">
            <a:extLst>
              <a:ext uri="{FF2B5EF4-FFF2-40B4-BE49-F238E27FC236}">
                <a16:creationId xmlns:a16="http://schemas.microsoft.com/office/drawing/2014/main" id="{B42B35BB-B29B-29D6-8A2E-83692A829B83}"/>
              </a:ext>
            </a:extLst>
          </p:cNvPr>
          <p:cNvCxnSpPr>
            <a:cxnSpLocks/>
          </p:cNvCxnSpPr>
          <p:nvPr/>
        </p:nvCxnSpPr>
        <p:spPr>
          <a:xfrm flipV="1">
            <a:off x="1413892" y="227424"/>
            <a:ext cx="6259081" cy="3356584"/>
          </a:xfrm>
          <a:prstGeom prst="line">
            <a:avLst/>
          </a:prstGeom>
          <a:ln w="381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 name="直線單箭頭接點 12">
            <a:extLst>
              <a:ext uri="{FF2B5EF4-FFF2-40B4-BE49-F238E27FC236}">
                <a16:creationId xmlns:a16="http://schemas.microsoft.com/office/drawing/2014/main" id="{B13ED97E-B745-CF41-BC3B-F0490938B6BB}"/>
              </a:ext>
            </a:extLst>
          </p:cNvPr>
          <p:cNvCxnSpPr>
            <a:cxnSpLocks/>
          </p:cNvCxnSpPr>
          <p:nvPr/>
        </p:nvCxnSpPr>
        <p:spPr>
          <a:xfrm>
            <a:off x="5643140" y="5085184"/>
            <a:ext cx="4627736" cy="0"/>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8" name="文字方塊 17">
            <a:extLst>
              <a:ext uri="{FF2B5EF4-FFF2-40B4-BE49-F238E27FC236}">
                <a16:creationId xmlns:a16="http://schemas.microsoft.com/office/drawing/2014/main" id="{9148A226-501A-56A9-AA39-5FFAB949820A}"/>
              </a:ext>
            </a:extLst>
          </p:cNvPr>
          <p:cNvSpPr txBox="1"/>
          <p:nvPr/>
        </p:nvSpPr>
        <p:spPr>
          <a:xfrm>
            <a:off x="99880" y="2370002"/>
            <a:ext cx="1542434" cy="954107"/>
          </a:xfrm>
          <a:prstGeom prst="rect">
            <a:avLst/>
          </a:prstGeom>
          <a:noFill/>
          <a:ln>
            <a:solidFill>
              <a:srgbClr val="FFFF00"/>
            </a:solidFill>
          </a:ln>
        </p:spPr>
        <p:txBody>
          <a:bodyPr wrap="square" rtlCol="0">
            <a:spAutoFit/>
          </a:bodyPr>
          <a:lstStyle/>
          <a:p>
            <a:r>
              <a:rPr lang="en-US" altLang="zh-CN" sz="2800" b="1" dirty="0">
                <a:solidFill>
                  <a:srgbClr val="FFFF00"/>
                </a:solidFill>
              </a:rPr>
              <a:t>Six </a:t>
            </a:r>
          </a:p>
          <a:p>
            <a:r>
              <a:rPr lang="en-US" altLang="zh-CN" sz="2800" b="1" dirty="0">
                <a:solidFill>
                  <a:srgbClr val="FFFF00"/>
                </a:solidFill>
              </a:rPr>
              <a:t>destinies</a:t>
            </a:r>
          </a:p>
        </p:txBody>
      </p:sp>
      <p:sp>
        <p:nvSpPr>
          <p:cNvPr id="20" name="矩形: 按鈕形 19">
            <a:extLst>
              <a:ext uri="{FF2B5EF4-FFF2-40B4-BE49-F238E27FC236}">
                <a16:creationId xmlns:a16="http://schemas.microsoft.com/office/drawing/2014/main" id="{F1882B4D-0668-B7CF-2728-50790E2EAA1B}"/>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pic>
        <p:nvPicPr>
          <p:cNvPr id="24" name="圖片 23">
            <a:extLst>
              <a:ext uri="{FF2B5EF4-FFF2-40B4-BE49-F238E27FC236}">
                <a16:creationId xmlns:a16="http://schemas.microsoft.com/office/drawing/2014/main" id="{122BCF94-74F9-C6FB-3764-81920A20B0A7}"/>
              </a:ext>
            </a:extLst>
          </p:cNvPr>
          <p:cNvPicPr>
            <a:picLocks noChangeAspect="1"/>
          </p:cNvPicPr>
          <p:nvPr/>
        </p:nvPicPr>
        <p:blipFill>
          <a:blip r:embed="rId3"/>
          <a:stretch>
            <a:fillRect/>
          </a:stretch>
        </p:blipFill>
        <p:spPr>
          <a:xfrm>
            <a:off x="10388600" y="4334098"/>
            <a:ext cx="1800225" cy="1362075"/>
          </a:xfrm>
          <a:prstGeom prst="rect">
            <a:avLst/>
          </a:prstGeom>
        </p:spPr>
      </p:pic>
      <p:sp>
        <p:nvSpPr>
          <p:cNvPr id="25" name="矩形 24">
            <a:extLst>
              <a:ext uri="{FF2B5EF4-FFF2-40B4-BE49-F238E27FC236}">
                <a16:creationId xmlns:a16="http://schemas.microsoft.com/office/drawing/2014/main" id="{6A1306EA-5BFE-0239-E7A2-3045229B2786}"/>
              </a:ext>
            </a:extLst>
          </p:cNvPr>
          <p:cNvSpPr/>
          <p:nvPr/>
        </p:nvSpPr>
        <p:spPr>
          <a:xfrm>
            <a:off x="80796" y="4108776"/>
            <a:ext cx="1333096" cy="2632592"/>
          </a:xfrm>
          <a:prstGeom prst="rect">
            <a:avLst/>
          </a:prstGeom>
          <a:noFill/>
          <a:ln w="4762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noFill/>
            </a:endParaRPr>
          </a:p>
        </p:txBody>
      </p:sp>
      <p:sp>
        <p:nvSpPr>
          <p:cNvPr id="26" name="矩形 25">
            <a:extLst>
              <a:ext uri="{FF2B5EF4-FFF2-40B4-BE49-F238E27FC236}">
                <a16:creationId xmlns:a16="http://schemas.microsoft.com/office/drawing/2014/main" id="{53352C21-4723-245E-8E2D-4F12BE2236B9}"/>
              </a:ext>
            </a:extLst>
          </p:cNvPr>
          <p:cNvSpPr/>
          <p:nvPr/>
        </p:nvSpPr>
        <p:spPr>
          <a:xfrm>
            <a:off x="1917950" y="3343068"/>
            <a:ext cx="3410666" cy="3356584"/>
          </a:xfrm>
          <a:prstGeom prst="rect">
            <a:avLst/>
          </a:prstGeom>
          <a:noFill/>
          <a:ln w="508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noFill/>
            </a:endParaRPr>
          </a:p>
        </p:txBody>
      </p:sp>
      <p:sp>
        <p:nvSpPr>
          <p:cNvPr id="27" name="文字方塊 26">
            <a:extLst>
              <a:ext uri="{FF2B5EF4-FFF2-40B4-BE49-F238E27FC236}">
                <a16:creationId xmlns:a16="http://schemas.microsoft.com/office/drawing/2014/main" id="{741498AC-74C8-98A8-AB8D-6F0092C7A4F6}"/>
              </a:ext>
            </a:extLst>
          </p:cNvPr>
          <p:cNvSpPr txBox="1"/>
          <p:nvPr/>
        </p:nvSpPr>
        <p:spPr>
          <a:xfrm>
            <a:off x="1417472" y="4502592"/>
            <a:ext cx="481786" cy="1210011"/>
          </a:xfrm>
          <a:prstGeom prst="rect">
            <a:avLst/>
          </a:prstGeom>
          <a:noFill/>
        </p:spPr>
        <p:txBody>
          <a:bodyPr wrap="square" rtlCol="0">
            <a:spAutoFit/>
          </a:bodyPr>
          <a:lstStyle/>
          <a:p>
            <a:pPr>
              <a:lnSpc>
                <a:spcPct val="150000"/>
              </a:lnSpc>
            </a:pPr>
            <a:r>
              <a:rPr lang="en-US" altLang="zh-CN" sz="5400" b="1" dirty="0">
                <a:solidFill>
                  <a:schemeClr val="bg1"/>
                </a:solidFill>
              </a:rPr>
              <a:t>+</a:t>
            </a:r>
          </a:p>
        </p:txBody>
      </p:sp>
    </p:spTree>
    <p:extLst>
      <p:ext uri="{BB962C8B-B14F-4D97-AF65-F5344CB8AC3E}">
        <p14:creationId xmlns:p14="http://schemas.microsoft.com/office/powerpoint/2010/main" val="20707574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7"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2C57496B-5809-11AB-650B-667E90637F15}"/>
              </a:ext>
            </a:extLst>
          </p:cNvPr>
          <p:cNvSpPr txBox="1"/>
          <p:nvPr/>
        </p:nvSpPr>
        <p:spPr>
          <a:xfrm>
            <a:off x="131634" y="913484"/>
            <a:ext cx="5184576" cy="671851"/>
          </a:xfrm>
          <a:prstGeom prst="rect">
            <a:avLst/>
          </a:prstGeom>
          <a:noFill/>
        </p:spPr>
        <p:txBody>
          <a:bodyPr wrap="square" rtlCol="0">
            <a:spAutoFit/>
          </a:bodyPr>
          <a:lstStyle/>
          <a:p>
            <a:pPr>
              <a:lnSpc>
                <a:spcPct val="150000"/>
              </a:lnSpc>
            </a:pPr>
            <a:r>
              <a:rPr lang="en-US" altLang="zh-CN" sz="2800" b="1" dirty="0">
                <a:solidFill>
                  <a:srgbClr val="FFFF00"/>
                </a:solidFill>
              </a:rPr>
              <a:t>Six destinies = Three realms</a:t>
            </a:r>
          </a:p>
        </p:txBody>
      </p:sp>
      <p:graphicFrame>
        <p:nvGraphicFramePr>
          <p:cNvPr id="5" name="表格 6">
            <a:extLst>
              <a:ext uri="{FF2B5EF4-FFF2-40B4-BE49-F238E27FC236}">
                <a16:creationId xmlns:a16="http://schemas.microsoft.com/office/drawing/2014/main" id="{D9F7EAE1-FE3C-5BAB-CC59-AADF1F3EFE18}"/>
              </a:ext>
            </a:extLst>
          </p:cNvPr>
          <p:cNvGraphicFramePr>
            <a:graphicFrameLocks noGrp="1"/>
          </p:cNvGraphicFramePr>
          <p:nvPr>
            <p:extLst>
              <p:ext uri="{D42A27DB-BD31-4B8C-83A1-F6EECF244321}">
                <p14:modId xmlns:p14="http://schemas.microsoft.com/office/powerpoint/2010/main" val="11389223"/>
              </p:ext>
            </p:extLst>
          </p:nvPr>
        </p:nvGraphicFramePr>
        <p:xfrm>
          <a:off x="80796" y="3584006"/>
          <a:ext cx="1295222" cy="3157362"/>
        </p:xfrm>
        <a:graphic>
          <a:graphicData uri="http://schemas.openxmlformats.org/drawingml/2006/table">
            <a:tbl>
              <a:tblPr firstRow="1" bandRow="1">
                <a:tableStyleId>{5C22544A-7EE6-4342-B048-85BDC9FD1C3A}</a:tableStyleId>
              </a:tblPr>
              <a:tblGrid>
                <a:gridCol w="1295222">
                  <a:extLst>
                    <a:ext uri="{9D8B030D-6E8A-4147-A177-3AD203B41FA5}">
                      <a16:colId xmlns:a16="http://schemas.microsoft.com/office/drawing/2014/main" val="1480086547"/>
                    </a:ext>
                  </a:extLst>
                </a:gridCol>
              </a:tblGrid>
              <a:tr h="526227">
                <a:tc>
                  <a:txBody>
                    <a:bodyPr/>
                    <a:lstStyle/>
                    <a:p>
                      <a:r>
                        <a:rPr lang="en-US" altLang="zh-TW" sz="2200" b="1" dirty="0"/>
                        <a:t>Heaven</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3128976534"/>
                  </a:ext>
                </a:extLst>
              </a:tr>
              <a:tr h="526227">
                <a:tc>
                  <a:txBody>
                    <a:bodyPr/>
                    <a:lstStyle/>
                    <a:p>
                      <a:r>
                        <a:rPr lang="en-US" altLang="zh-TW" sz="2200" b="1" dirty="0"/>
                        <a:t>Human</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778571854"/>
                  </a:ext>
                </a:extLst>
              </a:tr>
              <a:tr h="526227">
                <a:tc>
                  <a:txBody>
                    <a:bodyPr/>
                    <a:lstStyle/>
                    <a:p>
                      <a:r>
                        <a:rPr lang="en-US" altLang="zh-TW" sz="2200" b="1" dirty="0"/>
                        <a:t>Asura</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715183913"/>
                  </a:ext>
                </a:extLst>
              </a:tr>
              <a:tr h="526227">
                <a:tc>
                  <a:txBody>
                    <a:bodyPr/>
                    <a:lstStyle/>
                    <a:p>
                      <a:r>
                        <a:rPr lang="en-US" altLang="zh-TW" sz="2200" b="1" dirty="0"/>
                        <a:t>Animal</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3526985883"/>
                  </a:ext>
                </a:extLst>
              </a:tr>
              <a:tr h="526227">
                <a:tc>
                  <a:txBody>
                    <a:bodyPr/>
                    <a:lstStyle/>
                    <a:p>
                      <a:r>
                        <a:rPr lang="en-US" altLang="zh-TW" sz="2200" b="1" dirty="0"/>
                        <a:t>Ghost</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3999613672"/>
                  </a:ext>
                </a:extLst>
              </a:tr>
              <a:tr h="526227">
                <a:tc>
                  <a:txBody>
                    <a:bodyPr/>
                    <a:lstStyle/>
                    <a:p>
                      <a:r>
                        <a:rPr lang="en-US" altLang="zh-TW" sz="2200" b="1" dirty="0"/>
                        <a:t>Hell</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a:lightRig rig="flood" dir="t"/>
                    </a:cell3D>
                    <a:solidFill>
                      <a:schemeClr val="accent2">
                        <a:lumMod val="60000"/>
                        <a:lumOff val="40000"/>
                      </a:schemeClr>
                    </a:solidFill>
                  </a:tcPr>
                </a:tc>
                <a:extLst>
                  <a:ext uri="{0D108BD9-81ED-4DB2-BD59-A6C34878D82A}">
                    <a16:rowId xmlns:a16="http://schemas.microsoft.com/office/drawing/2014/main" val="488108893"/>
                  </a:ext>
                </a:extLst>
              </a:tr>
            </a:tbl>
          </a:graphicData>
        </a:graphic>
      </p:graphicFrame>
      <p:graphicFrame>
        <p:nvGraphicFramePr>
          <p:cNvPr id="6" name="表格 9">
            <a:extLst>
              <a:ext uri="{FF2B5EF4-FFF2-40B4-BE49-F238E27FC236}">
                <a16:creationId xmlns:a16="http://schemas.microsoft.com/office/drawing/2014/main" id="{6C0C8345-AF81-A784-B7F0-24B7E5E6B95E}"/>
              </a:ext>
            </a:extLst>
          </p:cNvPr>
          <p:cNvGraphicFramePr>
            <a:graphicFrameLocks noGrp="1"/>
          </p:cNvGraphicFramePr>
          <p:nvPr>
            <p:extLst>
              <p:ext uri="{D42A27DB-BD31-4B8C-83A1-F6EECF244321}">
                <p14:modId xmlns:p14="http://schemas.microsoft.com/office/powerpoint/2010/main" val="1540655924"/>
              </p:ext>
            </p:extLst>
          </p:nvPr>
        </p:nvGraphicFramePr>
        <p:xfrm>
          <a:off x="1981038" y="3399696"/>
          <a:ext cx="3304333" cy="3230880"/>
        </p:xfrm>
        <a:graphic>
          <a:graphicData uri="http://schemas.openxmlformats.org/drawingml/2006/table">
            <a:tbl>
              <a:tblPr firstRow="1" bandRow="1">
                <a:tableStyleId>{5C22544A-7EE6-4342-B048-85BDC9FD1C3A}</a:tableStyleId>
              </a:tblPr>
              <a:tblGrid>
                <a:gridCol w="3304333">
                  <a:extLst>
                    <a:ext uri="{9D8B030D-6E8A-4147-A177-3AD203B41FA5}">
                      <a16:colId xmlns:a16="http://schemas.microsoft.com/office/drawing/2014/main" val="731356891"/>
                    </a:ext>
                  </a:extLst>
                </a:gridCol>
              </a:tblGrid>
              <a:tr h="757025">
                <a:tc>
                  <a:txBody>
                    <a:bodyPr/>
                    <a:lstStyle/>
                    <a:p>
                      <a:r>
                        <a:rPr lang="en-US" altLang="zh-TW" sz="2200" dirty="0">
                          <a:solidFill>
                            <a:schemeClr val="tx1"/>
                          </a:solidFill>
                        </a:rPr>
                        <a:t>6. Enjoying pleasures created by others</a:t>
                      </a:r>
                      <a:endParaRPr lang="zh-TW" altLang="en-US" sz="2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685625388"/>
                  </a:ext>
                </a:extLst>
              </a:tr>
              <a:tr h="420571">
                <a:tc>
                  <a:txBody>
                    <a:bodyPr/>
                    <a:lstStyle/>
                    <a:p>
                      <a:r>
                        <a:rPr lang="en-US" altLang="zh-TW" sz="2200" b="1" dirty="0"/>
                        <a:t>5. Delight in creating</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398703823"/>
                  </a:ext>
                </a:extLst>
              </a:tr>
              <a:tr h="420571">
                <a:tc>
                  <a:txBody>
                    <a:bodyPr/>
                    <a:lstStyle/>
                    <a:p>
                      <a:r>
                        <a:rPr lang="en-US" altLang="zh-TW" sz="2200" b="1" dirty="0"/>
                        <a:t>4. Contentment</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2455995975"/>
                  </a:ext>
                </a:extLst>
              </a:tr>
              <a:tr h="420571">
                <a:tc>
                  <a:txBody>
                    <a:bodyPr/>
                    <a:lstStyle/>
                    <a:p>
                      <a:r>
                        <a:rPr lang="en-US" altLang="zh-TW" sz="2200" b="1" dirty="0"/>
                        <a:t>3. Blissful existence</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47081097"/>
                  </a:ext>
                </a:extLst>
              </a:tr>
              <a:tr h="729888">
                <a:tc>
                  <a:txBody>
                    <a:bodyPr/>
                    <a:lstStyle/>
                    <a:p>
                      <a:r>
                        <a:rPr lang="en-US" altLang="zh-TW" sz="2200" b="1" dirty="0"/>
                        <a:t>2. Thirty-three celestial kings</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4163904561"/>
                  </a:ext>
                </a:extLst>
              </a:tr>
              <a:tr h="408737">
                <a:tc>
                  <a:txBody>
                    <a:bodyPr/>
                    <a:lstStyle/>
                    <a:p>
                      <a:r>
                        <a:rPr lang="en-US" altLang="zh-TW" sz="2200" b="1" dirty="0"/>
                        <a:t>1. Four great kings</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3452231179"/>
                  </a:ext>
                </a:extLst>
              </a:tr>
            </a:tbl>
          </a:graphicData>
        </a:graphic>
      </p:graphicFrame>
      <p:graphicFrame>
        <p:nvGraphicFramePr>
          <p:cNvPr id="7" name="表格 10">
            <a:extLst>
              <a:ext uri="{FF2B5EF4-FFF2-40B4-BE49-F238E27FC236}">
                <a16:creationId xmlns:a16="http://schemas.microsoft.com/office/drawing/2014/main" id="{C6667222-2A63-07B1-2944-439157A6ABBC}"/>
              </a:ext>
            </a:extLst>
          </p:cNvPr>
          <p:cNvGraphicFramePr>
            <a:graphicFrameLocks noGrp="1"/>
          </p:cNvGraphicFramePr>
          <p:nvPr>
            <p:extLst>
              <p:ext uri="{D42A27DB-BD31-4B8C-83A1-F6EECF244321}">
                <p14:modId xmlns:p14="http://schemas.microsoft.com/office/powerpoint/2010/main" val="3725950707"/>
              </p:ext>
            </p:extLst>
          </p:nvPr>
        </p:nvGraphicFramePr>
        <p:xfrm>
          <a:off x="5446340" y="2239161"/>
          <a:ext cx="2054098" cy="2017932"/>
        </p:xfrm>
        <a:graphic>
          <a:graphicData uri="http://schemas.openxmlformats.org/drawingml/2006/table">
            <a:tbl>
              <a:tblPr firstRow="1" bandRow="1">
                <a:tableStyleId>{5C22544A-7EE6-4342-B048-85BDC9FD1C3A}</a:tableStyleId>
              </a:tblPr>
              <a:tblGrid>
                <a:gridCol w="2054098">
                  <a:extLst>
                    <a:ext uri="{9D8B030D-6E8A-4147-A177-3AD203B41FA5}">
                      <a16:colId xmlns:a16="http://schemas.microsoft.com/office/drawing/2014/main" val="1376244950"/>
                    </a:ext>
                  </a:extLst>
                </a:gridCol>
              </a:tblGrid>
              <a:tr h="504483">
                <a:tc>
                  <a:txBody>
                    <a:bodyPr/>
                    <a:lstStyle/>
                    <a:p>
                      <a:r>
                        <a:rPr lang="en-US" altLang="zh-TW" sz="2200" dirty="0">
                          <a:solidFill>
                            <a:schemeClr val="tx1"/>
                          </a:solidFill>
                        </a:rPr>
                        <a:t>Fourth jhana-7</a:t>
                      </a:r>
                      <a:endParaRPr lang="zh-TW" altLang="en-US" sz="2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1135354890"/>
                  </a:ext>
                </a:extLst>
              </a:tr>
              <a:tr h="504483">
                <a:tc>
                  <a:txBody>
                    <a:bodyPr/>
                    <a:lstStyle/>
                    <a:p>
                      <a:r>
                        <a:rPr lang="en-US" altLang="zh-TW" sz="2200" b="1" dirty="0"/>
                        <a:t>Third jhana-3</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442556476"/>
                  </a:ext>
                </a:extLst>
              </a:tr>
              <a:tr h="504483">
                <a:tc>
                  <a:txBody>
                    <a:bodyPr/>
                    <a:lstStyle/>
                    <a:p>
                      <a:r>
                        <a:rPr lang="en-US" altLang="zh-TW" sz="2200" b="1" dirty="0"/>
                        <a:t>Second jhana-3</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136425156"/>
                  </a:ext>
                </a:extLst>
              </a:tr>
              <a:tr h="504483">
                <a:tc>
                  <a:txBody>
                    <a:bodyPr/>
                    <a:lstStyle/>
                    <a:p>
                      <a:r>
                        <a:rPr lang="en-US" altLang="zh-TW" sz="2200" b="1" dirty="0"/>
                        <a:t>First jhana-3</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1807243504"/>
                  </a:ext>
                </a:extLst>
              </a:tr>
            </a:tbl>
          </a:graphicData>
        </a:graphic>
      </p:graphicFrame>
      <p:graphicFrame>
        <p:nvGraphicFramePr>
          <p:cNvPr id="8" name="表格 7">
            <a:extLst>
              <a:ext uri="{FF2B5EF4-FFF2-40B4-BE49-F238E27FC236}">
                <a16:creationId xmlns:a16="http://schemas.microsoft.com/office/drawing/2014/main" id="{3C6C7C87-4EDE-3A17-8145-5F9FAD253E1D}"/>
              </a:ext>
            </a:extLst>
          </p:cNvPr>
          <p:cNvGraphicFramePr>
            <a:graphicFrameLocks noGrp="1"/>
          </p:cNvGraphicFramePr>
          <p:nvPr>
            <p:extLst>
              <p:ext uri="{D42A27DB-BD31-4B8C-83A1-F6EECF244321}">
                <p14:modId xmlns:p14="http://schemas.microsoft.com/office/powerpoint/2010/main" val="3895461449"/>
              </p:ext>
            </p:extLst>
          </p:nvPr>
        </p:nvGraphicFramePr>
        <p:xfrm>
          <a:off x="7661407" y="227424"/>
          <a:ext cx="2342130" cy="2841536"/>
        </p:xfrm>
        <a:graphic>
          <a:graphicData uri="http://schemas.openxmlformats.org/drawingml/2006/table">
            <a:tbl>
              <a:tblPr firstRow="1" bandRow="1">
                <a:tableStyleId>{5C22544A-7EE6-4342-B048-85BDC9FD1C3A}</a:tableStyleId>
              </a:tblPr>
              <a:tblGrid>
                <a:gridCol w="2342130">
                  <a:extLst>
                    <a:ext uri="{9D8B030D-6E8A-4147-A177-3AD203B41FA5}">
                      <a16:colId xmlns:a16="http://schemas.microsoft.com/office/drawing/2014/main" val="1376244950"/>
                    </a:ext>
                  </a:extLst>
                </a:gridCol>
              </a:tblGrid>
              <a:tr h="491128">
                <a:tc>
                  <a:txBody>
                    <a:bodyPr/>
                    <a:lstStyle/>
                    <a:p>
                      <a:r>
                        <a:rPr lang="en-US" altLang="zh-TW" sz="2200" dirty="0">
                          <a:solidFill>
                            <a:schemeClr val="tx1"/>
                          </a:solidFill>
                        </a:rPr>
                        <a:t>Neither perception nor none perception</a:t>
                      </a:r>
                      <a:endParaRPr lang="zh-TW" altLang="en-US" sz="2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extLst>
                  <a:ext uri="{0D108BD9-81ED-4DB2-BD59-A6C34878D82A}">
                    <a16:rowId xmlns:a16="http://schemas.microsoft.com/office/drawing/2014/main" val="1135354890"/>
                  </a:ext>
                </a:extLst>
              </a:tr>
              <a:tr h="491128">
                <a:tc>
                  <a:txBody>
                    <a:bodyPr/>
                    <a:lstStyle/>
                    <a:p>
                      <a:r>
                        <a:rPr lang="en-US" altLang="zh-TW" sz="2200" b="1" dirty="0"/>
                        <a:t>Nothingness</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extLst>
                  <a:ext uri="{0D108BD9-81ED-4DB2-BD59-A6C34878D82A}">
                    <a16:rowId xmlns:a16="http://schemas.microsoft.com/office/drawing/2014/main" val="442556476"/>
                  </a:ext>
                </a:extLst>
              </a:tr>
              <a:tr h="491128">
                <a:tc>
                  <a:txBody>
                    <a:bodyPr/>
                    <a:lstStyle/>
                    <a:p>
                      <a:r>
                        <a:rPr lang="en-US" altLang="zh-TW" sz="2200" b="1" dirty="0"/>
                        <a:t>Infinite consciousness</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extLst>
                  <a:ext uri="{0D108BD9-81ED-4DB2-BD59-A6C34878D82A}">
                    <a16:rowId xmlns:a16="http://schemas.microsoft.com/office/drawing/2014/main" val="136425156"/>
                  </a:ext>
                </a:extLst>
              </a:tr>
              <a:tr h="491128">
                <a:tc>
                  <a:txBody>
                    <a:bodyPr/>
                    <a:lstStyle/>
                    <a:p>
                      <a:r>
                        <a:rPr lang="en-US" altLang="zh-CN" sz="2200" b="1" dirty="0"/>
                        <a:t>Infinite space</a:t>
                      </a:r>
                      <a:endParaRPr lang="zh-TW" altLang="en-US" sz="2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extLst>
                  <a:ext uri="{0D108BD9-81ED-4DB2-BD59-A6C34878D82A}">
                    <a16:rowId xmlns:a16="http://schemas.microsoft.com/office/drawing/2014/main" val="1807243504"/>
                  </a:ext>
                </a:extLst>
              </a:tr>
            </a:tbl>
          </a:graphicData>
        </a:graphic>
      </p:graphicFrame>
      <p:cxnSp>
        <p:nvCxnSpPr>
          <p:cNvPr id="9" name="直線接點 8">
            <a:extLst>
              <a:ext uri="{FF2B5EF4-FFF2-40B4-BE49-F238E27FC236}">
                <a16:creationId xmlns:a16="http://schemas.microsoft.com/office/drawing/2014/main" id="{8C4B5FBE-2439-E7A9-812B-BAC859F363B8}"/>
              </a:ext>
            </a:extLst>
          </p:cNvPr>
          <p:cNvCxnSpPr>
            <a:cxnSpLocks/>
          </p:cNvCxnSpPr>
          <p:nvPr/>
        </p:nvCxnSpPr>
        <p:spPr>
          <a:xfrm>
            <a:off x="1376018" y="4107014"/>
            <a:ext cx="560109" cy="2523562"/>
          </a:xfrm>
          <a:prstGeom prst="line">
            <a:avLst/>
          </a:prstGeom>
          <a:ln w="381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 name="直線接點 9">
            <a:extLst>
              <a:ext uri="{FF2B5EF4-FFF2-40B4-BE49-F238E27FC236}">
                <a16:creationId xmlns:a16="http://schemas.microsoft.com/office/drawing/2014/main" id="{6863C9AC-5495-5BE0-A11E-F706EB5E5483}"/>
              </a:ext>
            </a:extLst>
          </p:cNvPr>
          <p:cNvCxnSpPr>
            <a:cxnSpLocks/>
          </p:cNvCxnSpPr>
          <p:nvPr/>
        </p:nvCxnSpPr>
        <p:spPr>
          <a:xfrm flipV="1">
            <a:off x="1413892" y="227424"/>
            <a:ext cx="6259081" cy="3356584"/>
          </a:xfrm>
          <a:prstGeom prst="line">
            <a:avLst/>
          </a:prstGeom>
          <a:ln w="381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12" name="右大括弧 11">
            <a:extLst>
              <a:ext uri="{FF2B5EF4-FFF2-40B4-BE49-F238E27FC236}">
                <a16:creationId xmlns:a16="http://schemas.microsoft.com/office/drawing/2014/main" id="{0030EDEE-C2D4-DFC6-54B1-3AC3B4B15015}"/>
              </a:ext>
            </a:extLst>
          </p:cNvPr>
          <p:cNvSpPr/>
          <p:nvPr/>
        </p:nvSpPr>
        <p:spPr>
          <a:xfrm>
            <a:off x="5302324" y="3399697"/>
            <a:ext cx="223092" cy="3230880"/>
          </a:xfrm>
          <a:prstGeom prst="rightBrace">
            <a:avLst/>
          </a:prstGeom>
          <a:ln w="25400">
            <a:solidFill>
              <a:schemeClr val="accent2">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cxnSp>
        <p:nvCxnSpPr>
          <p:cNvPr id="13" name="直線單箭頭接點 12">
            <a:extLst>
              <a:ext uri="{FF2B5EF4-FFF2-40B4-BE49-F238E27FC236}">
                <a16:creationId xmlns:a16="http://schemas.microsoft.com/office/drawing/2014/main" id="{E5EB1143-33A2-AAE0-BD4F-C4429E49D5CF}"/>
              </a:ext>
            </a:extLst>
          </p:cNvPr>
          <p:cNvCxnSpPr>
            <a:cxnSpLocks/>
          </p:cNvCxnSpPr>
          <p:nvPr/>
        </p:nvCxnSpPr>
        <p:spPr>
          <a:xfrm>
            <a:off x="5643140" y="5085184"/>
            <a:ext cx="4627736" cy="0"/>
          </a:xfrm>
          <a:prstGeom prst="straightConnector1">
            <a:avLst/>
          </a:prstGeom>
          <a:ln w="38100">
            <a:solidFill>
              <a:schemeClr val="accent2">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直線單箭頭接點 13">
            <a:extLst>
              <a:ext uri="{FF2B5EF4-FFF2-40B4-BE49-F238E27FC236}">
                <a16:creationId xmlns:a16="http://schemas.microsoft.com/office/drawing/2014/main" id="{4E3AF09F-0A39-4315-19E7-4547BDC11C84}"/>
              </a:ext>
            </a:extLst>
          </p:cNvPr>
          <p:cNvCxnSpPr>
            <a:cxnSpLocks/>
          </p:cNvCxnSpPr>
          <p:nvPr/>
        </p:nvCxnSpPr>
        <p:spPr>
          <a:xfrm flipV="1">
            <a:off x="7822440" y="3266982"/>
            <a:ext cx="2467496" cy="18002"/>
          </a:xfrm>
          <a:prstGeom prst="straightConnector1">
            <a:avLst/>
          </a:prstGeom>
          <a:ln w="38100">
            <a:solidFill>
              <a:srgbClr val="00B0F0"/>
            </a:solidFill>
            <a:tailEnd type="triangle"/>
          </a:ln>
        </p:spPr>
        <p:style>
          <a:lnRef idx="1">
            <a:schemeClr val="accent1"/>
          </a:lnRef>
          <a:fillRef idx="0">
            <a:schemeClr val="accent1"/>
          </a:fillRef>
          <a:effectRef idx="0">
            <a:schemeClr val="accent1"/>
          </a:effectRef>
          <a:fontRef idx="minor">
            <a:schemeClr val="tx1"/>
          </a:fontRef>
        </p:style>
      </p:cxnSp>
      <p:sp>
        <p:nvSpPr>
          <p:cNvPr id="15" name="右大括弧 14">
            <a:extLst>
              <a:ext uri="{FF2B5EF4-FFF2-40B4-BE49-F238E27FC236}">
                <a16:creationId xmlns:a16="http://schemas.microsoft.com/office/drawing/2014/main" id="{61CB77E3-F299-8DA6-6DAA-308DE67FA361}"/>
              </a:ext>
            </a:extLst>
          </p:cNvPr>
          <p:cNvSpPr/>
          <p:nvPr/>
        </p:nvSpPr>
        <p:spPr>
          <a:xfrm>
            <a:off x="7538532" y="2296239"/>
            <a:ext cx="212348" cy="1977490"/>
          </a:xfrm>
          <a:prstGeom prst="rightBrace">
            <a:avLst/>
          </a:prstGeom>
          <a:ln w="25400">
            <a:solidFill>
              <a:srgbClr val="00B0F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6" name="右大括弧 15">
            <a:extLst>
              <a:ext uri="{FF2B5EF4-FFF2-40B4-BE49-F238E27FC236}">
                <a16:creationId xmlns:a16="http://schemas.microsoft.com/office/drawing/2014/main" id="{7AD591F6-3B81-0864-30BC-311E62C531A3}"/>
              </a:ext>
            </a:extLst>
          </p:cNvPr>
          <p:cNvSpPr/>
          <p:nvPr/>
        </p:nvSpPr>
        <p:spPr>
          <a:xfrm>
            <a:off x="10003537" y="262272"/>
            <a:ext cx="194534" cy="2817812"/>
          </a:xfrm>
          <a:prstGeom prst="rightBrace">
            <a:avLst/>
          </a:prstGeom>
          <a:ln w="25400">
            <a:solidFill>
              <a:srgbClr val="92D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cxnSp>
        <p:nvCxnSpPr>
          <p:cNvPr id="17" name="直線單箭頭接點 16">
            <a:extLst>
              <a:ext uri="{FF2B5EF4-FFF2-40B4-BE49-F238E27FC236}">
                <a16:creationId xmlns:a16="http://schemas.microsoft.com/office/drawing/2014/main" id="{FC0D46FB-ED12-694E-F3D7-2A4BE82498CA}"/>
              </a:ext>
            </a:extLst>
          </p:cNvPr>
          <p:cNvCxnSpPr>
            <a:cxnSpLocks/>
          </p:cNvCxnSpPr>
          <p:nvPr/>
        </p:nvCxnSpPr>
        <p:spPr>
          <a:xfrm>
            <a:off x="10126860" y="1700808"/>
            <a:ext cx="249584" cy="0"/>
          </a:xfrm>
          <a:prstGeom prst="straightConnector1">
            <a:avLst/>
          </a:prstGeom>
          <a:ln w="38100">
            <a:solidFill>
              <a:srgbClr val="92D050"/>
            </a:solidFill>
            <a:tailEnd type="triangle"/>
          </a:ln>
        </p:spPr>
        <p:style>
          <a:lnRef idx="1">
            <a:schemeClr val="accent1"/>
          </a:lnRef>
          <a:fillRef idx="0">
            <a:schemeClr val="accent1"/>
          </a:fillRef>
          <a:effectRef idx="0">
            <a:schemeClr val="accent1"/>
          </a:effectRef>
          <a:fontRef idx="minor">
            <a:schemeClr val="tx1"/>
          </a:fontRef>
        </p:style>
      </p:cxnSp>
      <p:sp>
        <p:nvSpPr>
          <p:cNvPr id="18" name="文字方塊 17">
            <a:extLst>
              <a:ext uri="{FF2B5EF4-FFF2-40B4-BE49-F238E27FC236}">
                <a16:creationId xmlns:a16="http://schemas.microsoft.com/office/drawing/2014/main" id="{3469C8AE-D61A-1EDE-DF5C-6722E74D82AB}"/>
              </a:ext>
            </a:extLst>
          </p:cNvPr>
          <p:cNvSpPr txBox="1"/>
          <p:nvPr/>
        </p:nvSpPr>
        <p:spPr>
          <a:xfrm>
            <a:off x="99880" y="2370002"/>
            <a:ext cx="1542434" cy="861774"/>
          </a:xfrm>
          <a:prstGeom prst="rect">
            <a:avLst/>
          </a:prstGeom>
          <a:noFill/>
          <a:ln>
            <a:solidFill>
              <a:srgbClr val="FFFF00"/>
            </a:solidFill>
          </a:ln>
        </p:spPr>
        <p:txBody>
          <a:bodyPr wrap="square" rtlCol="0">
            <a:spAutoFit/>
          </a:bodyPr>
          <a:lstStyle/>
          <a:p>
            <a:pPr>
              <a:lnSpc>
                <a:spcPts val="3000"/>
              </a:lnSpc>
            </a:pPr>
            <a:r>
              <a:rPr lang="en-US" altLang="zh-CN" sz="2800" b="1" dirty="0">
                <a:solidFill>
                  <a:srgbClr val="FFFF00"/>
                </a:solidFill>
              </a:rPr>
              <a:t>Six </a:t>
            </a:r>
          </a:p>
          <a:p>
            <a:pPr>
              <a:lnSpc>
                <a:spcPts val="3000"/>
              </a:lnSpc>
            </a:pPr>
            <a:r>
              <a:rPr lang="en-US" altLang="zh-CN" sz="2800" b="1" dirty="0">
                <a:solidFill>
                  <a:srgbClr val="FFFF00"/>
                </a:solidFill>
              </a:rPr>
              <a:t>destinies</a:t>
            </a:r>
          </a:p>
        </p:txBody>
      </p:sp>
      <p:sp>
        <p:nvSpPr>
          <p:cNvPr id="19" name="文字方塊 18">
            <a:extLst>
              <a:ext uri="{FF2B5EF4-FFF2-40B4-BE49-F238E27FC236}">
                <a16:creationId xmlns:a16="http://schemas.microsoft.com/office/drawing/2014/main" id="{22C24CAF-2EC2-079E-D23F-9F28EACDF3B6}"/>
              </a:ext>
            </a:extLst>
          </p:cNvPr>
          <p:cNvSpPr txBox="1"/>
          <p:nvPr/>
        </p:nvSpPr>
        <p:spPr>
          <a:xfrm>
            <a:off x="10649165" y="127625"/>
            <a:ext cx="1432157" cy="861774"/>
          </a:xfrm>
          <a:prstGeom prst="rect">
            <a:avLst/>
          </a:prstGeom>
          <a:noFill/>
          <a:ln>
            <a:solidFill>
              <a:srgbClr val="FFFF00"/>
            </a:solidFill>
          </a:ln>
        </p:spPr>
        <p:txBody>
          <a:bodyPr wrap="square" rtlCol="0">
            <a:spAutoFit/>
          </a:bodyPr>
          <a:lstStyle/>
          <a:p>
            <a:pPr>
              <a:lnSpc>
                <a:spcPts val="3000"/>
              </a:lnSpc>
            </a:pPr>
            <a:r>
              <a:rPr lang="en-US" altLang="zh-CN" sz="2800" b="1" dirty="0">
                <a:solidFill>
                  <a:srgbClr val="FFFF00"/>
                </a:solidFill>
              </a:rPr>
              <a:t>Three</a:t>
            </a:r>
          </a:p>
          <a:p>
            <a:pPr>
              <a:lnSpc>
                <a:spcPts val="3000"/>
              </a:lnSpc>
            </a:pPr>
            <a:r>
              <a:rPr lang="en-US" altLang="zh-CN" sz="2800" b="1" dirty="0">
                <a:solidFill>
                  <a:srgbClr val="FFFF00"/>
                </a:solidFill>
              </a:rPr>
              <a:t>realms</a:t>
            </a:r>
          </a:p>
        </p:txBody>
      </p:sp>
      <p:sp>
        <p:nvSpPr>
          <p:cNvPr id="20" name="矩形: 按鈕形 19">
            <a:extLst>
              <a:ext uri="{FF2B5EF4-FFF2-40B4-BE49-F238E27FC236}">
                <a16:creationId xmlns:a16="http://schemas.microsoft.com/office/drawing/2014/main" id="{1BFB9E23-09CD-A69E-A1D0-508D8A52DDF6}"/>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pic>
        <p:nvPicPr>
          <p:cNvPr id="21" name="圖片 20">
            <a:extLst>
              <a:ext uri="{FF2B5EF4-FFF2-40B4-BE49-F238E27FC236}">
                <a16:creationId xmlns:a16="http://schemas.microsoft.com/office/drawing/2014/main" id="{53566351-C6B6-4FE2-5291-E8BEB0568BE4}"/>
              </a:ext>
            </a:extLst>
          </p:cNvPr>
          <p:cNvPicPr>
            <a:picLocks noChangeAspect="1"/>
          </p:cNvPicPr>
          <p:nvPr/>
        </p:nvPicPr>
        <p:blipFill>
          <a:blip r:embed="rId3"/>
          <a:stretch>
            <a:fillRect/>
          </a:stretch>
        </p:blipFill>
        <p:spPr>
          <a:xfrm>
            <a:off x="10388600" y="4334098"/>
            <a:ext cx="1800225" cy="1362075"/>
          </a:xfrm>
          <a:prstGeom prst="rect">
            <a:avLst/>
          </a:prstGeom>
        </p:spPr>
      </p:pic>
      <p:pic>
        <p:nvPicPr>
          <p:cNvPr id="23" name="圖片 22">
            <a:extLst>
              <a:ext uri="{FF2B5EF4-FFF2-40B4-BE49-F238E27FC236}">
                <a16:creationId xmlns:a16="http://schemas.microsoft.com/office/drawing/2014/main" id="{479B3624-AD13-CF1F-065D-D751BB63A004}"/>
              </a:ext>
            </a:extLst>
          </p:cNvPr>
          <p:cNvPicPr>
            <a:picLocks noChangeAspect="1"/>
          </p:cNvPicPr>
          <p:nvPr/>
        </p:nvPicPr>
        <p:blipFill>
          <a:blip r:embed="rId4"/>
          <a:stretch>
            <a:fillRect/>
          </a:stretch>
        </p:blipFill>
        <p:spPr>
          <a:xfrm>
            <a:off x="10373345" y="2810027"/>
            <a:ext cx="1809750" cy="1343025"/>
          </a:xfrm>
          <a:prstGeom prst="rect">
            <a:avLst/>
          </a:prstGeom>
        </p:spPr>
      </p:pic>
      <p:pic>
        <p:nvPicPr>
          <p:cNvPr id="25" name="圖片 24">
            <a:extLst>
              <a:ext uri="{FF2B5EF4-FFF2-40B4-BE49-F238E27FC236}">
                <a16:creationId xmlns:a16="http://schemas.microsoft.com/office/drawing/2014/main" id="{6D00A5EC-C4A0-38CC-5F2A-B266227E0CCE}"/>
              </a:ext>
            </a:extLst>
          </p:cNvPr>
          <p:cNvPicPr>
            <a:picLocks noChangeAspect="1"/>
          </p:cNvPicPr>
          <p:nvPr/>
        </p:nvPicPr>
        <p:blipFill>
          <a:blip r:embed="rId5"/>
          <a:stretch>
            <a:fillRect/>
          </a:stretch>
        </p:blipFill>
        <p:spPr>
          <a:xfrm>
            <a:off x="10382870" y="1205628"/>
            <a:ext cx="1800225" cy="1400175"/>
          </a:xfrm>
          <a:prstGeom prst="rect">
            <a:avLst/>
          </a:prstGeom>
        </p:spPr>
      </p:pic>
    </p:spTree>
    <p:extLst>
      <p:ext uri="{BB962C8B-B14F-4D97-AF65-F5344CB8AC3E}">
        <p14:creationId xmlns:p14="http://schemas.microsoft.com/office/powerpoint/2010/main" val="37105934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9"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E9F78A2-045C-4967-9D40-A23EC3562635}"/>
              </a:ext>
            </a:extLst>
          </p:cNvPr>
          <p:cNvPicPr>
            <a:picLocks noChangeAspect="1"/>
          </p:cNvPicPr>
          <p:nvPr/>
        </p:nvPicPr>
        <p:blipFill>
          <a:blip r:embed="rId2"/>
          <a:stretch>
            <a:fillRect/>
          </a:stretch>
        </p:blipFill>
        <p:spPr>
          <a:xfrm>
            <a:off x="0" y="0"/>
            <a:ext cx="12182635" cy="6858000"/>
          </a:xfrm>
          <a:prstGeom prst="rect">
            <a:avLst/>
          </a:prstGeom>
        </p:spPr>
      </p:pic>
      <p:sp>
        <p:nvSpPr>
          <p:cNvPr id="2" name="右大括弧 1">
            <a:extLst>
              <a:ext uri="{FF2B5EF4-FFF2-40B4-BE49-F238E27FC236}">
                <a16:creationId xmlns:a16="http://schemas.microsoft.com/office/drawing/2014/main" id="{7476FEBA-B48A-80CC-2770-599C170F5A07}"/>
              </a:ext>
            </a:extLst>
          </p:cNvPr>
          <p:cNvSpPr/>
          <p:nvPr/>
        </p:nvSpPr>
        <p:spPr>
          <a:xfrm>
            <a:off x="6166420" y="4293096"/>
            <a:ext cx="216024" cy="1224136"/>
          </a:xfrm>
          <a:prstGeom prst="rightBrace">
            <a:avLst/>
          </a:prstGeom>
          <a:ln w="38100">
            <a:solidFill>
              <a:schemeClr val="accent6"/>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3" name="文字方塊 2">
            <a:extLst>
              <a:ext uri="{FF2B5EF4-FFF2-40B4-BE49-F238E27FC236}">
                <a16:creationId xmlns:a16="http://schemas.microsoft.com/office/drawing/2014/main" id="{07A5A436-7E0D-15A0-7771-93FD125D9F6A}"/>
              </a:ext>
            </a:extLst>
          </p:cNvPr>
          <p:cNvSpPr txBox="1"/>
          <p:nvPr/>
        </p:nvSpPr>
        <p:spPr>
          <a:xfrm>
            <a:off x="6598468" y="4437112"/>
            <a:ext cx="576064" cy="671851"/>
          </a:xfrm>
          <a:prstGeom prst="rect">
            <a:avLst/>
          </a:prstGeom>
          <a:noFill/>
        </p:spPr>
        <p:txBody>
          <a:bodyPr wrap="square" rtlCol="0">
            <a:spAutoFit/>
          </a:bodyPr>
          <a:lstStyle/>
          <a:p>
            <a:pPr>
              <a:lnSpc>
                <a:spcPct val="150000"/>
              </a:lnSpc>
            </a:pPr>
            <a:r>
              <a:rPr lang="en-US" altLang="zh-CN" sz="2800" b="1" dirty="0">
                <a:solidFill>
                  <a:schemeClr val="accent6"/>
                </a:solidFill>
              </a:rPr>
              <a:t>6</a:t>
            </a:r>
          </a:p>
        </p:txBody>
      </p:sp>
      <p:sp>
        <p:nvSpPr>
          <p:cNvPr id="5" name="右大括弧 4">
            <a:extLst>
              <a:ext uri="{FF2B5EF4-FFF2-40B4-BE49-F238E27FC236}">
                <a16:creationId xmlns:a16="http://schemas.microsoft.com/office/drawing/2014/main" id="{3C57C723-E4EA-D0FB-7F5F-7F50BC09548A}"/>
              </a:ext>
            </a:extLst>
          </p:cNvPr>
          <p:cNvSpPr/>
          <p:nvPr/>
        </p:nvSpPr>
        <p:spPr>
          <a:xfrm>
            <a:off x="6166420" y="1124744"/>
            <a:ext cx="216024" cy="3168352"/>
          </a:xfrm>
          <a:prstGeom prst="rightBrace">
            <a:avLst/>
          </a:prstGeom>
          <a:ln w="38100">
            <a:solidFill>
              <a:schemeClr val="accent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7" name="文字方塊 6">
            <a:extLst>
              <a:ext uri="{FF2B5EF4-FFF2-40B4-BE49-F238E27FC236}">
                <a16:creationId xmlns:a16="http://schemas.microsoft.com/office/drawing/2014/main" id="{2E6442FD-ECC7-B546-8B08-FA0C6B545C66}"/>
              </a:ext>
            </a:extLst>
          </p:cNvPr>
          <p:cNvSpPr txBox="1"/>
          <p:nvPr/>
        </p:nvSpPr>
        <p:spPr>
          <a:xfrm>
            <a:off x="6598468" y="2276872"/>
            <a:ext cx="576064" cy="671851"/>
          </a:xfrm>
          <a:prstGeom prst="rect">
            <a:avLst/>
          </a:prstGeom>
          <a:noFill/>
        </p:spPr>
        <p:txBody>
          <a:bodyPr wrap="square" rtlCol="0">
            <a:spAutoFit/>
          </a:bodyPr>
          <a:lstStyle/>
          <a:p>
            <a:pPr>
              <a:lnSpc>
                <a:spcPct val="150000"/>
              </a:lnSpc>
            </a:pPr>
            <a:r>
              <a:rPr lang="en-US" altLang="zh-CN" sz="2800" b="1" dirty="0">
                <a:solidFill>
                  <a:schemeClr val="accent5"/>
                </a:solidFill>
              </a:rPr>
              <a:t>16</a:t>
            </a:r>
          </a:p>
        </p:txBody>
      </p:sp>
      <p:sp>
        <p:nvSpPr>
          <p:cNvPr id="8" name="右大括弧 7">
            <a:extLst>
              <a:ext uri="{FF2B5EF4-FFF2-40B4-BE49-F238E27FC236}">
                <a16:creationId xmlns:a16="http://schemas.microsoft.com/office/drawing/2014/main" id="{CD8738F0-235F-DF95-9F21-BFAF5F4832E1}"/>
              </a:ext>
            </a:extLst>
          </p:cNvPr>
          <p:cNvSpPr/>
          <p:nvPr/>
        </p:nvSpPr>
        <p:spPr>
          <a:xfrm>
            <a:off x="6166420" y="260648"/>
            <a:ext cx="216024" cy="792088"/>
          </a:xfrm>
          <a:prstGeom prst="rightBrace">
            <a:avLst/>
          </a:prstGeom>
          <a:ln w="38100">
            <a:solidFill>
              <a:srgbClr val="92D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9" name="文字方塊 8">
            <a:extLst>
              <a:ext uri="{FF2B5EF4-FFF2-40B4-BE49-F238E27FC236}">
                <a16:creationId xmlns:a16="http://schemas.microsoft.com/office/drawing/2014/main" id="{49F4C7F5-C31C-0F44-46C6-A4E7D6E23DD0}"/>
              </a:ext>
            </a:extLst>
          </p:cNvPr>
          <p:cNvSpPr txBox="1"/>
          <p:nvPr/>
        </p:nvSpPr>
        <p:spPr>
          <a:xfrm>
            <a:off x="6526460" y="64364"/>
            <a:ext cx="576064" cy="671851"/>
          </a:xfrm>
          <a:prstGeom prst="rect">
            <a:avLst/>
          </a:prstGeom>
          <a:noFill/>
        </p:spPr>
        <p:txBody>
          <a:bodyPr wrap="square" rtlCol="0">
            <a:spAutoFit/>
          </a:bodyPr>
          <a:lstStyle/>
          <a:p>
            <a:pPr>
              <a:lnSpc>
                <a:spcPct val="150000"/>
              </a:lnSpc>
            </a:pPr>
            <a:r>
              <a:rPr lang="en-US" altLang="zh-CN" sz="2800" b="1" dirty="0">
                <a:solidFill>
                  <a:srgbClr val="92D050"/>
                </a:solidFill>
              </a:rPr>
              <a:t>4</a:t>
            </a:r>
          </a:p>
        </p:txBody>
      </p:sp>
      <p:sp>
        <p:nvSpPr>
          <p:cNvPr id="10" name="文字方塊 9">
            <a:extLst>
              <a:ext uri="{FF2B5EF4-FFF2-40B4-BE49-F238E27FC236}">
                <a16:creationId xmlns:a16="http://schemas.microsoft.com/office/drawing/2014/main" id="{7CCB7ABC-373B-BA3A-55F7-8FD06C0826D0}"/>
              </a:ext>
            </a:extLst>
          </p:cNvPr>
          <p:cNvSpPr txBox="1"/>
          <p:nvPr/>
        </p:nvSpPr>
        <p:spPr>
          <a:xfrm>
            <a:off x="222213" y="4652018"/>
            <a:ext cx="1872208" cy="506292"/>
          </a:xfrm>
          <a:prstGeom prst="rect">
            <a:avLst/>
          </a:prstGeom>
          <a:noFill/>
        </p:spPr>
        <p:txBody>
          <a:bodyPr wrap="square" rtlCol="0">
            <a:spAutoFit/>
          </a:bodyPr>
          <a:lstStyle/>
          <a:p>
            <a:pPr>
              <a:lnSpc>
                <a:spcPct val="150000"/>
              </a:lnSpc>
            </a:pPr>
            <a:r>
              <a:rPr lang="en-US" altLang="zh-CN" sz="2000" b="1" dirty="0">
                <a:solidFill>
                  <a:schemeClr val="accent6"/>
                </a:solidFill>
              </a:rPr>
              <a:t>Realm of Desire</a:t>
            </a:r>
          </a:p>
        </p:txBody>
      </p:sp>
      <p:sp>
        <p:nvSpPr>
          <p:cNvPr id="11" name="文字方塊 10">
            <a:extLst>
              <a:ext uri="{FF2B5EF4-FFF2-40B4-BE49-F238E27FC236}">
                <a16:creationId xmlns:a16="http://schemas.microsoft.com/office/drawing/2014/main" id="{39EBC740-3A99-3CA4-A2B4-E1E21B604EA9}"/>
              </a:ext>
            </a:extLst>
          </p:cNvPr>
          <p:cNvSpPr txBox="1"/>
          <p:nvPr/>
        </p:nvSpPr>
        <p:spPr>
          <a:xfrm>
            <a:off x="274797" y="1819717"/>
            <a:ext cx="1872208" cy="506292"/>
          </a:xfrm>
          <a:prstGeom prst="rect">
            <a:avLst/>
          </a:prstGeom>
          <a:noFill/>
        </p:spPr>
        <p:txBody>
          <a:bodyPr wrap="square" rtlCol="0">
            <a:spAutoFit/>
          </a:bodyPr>
          <a:lstStyle/>
          <a:p>
            <a:pPr>
              <a:lnSpc>
                <a:spcPct val="150000"/>
              </a:lnSpc>
            </a:pPr>
            <a:r>
              <a:rPr lang="en-US" altLang="zh-CN" sz="2000" b="1" dirty="0">
                <a:solidFill>
                  <a:srgbClr val="00B0F0"/>
                </a:solidFill>
              </a:rPr>
              <a:t>Realm of Form</a:t>
            </a:r>
          </a:p>
        </p:txBody>
      </p:sp>
      <p:sp>
        <p:nvSpPr>
          <p:cNvPr id="12" name="文字方塊 11">
            <a:extLst>
              <a:ext uri="{FF2B5EF4-FFF2-40B4-BE49-F238E27FC236}">
                <a16:creationId xmlns:a16="http://schemas.microsoft.com/office/drawing/2014/main" id="{A0C00EFA-C841-77E0-0073-D4BF4F4B9C61}"/>
              </a:ext>
            </a:extLst>
          </p:cNvPr>
          <p:cNvSpPr txBox="1"/>
          <p:nvPr/>
        </p:nvSpPr>
        <p:spPr>
          <a:xfrm>
            <a:off x="117748" y="810812"/>
            <a:ext cx="3590814" cy="313932"/>
          </a:xfrm>
          <a:prstGeom prst="rect">
            <a:avLst/>
          </a:prstGeom>
          <a:noFill/>
        </p:spPr>
        <p:txBody>
          <a:bodyPr wrap="square" rtlCol="0">
            <a:spAutoFit/>
          </a:bodyPr>
          <a:lstStyle/>
          <a:p>
            <a:pPr>
              <a:lnSpc>
                <a:spcPts val="1600"/>
              </a:lnSpc>
            </a:pPr>
            <a:r>
              <a:rPr lang="en-US" altLang="zh-CN" sz="2000" b="1" dirty="0">
                <a:solidFill>
                  <a:srgbClr val="92D050"/>
                </a:solidFill>
              </a:rPr>
              <a:t>R. of Formlessness</a:t>
            </a:r>
          </a:p>
        </p:txBody>
      </p:sp>
      <p:sp>
        <p:nvSpPr>
          <p:cNvPr id="13" name="文字方塊 12">
            <a:extLst>
              <a:ext uri="{FF2B5EF4-FFF2-40B4-BE49-F238E27FC236}">
                <a16:creationId xmlns:a16="http://schemas.microsoft.com/office/drawing/2014/main" id="{218FD3AE-4308-72A7-16A7-2E4EA049A6C2}"/>
              </a:ext>
            </a:extLst>
          </p:cNvPr>
          <p:cNvSpPr txBox="1"/>
          <p:nvPr/>
        </p:nvSpPr>
        <p:spPr>
          <a:xfrm>
            <a:off x="8398668" y="2948723"/>
            <a:ext cx="1872208" cy="671851"/>
          </a:xfrm>
          <a:prstGeom prst="rect">
            <a:avLst/>
          </a:prstGeom>
          <a:noFill/>
        </p:spPr>
        <p:txBody>
          <a:bodyPr wrap="square" rtlCol="0">
            <a:spAutoFit/>
          </a:bodyPr>
          <a:lstStyle/>
          <a:p>
            <a:pPr>
              <a:lnSpc>
                <a:spcPct val="150000"/>
              </a:lnSpc>
            </a:pPr>
            <a:r>
              <a:rPr lang="en-US" altLang="zh-CN" sz="2800" b="1" dirty="0">
                <a:solidFill>
                  <a:srgbClr val="C00000"/>
                </a:solidFill>
              </a:rPr>
              <a:t>31 planes</a:t>
            </a:r>
          </a:p>
        </p:txBody>
      </p:sp>
      <p:sp>
        <p:nvSpPr>
          <p:cNvPr id="14" name="右大括弧 13">
            <a:extLst>
              <a:ext uri="{FF2B5EF4-FFF2-40B4-BE49-F238E27FC236}">
                <a16:creationId xmlns:a16="http://schemas.microsoft.com/office/drawing/2014/main" id="{3C2757A5-F963-23BE-718B-4AE97412723F}"/>
              </a:ext>
            </a:extLst>
          </p:cNvPr>
          <p:cNvSpPr/>
          <p:nvPr/>
        </p:nvSpPr>
        <p:spPr>
          <a:xfrm>
            <a:off x="7750596" y="286662"/>
            <a:ext cx="360040" cy="6238682"/>
          </a:xfrm>
          <a:prstGeom prst="rightBrace">
            <a:avLst/>
          </a:prstGeom>
          <a:ln w="25400">
            <a:solidFill>
              <a:srgbClr val="C0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708519FF-0C82-E470-701C-CC76F61146EF}"/>
              </a:ext>
            </a:extLst>
          </p:cNvPr>
          <p:cNvSpPr txBox="1"/>
          <p:nvPr/>
        </p:nvSpPr>
        <p:spPr>
          <a:xfrm>
            <a:off x="3898169" y="5661248"/>
            <a:ext cx="1080120" cy="338554"/>
          </a:xfrm>
          <a:prstGeom prst="rect">
            <a:avLst/>
          </a:prstGeom>
          <a:noFill/>
        </p:spPr>
        <p:txBody>
          <a:bodyPr wrap="square" rtlCol="0">
            <a:spAutoFit/>
          </a:bodyPr>
          <a:lstStyle/>
          <a:p>
            <a:r>
              <a:rPr lang="en-US" altLang="zh-CN" sz="1600" dirty="0"/>
              <a:t>(</a:t>
            </a:r>
            <a:r>
              <a:rPr lang="en-US" altLang="zh-TW" sz="1600" b="1" dirty="0"/>
              <a:t>Asura</a:t>
            </a:r>
            <a:r>
              <a:rPr lang="en-US" altLang="zh-CN" sz="1600" dirty="0"/>
              <a:t>)</a:t>
            </a:r>
            <a:endParaRPr lang="zh-TW" altLang="en-US" sz="1600" dirty="0"/>
          </a:p>
        </p:txBody>
      </p:sp>
    </p:spTree>
    <p:extLst>
      <p:ext uri="{BB962C8B-B14F-4D97-AF65-F5344CB8AC3E}">
        <p14:creationId xmlns:p14="http://schemas.microsoft.com/office/powerpoint/2010/main" val="3177620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5" grpId="0" animBg="1"/>
      <p:bldP spid="7" grpId="0"/>
      <p:bldP spid="8" grpId="0" animBg="1"/>
      <p:bldP spid="9" grpId="0"/>
      <p:bldP spid="13" grpId="0"/>
      <p:bldP spid="14"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1CBEBD9C-8B18-4686-BD3C-8CFCDBA9EE62}"/>
              </a:ext>
            </a:extLst>
          </p:cNvPr>
          <p:cNvSpPr txBox="1"/>
          <p:nvPr/>
        </p:nvSpPr>
        <p:spPr>
          <a:xfrm>
            <a:off x="-10522" y="1700807"/>
            <a:ext cx="8121157" cy="3649589"/>
          </a:xfrm>
          <a:prstGeom prst="rect">
            <a:avLst/>
          </a:prstGeom>
          <a:noFill/>
        </p:spPr>
        <p:txBody>
          <a:bodyPr wrap="square" rtlCol="0">
            <a:spAutoFit/>
          </a:bodyPr>
          <a:lstStyle/>
          <a:p>
            <a:pPr>
              <a:lnSpc>
                <a:spcPts val="4000"/>
              </a:lnSpc>
            </a:pPr>
            <a:r>
              <a:rPr lang="en-US" altLang="zh-CN" sz="2800" b="1" dirty="0">
                <a:solidFill>
                  <a:srgbClr val="FFFF00"/>
                </a:solidFill>
              </a:rPr>
              <a:t>Three kinds of suffering</a:t>
            </a:r>
            <a:r>
              <a:rPr lang="en-US" altLang="zh-CN" sz="2800" dirty="0">
                <a:solidFill>
                  <a:srgbClr val="FFFF00"/>
                </a:solidFill>
              </a:rPr>
              <a:t>:</a:t>
            </a:r>
          </a:p>
          <a:p>
            <a:pPr>
              <a:lnSpc>
                <a:spcPts val="4000"/>
              </a:lnSpc>
            </a:pPr>
            <a:endParaRPr lang="en-US" altLang="zh-CN" sz="2800" dirty="0">
              <a:solidFill>
                <a:srgbClr val="FFFF00"/>
              </a:solidFill>
            </a:endParaRPr>
          </a:p>
          <a:p>
            <a:pPr>
              <a:lnSpc>
                <a:spcPts val="4000"/>
              </a:lnSpc>
            </a:pPr>
            <a:r>
              <a:rPr lang="en-US" altLang="zh-TW" sz="2800" dirty="0">
                <a:solidFill>
                  <a:srgbClr val="FFFF00"/>
                </a:solidFill>
              </a:rPr>
              <a:t>1. Dukkha-dukkha: dukkha as ordinary suffering</a:t>
            </a:r>
          </a:p>
          <a:p>
            <a:pPr marL="514350" indent="-514350">
              <a:lnSpc>
                <a:spcPts val="4000"/>
              </a:lnSpc>
              <a:buAutoNum type="arabicPeriod"/>
            </a:pPr>
            <a:endParaRPr lang="en-US" altLang="zh-TW" sz="2800" dirty="0">
              <a:solidFill>
                <a:srgbClr val="FFFF00"/>
              </a:solidFill>
            </a:endParaRPr>
          </a:p>
          <a:p>
            <a:pPr>
              <a:lnSpc>
                <a:spcPts val="4000"/>
              </a:lnSpc>
            </a:pPr>
            <a:r>
              <a:rPr lang="en-US" altLang="zh-TW" sz="2800" dirty="0">
                <a:solidFill>
                  <a:srgbClr val="FFFF00"/>
                </a:solidFill>
              </a:rPr>
              <a:t>2. </a:t>
            </a:r>
            <a:r>
              <a:rPr lang="en-US" altLang="zh-TW" sz="2800" dirty="0" err="1">
                <a:solidFill>
                  <a:srgbClr val="FFFF00"/>
                </a:solidFill>
              </a:rPr>
              <a:t>Viparinama</a:t>
            </a:r>
            <a:r>
              <a:rPr lang="en-US" altLang="zh-TW" sz="2800" dirty="0">
                <a:solidFill>
                  <a:srgbClr val="FFFF00"/>
                </a:solidFill>
              </a:rPr>
              <a:t>-dukkha: dukkha produced by change</a:t>
            </a:r>
          </a:p>
          <a:p>
            <a:pPr>
              <a:lnSpc>
                <a:spcPts val="4000"/>
              </a:lnSpc>
            </a:pPr>
            <a:endParaRPr lang="en-US" altLang="zh-TW" sz="2800" dirty="0">
              <a:solidFill>
                <a:srgbClr val="FFFF00"/>
              </a:solidFill>
            </a:endParaRPr>
          </a:p>
          <a:p>
            <a:pPr>
              <a:lnSpc>
                <a:spcPts val="4000"/>
              </a:lnSpc>
            </a:pPr>
            <a:r>
              <a:rPr lang="en-US" altLang="zh-TW" sz="2800" dirty="0">
                <a:solidFill>
                  <a:srgbClr val="FFFF00"/>
                </a:solidFill>
              </a:rPr>
              <a:t>3. </a:t>
            </a:r>
            <a:r>
              <a:rPr lang="en-US" altLang="zh-TW" sz="2800" dirty="0" err="1">
                <a:solidFill>
                  <a:srgbClr val="FFFF00"/>
                </a:solidFill>
              </a:rPr>
              <a:t>Sankhara</a:t>
            </a:r>
            <a:r>
              <a:rPr lang="en-US" altLang="zh-TW" sz="2800" dirty="0">
                <a:solidFill>
                  <a:srgbClr val="FFFF00"/>
                </a:solidFill>
              </a:rPr>
              <a:t>-dukkha: dukkha as a conditioned state</a:t>
            </a:r>
            <a:endParaRPr lang="zh-TW" altLang="en-US" sz="2800" dirty="0">
              <a:solidFill>
                <a:srgbClr val="FFFF00"/>
              </a:solidFill>
            </a:endParaRPr>
          </a:p>
        </p:txBody>
      </p:sp>
      <p:sp>
        <p:nvSpPr>
          <p:cNvPr id="7" name="文字方塊 6">
            <a:extLst>
              <a:ext uri="{FF2B5EF4-FFF2-40B4-BE49-F238E27FC236}">
                <a16:creationId xmlns:a16="http://schemas.microsoft.com/office/drawing/2014/main" id="{6C7A59F5-C261-482B-881E-A657546F0959}"/>
              </a:ext>
            </a:extLst>
          </p:cNvPr>
          <p:cNvSpPr txBox="1"/>
          <p:nvPr/>
        </p:nvSpPr>
        <p:spPr>
          <a:xfrm>
            <a:off x="8696220" y="1220817"/>
            <a:ext cx="3780637" cy="5188472"/>
          </a:xfrm>
          <a:prstGeom prst="rect">
            <a:avLst/>
          </a:prstGeom>
          <a:noFill/>
        </p:spPr>
        <p:txBody>
          <a:bodyPr wrap="square" rtlCol="0">
            <a:spAutoFit/>
          </a:bodyPr>
          <a:lstStyle/>
          <a:p>
            <a:pPr>
              <a:lnSpc>
                <a:spcPts val="4000"/>
              </a:lnSpc>
            </a:pPr>
            <a:r>
              <a:rPr lang="en-US" altLang="zh-CN" sz="2800" b="1" dirty="0">
                <a:solidFill>
                  <a:srgbClr val="FFFF00"/>
                </a:solidFill>
              </a:rPr>
              <a:t>Three realms of existence</a:t>
            </a:r>
            <a:r>
              <a:rPr lang="en-US" altLang="zh-CN" sz="2800" dirty="0">
                <a:solidFill>
                  <a:srgbClr val="FFFF00"/>
                </a:solidFill>
              </a:rPr>
              <a:t>:</a:t>
            </a:r>
          </a:p>
          <a:p>
            <a:pPr>
              <a:lnSpc>
                <a:spcPts val="4000"/>
              </a:lnSpc>
            </a:pPr>
            <a:endParaRPr lang="en-US" altLang="zh-CN" sz="2800" dirty="0">
              <a:solidFill>
                <a:srgbClr val="FFFF00"/>
              </a:solidFill>
            </a:endParaRPr>
          </a:p>
          <a:p>
            <a:pPr>
              <a:lnSpc>
                <a:spcPts val="4000"/>
              </a:lnSpc>
            </a:pPr>
            <a:r>
              <a:rPr lang="en-US" altLang="zh-TW" sz="2800" dirty="0">
                <a:solidFill>
                  <a:srgbClr val="FFFF00"/>
                </a:solidFill>
              </a:rPr>
              <a:t>3. </a:t>
            </a:r>
            <a:r>
              <a:rPr lang="en-US" altLang="zh-TW" sz="2600" dirty="0">
                <a:solidFill>
                  <a:srgbClr val="FFFF00"/>
                </a:solidFill>
              </a:rPr>
              <a:t>Realm of </a:t>
            </a:r>
            <a:r>
              <a:rPr lang="en-US" altLang="zh-TW" sz="2600" dirty="0" err="1">
                <a:solidFill>
                  <a:srgbClr val="FFFF00"/>
                </a:solidFill>
              </a:rPr>
              <a:t>formlessnes</a:t>
            </a:r>
            <a:endParaRPr lang="zh-TW" altLang="en-US" sz="2600" dirty="0">
              <a:solidFill>
                <a:srgbClr val="FFFF00"/>
              </a:solidFill>
            </a:endParaRPr>
          </a:p>
          <a:p>
            <a:pPr>
              <a:lnSpc>
                <a:spcPts val="4000"/>
              </a:lnSpc>
            </a:pPr>
            <a:endParaRPr lang="en-US" altLang="zh-CN" sz="2800" dirty="0">
              <a:solidFill>
                <a:srgbClr val="FFFF00"/>
              </a:solidFill>
            </a:endParaRPr>
          </a:p>
          <a:p>
            <a:pPr>
              <a:lnSpc>
                <a:spcPts val="4000"/>
              </a:lnSpc>
            </a:pPr>
            <a:r>
              <a:rPr lang="en-US" altLang="zh-TW" sz="2800" dirty="0">
                <a:solidFill>
                  <a:srgbClr val="FFFF00"/>
                </a:solidFill>
              </a:rPr>
              <a:t>2. R</a:t>
            </a:r>
            <a:r>
              <a:rPr lang="en-US" altLang="zh-CN" sz="2800" dirty="0">
                <a:solidFill>
                  <a:srgbClr val="FFFF00"/>
                </a:solidFill>
              </a:rPr>
              <a:t>ealm of form</a:t>
            </a:r>
            <a:endParaRPr lang="en-US" altLang="zh-TW" sz="2800" dirty="0">
              <a:solidFill>
                <a:srgbClr val="FFFF00"/>
              </a:solidFill>
            </a:endParaRPr>
          </a:p>
          <a:p>
            <a:pPr>
              <a:lnSpc>
                <a:spcPts val="4000"/>
              </a:lnSpc>
            </a:pPr>
            <a:endParaRPr lang="en-US" altLang="zh-CN" sz="2800" dirty="0">
              <a:solidFill>
                <a:srgbClr val="FFFF00"/>
              </a:solidFill>
            </a:endParaRPr>
          </a:p>
          <a:p>
            <a:pPr>
              <a:lnSpc>
                <a:spcPts val="4000"/>
              </a:lnSpc>
            </a:pPr>
            <a:r>
              <a:rPr lang="en-US" altLang="zh-CN" sz="2800" dirty="0">
                <a:solidFill>
                  <a:srgbClr val="FFFF00"/>
                </a:solidFill>
              </a:rPr>
              <a:t>1. Realm</a:t>
            </a:r>
            <a:r>
              <a:rPr lang="en-US" altLang="zh-TW" sz="2800" dirty="0">
                <a:solidFill>
                  <a:srgbClr val="FFFF00"/>
                </a:solidFill>
              </a:rPr>
              <a:t> of desire</a:t>
            </a:r>
          </a:p>
          <a:p>
            <a:pPr marL="514350" indent="-514350">
              <a:lnSpc>
                <a:spcPts val="4000"/>
              </a:lnSpc>
              <a:buAutoNum type="arabicPeriod"/>
            </a:pPr>
            <a:endParaRPr lang="en-US" altLang="zh-TW" sz="2800" dirty="0">
              <a:solidFill>
                <a:srgbClr val="FFFF00"/>
              </a:solidFill>
            </a:endParaRPr>
          </a:p>
          <a:p>
            <a:pPr>
              <a:lnSpc>
                <a:spcPts val="4000"/>
              </a:lnSpc>
            </a:pPr>
            <a:endParaRPr lang="en-US" altLang="zh-TW" sz="2800" dirty="0">
              <a:solidFill>
                <a:srgbClr val="FFFF00"/>
              </a:solidFill>
            </a:endParaRPr>
          </a:p>
        </p:txBody>
      </p:sp>
      <p:cxnSp>
        <p:nvCxnSpPr>
          <p:cNvPr id="9" name="直線接點 8">
            <a:extLst>
              <a:ext uri="{FF2B5EF4-FFF2-40B4-BE49-F238E27FC236}">
                <a16:creationId xmlns:a16="http://schemas.microsoft.com/office/drawing/2014/main" id="{E375AA00-094C-462A-83C7-55B7E87387AC}"/>
              </a:ext>
            </a:extLst>
          </p:cNvPr>
          <p:cNvCxnSpPr>
            <a:cxnSpLocks/>
          </p:cNvCxnSpPr>
          <p:nvPr/>
        </p:nvCxnSpPr>
        <p:spPr>
          <a:xfrm>
            <a:off x="7462564" y="3068960"/>
            <a:ext cx="1296144" cy="2088232"/>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0" name="直線接點 9">
            <a:extLst>
              <a:ext uri="{FF2B5EF4-FFF2-40B4-BE49-F238E27FC236}">
                <a16:creationId xmlns:a16="http://schemas.microsoft.com/office/drawing/2014/main" id="{0D30BF82-7433-4D24-9B51-96489A9EE217}"/>
              </a:ext>
            </a:extLst>
          </p:cNvPr>
          <p:cNvCxnSpPr>
            <a:cxnSpLocks/>
          </p:cNvCxnSpPr>
          <p:nvPr/>
        </p:nvCxnSpPr>
        <p:spPr>
          <a:xfrm flipH="1" flipV="1">
            <a:off x="7534572" y="4113075"/>
            <a:ext cx="1224136" cy="104411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6" name="直線接點 15">
            <a:extLst>
              <a:ext uri="{FF2B5EF4-FFF2-40B4-BE49-F238E27FC236}">
                <a16:creationId xmlns:a16="http://schemas.microsoft.com/office/drawing/2014/main" id="{A346C141-C29C-4869-AD9E-218FE5ECD648}"/>
              </a:ext>
            </a:extLst>
          </p:cNvPr>
          <p:cNvCxnSpPr>
            <a:cxnSpLocks/>
          </p:cNvCxnSpPr>
          <p:nvPr/>
        </p:nvCxnSpPr>
        <p:spPr>
          <a:xfrm flipH="1">
            <a:off x="7534572" y="5157192"/>
            <a:ext cx="1224136"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直線接點 20">
            <a:extLst>
              <a:ext uri="{FF2B5EF4-FFF2-40B4-BE49-F238E27FC236}">
                <a16:creationId xmlns:a16="http://schemas.microsoft.com/office/drawing/2014/main" id="{A9D527BF-C875-4EE0-8C04-7245ECE92909}"/>
              </a:ext>
            </a:extLst>
          </p:cNvPr>
          <p:cNvCxnSpPr>
            <a:cxnSpLocks/>
          </p:cNvCxnSpPr>
          <p:nvPr/>
        </p:nvCxnSpPr>
        <p:spPr>
          <a:xfrm>
            <a:off x="7525052" y="4113075"/>
            <a:ext cx="1233656" cy="0"/>
          </a:xfrm>
          <a:prstGeom prst="line">
            <a:avLst/>
          </a:prstGeom>
          <a:ln w="1905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2" name="直線接點 21">
            <a:extLst>
              <a:ext uri="{FF2B5EF4-FFF2-40B4-BE49-F238E27FC236}">
                <a16:creationId xmlns:a16="http://schemas.microsoft.com/office/drawing/2014/main" id="{A122AF94-78A4-4286-B86A-852073FB455F}"/>
              </a:ext>
            </a:extLst>
          </p:cNvPr>
          <p:cNvCxnSpPr>
            <a:cxnSpLocks/>
          </p:cNvCxnSpPr>
          <p:nvPr/>
        </p:nvCxnSpPr>
        <p:spPr>
          <a:xfrm flipV="1">
            <a:off x="7525052" y="3028509"/>
            <a:ext cx="1233656" cy="2128683"/>
          </a:xfrm>
          <a:prstGeom prst="line">
            <a:avLst/>
          </a:prstGeom>
          <a:ln w="1905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3" name="直線接點 22">
            <a:extLst>
              <a:ext uri="{FF2B5EF4-FFF2-40B4-BE49-F238E27FC236}">
                <a16:creationId xmlns:a16="http://schemas.microsoft.com/office/drawing/2014/main" id="{3140EF3F-4236-4D6E-8FB0-5DFD1C135FA9}"/>
              </a:ext>
            </a:extLst>
          </p:cNvPr>
          <p:cNvCxnSpPr>
            <a:cxnSpLocks/>
          </p:cNvCxnSpPr>
          <p:nvPr/>
        </p:nvCxnSpPr>
        <p:spPr>
          <a:xfrm flipH="1">
            <a:off x="7525052" y="4113075"/>
            <a:ext cx="1233656" cy="1044117"/>
          </a:xfrm>
          <a:prstGeom prst="line">
            <a:avLst/>
          </a:prstGeom>
          <a:ln w="19050">
            <a:solidFill>
              <a:srgbClr val="00B0F0"/>
            </a:solidFill>
          </a:ln>
        </p:spPr>
        <p:style>
          <a:lnRef idx="1">
            <a:schemeClr val="accent1"/>
          </a:lnRef>
          <a:fillRef idx="0">
            <a:schemeClr val="accent1"/>
          </a:fillRef>
          <a:effectRef idx="0">
            <a:schemeClr val="accent1"/>
          </a:effectRef>
          <a:fontRef idx="minor">
            <a:schemeClr val="tx1"/>
          </a:fontRef>
        </p:style>
      </p:cxnSp>
      <p:sp>
        <p:nvSpPr>
          <p:cNvPr id="2" name="矩形: 按鈕形 1">
            <a:extLst>
              <a:ext uri="{FF2B5EF4-FFF2-40B4-BE49-F238E27FC236}">
                <a16:creationId xmlns:a16="http://schemas.microsoft.com/office/drawing/2014/main" id="{45561F8A-5BAC-7E8C-A625-698711BB67EA}"/>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11308237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EC9B60F6-02F1-E90B-980D-98B8DC08AA29}"/>
              </a:ext>
            </a:extLst>
          </p:cNvPr>
          <p:cNvPicPr>
            <a:picLocks noChangeAspect="1"/>
          </p:cNvPicPr>
          <p:nvPr/>
        </p:nvPicPr>
        <p:blipFill>
          <a:blip r:embed="rId3"/>
          <a:stretch>
            <a:fillRect/>
          </a:stretch>
        </p:blipFill>
        <p:spPr>
          <a:xfrm>
            <a:off x="1197868" y="1052736"/>
            <a:ext cx="9674027" cy="3312368"/>
          </a:xfrm>
          <a:prstGeom prst="rect">
            <a:avLst/>
          </a:prstGeom>
        </p:spPr>
      </p:pic>
      <p:sp>
        <p:nvSpPr>
          <p:cNvPr id="5" name="文字方塊 4">
            <a:extLst>
              <a:ext uri="{FF2B5EF4-FFF2-40B4-BE49-F238E27FC236}">
                <a16:creationId xmlns:a16="http://schemas.microsoft.com/office/drawing/2014/main" id="{3F3A461D-648E-F3BA-0744-8A82B5F10F5F}"/>
              </a:ext>
            </a:extLst>
          </p:cNvPr>
          <p:cNvSpPr txBox="1"/>
          <p:nvPr/>
        </p:nvSpPr>
        <p:spPr>
          <a:xfrm>
            <a:off x="2833123" y="5732250"/>
            <a:ext cx="2088231" cy="523220"/>
          </a:xfrm>
          <a:prstGeom prst="rect">
            <a:avLst/>
          </a:prstGeom>
          <a:noFill/>
        </p:spPr>
        <p:txBody>
          <a:bodyPr wrap="square" rtlCol="0">
            <a:spAutoFit/>
          </a:bodyPr>
          <a:lstStyle/>
          <a:p>
            <a:r>
              <a:rPr lang="en-US" altLang="zh-CN" sz="2800" dirty="0">
                <a:solidFill>
                  <a:srgbClr val="FFFF00"/>
                </a:solidFill>
              </a:rPr>
              <a:t>mundane</a:t>
            </a:r>
          </a:p>
        </p:txBody>
      </p:sp>
      <p:sp>
        <p:nvSpPr>
          <p:cNvPr id="6" name="文字方塊 5">
            <a:extLst>
              <a:ext uri="{FF2B5EF4-FFF2-40B4-BE49-F238E27FC236}">
                <a16:creationId xmlns:a16="http://schemas.microsoft.com/office/drawing/2014/main" id="{93D436EF-D496-B51E-A551-56FA5A2F71C2}"/>
              </a:ext>
            </a:extLst>
          </p:cNvPr>
          <p:cNvSpPr txBox="1"/>
          <p:nvPr/>
        </p:nvSpPr>
        <p:spPr>
          <a:xfrm>
            <a:off x="7534572" y="5733256"/>
            <a:ext cx="2448272" cy="523220"/>
          </a:xfrm>
          <a:prstGeom prst="rect">
            <a:avLst/>
          </a:prstGeom>
          <a:noFill/>
        </p:spPr>
        <p:txBody>
          <a:bodyPr wrap="square" rtlCol="0">
            <a:spAutoFit/>
          </a:bodyPr>
          <a:lstStyle/>
          <a:p>
            <a:r>
              <a:rPr lang="en-US" altLang="zh-CN" sz="2800" dirty="0">
                <a:solidFill>
                  <a:srgbClr val="FFFF00"/>
                </a:solidFill>
              </a:rPr>
              <a:t>supramundane</a:t>
            </a:r>
          </a:p>
        </p:txBody>
      </p:sp>
      <p:sp>
        <p:nvSpPr>
          <p:cNvPr id="7" name="文字方塊 6">
            <a:extLst>
              <a:ext uri="{FF2B5EF4-FFF2-40B4-BE49-F238E27FC236}">
                <a16:creationId xmlns:a16="http://schemas.microsoft.com/office/drawing/2014/main" id="{AA0A5ACB-7B9F-453A-A81B-B3E272397E2C}"/>
              </a:ext>
            </a:extLst>
          </p:cNvPr>
          <p:cNvSpPr txBox="1"/>
          <p:nvPr/>
        </p:nvSpPr>
        <p:spPr>
          <a:xfrm>
            <a:off x="1953953" y="4753758"/>
            <a:ext cx="2088231" cy="523220"/>
          </a:xfrm>
          <a:prstGeom prst="rect">
            <a:avLst/>
          </a:prstGeom>
          <a:noFill/>
        </p:spPr>
        <p:txBody>
          <a:bodyPr wrap="square" rtlCol="0">
            <a:spAutoFit/>
          </a:bodyPr>
          <a:lstStyle/>
          <a:p>
            <a:r>
              <a:rPr lang="en-US" altLang="zh-CN" sz="2800" dirty="0">
                <a:solidFill>
                  <a:srgbClr val="FFFF00"/>
                </a:solidFill>
              </a:rPr>
              <a:t>effect</a:t>
            </a:r>
          </a:p>
        </p:txBody>
      </p:sp>
      <p:sp>
        <p:nvSpPr>
          <p:cNvPr id="8" name="文字方塊 7">
            <a:extLst>
              <a:ext uri="{FF2B5EF4-FFF2-40B4-BE49-F238E27FC236}">
                <a16:creationId xmlns:a16="http://schemas.microsoft.com/office/drawing/2014/main" id="{A4B74527-9CFA-305F-C386-93A99E856DB9}"/>
              </a:ext>
            </a:extLst>
          </p:cNvPr>
          <p:cNvSpPr txBox="1"/>
          <p:nvPr/>
        </p:nvSpPr>
        <p:spPr>
          <a:xfrm>
            <a:off x="4222204" y="4759561"/>
            <a:ext cx="2088231" cy="523220"/>
          </a:xfrm>
          <a:prstGeom prst="rect">
            <a:avLst/>
          </a:prstGeom>
          <a:noFill/>
        </p:spPr>
        <p:txBody>
          <a:bodyPr wrap="square" rtlCol="0">
            <a:spAutoFit/>
          </a:bodyPr>
          <a:lstStyle/>
          <a:p>
            <a:r>
              <a:rPr lang="en-US" altLang="zh-CN" sz="2800" dirty="0">
                <a:solidFill>
                  <a:srgbClr val="FFFF00"/>
                </a:solidFill>
              </a:rPr>
              <a:t>cause</a:t>
            </a:r>
          </a:p>
        </p:txBody>
      </p:sp>
      <p:sp>
        <p:nvSpPr>
          <p:cNvPr id="9" name="文字方塊 8">
            <a:extLst>
              <a:ext uri="{FF2B5EF4-FFF2-40B4-BE49-F238E27FC236}">
                <a16:creationId xmlns:a16="http://schemas.microsoft.com/office/drawing/2014/main" id="{EF3A8DD3-0FD6-F9FB-350D-AD280B0AAF89}"/>
              </a:ext>
            </a:extLst>
          </p:cNvPr>
          <p:cNvSpPr txBox="1"/>
          <p:nvPr/>
        </p:nvSpPr>
        <p:spPr>
          <a:xfrm>
            <a:off x="6850498" y="4772185"/>
            <a:ext cx="2088231" cy="523220"/>
          </a:xfrm>
          <a:prstGeom prst="rect">
            <a:avLst/>
          </a:prstGeom>
          <a:noFill/>
        </p:spPr>
        <p:txBody>
          <a:bodyPr wrap="square" rtlCol="0">
            <a:spAutoFit/>
          </a:bodyPr>
          <a:lstStyle/>
          <a:p>
            <a:r>
              <a:rPr lang="en-US" altLang="zh-CN" sz="2800" dirty="0">
                <a:solidFill>
                  <a:srgbClr val="FFFF00"/>
                </a:solidFill>
              </a:rPr>
              <a:t>effect</a:t>
            </a:r>
          </a:p>
        </p:txBody>
      </p:sp>
      <p:sp>
        <p:nvSpPr>
          <p:cNvPr id="10" name="文字方塊 9">
            <a:extLst>
              <a:ext uri="{FF2B5EF4-FFF2-40B4-BE49-F238E27FC236}">
                <a16:creationId xmlns:a16="http://schemas.microsoft.com/office/drawing/2014/main" id="{49E70383-DC99-5025-4D2B-43C1561DD363}"/>
              </a:ext>
            </a:extLst>
          </p:cNvPr>
          <p:cNvSpPr txBox="1"/>
          <p:nvPr/>
        </p:nvSpPr>
        <p:spPr>
          <a:xfrm>
            <a:off x="9118749" y="4777988"/>
            <a:ext cx="2088231" cy="523220"/>
          </a:xfrm>
          <a:prstGeom prst="rect">
            <a:avLst/>
          </a:prstGeom>
          <a:noFill/>
        </p:spPr>
        <p:txBody>
          <a:bodyPr wrap="square" rtlCol="0">
            <a:spAutoFit/>
          </a:bodyPr>
          <a:lstStyle/>
          <a:p>
            <a:r>
              <a:rPr lang="en-US" altLang="zh-CN" sz="2800" dirty="0">
                <a:solidFill>
                  <a:srgbClr val="FFFF00"/>
                </a:solidFill>
              </a:rPr>
              <a:t>cause</a:t>
            </a:r>
          </a:p>
        </p:txBody>
      </p:sp>
      <p:sp>
        <p:nvSpPr>
          <p:cNvPr id="11" name="右大括弧 10">
            <a:extLst>
              <a:ext uri="{FF2B5EF4-FFF2-40B4-BE49-F238E27FC236}">
                <a16:creationId xmlns:a16="http://schemas.microsoft.com/office/drawing/2014/main" id="{4D148621-080E-9842-64B8-155187ED4864}"/>
              </a:ext>
            </a:extLst>
          </p:cNvPr>
          <p:cNvSpPr/>
          <p:nvPr/>
        </p:nvSpPr>
        <p:spPr>
          <a:xfrm rot="5400000">
            <a:off x="3492529" y="4477500"/>
            <a:ext cx="288032" cy="2088231"/>
          </a:xfrm>
          <a:prstGeom prst="rightBrace">
            <a:avLst/>
          </a:prstGeom>
          <a:ln w="1905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2" name="右大括弧 11">
            <a:extLst>
              <a:ext uri="{FF2B5EF4-FFF2-40B4-BE49-F238E27FC236}">
                <a16:creationId xmlns:a16="http://schemas.microsoft.com/office/drawing/2014/main" id="{958CA5AA-D8B2-EF21-F175-0A59926947A4}"/>
              </a:ext>
            </a:extLst>
          </p:cNvPr>
          <p:cNvSpPr/>
          <p:nvPr/>
        </p:nvSpPr>
        <p:spPr>
          <a:xfrm rot="5400000">
            <a:off x="8362664" y="4473117"/>
            <a:ext cx="288032" cy="2088231"/>
          </a:xfrm>
          <a:prstGeom prst="rightBrace">
            <a:avLst/>
          </a:prstGeom>
          <a:ln w="1905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3" name="矩形: 按鈕形 12">
            <a:extLst>
              <a:ext uri="{FF2B5EF4-FFF2-40B4-BE49-F238E27FC236}">
                <a16:creationId xmlns:a16="http://schemas.microsoft.com/office/drawing/2014/main" id="{216DC533-EC6B-86D2-74D9-3745D2CD4678}"/>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
        <p:nvSpPr>
          <p:cNvPr id="14" name="矩形 13">
            <a:extLst>
              <a:ext uri="{FF2B5EF4-FFF2-40B4-BE49-F238E27FC236}">
                <a16:creationId xmlns:a16="http://schemas.microsoft.com/office/drawing/2014/main" id="{B86529C7-0D98-79DD-9A3D-177723FB8737}"/>
              </a:ext>
            </a:extLst>
          </p:cNvPr>
          <p:cNvSpPr/>
          <p:nvPr/>
        </p:nvSpPr>
        <p:spPr>
          <a:xfrm>
            <a:off x="3646140" y="2708920"/>
            <a:ext cx="2232248" cy="151216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557703148"/>
      </p:ext>
    </p:extLst>
  </p:cSld>
  <p:clrMapOvr>
    <a:overrideClrMapping bg1="lt1" tx1="dk1" bg2="lt2" tx2="dk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63E4D979-92EA-4894-8C8D-3BF2FFD585C7}"/>
              </a:ext>
            </a:extLst>
          </p:cNvPr>
          <p:cNvSpPr txBox="1"/>
          <p:nvPr/>
        </p:nvSpPr>
        <p:spPr>
          <a:xfrm>
            <a:off x="657808" y="3573016"/>
            <a:ext cx="10873208" cy="2110706"/>
          </a:xfrm>
          <a:prstGeom prst="rect">
            <a:avLst/>
          </a:prstGeom>
          <a:noFill/>
        </p:spPr>
        <p:txBody>
          <a:bodyPr wrap="square" rtlCol="0">
            <a:spAutoFit/>
          </a:bodyPr>
          <a:lstStyle/>
          <a:p>
            <a:pPr>
              <a:lnSpc>
                <a:spcPts val="4000"/>
              </a:lnSpc>
            </a:pPr>
            <a:r>
              <a:rPr lang="en-US" altLang="zh-CN" sz="2800" dirty="0">
                <a:solidFill>
                  <a:schemeClr val="bg1"/>
                </a:solidFill>
              </a:rPr>
              <a:t>‘</a:t>
            </a:r>
            <a:r>
              <a:rPr lang="en-US" altLang="zh-CN" sz="2800" b="1" dirty="0">
                <a:solidFill>
                  <a:schemeClr val="bg1"/>
                </a:solidFill>
              </a:rPr>
              <a:t>Now this, bhikkhus, is the noble truth of the origin of suffering: it is this craving which leads to re-becoming, accompanied by delight and lust, seeking delight here and there; that is, craving for sensual pleasures, craving for existence, craving for non-existence.</a:t>
            </a:r>
            <a:endParaRPr lang="zh-TW" altLang="en-US" sz="2800" b="1" dirty="0">
              <a:solidFill>
                <a:schemeClr val="bg1"/>
              </a:solidFill>
            </a:endParaRPr>
          </a:p>
        </p:txBody>
      </p:sp>
      <p:sp>
        <p:nvSpPr>
          <p:cNvPr id="6" name="文字方塊 5">
            <a:extLst>
              <a:ext uri="{FF2B5EF4-FFF2-40B4-BE49-F238E27FC236}">
                <a16:creationId xmlns:a16="http://schemas.microsoft.com/office/drawing/2014/main" id="{60D44B4C-5CA2-4476-8494-CED8A2F2F387}"/>
              </a:ext>
            </a:extLst>
          </p:cNvPr>
          <p:cNvSpPr txBox="1"/>
          <p:nvPr/>
        </p:nvSpPr>
        <p:spPr>
          <a:xfrm>
            <a:off x="-818356" y="1556792"/>
            <a:ext cx="10656409" cy="954107"/>
          </a:xfrm>
          <a:prstGeom prst="rect">
            <a:avLst/>
          </a:prstGeom>
          <a:noFill/>
        </p:spPr>
        <p:txBody>
          <a:bodyPr wrap="square" rtlCol="0">
            <a:spAutoFit/>
          </a:bodyPr>
          <a:lstStyle/>
          <a:p>
            <a:pPr algn="ctr"/>
            <a:r>
              <a:rPr lang="en-US" altLang="zh-TW" sz="2800" b="1" dirty="0" err="1">
                <a:solidFill>
                  <a:schemeClr val="bg1"/>
                </a:solidFill>
              </a:rPr>
              <a:t>Dhammacakkappavattana</a:t>
            </a:r>
            <a:r>
              <a:rPr lang="en-US" altLang="zh-TW" sz="2800" b="1" dirty="0">
                <a:solidFill>
                  <a:schemeClr val="bg1"/>
                </a:solidFill>
              </a:rPr>
              <a:t> Sutta: </a:t>
            </a:r>
          </a:p>
          <a:p>
            <a:pPr algn="ctr"/>
            <a:r>
              <a:rPr lang="en-US" altLang="zh-TW" sz="2800" b="1" dirty="0">
                <a:solidFill>
                  <a:schemeClr val="bg1"/>
                </a:solidFill>
              </a:rPr>
              <a:t>Setting in Motion the Wheel of the Dhamma</a:t>
            </a:r>
          </a:p>
        </p:txBody>
      </p:sp>
      <p:pic>
        <p:nvPicPr>
          <p:cNvPr id="7" name="圖片 6">
            <a:extLst>
              <a:ext uri="{FF2B5EF4-FFF2-40B4-BE49-F238E27FC236}">
                <a16:creationId xmlns:a16="http://schemas.microsoft.com/office/drawing/2014/main" id="{B927CC2D-10DC-4A6F-AE58-D64E4395EEA0}"/>
              </a:ext>
            </a:extLst>
          </p:cNvPr>
          <p:cNvPicPr>
            <a:picLocks noChangeAspect="1"/>
          </p:cNvPicPr>
          <p:nvPr/>
        </p:nvPicPr>
        <p:blipFill>
          <a:blip r:embed="rId3"/>
          <a:stretch>
            <a:fillRect/>
          </a:stretch>
        </p:blipFill>
        <p:spPr>
          <a:xfrm>
            <a:off x="9190756" y="837306"/>
            <a:ext cx="1865740" cy="1821580"/>
          </a:xfrm>
          <a:prstGeom prst="rect">
            <a:avLst/>
          </a:prstGeom>
        </p:spPr>
      </p:pic>
      <p:sp>
        <p:nvSpPr>
          <p:cNvPr id="2" name="矩形: 按鈕形 1">
            <a:extLst>
              <a:ext uri="{FF2B5EF4-FFF2-40B4-BE49-F238E27FC236}">
                <a16:creationId xmlns:a16="http://schemas.microsoft.com/office/drawing/2014/main" id="{9A18D21E-97C4-4DFF-A563-55219005A489}"/>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3194160421"/>
      </p:ext>
    </p:extLst>
  </p:cSld>
  <p:clrMapOvr>
    <a:overrideClrMapping bg1="lt1" tx1="dk1" bg2="lt2" tx2="dk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5F42EFFA-FDFC-433E-8667-0D3872E1477D}"/>
              </a:ext>
            </a:extLst>
          </p:cNvPr>
          <p:cNvSpPr txBox="1"/>
          <p:nvPr/>
        </p:nvSpPr>
        <p:spPr>
          <a:xfrm>
            <a:off x="213388" y="993856"/>
            <a:ext cx="10873208" cy="571823"/>
          </a:xfrm>
          <a:prstGeom prst="rect">
            <a:avLst/>
          </a:prstGeom>
          <a:noFill/>
        </p:spPr>
        <p:txBody>
          <a:bodyPr wrap="square" rtlCol="0">
            <a:spAutoFit/>
          </a:bodyPr>
          <a:lstStyle/>
          <a:p>
            <a:pPr>
              <a:lnSpc>
                <a:spcPts val="4000"/>
              </a:lnSpc>
              <a:spcAft>
                <a:spcPts val="1200"/>
              </a:spcAft>
            </a:pPr>
            <a:r>
              <a:rPr lang="en-US" altLang="zh-CN" sz="2800" b="1" dirty="0">
                <a:solidFill>
                  <a:srgbClr val="FFFF00"/>
                </a:solidFill>
              </a:rPr>
              <a:t>The Second Noble Truth – </a:t>
            </a:r>
            <a:r>
              <a:rPr lang="en-US" altLang="zh-CN" sz="2800" b="1" dirty="0" err="1">
                <a:solidFill>
                  <a:srgbClr val="FFFF00"/>
                </a:solidFill>
              </a:rPr>
              <a:t>samudaya</a:t>
            </a:r>
            <a:endParaRPr lang="en-US" altLang="zh-CN" sz="2800" b="1" dirty="0">
              <a:solidFill>
                <a:srgbClr val="FFFF00"/>
              </a:solidFill>
            </a:endParaRPr>
          </a:p>
        </p:txBody>
      </p:sp>
      <p:sp>
        <p:nvSpPr>
          <p:cNvPr id="6" name="文字方塊 5">
            <a:extLst>
              <a:ext uri="{FF2B5EF4-FFF2-40B4-BE49-F238E27FC236}">
                <a16:creationId xmlns:a16="http://schemas.microsoft.com/office/drawing/2014/main" id="{A8E4A942-B8FE-4170-AB9E-51B3DBE97719}"/>
              </a:ext>
            </a:extLst>
          </p:cNvPr>
          <p:cNvSpPr txBox="1"/>
          <p:nvPr/>
        </p:nvSpPr>
        <p:spPr>
          <a:xfrm>
            <a:off x="189756" y="1671775"/>
            <a:ext cx="7560840" cy="571823"/>
          </a:xfrm>
          <a:prstGeom prst="rect">
            <a:avLst/>
          </a:prstGeom>
          <a:noFill/>
        </p:spPr>
        <p:txBody>
          <a:bodyPr wrap="square" rtlCol="0">
            <a:spAutoFit/>
          </a:bodyPr>
          <a:lstStyle/>
          <a:p>
            <a:pPr>
              <a:lnSpc>
                <a:spcPts val="4000"/>
              </a:lnSpc>
            </a:pPr>
            <a:r>
              <a:rPr lang="en-US" altLang="zh-CN" sz="2800" u="sng" dirty="0">
                <a:solidFill>
                  <a:srgbClr val="FFFF00"/>
                </a:solidFill>
              </a:rPr>
              <a:t>Three types of craving</a:t>
            </a:r>
            <a:r>
              <a:rPr lang="zh-CN" altLang="en-US" sz="2800" dirty="0">
                <a:solidFill>
                  <a:srgbClr val="FFFF00"/>
                </a:solidFill>
              </a:rPr>
              <a:t>：</a:t>
            </a:r>
            <a:endParaRPr lang="zh-TW" altLang="en-US" sz="2800" dirty="0">
              <a:solidFill>
                <a:srgbClr val="FFFF00"/>
              </a:solidFill>
            </a:endParaRPr>
          </a:p>
        </p:txBody>
      </p:sp>
      <p:sp>
        <p:nvSpPr>
          <p:cNvPr id="2" name="矩形: 按鈕形 1">
            <a:extLst>
              <a:ext uri="{FF2B5EF4-FFF2-40B4-BE49-F238E27FC236}">
                <a16:creationId xmlns:a16="http://schemas.microsoft.com/office/drawing/2014/main" id="{FBB930FE-430D-37AE-077E-D9960F800D21}"/>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
        <p:nvSpPr>
          <p:cNvPr id="3" name="文字方塊 2">
            <a:extLst>
              <a:ext uri="{FF2B5EF4-FFF2-40B4-BE49-F238E27FC236}">
                <a16:creationId xmlns:a16="http://schemas.microsoft.com/office/drawing/2014/main" id="{195B6CCA-1290-BCF3-3128-64D89D95DD40}"/>
              </a:ext>
            </a:extLst>
          </p:cNvPr>
          <p:cNvSpPr txBox="1"/>
          <p:nvPr/>
        </p:nvSpPr>
        <p:spPr>
          <a:xfrm>
            <a:off x="98986" y="2420888"/>
            <a:ext cx="12309817" cy="4162550"/>
          </a:xfrm>
          <a:prstGeom prst="rect">
            <a:avLst/>
          </a:prstGeom>
          <a:noFill/>
        </p:spPr>
        <p:txBody>
          <a:bodyPr wrap="square" rtlCol="0">
            <a:spAutoFit/>
          </a:bodyPr>
          <a:lstStyle/>
          <a:p>
            <a:pPr marL="514350" indent="-514350">
              <a:lnSpc>
                <a:spcPts val="4000"/>
              </a:lnSpc>
              <a:buAutoNum type="arabicPeriod"/>
            </a:pPr>
            <a:r>
              <a:rPr lang="en-US" altLang="zh-CN" sz="2700" dirty="0" err="1">
                <a:solidFill>
                  <a:srgbClr val="FFFF00"/>
                </a:solidFill>
              </a:rPr>
              <a:t>Kāma-taṇhā</a:t>
            </a:r>
            <a:r>
              <a:rPr lang="en-US" altLang="zh-CN" sz="2700" dirty="0">
                <a:solidFill>
                  <a:srgbClr val="FFFF00"/>
                </a:solidFill>
              </a:rPr>
              <a:t> (sensual pleasures craving): craving for sense objects which provide pleasant feeling.</a:t>
            </a:r>
          </a:p>
          <a:p>
            <a:pPr marL="514350" indent="-514350">
              <a:lnSpc>
                <a:spcPts val="4000"/>
              </a:lnSpc>
              <a:buAutoNum type="arabicPeriod"/>
            </a:pPr>
            <a:r>
              <a:rPr lang="en-US" altLang="zh-TW" sz="2700" dirty="0">
                <a:solidFill>
                  <a:srgbClr val="FFFF00"/>
                </a:solidFill>
              </a:rPr>
              <a:t>Bhava-</a:t>
            </a:r>
            <a:r>
              <a:rPr lang="en-US" altLang="zh-TW" sz="2700" dirty="0" err="1">
                <a:solidFill>
                  <a:srgbClr val="FFFF00"/>
                </a:solidFill>
              </a:rPr>
              <a:t>taṇhā</a:t>
            </a:r>
            <a:r>
              <a:rPr lang="en-US" altLang="zh-TW" sz="2700" dirty="0">
                <a:solidFill>
                  <a:srgbClr val="FFFF00"/>
                </a:solidFill>
              </a:rPr>
              <a:t> (craving for being): craving to be something, to unite with an experience.</a:t>
            </a:r>
          </a:p>
          <a:p>
            <a:pPr marL="514350" indent="-514350">
              <a:lnSpc>
                <a:spcPts val="4000"/>
              </a:lnSpc>
              <a:buAutoNum type="arabicPeriod"/>
            </a:pPr>
            <a:r>
              <a:rPr lang="en-US" altLang="zh-TW" sz="2700" dirty="0" err="1">
                <a:solidFill>
                  <a:srgbClr val="FFFF00"/>
                </a:solidFill>
              </a:rPr>
              <a:t>Vibhava-taṇhā</a:t>
            </a:r>
            <a:r>
              <a:rPr lang="en-US" altLang="zh-TW" sz="2700" dirty="0">
                <a:solidFill>
                  <a:srgbClr val="FFFF00"/>
                </a:solidFill>
              </a:rPr>
              <a:t> (craving for non-existence): craving not to experience unpleasant things in the current or future life, such as unpleasant people or situations. This sort of craving may include attempts at suicide and self-annihilation, and this only results in further rebirth in a worse realm of existence.</a:t>
            </a:r>
            <a:endParaRPr lang="zh-TW" altLang="en-US" sz="2700" dirty="0">
              <a:solidFill>
                <a:srgbClr val="FFFF00"/>
              </a:solidFill>
            </a:endParaRPr>
          </a:p>
        </p:txBody>
      </p:sp>
    </p:spTree>
    <p:extLst>
      <p:ext uri="{BB962C8B-B14F-4D97-AF65-F5344CB8AC3E}">
        <p14:creationId xmlns:p14="http://schemas.microsoft.com/office/powerpoint/2010/main" val="41113258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DFDB479-B72F-0098-4F37-3455D2E34502}"/>
              </a:ext>
            </a:extLst>
          </p:cNvPr>
          <p:cNvSpPr txBox="1"/>
          <p:nvPr/>
        </p:nvSpPr>
        <p:spPr>
          <a:xfrm>
            <a:off x="824362" y="1268760"/>
            <a:ext cx="10873208" cy="2264594"/>
          </a:xfrm>
          <a:prstGeom prst="rect">
            <a:avLst/>
          </a:prstGeom>
          <a:noFill/>
        </p:spPr>
        <p:txBody>
          <a:bodyPr wrap="square" rtlCol="0">
            <a:spAutoFit/>
          </a:bodyPr>
          <a:lstStyle/>
          <a:p>
            <a:pPr>
              <a:lnSpc>
                <a:spcPts val="4000"/>
              </a:lnSpc>
              <a:spcAft>
                <a:spcPts val="1200"/>
              </a:spcAft>
            </a:pPr>
            <a:r>
              <a:rPr lang="en-US" altLang="zh-CN" sz="2800" b="1" dirty="0">
                <a:solidFill>
                  <a:srgbClr val="FFFF00"/>
                </a:solidFill>
              </a:rPr>
              <a:t>The Second Noble Truth – </a:t>
            </a:r>
            <a:r>
              <a:rPr lang="en-US" altLang="zh-CN" sz="2800" b="1" dirty="0" err="1">
                <a:solidFill>
                  <a:srgbClr val="FFFF00"/>
                </a:solidFill>
              </a:rPr>
              <a:t>samudaya</a:t>
            </a:r>
            <a:endParaRPr lang="en-US" altLang="zh-CN" sz="2800" b="1" dirty="0">
              <a:solidFill>
                <a:srgbClr val="FFFF00"/>
              </a:solidFill>
            </a:endParaRPr>
          </a:p>
          <a:p>
            <a:pPr>
              <a:lnSpc>
                <a:spcPts val="4000"/>
              </a:lnSpc>
            </a:pPr>
            <a:r>
              <a:rPr lang="en-US" altLang="zh-CN" sz="2800" dirty="0">
                <a:solidFill>
                  <a:srgbClr val="FFFF00"/>
                </a:solidFill>
              </a:rPr>
              <a:t>Craving is a representative of mental defilements (</a:t>
            </a:r>
            <a:r>
              <a:rPr lang="en-US" altLang="zh-CN" sz="2800" dirty="0" err="1">
                <a:solidFill>
                  <a:srgbClr val="FFFF00"/>
                </a:solidFill>
              </a:rPr>
              <a:t>kleshas</a:t>
            </a:r>
            <a:r>
              <a:rPr lang="en-US" altLang="zh-CN" sz="2800" dirty="0">
                <a:solidFill>
                  <a:srgbClr val="FFFF00"/>
                </a:solidFill>
              </a:rPr>
              <a:t>; </a:t>
            </a:r>
            <a:r>
              <a:rPr lang="en-US" altLang="zh-CN" sz="2800" dirty="0" err="1">
                <a:solidFill>
                  <a:srgbClr val="FFFF00"/>
                </a:solidFill>
              </a:rPr>
              <a:t>kilesa</a:t>
            </a:r>
            <a:r>
              <a:rPr lang="en-US" altLang="zh-CN" sz="2800" dirty="0">
                <a:solidFill>
                  <a:srgbClr val="FFFF00"/>
                </a:solidFill>
              </a:rPr>
              <a:t> ).</a:t>
            </a:r>
          </a:p>
          <a:p>
            <a:pPr>
              <a:lnSpc>
                <a:spcPts val="4000"/>
              </a:lnSpc>
            </a:pPr>
            <a:r>
              <a:rPr lang="en-US" altLang="zh-CN" sz="2800" dirty="0">
                <a:solidFill>
                  <a:srgbClr val="FFFF00"/>
                </a:solidFill>
              </a:rPr>
              <a:t>Mental defilements include </a:t>
            </a:r>
            <a:r>
              <a:rPr lang="en-US" altLang="zh-CN" sz="2800" b="1" dirty="0">
                <a:solidFill>
                  <a:srgbClr val="FFFF00"/>
                </a:solidFill>
              </a:rPr>
              <a:t>greed, hatred, ignorance, jealousy, pride, anxiety, fear, depression, etc</a:t>
            </a:r>
            <a:r>
              <a:rPr lang="en-US" altLang="zh-CN" sz="2800" dirty="0">
                <a:solidFill>
                  <a:srgbClr val="FFFF00"/>
                </a:solidFill>
              </a:rPr>
              <a:t>. </a:t>
            </a:r>
            <a:endParaRPr lang="zh-TW" altLang="en-US" sz="2800" dirty="0">
              <a:solidFill>
                <a:srgbClr val="FFFF00"/>
              </a:solidFill>
            </a:endParaRPr>
          </a:p>
        </p:txBody>
      </p:sp>
      <p:sp>
        <p:nvSpPr>
          <p:cNvPr id="5" name="文字方塊 4">
            <a:extLst>
              <a:ext uri="{FF2B5EF4-FFF2-40B4-BE49-F238E27FC236}">
                <a16:creationId xmlns:a16="http://schemas.microsoft.com/office/drawing/2014/main" id="{30B30AFD-EDEB-81E8-85F2-31012772E0DA}"/>
              </a:ext>
            </a:extLst>
          </p:cNvPr>
          <p:cNvSpPr txBox="1"/>
          <p:nvPr/>
        </p:nvSpPr>
        <p:spPr>
          <a:xfrm>
            <a:off x="824362" y="3955702"/>
            <a:ext cx="10873208" cy="2110706"/>
          </a:xfrm>
          <a:prstGeom prst="rect">
            <a:avLst/>
          </a:prstGeom>
          <a:noFill/>
        </p:spPr>
        <p:txBody>
          <a:bodyPr wrap="square" rtlCol="0">
            <a:spAutoFit/>
          </a:bodyPr>
          <a:lstStyle/>
          <a:p>
            <a:pPr>
              <a:lnSpc>
                <a:spcPts val="4000"/>
              </a:lnSpc>
            </a:pPr>
            <a:r>
              <a:rPr lang="en-US" altLang="zh-CN" sz="2800" dirty="0">
                <a:solidFill>
                  <a:srgbClr val="FFFF00"/>
                </a:solidFill>
              </a:rPr>
              <a:t>The three </a:t>
            </a:r>
            <a:r>
              <a:rPr lang="en-US" altLang="zh-CN" sz="2800" dirty="0" err="1">
                <a:solidFill>
                  <a:srgbClr val="FFFF00"/>
                </a:solidFill>
              </a:rPr>
              <a:t>kleshas</a:t>
            </a:r>
            <a:r>
              <a:rPr lang="en-US" altLang="zh-CN" sz="2800" dirty="0">
                <a:solidFill>
                  <a:srgbClr val="FFFF00"/>
                </a:solidFill>
              </a:rPr>
              <a:t> of </a:t>
            </a:r>
            <a:r>
              <a:rPr lang="en-US" altLang="zh-CN" sz="2800" b="1" dirty="0">
                <a:solidFill>
                  <a:srgbClr val="FFFF00"/>
                </a:solidFill>
              </a:rPr>
              <a:t>greed</a:t>
            </a:r>
            <a:r>
              <a:rPr lang="en-US" altLang="zh-CN" sz="2800" dirty="0">
                <a:solidFill>
                  <a:srgbClr val="FFFF00"/>
                </a:solidFill>
              </a:rPr>
              <a:t>, </a:t>
            </a:r>
            <a:r>
              <a:rPr lang="en-US" altLang="zh-CN" sz="2800" b="1" dirty="0">
                <a:solidFill>
                  <a:srgbClr val="FFFF00"/>
                </a:solidFill>
              </a:rPr>
              <a:t>hatred</a:t>
            </a:r>
            <a:r>
              <a:rPr lang="en-US" altLang="zh-CN" sz="2800" dirty="0">
                <a:solidFill>
                  <a:srgbClr val="FFFF00"/>
                </a:solidFill>
              </a:rPr>
              <a:t> and </a:t>
            </a:r>
            <a:r>
              <a:rPr lang="en-US" altLang="zh-CN" sz="2800" b="1" dirty="0">
                <a:solidFill>
                  <a:srgbClr val="FFFF00"/>
                </a:solidFill>
              </a:rPr>
              <a:t>ignorance</a:t>
            </a:r>
            <a:r>
              <a:rPr lang="en-US" altLang="zh-CN" sz="2800" dirty="0">
                <a:solidFill>
                  <a:srgbClr val="FFFF00"/>
                </a:solidFill>
              </a:rPr>
              <a:t> are identified as the root of all other mental defilements. These are referred to as the </a:t>
            </a:r>
            <a:r>
              <a:rPr lang="en-US" altLang="zh-CN" sz="2800" b="1" u="sng" dirty="0">
                <a:solidFill>
                  <a:srgbClr val="FFFF00"/>
                </a:solidFill>
              </a:rPr>
              <a:t>three poisons</a:t>
            </a:r>
            <a:r>
              <a:rPr lang="en-US" altLang="zh-CN" sz="2800" dirty="0">
                <a:solidFill>
                  <a:srgbClr val="FFFF00"/>
                </a:solidFill>
              </a:rPr>
              <a:t> in the Mahayana tradition, or as </a:t>
            </a:r>
            <a:r>
              <a:rPr lang="en-US" altLang="zh-CN" sz="2800" u="sng" dirty="0">
                <a:solidFill>
                  <a:srgbClr val="FFFF00"/>
                </a:solidFill>
              </a:rPr>
              <a:t>the </a:t>
            </a:r>
            <a:r>
              <a:rPr lang="en-US" altLang="zh-CN" sz="2800" b="1" u="sng" dirty="0">
                <a:solidFill>
                  <a:srgbClr val="FFFF00"/>
                </a:solidFill>
              </a:rPr>
              <a:t>three unwholesome roots</a:t>
            </a:r>
            <a:r>
              <a:rPr lang="en-US" altLang="zh-CN" sz="2800" b="1" dirty="0">
                <a:solidFill>
                  <a:srgbClr val="FFFF00"/>
                </a:solidFill>
              </a:rPr>
              <a:t> </a:t>
            </a:r>
            <a:r>
              <a:rPr lang="en-US" altLang="zh-CN" sz="2800" dirty="0">
                <a:solidFill>
                  <a:srgbClr val="FFFF00"/>
                </a:solidFill>
              </a:rPr>
              <a:t>in the Theravada tradition. </a:t>
            </a:r>
            <a:endParaRPr lang="zh-TW" altLang="en-US" sz="2800" dirty="0">
              <a:solidFill>
                <a:srgbClr val="FFFF00"/>
              </a:solidFill>
            </a:endParaRPr>
          </a:p>
        </p:txBody>
      </p:sp>
      <p:sp>
        <p:nvSpPr>
          <p:cNvPr id="6" name="矩形: 按鈕形 5">
            <a:extLst>
              <a:ext uri="{FF2B5EF4-FFF2-40B4-BE49-F238E27FC236}">
                <a16:creationId xmlns:a16="http://schemas.microsoft.com/office/drawing/2014/main" id="{DCE0ECCE-8325-8A2B-53D2-2AE426A77CF1}"/>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27853656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FC31B4A-FE45-47DB-8C15-07BCE113AA72}"/>
              </a:ext>
            </a:extLst>
          </p:cNvPr>
          <p:cNvSpPr txBox="1"/>
          <p:nvPr/>
        </p:nvSpPr>
        <p:spPr>
          <a:xfrm>
            <a:off x="331476" y="1153019"/>
            <a:ext cx="3816424" cy="523220"/>
          </a:xfrm>
          <a:prstGeom prst="rect">
            <a:avLst/>
          </a:prstGeom>
          <a:noFill/>
          <a:ln>
            <a:noFill/>
          </a:ln>
        </p:spPr>
        <p:txBody>
          <a:bodyPr wrap="square" rtlCol="0">
            <a:spAutoFit/>
          </a:bodyPr>
          <a:lstStyle/>
          <a:p>
            <a:r>
              <a:rPr lang="en-US" altLang="zh-TW" sz="2800" b="1" dirty="0">
                <a:solidFill>
                  <a:srgbClr val="FFFF00"/>
                </a:solidFill>
              </a:rPr>
              <a:t>The three rounds (</a:t>
            </a:r>
            <a:r>
              <a:rPr lang="en-US" altLang="zh-TW" sz="2800" b="1" dirty="0" err="1">
                <a:solidFill>
                  <a:srgbClr val="FFFF00"/>
                </a:solidFill>
              </a:rPr>
              <a:t>vaṭṭa</a:t>
            </a:r>
            <a:r>
              <a:rPr lang="en-US" altLang="zh-TW" sz="2800" b="1" dirty="0">
                <a:solidFill>
                  <a:srgbClr val="FFFF00"/>
                </a:solidFill>
              </a:rPr>
              <a:t>)</a:t>
            </a:r>
            <a:endParaRPr lang="zh-TW" altLang="en-US" sz="2800" b="1" dirty="0">
              <a:solidFill>
                <a:srgbClr val="FFFF00"/>
              </a:solidFill>
            </a:endParaRPr>
          </a:p>
        </p:txBody>
      </p:sp>
      <p:sp>
        <p:nvSpPr>
          <p:cNvPr id="6" name="文字方塊 5">
            <a:extLst>
              <a:ext uri="{FF2B5EF4-FFF2-40B4-BE49-F238E27FC236}">
                <a16:creationId xmlns:a16="http://schemas.microsoft.com/office/drawing/2014/main" id="{AB5E2227-7067-47DB-A6EC-0E944EFBEA79}"/>
              </a:ext>
            </a:extLst>
          </p:cNvPr>
          <p:cNvSpPr txBox="1"/>
          <p:nvPr/>
        </p:nvSpPr>
        <p:spPr>
          <a:xfrm>
            <a:off x="4870277" y="1982847"/>
            <a:ext cx="3024335" cy="523220"/>
          </a:xfrm>
          <a:prstGeom prst="rect">
            <a:avLst/>
          </a:prstGeom>
          <a:noFill/>
          <a:ln>
            <a:solidFill>
              <a:srgbClr val="FFFF00"/>
            </a:solidFill>
          </a:ln>
        </p:spPr>
        <p:txBody>
          <a:bodyPr wrap="square" rtlCol="0">
            <a:spAutoFit/>
          </a:bodyPr>
          <a:lstStyle/>
          <a:p>
            <a:r>
              <a:rPr lang="en-US" altLang="zh-TW" sz="2800" dirty="0">
                <a:solidFill>
                  <a:srgbClr val="FFFF00"/>
                </a:solidFill>
              </a:rPr>
              <a:t>Mental defilements</a:t>
            </a:r>
            <a:endParaRPr lang="zh-TW" altLang="en-US" sz="2800" dirty="0">
              <a:solidFill>
                <a:srgbClr val="FFFF00"/>
              </a:solidFill>
            </a:endParaRPr>
          </a:p>
        </p:txBody>
      </p:sp>
      <p:sp>
        <p:nvSpPr>
          <p:cNvPr id="7" name="文字方塊 6">
            <a:extLst>
              <a:ext uri="{FF2B5EF4-FFF2-40B4-BE49-F238E27FC236}">
                <a16:creationId xmlns:a16="http://schemas.microsoft.com/office/drawing/2014/main" id="{41FEBAC7-F1AD-4BD8-ABCF-A56E6F2F2CE7}"/>
              </a:ext>
            </a:extLst>
          </p:cNvPr>
          <p:cNvSpPr txBox="1"/>
          <p:nvPr/>
        </p:nvSpPr>
        <p:spPr>
          <a:xfrm>
            <a:off x="8062520" y="4767521"/>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Actions (</a:t>
            </a:r>
            <a:r>
              <a:rPr lang="en-US" altLang="zh-TW" sz="2800" dirty="0" err="1">
                <a:solidFill>
                  <a:srgbClr val="FFFF00"/>
                </a:solidFill>
              </a:rPr>
              <a:t>kamma</a:t>
            </a:r>
            <a:r>
              <a:rPr lang="en-US" altLang="zh-TW" sz="2800" dirty="0">
                <a:solidFill>
                  <a:srgbClr val="FFFF00"/>
                </a:solidFill>
              </a:rPr>
              <a:t>)</a:t>
            </a:r>
            <a:endParaRPr lang="zh-TW" altLang="en-US" sz="2800" dirty="0">
              <a:solidFill>
                <a:srgbClr val="FFFF00"/>
              </a:solidFill>
            </a:endParaRPr>
          </a:p>
        </p:txBody>
      </p:sp>
      <p:sp>
        <p:nvSpPr>
          <p:cNvPr id="8" name="文字方塊 7">
            <a:extLst>
              <a:ext uri="{FF2B5EF4-FFF2-40B4-BE49-F238E27FC236}">
                <a16:creationId xmlns:a16="http://schemas.microsoft.com/office/drawing/2014/main" id="{2C4F0FDC-1C21-4E8C-A779-47F8CBFE5170}"/>
              </a:ext>
            </a:extLst>
          </p:cNvPr>
          <p:cNvSpPr txBox="1"/>
          <p:nvPr/>
        </p:nvSpPr>
        <p:spPr>
          <a:xfrm>
            <a:off x="1701924" y="4767521"/>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Results (suffering)</a:t>
            </a:r>
          </a:p>
        </p:txBody>
      </p:sp>
      <p:sp>
        <p:nvSpPr>
          <p:cNvPr id="9" name="箭號: 向右 8">
            <a:extLst>
              <a:ext uri="{FF2B5EF4-FFF2-40B4-BE49-F238E27FC236}">
                <a16:creationId xmlns:a16="http://schemas.microsoft.com/office/drawing/2014/main" id="{D3489B99-EAD7-4C4C-B2A2-B9AD23249CE7}"/>
              </a:ext>
            </a:extLst>
          </p:cNvPr>
          <p:cNvSpPr/>
          <p:nvPr/>
        </p:nvSpPr>
        <p:spPr>
          <a:xfrm rot="3151554">
            <a:off x="7462663" y="3312758"/>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箭號: 向右 9">
            <a:extLst>
              <a:ext uri="{FF2B5EF4-FFF2-40B4-BE49-F238E27FC236}">
                <a16:creationId xmlns:a16="http://schemas.microsoft.com/office/drawing/2014/main" id="{28BA47DE-5890-489F-BA59-E1BA7D5B5D35}"/>
              </a:ext>
            </a:extLst>
          </p:cNvPr>
          <p:cNvSpPr/>
          <p:nvPr/>
        </p:nvSpPr>
        <p:spPr>
          <a:xfrm rot="10800000">
            <a:off x="5894153" y="4917182"/>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箭號: 向右 10">
            <a:extLst>
              <a:ext uri="{FF2B5EF4-FFF2-40B4-BE49-F238E27FC236}">
                <a16:creationId xmlns:a16="http://schemas.microsoft.com/office/drawing/2014/main" id="{51679B18-CB31-49CF-9931-2B2F589C19A8}"/>
              </a:ext>
            </a:extLst>
          </p:cNvPr>
          <p:cNvSpPr/>
          <p:nvPr/>
        </p:nvSpPr>
        <p:spPr>
          <a:xfrm rot="18471896">
            <a:off x="4786695" y="3312643"/>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矩形: 圓角 1">
            <a:extLst>
              <a:ext uri="{FF2B5EF4-FFF2-40B4-BE49-F238E27FC236}">
                <a16:creationId xmlns:a16="http://schemas.microsoft.com/office/drawing/2014/main" id="{F681EEF1-FD6D-44E3-A4F3-795B0D84E141}"/>
              </a:ext>
            </a:extLst>
          </p:cNvPr>
          <p:cNvSpPr/>
          <p:nvPr/>
        </p:nvSpPr>
        <p:spPr>
          <a:xfrm rot="2416951">
            <a:off x="4513470" y="2398481"/>
            <a:ext cx="7050320" cy="2534332"/>
          </a:xfrm>
          <a:prstGeom prst="round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3" name="文字方塊 12">
            <a:extLst>
              <a:ext uri="{FF2B5EF4-FFF2-40B4-BE49-F238E27FC236}">
                <a16:creationId xmlns:a16="http://schemas.microsoft.com/office/drawing/2014/main" id="{902E1F1F-C88D-4A0D-8750-38E73A99F65D}"/>
              </a:ext>
            </a:extLst>
          </p:cNvPr>
          <p:cNvSpPr txBox="1"/>
          <p:nvPr/>
        </p:nvSpPr>
        <p:spPr>
          <a:xfrm>
            <a:off x="8826944" y="1542448"/>
            <a:ext cx="2808312" cy="523220"/>
          </a:xfrm>
          <a:prstGeom prst="rect">
            <a:avLst/>
          </a:prstGeom>
          <a:noFill/>
          <a:ln>
            <a:noFill/>
          </a:ln>
        </p:spPr>
        <p:txBody>
          <a:bodyPr wrap="square" rtlCol="0">
            <a:spAutoFit/>
          </a:bodyPr>
          <a:lstStyle/>
          <a:p>
            <a:r>
              <a:rPr lang="en-US" altLang="zh-TW" sz="2800" dirty="0">
                <a:solidFill>
                  <a:srgbClr val="00B0F0"/>
                </a:solidFill>
              </a:rPr>
              <a:t>Origin of suffering</a:t>
            </a:r>
            <a:endParaRPr lang="zh-TW" altLang="en-US" sz="2800" dirty="0">
              <a:solidFill>
                <a:srgbClr val="00B0F0"/>
              </a:solidFill>
            </a:endParaRPr>
          </a:p>
        </p:txBody>
      </p:sp>
      <p:sp>
        <p:nvSpPr>
          <p:cNvPr id="14" name="文字方塊 13">
            <a:extLst>
              <a:ext uri="{FF2B5EF4-FFF2-40B4-BE49-F238E27FC236}">
                <a16:creationId xmlns:a16="http://schemas.microsoft.com/office/drawing/2014/main" id="{588EC3BB-67EE-4C3D-84F3-E4D57DD4888B}"/>
              </a:ext>
            </a:extLst>
          </p:cNvPr>
          <p:cNvSpPr txBox="1"/>
          <p:nvPr/>
        </p:nvSpPr>
        <p:spPr>
          <a:xfrm>
            <a:off x="9190756" y="5473455"/>
            <a:ext cx="2808312" cy="523220"/>
          </a:xfrm>
          <a:prstGeom prst="rect">
            <a:avLst/>
          </a:prstGeom>
          <a:noFill/>
          <a:ln>
            <a:noFill/>
          </a:ln>
        </p:spPr>
        <p:txBody>
          <a:bodyPr wrap="square" rtlCol="0">
            <a:spAutoFit/>
          </a:bodyPr>
          <a:lstStyle/>
          <a:p>
            <a:r>
              <a:rPr lang="en-US" altLang="zh-TW" sz="2800" dirty="0">
                <a:solidFill>
                  <a:schemeClr val="accent6"/>
                </a:solidFill>
              </a:rPr>
              <a:t>(cause)</a:t>
            </a:r>
            <a:endParaRPr lang="zh-TW" altLang="en-US" sz="2800" dirty="0">
              <a:solidFill>
                <a:schemeClr val="accent6"/>
              </a:solidFill>
            </a:endParaRPr>
          </a:p>
        </p:txBody>
      </p:sp>
      <p:sp>
        <p:nvSpPr>
          <p:cNvPr id="15" name="文字方塊 14">
            <a:extLst>
              <a:ext uri="{FF2B5EF4-FFF2-40B4-BE49-F238E27FC236}">
                <a16:creationId xmlns:a16="http://schemas.microsoft.com/office/drawing/2014/main" id="{6E7CE99F-E0E3-4208-A8F6-DCA031402090}"/>
              </a:ext>
            </a:extLst>
          </p:cNvPr>
          <p:cNvSpPr txBox="1"/>
          <p:nvPr/>
        </p:nvSpPr>
        <p:spPr>
          <a:xfrm>
            <a:off x="5225151" y="1292745"/>
            <a:ext cx="2808312" cy="523220"/>
          </a:xfrm>
          <a:prstGeom prst="rect">
            <a:avLst/>
          </a:prstGeom>
          <a:noFill/>
          <a:ln>
            <a:noFill/>
          </a:ln>
        </p:spPr>
        <p:txBody>
          <a:bodyPr wrap="square" rtlCol="0">
            <a:spAutoFit/>
          </a:bodyPr>
          <a:lstStyle/>
          <a:p>
            <a:r>
              <a:rPr lang="en-US" altLang="zh-TW" sz="2800" dirty="0">
                <a:solidFill>
                  <a:schemeClr val="accent6"/>
                </a:solidFill>
              </a:rPr>
              <a:t>(condition)</a:t>
            </a:r>
            <a:endParaRPr lang="zh-TW" altLang="en-US" sz="2800" dirty="0">
              <a:solidFill>
                <a:schemeClr val="accent6"/>
              </a:solidFill>
            </a:endParaRPr>
          </a:p>
        </p:txBody>
      </p:sp>
      <p:sp>
        <p:nvSpPr>
          <p:cNvPr id="3" name="矩形: 按鈕形 2">
            <a:extLst>
              <a:ext uri="{FF2B5EF4-FFF2-40B4-BE49-F238E27FC236}">
                <a16:creationId xmlns:a16="http://schemas.microsoft.com/office/drawing/2014/main" id="{C5097664-D27B-3DCB-01AB-329012AABD1D}"/>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34045716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2" grpId="0" animBg="1"/>
      <p:bldP spid="13" grpId="0"/>
      <p:bldP spid="14" grpId="0"/>
      <p:bldP spid="15" grpId="0"/>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2990ED6-03AC-4E28-80FE-3D3BC64544EA}"/>
              </a:ext>
            </a:extLst>
          </p:cNvPr>
          <p:cNvSpPr txBox="1"/>
          <p:nvPr/>
        </p:nvSpPr>
        <p:spPr>
          <a:xfrm>
            <a:off x="614893" y="1477248"/>
            <a:ext cx="9230845" cy="3903504"/>
          </a:xfrm>
          <a:prstGeom prst="rect">
            <a:avLst/>
          </a:prstGeom>
          <a:noFill/>
          <a:ln>
            <a:noFill/>
          </a:ln>
        </p:spPr>
        <p:txBody>
          <a:bodyPr wrap="square" rtlCol="0">
            <a:spAutoFit/>
          </a:bodyPr>
          <a:lstStyle/>
          <a:p>
            <a:pPr>
              <a:lnSpc>
                <a:spcPct val="150000"/>
              </a:lnSpc>
            </a:pPr>
            <a:r>
              <a:rPr lang="en-US" altLang="zh-TW" sz="2800" b="1" dirty="0">
                <a:solidFill>
                  <a:srgbClr val="FFFF00"/>
                </a:solidFill>
              </a:rPr>
              <a:t>‘Not in the sky, nor in the midst of the sea,</a:t>
            </a:r>
          </a:p>
          <a:p>
            <a:pPr>
              <a:lnSpc>
                <a:spcPct val="150000"/>
              </a:lnSpc>
            </a:pPr>
            <a:r>
              <a:rPr lang="en-US" altLang="zh-TW" sz="2800" b="1" dirty="0">
                <a:solidFill>
                  <a:srgbClr val="FFFF00"/>
                </a:solidFill>
              </a:rPr>
              <a:t>Nor by hiding in a mountain cave:</a:t>
            </a:r>
          </a:p>
          <a:p>
            <a:pPr>
              <a:lnSpc>
                <a:spcPct val="150000"/>
              </a:lnSpc>
            </a:pPr>
            <a:r>
              <a:rPr lang="en-US" altLang="zh-TW" sz="2800" b="1" dirty="0">
                <a:solidFill>
                  <a:srgbClr val="FFFF00"/>
                </a:solidFill>
              </a:rPr>
              <a:t>No place on earth is to be found</a:t>
            </a:r>
          </a:p>
          <a:p>
            <a:pPr>
              <a:lnSpc>
                <a:spcPct val="150000"/>
              </a:lnSpc>
            </a:pPr>
            <a:r>
              <a:rPr lang="en-US" altLang="zh-TW" sz="2800" b="1" dirty="0">
                <a:solidFill>
                  <a:srgbClr val="FFFF00"/>
                </a:solidFill>
              </a:rPr>
              <a:t>Where one might escape the retribution of </a:t>
            </a:r>
          </a:p>
          <a:p>
            <a:pPr>
              <a:lnSpc>
                <a:spcPct val="150000"/>
              </a:lnSpc>
            </a:pPr>
            <a:r>
              <a:rPr lang="en-US" altLang="zh-TW" sz="2800" b="1" dirty="0">
                <a:solidFill>
                  <a:srgbClr val="FFFF00"/>
                </a:solidFill>
              </a:rPr>
              <a:t>one’s wicked deeds.’</a:t>
            </a:r>
          </a:p>
          <a:p>
            <a:pPr>
              <a:lnSpc>
                <a:spcPct val="150000"/>
              </a:lnSpc>
            </a:pPr>
            <a:r>
              <a:rPr lang="en-US" altLang="zh-TW" sz="2800" dirty="0">
                <a:solidFill>
                  <a:srgbClr val="FFFF00"/>
                </a:solidFill>
              </a:rPr>
              <a:t>__ </a:t>
            </a:r>
            <a:r>
              <a:rPr lang="en-US" altLang="zh-TW" sz="2800" i="1" dirty="0">
                <a:solidFill>
                  <a:srgbClr val="FFFF00"/>
                </a:solidFill>
              </a:rPr>
              <a:t>Dhammapada</a:t>
            </a:r>
            <a:r>
              <a:rPr lang="en-US" altLang="zh-TW" sz="2800" dirty="0">
                <a:solidFill>
                  <a:srgbClr val="FFFF00"/>
                </a:solidFill>
              </a:rPr>
              <a:t>, verse 127</a:t>
            </a:r>
            <a:endParaRPr lang="zh-TW" altLang="en-US" sz="2800" dirty="0">
              <a:solidFill>
                <a:srgbClr val="FFFF00"/>
              </a:solidFill>
            </a:endParaRPr>
          </a:p>
        </p:txBody>
      </p:sp>
      <p:pic>
        <p:nvPicPr>
          <p:cNvPr id="7" name="圖片 6">
            <a:extLst>
              <a:ext uri="{FF2B5EF4-FFF2-40B4-BE49-F238E27FC236}">
                <a16:creationId xmlns:a16="http://schemas.microsoft.com/office/drawing/2014/main" id="{7EA796A1-40A5-4004-9BB9-201E2D7A663B}"/>
              </a:ext>
            </a:extLst>
          </p:cNvPr>
          <p:cNvPicPr>
            <a:picLocks noChangeAspect="1"/>
          </p:cNvPicPr>
          <p:nvPr/>
        </p:nvPicPr>
        <p:blipFill>
          <a:blip r:embed="rId3"/>
          <a:stretch>
            <a:fillRect/>
          </a:stretch>
        </p:blipFill>
        <p:spPr>
          <a:xfrm>
            <a:off x="7894612" y="1700808"/>
            <a:ext cx="4175619" cy="4099500"/>
          </a:xfrm>
          <a:prstGeom prst="rect">
            <a:avLst/>
          </a:prstGeom>
        </p:spPr>
      </p:pic>
      <p:sp>
        <p:nvSpPr>
          <p:cNvPr id="2" name="矩形: 按鈕形 1">
            <a:extLst>
              <a:ext uri="{FF2B5EF4-FFF2-40B4-BE49-F238E27FC236}">
                <a16:creationId xmlns:a16="http://schemas.microsoft.com/office/drawing/2014/main" id="{46A6F45D-381C-8661-4D56-6F3FF51A74AC}"/>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1914045940"/>
      </p:ext>
    </p:extLst>
  </p:cSld>
  <p:clrMapOvr>
    <a:overrideClrMapping bg1="lt1" tx1="dk1" bg2="lt2" tx2="dk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64956B28-128F-4A73-88CE-AA7787D65DBB}"/>
              </a:ext>
            </a:extLst>
          </p:cNvPr>
          <p:cNvPicPr>
            <a:picLocks noChangeAspect="1"/>
          </p:cNvPicPr>
          <p:nvPr/>
        </p:nvPicPr>
        <p:blipFill>
          <a:blip r:embed="rId4"/>
          <a:stretch>
            <a:fillRect/>
          </a:stretch>
        </p:blipFill>
        <p:spPr>
          <a:xfrm>
            <a:off x="1197868" y="1052736"/>
            <a:ext cx="9674027" cy="3312368"/>
          </a:xfrm>
          <a:prstGeom prst="rect">
            <a:avLst/>
          </a:prstGeom>
        </p:spPr>
      </p:pic>
      <p:sp>
        <p:nvSpPr>
          <p:cNvPr id="14" name="矩形: 圓角 13">
            <a:extLst>
              <a:ext uri="{FF2B5EF4-FFF2-40B4-BE49-F238E27FC236}">
                <a16:creationId xmlns:a16="http://schemas.microsoft.com/office/drawing/2014/main" id="{DFB98DEA-F9EA-4107-A006-09B82EE34431}"/>
              </a:ext>
            </a:extLst>
          </p:cNvPr>
          <p:cNvSpPr/>
          <p:nvPr/>
        </p:nvSpPr>
        <p:spPr>
          <a:xfrm>
            <a:off x="1306927" y="2564904"/>
            <a:ext cx="2123189" cy="1701740"/>
          </a:xfrm>
          <a:prstGeom prst="roundRect">
            <a:avLst/>
          </a:prstGeom>
          <a:noFill/>
          <a:ln w="635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5" name="文字方塊 14">
            <a:extLst>
              <a:ext uri="{FF2B5EF4-FFF2-40B4-BE49-F238E27FC236}">
                <a16:creationId xmlns:a16="http://schemas.microsoft.com/office/drawing/2014/main" id="{7DDAAF49-6045-4382-A762-3B8CD9FB79BD}"/>
              </a:ext>
            </a:extLst>
          </p:cNvPr>
          <p:cNvSpPr txBox="1"/>
          <p:nvPr/>
        </p:nvSpPr>
        <p:spPr>
          <a:xfrm>
            <a:off x="693812" y="4365104"/>
            <a:ext cx="4536504" cy="671851"/>
          </a:xfrm>
          <a:prstGeom prst="rect">
            <a:avLst/>
          </a:prstGeom>
          <a:noFill/>
        </p:spPr>
        <p:txBody>
          <a:bodyPr wrap="square" rtlCol="0">
            <a:spAutoFit/>
          </a:bodyPr>
          <a:lstStyle/>
          <a:p>
            <a:pPr>
              <a:lnSpc>
                <a:spcPct val="150000"/>
              </a:lnSpc>
            </a:pPr>
            <a:r>
              <a:rPr lang="en-US" altLang="zh-TW" sz="2800" dirty="0">
                <a:solidFill>
                  <a:srgbClr val="FFFF00"/>
                </a:solidFill>
              </a:rPr>
              <a:t>Six destinies of reincarnation</a:t>
            </a:r>
            <a:endParaRPr lang="zh-TW" altLang="en-US" sz="2800" dirty="0">
              <a:solidFill>
                <a:srgbClr val="FFFF00"/>
              </a:solidFill>
            </a:endParaRPr>
          </a:p>
        </p:txBody>
      </p:sp>
      <p:sp>
        <p:nvSpPr>
          <p:cNvPr id="16" name="文字方塊 15">
            <a:extLst>
              <a:ext uri="{FF2B5EF4-FFF2-40B4-BE49-F238E27FC236}">
                <a16:creationId xmlns:a16="http://schemas.microsoft.com/office/drawing/2014/main" id="{B957164F-B567-46A1-9A50-7BE9B7C23B5E}"/>
              </a:ext>
            </a:extLst>
          </p:cNvPr>
          <p:cNvSpPr txBox="1"/>
          <p:nvPr/>
        </p:nvSpPr>
        <p:spPr>
          <a:xfrm>
            <a:off x="693812" y="4869160"/>
            <a:ext cx="4369181" cy="671851"/>
          </a:xfrm>
          <a:prstGeom prst="rect">
            <a:avLst/>
          </a:prstGeom>
          <a:noFill/>
        </p:spPr>
        <p:txBody>
          <a:bodyPr wrap="square" rtlCol="0">
            <a:spAutoFit/>
          </a:bodyPr>
          <a:lstStyle/>
          <a:p>
            <a:pPr>
              <a:lnSpc>
                <a:spcPct val="150000"/>
              </a:lnSpc>
            </a:pPr>
            <a:r>
              <a:rPr lang="en-US" altLang="zh-TW" sz="2800" dirty="0">
                <a:solidFill>
                  <a:srgbClr val="FFFF00"/>
                </a:solidFill>
              </a:rPr>
              <a:t>Three realms of existence</a:t>
            </a:r>
            <a:endParaRPr lang="zh-TW" altLang="en-US" sz="2800" dirty="0">
              <a:solidFill>
                <a:srgbClr val="FFFF00"/>
              </a:solidFill>
            </a:endParaRPr>
          </a:p>
        </p:txBody>
      </p:sp>
      <p:sp>
        <p:nvSpPr>
          <p:cNvPr id="17" name="文字方塊 16">
            <a:extLst>
              <a:ext uri="{FF2B5EF4-FFF2-40B4-BE49-F238E27FC236}">
                <a16:creationId xmlns:a16="http://schemas.microsoft.com/office/drawing/2014/main" id="{C35DE231-A431-4E13-9C90-B4AE3603FE03}"/>
              </a:ext>
            </a:extLst>
          </p:cNvPr>
          <p:cNvSpPr txBox="1"/>
          <p:nvPr/>
        </p:nvSpPr>
        <p:spPr>
          <a:xfrm>
            <a:off x="537314" y="5733256"/>
            <a:ext cx="4116938" cy="671851"/>
          </a:xfrm>
          <a:prstGeom prst="rect">
            <a:avLst/>
          </a:prstGeom>
          <a:noFill/>
        </p:spPr>
        <p:txBody>
          <a:bodyPr wrap="square" rtlCol="0">
            <a:spAutoFit/>
          </a:bodyPr>
          <a:lstStyle/>
          <a:p>
            <a:pPr>
              <a:lnSpc>
                <a:spcPct val="150000"/>
              </a:lnSpc>
            </a:pPr>
            <a:r>
              <a:rPr lang="en-US" altLang="zh-CN" sz="2800" dirty="0">
                <a:solidFill>
                  <a:srgbClr val="FFC000"/>
                </a:solidFill>
              </a:rPr>
              <a:t>Three kinds </a:t>
            </a:r>
            <a:r>
              <a:rPr lang="en-US" altLang="zh-TW" sz="2800" dirty="0">
                <a:solidFill>
                  <a:srgbClr val="FFC000"/>
                </a:solidFill>
              </a:rPr>
              <a:t>of suffering</a:t>
            </a:r>
            <a:endParaRPr lang="zh-TW" altLang="en-US" sz="2800" dirty="0">
              <a:solidFill>
                <a:srgbClr val="FFC000"/>
              </a:solidFill>
            </a:endParaRPr>
          </a:p>
        </p:txBody>
      </p:sp>
      <p:sp>
        <p:nvSpPr>
          <p:cNvPr id="18" name="左大括弧 17">
            <a:extLst>
              <a:ext uri="{FF2B5EF4-FFF2-40B4-BE49-F238E27FC236}">
                <a16:creationId xmlns:a16="http://schemas.microsoft.com/office/drawing/2014/main" id="{865C1DFA-95E0-43DA-871B-2C9D94F5B132}"/>
              </a:ext>
            </a:extLst>
          </p:cNvPr>
          <p:cNvSpPr/>
          <p:nvPr/>
        </p:nvSpPr>
        <p:spPr>
          <a:xfrm>
            <a:off x="477788" y="4693109"/>
            <a:ext cx="216024" cy="684490"/>
          </a:xfrm>
          <a:prstGeom prst="leftBrace">
            <a:avLst/>
          </a:prstGeom>
          <a:ln w="3810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9" name="箭號: 弧形右彎 18">
            <a:extLst>
              <a:ext uri="{FF2B5EF4-FFF2-40B4-BE49-F238E27FC236}">
                <a16:creationId xmlns:a16="http://schemas.microsoft.com/office/drawing/2014/main" id="{477C6C6F-FAD4-481D-9598-FA022F27B349}"/>
              </a:ext>
            </a:extLst>
          </p:cNvPr>
          <p:cNvSpPr/>
          <p:nvPr/>
        </p:nvSpPr>
        <p:spPr>
          <a:xfrm>
            <a:off x="78904" y="5234216"/>
            <a:ext cx="360040" cy="859713"/>
          </a:xfrm>
          <a:prstGeom prst="curved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tx1"/>
              </a:solidFill>
            </a:endParaRPr>
          </a:p>
        </p:txBody>
      </p:sp>
      <p:sp>
        <p:nvSpPr>
          <p:cNvPr id="20" name="矩形: 圓角 19">
            <a:extLst>
              <a:ext uri="{FF2B5EF4-FFF2-40B4-BE49-F238E27FC236}">
                <a16:creationId xmlns:a16="http://schemas.microsoft.com/office/drawing/2014/main" id="{1D704139-FBD4-433E-B059-0C0D470AFF74}"/>
              </a:ext>
            </a:extLst>
          </p:cNvPr>
          <p:cNvSpPr/>
          <p:nvPr/>
        </p:nvSpPr>
        <p:spPr>
          <a:xfrm>
            <a:off x="3683191" y="2564904"/>
            <a:ext cx="2123189" cy="1701740"/>
          </a:xfrm>
          <a:prstGeom prst="roundRect">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1" name="文字方塊 20">
            <a:extLst>
              <a:ext uri="{FF2B5EF4-FFF2-40B4-BE49-F238E27FC236}">
                <a16:creationId xmlns:a16="http://schemas.microsoft.com/office/drawing/2014/main" id="{3968C331-438B-4CBA-88F8-DED7EF8A26C1}"/>
              </a:ext>
            </a:extLst>
          </p:cNvPr>
          <p:cNvSpPr txBox="1"/>
          <p:nvPr/>
        </p:nvSpPr>
        <p:spPr>
          <a:xfrm>
            <a:off x="5323746" y="4372437"/>
            <a:ext cx="6840760" cy="671851"/>
          </a:xfrm>
          <a:prstGeom prst="rect">
            <a:avLst/>
          </a:prstGeom>
          <a:noFill/>
        </p:spPr>
        <p:txBody>
          <a:bodyPr wrap="square" rtlCol="0">
            <a:spAutoFit/>
          </a:bodyPr>
          <a:lstStyle/>
          <a:p>
            <a:pPr>
              <a:lnSpc>
                <a:spcPct val="150000"/>
              </a:lnSpc>
            </a:pPr>
            <a:r>
              <a:rPr lang="en-US" altLang="zh-TW" sz="2800" dirty="0">
                <a:solidFill>
                  <a:srgbClr val="FF0000"/>
                </a:solidFill>
              </a:rPr>
              <a:t>Mental defilements (greed, hatred, ignorance)</a:t>
            </a:r>
            <a:endParaRPr lang="zh-TW" altLang="en-US" sz="2800" dirty="0">
              <a:solidFill>
                <a:srgbClr val="FF0000"/>
              </a:solidFill>
            </a:endParaRPr>
          </a:p>
        </p:txBody>
      </p:sp>
      <p:sp>
        <p:nvSpPr>
          <p:cNvPr id="22" name="文字方塊 21">
            <a:extLst>
              <a:ext uri="{FF2B5EF4-FFF2-40B4-BE49-F238E27FC236}">
                <a16:creationId xmlns:a16="http://schemas.microsoft.com/office/drawing/2014/main" id="{27B4DAE8-89C6-4DF4-947B-C469E809EEE0}"/>
              </a:ext>
            </a:extLst>
          </p:cNvPr>
          <p:cNvSpPr txBox="1"/>
          <p:nvPr/>
        </p:nvSpPr>
        <p:spPr>
          <a:xfrm>
            <a:off x="5317861" y="5234216"/>
            <a:ext cx="6110971" cy="671851"/>
          </a:xfrm>
          <a:prstGeom prst="rect">
            <a:avLst/>
          </a:prstGeom>
          <a:noFill/>
        </p:spPr>
        <p:txBody>
          <a:bodyPr wrap="square" rtlCol="0">
            <a:spAutoFit/>
          </a:bodyPr>
          <a:lstStyle/>
          <a:p>
            <a:pPr>
              <a:lnSpc>
                <a:spcPct val="150000"/>
              </a:lnSpc>
            </a:pPr>
            <a:r>
              <a:rPr lang="en-US" altLang="zh-TW" sz="2800" dirty="0">
                <a:solidFill>
                  <a:srgbClr val="FF0000"/>
                </a:solidFill>
              </a:rPr>
              <a:t>Actions (bodily, verbal, mental karma)</a:t>
            </a:r>
            <a:endParaRPr lang="zh-TW" altLang="en-US" sz="2800" dirty="0">
              <a:solidFill>
                <a:srgbClr val="FF0000"/>
              </a:solidFill>
            </a:endParaRPr>
          </a:p>
        </p:txBody>
      </p:sp>
      <p:sp>
        <p:nvSpPr>
          <p:cNvPr id="23" name="箭號: 向下 22">
            <a:extLst>
              <a:ext uri="{FF2B5EF4-FFF2-40B4-BE49-F238E27FC236}">
                <a16:creationId xmlns:a16="http://schemas.microsoft.com/office/drawing/2014/main" id="{77104FE8-8112-475B-A6C7-E6F850EAF990}"/>
              </a:ext>
            </a:extLst>
          </p:cNvPr>
          <p:cNvSpPr/>
          <p:nvPr/>
        </p:nvSpPr>
        <p:spPr>
          <a:xfrm>
            <a:off x="6702905" y="5051622"/>
            <a:ext cx="648072" cy="325978"/>
          </a:xfrm>
          <a:prstGeom prst="down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矩形: 按鈕形 1">
            <a:extLst>
              <a:ext uri="{FF2B5EF4-FFF2-40B4-BE49-F238E27FC236}">
                <a16:creationId xmlns:a16="http://schemas.microsoft.com/office/drawing/2014/main" id="{26D0BCFD-ACF0-B430-3E34-5B584EE4B8D9}"/>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
        <p:nvSpPr>
          <p:cNvPr id="3" name="箭號: 上彎 2">
            <a:extLst>
              <a:ext uri="{FF2B5EF4-FFF2-40B4-BE49-F238E27FC236}">
                <a16:creationId xmlns:a16="http://schemas.microsoft.com/office/drawing/2014/main" id="{77A58B08-8EED-CD00-C382-3F25617F231C}"/>
              </a:ext>
            </a:extLst>
          </p:cNvPr>
          <p:cNvSpPr/>
          <p:nvPr/>
        </p:nvSpPr>
        <p:spPr>
          <a:xfrm rot="5400000" flipV="1">
            <a:off x="6484486" y="5858662"/>
            <a:ext cx="564644" cy="768724"/>
          </a:xfrm>
          <a:prstGeom prst="bentUpArrow">
            <a:avLst>
              <a:gd name="adj1" fmla="val 50000"/>
              <a:gd name="adj2" fmla="val 50000"/>
              <a:gd name="adj3" fmla="val 50000"/>
            </a:avLst>
          </a:prstGeom>
          <a:solidFill>
            <a:srgbClr val="C00000"/>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custDataLst>
      <p:tags r:id="rId2"/>
    </p:custDataLst>
    <p:extLst>
      <p:ext uri="{BB962C8B-B14F-4D97-AF65-F5344CB8AC3E}">
        <p14:creationId xmlns:p14="http://schemas.microsoft.com/office/powerpoint/2010/main" val="17444159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44634"/>
    </mc:Choice>
    <mc:Fallback xmlns="">
      <p:transition spd="slow" advTm="14463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p:bldP spid="16" grpId="0"/>
      <p:bldP spid="17" grpId="0"/>
      <p:bldP spid="18" grpId="0" animBg="1"/>
      <p:bldP spid="19" grpId="0" animBg="1"/>
      <p:bldP spid="20" grpId="0" animBg="1"/>
      <p:bldP spid="21" grpId="0"/>
      <p:bldP spid="22" grpId="0"/>
      <p:bldP spid="23" grpId="0" animBg="1"/>
      <p:bldP spid="3"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BA127861-385E-4195-ACA3-203E76FDDF98}"/>
              </a:ext>
            </a:extLst>
          </p:cNvPr>
          <p:cNvSpPr txBox="1"/>
          <p:nvPr/>
        </p:nvSpPr>
        <p:spPr>
          <a:xfrm>
            <a:off x="909836" y="902965"/>
            <a:ext cx="10585176" cy="3257174"/>
          </a:xfrm>
          <a:prstGeom prst="rect">
            <a:avLst/>
          </a:prstGeom>
          <a:noFill/>
        </p:spPr>
        <p:txBody>
          <a:bodyPr wrap="square" rtlCol="0">
            <a:spAutoFit/>
          </a:bodyPr>
          <a:lstStyle/>
          <a:p>
            <a:pPr>
              <a:lnSpc>
                <a:spcPct val="150000"/>
              </a:lnSpc>
            </a:pPr>
            <a:r>
              <a:rPr lang="en-US" altLang="zh-CN" sz="2800" dirty="0">
                <a:solidFill>
                  <a:srgbClr val="FFFF00"/>
                </a:solidFill>
              </a:rPr>
              <a:t>‘All phenomena have mind as their forerunner; </a:t>
            </a:r>
          </a:p>
          <a:p>
            <a:pPr>
              <a:lnSpc>
                <a:spcPct val="150000"/>
              </a:lnSpc>
            </a:pPr>
            <a:r>
              <a:rPr lang="en-US" altLang="zh-CN" sz="2800" dirty="0">
                <a:solidFill>
                  <a:srgbClr val="FFFF00"/>
                </a:solidFill>
              </a:rPr>
              <a:t>They have mind as their chief; they are mind-made. </a:t>
            </a:r>
          </a:p>
          <a:p>
            <a:pPr>
              <a:lnSpc>
                <a:spcPct val="150000"/>
              </a:lnSpc>
            </a:pPr>
            <a:r>
              <a:rPr lang="en-US" altLang="zh-CN" sz="2800" dirty="0">
                <a:solidFill>
                  <a:srgbClr val="FFFF00"/>
                </a:solidFill>
              </a:rPr>
              <a:t>If one speaks or acts with an evil mind, suffering follows one</a:t>
            </a:r>
          </a:p>
          <a:p>
            <a:pPr>
              <a:lnSpc>
                <a:spcPct val="150000"/>
              </a:lnSpc>
            </a:pPr>
            <a:r>
              <a:rPr lang="en-US" altLang="zh-CN" sz="2800" dirty="0">
                <a:solidFill>
                  <a:srgbClr val="FFFF00"/>
                </a:solidFill>
              </a:rPr>
              <a:t>Just as the wheel follows the hoofprint of the ox that draws the cart.’</a:t>
            </a:r>
          </a:p>
          <a:p>
            <a:pPr>
              <a:lnSpc>
                <a:spcPct val="150000"/>
              </a:lnSpc>
            </a:pPr>
            <a:r>
              <a:rPr lang="en-US" altLang="zh-TW" sz="2800" dirty="0">
                <a:solidFill>
                  <a:srgbClr val="FFFF00"/>
                </a:solidFill>
              </a:rPr>
              <a:t>_</a:t>
            </a:r>
            <a:r>
              <a:rPr lang="en-US" altLang="zh-TW" sz="2800" i="1" dirty="0">
                <a:solidFill>
                  <a:srgbClr val="FFFF00"/>
                </a:solidFill>
              </a:rPr>
              <a:t>Dhammapada</a:t>
            </a:r>
            <a:r>
              <a:rPr lang="en-US" altLang="zh-TW" sz="2800" dirty="0">
                <a:solidFill>
                  <a:srgbClr val="FFFF00"/>
                </a:solidFill>
              </a:rPr>
              <a:t>, verse 1</a:t>
            </a:r>
            <a:endParaRPr lang="zh-TW" altLang="en-US" sz="2800" dirty="0">
              <a:solidFill>
                <a:srgbClr val="FFFF00"/>
              </a:solidFill>
            </a:endParaRPr>
          </a:p>
        </p:txBody>
      </p:sp>
      <p:pic>
        <p:nvPicPr>
          <p:cNvPr id="9" name="圖片 8">
            <a:extLst>
              <a:ext uri="{FF2B5EF4-FFF2-40B4-BE49-F238E27FC236}">
                <a16:creationId xmlns:a16="http://schemas.microsoft.com/office/drawing/2014/main" id="{FBB25817-2F65-43FF-91AE-A359A68D1A36}"/>
              </a:ext>
            </a:extLst>
          </p:cNvPr>
          <p:cNvPicPr>
            <a:picLocks noChangeAspect="1"/>
          </p:cNvPicPr>
          <p:nvPr/>
        </p:nvPicPr>
        <p:blipFill>
          <a:blip r:embed="rId4"/>
          <a:stretch>
            <a:fillRect/>
          </a:stretch>
        </p:blipFill>
        <p:spPr>
          <a:xfrm>
            <a:off x="5014292" y="3783285"/>
            <a:ext cx="6867525" cy="2886075"/>
          </a:xfrm>
          <a:prstGeom prst="rect">
            <a:avLst/>
          </a:prstGeom>
        </p:spPr>
      </p:pic>
      <p:sp>
        <p:nvSpPr>
          <p:cNvPr id="2" name="矩形: 按鈕形 1">
            <a:extLst>
              <a:ext uri="{FF2B5EF4-FFF2-40B4-BE49-F238E27FC236}">
                <a16:creationId xmlns:a16="http://schemas.microsoft.com/office/drawing/2014/main" id="{15716756-E8CB-48C8-057F-E831BFA46BCB}"/>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custDataLst>
      <p:tags r:id="rId2"/>
    </p:custDataLst>
    <p:extLst>
      <p:ext uri="{BB962C8B-B14F-4D97-AF65-F5344CB8AC3E}">
        <p14:creationId xmlns:p14="http://schemas.microsoft.com/office/powerpoint/2010/main" val="72932755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4621"/>
    </mc:Choice>
    <mc:Fallback xmlns="">
      <p:transition spd="slow" advTm="64621"/>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C49C7505-4A89-4795-893F-4DCB73CB5B73}"/>
              </a:ext>
            </a:extLst>
          </p:cNvPr>
          <p:cNvSpPr txBox="1"/>
          <p:nvPr/>
        </p:nvSpPr>
        <p:spPr>
          <a:xfrm>
            <a:off x="1161864" y="1124744"/>
            <a:ext cx="10585176" cy="3257174"/>
          </a:xfrm>
          <a:prstGeom prst="rect">
            <a:avLst/>
          </a:prstGeom>
          <a:noFill/>
        </p:spPr>
        <p:txBody>
          <a:bodyPr wrap="square" rtlCol="0">
            <a:spAutoFit/>
          </a:bodyPr>
          <a:lstStyle/>
          <a:p>
            <a:pPr>
              <a:lnSpc>
                <a:spcPct val="150000"/>
              </a:lnSpc>
            </a:pPr>
            <a:r>
              <a:rPr lang="en-US" altLang="zh-CN" sz="2800" dirty="0">
                <a:solidFill>
                  <a:srgbClr val="FFFF00"/>
                </a:solidFill>
              </a:rPr>
              <a:t>‘All phenomena have mind as their forerunner; </a:t>
            </a:r>
          </a:p>
          <a:p>
            <a:pPr>
              <a:lnSpc>
                <a:spcPct val="150000"/>
              </a:lnSpc>
            </a:pPr>
            <a:r>
              <a:rPr lang="en-US" altLang="zh-CN" sz="2800" dirty="0">
                <a:solidFill>
                  <a:srgbClr val="FFFF00"/>
                </a:solidFill>
              </a:rPr>
              <a:t>They have mind as their chief; they are mind-made. </a:t>
            </a:r>
          </a:p>
          <a:p>
            <a:pPr>
              <a:lnSpc>
                <a:spcPct val="150000"/>
              </a:lnSpc>
            </a:pPr>
            <a:r>
              <a:rPr lang="en-US" altLang="zh-CN" sz="2800" dirty="0">
                <a:solidFill>
                  <a:srgbClr val="FFFF00"/>
                </a:solidFill>
              </a:rPr>
              <a:t>If one speaks or acts with a pure mind, happiness follows one</a:t>
            </a:r>
          </a:p>
          <a:p>
            <a:pPr>
              <a:lnSpc>
                <a:spcPct val="150000"/>
              </a:lnSpc>
            </a:pPr>
            <a:r>
              <a:rPr lang="en-US" altLang="zh-CN" sz="2800" dirty="0">
                <a:solidFill>
                  <a:srgbClr val="FFFF00"/>
                </a:solidFill>
              </a:rPr>
              <a:t>Like a shadow that never leaves.’</a:t>
            </a:r>
          </a:p>
          <a:p>
            <a:pPr>
              <a:lnSpc>
                <a:spcPct val="150000"/>
              </a:lnSpc>
            </a:pPr>
            <a:r>
              <a:rPr lang="en-US" altLang="zh-TW" sz="2800" dirty="0">
                <a:solidFill>
                  <a:srgbClr val="FFFF00"/>
                </a:solidFill>
              </a:rPr>
              <a:t>_</a:t>
            </a:r>
            <a:r>
              <a:rPr lang="en-US" altLang="zh-TW" sz="2800" i="1" dirty="0">
                <a:solidFill>
                  <a:srgbClr val="FFFF00"/>
                </a:solidFill>
              </a:rPr>
              <a:t>Dhammapada</a:t>
            </a:r>
            <a:r>
              <a:rPr lang="en-US" altLang="zh-TW" sz="2800" dirty="0">
                <a:solidFill>
                  <a:srgbClr val="FFFF00"/>
                </a:solidFill>
              </a:rPr>
              <a:t>, verse 2</a:t>
            </a:r>
            <a:endParaRPr lang="zh-TW" altLang="en-US" sz="2800" dirty="0">
              <a:solidFill>
                <a:srgbClr val="FFFF00"/>
              </a:solidFill>
            </a:endParaRPr>
          </a:p>
        </p:txBody>
      </p:sp>
      <p:pic>
        <p:nvPicPr>
          <p:cNvPr id="8" name="圖片 7">
            <a:extLst>
              <a:ext uri="{FF2B5EF4-FFF2-40B4-BE49-F238E27FC236}">
                <a16:creationId xmlns:a16="http://schemas.microsoft.com/office/drawing/2014/main" id="{9EBBC591-CEFF-485B-A1AA-408177F9692F}"/>
              </a:ext>
            </a:extLst>
          </p:cNvPr>
          <p:cNvPicPr>
            <a:picLocks noChangeAspect="1"/>
          </p:cNvPicPr>
          <p:nvPr/>
        </p:nvPicPr>
        <p:blipFill>
          <a:blip r:embed="rId4"/>
          <a:stretch>
            <a:fillRect/>
          </a:stretch>
        </p:blipFill>
        <p:spPr>
          <a:xfrm>
            <a:off x="6454452" y="3573016"/>
            <a:ext cx="4813367" cy="3027896"/>
          </a:xfrm>
          <a:prstGeom prst="rect">
            <a:avLst/>
          </a:prstGeom>
        </p:spPr>
      </p:pic>
      <p:sp>
        <p:nvSpPr>
          <p:cNvPr id="2" name="矩形: 按鈕形 1">
            <a:extLst>
              <a:ext uri="{FF2B5EF4-FFF2-40B4-BE49-F238E27FC236}">
                <a16:creationId xmlns:a16="http://schemas.microsoft.com/office/drawing/2014/main" id="{834130E5-52F5-F743-0A49-0F21F7C47A45}"/>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custDataLst>
      <p:tags r:id="rId2"/>
    </p:custDataLst>
    <p:extLst>
      <p:ext uri="{BB962C8B-B14F-4D97-AF65-F5344CB8AC3E}">
        <p14:creationId xmlns:p14="http://schemas.microsoft.com/office/powerpoint/2010/main" val="19570739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6454"/>
    </mc:Choice>
    <mc:Fallback xmlns="">
      <p:transition spd="slow" advTm="36454"/>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C6249884-C86F-403A-81CD-3E19CDE5D563}"/>
              </a:ext>
            </a:extLst>
          </p:cNvPr>
          <p:cNvSpPr txBox="1"/>
          <p:nvPr/>
        </p:nvSpPr>
        <p:spPr>
          <a:xfrm>
            <a:off x="715796" y="361624"/>
            <a:ext cx="6840760" cy="2867323"/>
          </a:xfrm>
          <a:prstGeom prst="rect">
            <a:avLst/>
          </a:prstGeom>
          <a:noFill/>
        </p:spPr>
        <p:txBody>
          <a:bodyPr wrap="square" rtlCol="0">
            <a:spAutoFit/>
          </a:bodyPr>
          <a:lstStyle/>
          <a:p>
            <a:pPr>
              <a:lnSpc>
                <a:spcPts val="4400"/>
              </a:lnSpc>
            </a:pPr>
            <a:r>
              <a:rPr lang="en-US" altLang="zh-TW" sz="2800" b="1" dirty="0">
                <a:solidFill>
                  <a:srgbClr val="FFFF00"/>
                </a:solidFill>
              </a:rPr>
              <a:t>Dependent origination</a:t>
            </a:r>
          </a:p>
          <a:p>
            <a:pPr>
              <a:lnSpc>
                <a:spcPts val="4400"/>
              </a:lnSpc>
            </a:pPr>
            <a:r>
              <a:rPr lang="en-US" altLang="zh-TW" sz="2800" b="1" dirty="0">
                <a:solidFill>
                  <a:srgbClr val="FFFF00"/>
                </a:solidFill>
              </a:rPr>
              <a:t>(</a:t>
            </a:r>
            <a:r>
              <a:rPr lang="en-US" altLang="zh-TW" sz="2800" b="1" dirty="0" err="1">
                <a:solidFill>
                  <a:srgbClr val="FFFF00"/>
                </a:solidFill>
              </a:rPr>
              <a:t>pratītyasamutpadā</a:t>
            </a:r>
            <a:r>
              <a:rPr lang="en-US" altLang="zh-TW" sz="2800" b="1" dirty="0">
                <a:solidFill>
                  <a:srgbClr val="FFFF00"/>
                </a:solidFill>
              </a:rPr>
              <a:t>/ </a:t>
            </a:r>
          </a:p>
          <a:p>
            <a:pPr>
              <a:lnSpc>
                <a:spcPts val="4400"/>
              </a:lnSpc>
            </a:pPr>
            <a:r>
              <a:rPr lang="en-US" altLang="zh-TW" sz="2800" b="1" dirty="0" err="1">
                <a:solidFill>
                  <a:srgbClr val="FFFF00"/>
                </a:solidFill>
              </a:rPr>
              <a:t>paṭiccasmuppāda</a:t>
            </a:r>
            <a:r>
              <a:rPr lang="en-US" altLang="zh-TW" sz="2800" b="1" dirty="0">
                <a:solidFill>
                  <a:srgbClr val="FFFF00"/>
                </a:solidFill>
              </a:rPr>
              <a:t>)</a:t>
            </a:r>
          </a:p>
          <a:p>
            <a:pPr>
              <a:lnSpc>
                <a:spcPts val="4400"/>
              </a:lnSpc>
            </a:pPr>
            <a:r>
              <a:rPr lang="en-US" altLang="zh-TW" sz="2800" dirty="0">
                <a:solidFill>
                  <a:srgbClr val="FFFF00"/>
                </a:solidFill>
              </a:rPr>
              <a:t>- Three-Lives-Theory</a:t>
            </a:r>
          </a:p>
          <a:p>
            <a:pPr>
              <a:lnSpc>
                <a:spcPts val="4400"/>
              </a:lnSpc>
            </a:pPr>
            <a:r>
              <a:rPr lang="en-US" altLang="zh-CN" sz="2800" dirty="0">
                <a:solidFill>
                  <a:srgbClr val="FFFF00"/>
                </a:solidFill>
              </a:rPr>
              <a:t>- Wheel of life</a:t>
            </a:r>
            <a:endParaRPr lang="zh-TW" altLang="en-US" sz="2800" dirty="0">
              <a:solidFill>
                <a:srgbClr val="FFFF00"/>
              </a:solidFill>
            </a:endParaRPr>
          </a:p>
        </p:txBody>
      </p:sp>
      <p:sp>
        <p:nvSpPr>
          <p:cNvPr id="6" name="文字方塊 5">
            <a:extLst>
              <a:ext uri="{FF2B5EF4-FFF2-40B4-BE49-F238E27FC236}">
                <a16:creationId xmlns:a16="http://schemas.microsoft.com/office/drawing/2014/main" id="{53FD2223-2A7C-4666-8C96-FA6A4AB35ACC}"/>
              </a:ext>
            </a:extLst>
          </p:cNvPr>
          <p:cNvSpPr txBox="1"/>
          <p:nvPr/>
        </p:nvSpPr>
        <p:spPr>
          <a:xfrm>
            <a:off x="715796" y="3352328"/>
            <a:ext cx="6840760" cy="1084784"/>
          </a:xfrm>
          <a:prstGeom prst="rect">
            <a:avLst/>
          </a:prstGeom>
          <a:noFill/>
        </p:spPr>
        <p:txBody>
          <a:bodyPr wrap="square" rtlCol="0">
            <a:spAutoFit/>
          </a:bodyPr>
          <a:lstStyle/>
          <a:p>
            <a:pPr>
              <a:lnSpc>
                <a:spcPts val="4000"/>
              </a:lnSpc>
            </a:pPr>
            <a:r>
              <a:rPr lang="en-US" altLang="zh-CN" sz="2800" dirty="0">
                <a:solidFill>
                  <a:srgbClr val="FFFF00"/>
                </a:solidFill>
              </a:rPr>
              <a:t>Causal relationship- </a:t>
            </a:r>
          </a:p>
          <a:p>
            <a:pPr>
              <a:lnSpc>
                <a:spcPts val="4000"/>
              </a:lnSpc>
            </a:pPr>
            <a:r>
              <a:rPr lang="en-US" altLang="zh-TW" sz="2800" dirty="0">
                <a:solidFill>
                  <a:srgbClr val="FFFF00"/>
                </a:solidFill>
              </a:rPr>
              <a:t>‘</a:t>
            </a:r>
            <a:r>
              <a:rPr lang="en-US" altLang="zh-CN" sz="2800" dirty="0">
                <a:solidFill>
                  <a:srgbClr val="FFFF00"/>
                </a:solidFill>
              </a:rPr>
              <a:t>With the arising of A, B arises.’</a:t>
            </a:r>
            <a:endParaRPr lang="zh-TW" altLang="en-US" sz="2800" dirty="0">
              <a:solidFill>
                <a:srgbClr val="FFFF00"/>
              </a:solidFill>
            </a:endParaRPr>
          </a:p>
        </p:txBody>
      </p:sp>
      <p:pic>
        <p:nvPicPr>
          <p:cNvPr id="8" name="圖片 7">
            <a:extLst>
              <a:ext uri="{FF2B5EF4-FFF2-40B4-BE49-F238E27FC236}">
                <a16:creationId xmlns:a16="http://schemas.microsoft.com/office/drawing/2014/main" id="{81989421-3296-48DA-B868-DD01DE5204C3}"/>
              </a:ext>
            </a:extLst>
          </p:cNvPr>
          <p:cNvPicPr>
            <a:picLocks noChangeAspect="1"/>
          </p:cNvPicPr>
          <p:nvPr/>
        </p:nvPicPr>
        <p:blipFill>
          <a:blip r:embed="rId4"/>
          <a:stretch>
            <a:fillRect/>
          </a:stretch>
        </p:blipFill>
        <p:spPr>
          <a:xfrm>
            <a:off x="5964261" y="401910"/>
            <a:ext cx="5876925" cy="6267450"/>
          </a:xfrm>
          <a:prstGeom prst="rect">
            <a:avLst/>
          </a:prstGeom>
        </p:spPr>
      </p:pic>
      <p:cxnSp>
        <p:nvCxnSpPr>
          <p:cNvPr id="7" name="直線接點 6">
            <a:extLst>
              <a:ext uri="{FF2B5EF4-FFF2-40B4-BE49-F238E27FC236}">
                <a16:creationId xmlns:a16="http://schemas.microsoft.com/office/drawing/2014/main" id="{2E915D50-0403-4D2C-AC47-8FCF11855D48}"/>
              </a:ext>
            </a:extLst>
          </p:cNvPr>
          <p:cNvCxnSpPr/>
          <p:nvPr/>
        </p:nvCxnSpPr>
        <p:spPr>
          <a:xfrm flipV="1">
            <a:off x="8902724" y="188640"/>
            <a:ext cx="0" cy="122413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直線接點 8">
            <a:extLst>
              <a:ext uri="{FF2B5EF4-FFF2-40B4-BE49-F238E27FC236}">
                <a16:creationId xmlns:a16="http://schemas.microsoft.com/office/drawing/2014/main" id="{1E34DF53-9421-4B8B-B725-58AAEFC14577}"/>
              </a:ext>
            </a:extLst>
          </p:cNvPr>
          <p:cNvCxnSpPr>
            <a:cxnSpLocks/>
          </p:cNvCxnSpPr>
          <p:nvPr/>
        </p:nvCxnSpPr>
        <p:spPr>
          <a:xfrm flipV="1">
            <a:off x="10630916" y="1844824"/>
            <a:ext cx="864097" cy="50405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直線接點 9">
            <a:extLst>
              <a:ext uri="{FF2B5EF4-FFF2-40B4-BE49-F238E27FC236}">
                <a16:creationId xmlns:a16="http://schemas.microsoft.com/office/drawing/2014/main" id="{175FA8D4-6976-4DE6-A5BC-AF36D496AA5E}"/>
              </a:ext>
            </a:extLst>
          </p:cNvPr>
          <p:cNvCxnSpPr>
            <a:cxnSpLocks/>
          </p:cNvCxnSpPr>
          <p:nvPr/>
        </p:nvCxnSpPr>
        <p:spPr>
          <a:xfrm flipH="1" flipV="1">
            <a:off x="6238428" y="1844824"/>
            <a:ext cx="864096" cy="50405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11" name="文字方塊 10">
            <a:extLst>
              <a:ext uri="{FF2B5EF4-FFF2-40B4-BE49-F238E27FC236}">
                <a16:creationId xmlns:a16="http://schemas.microsoft.com/office/drawing/2014/main" id="{AE95B287-6EE4-4039-8067-C2811C4CE9D2}"/>
              </a:ext>
            </a:extLst>
          </p:cNvPr>
          <p:cNvSpPr txBox="1"/>
          <p:nvPr/>
        </p:nvSpPr>
        <p:spPr>
          <a:xfrm>
            <a:off x="9980167" y="394227"/>
            <a:ext cx="1944215" cy="523220"/>
          </a:xfrm>
          <a:prstGeom prst="rect">
            <a:avLst/>
          </a:prstGeom>
          <a:noFill/>
          <a:ln>
            <a:solidFill>
              <a:srgbClr val="FF0000"/>
            </a:solidFill>
          </a:ln>
        </p:spPr>
        <p:txBody>
          <a:bodyPr wrap="square" rtlCol="0">
            <a:spAutoFit/>
          </a:bodyPr>
          <a:lstStyle/>
          <a:p>
            <a:r>
              <a:rPr lang="en-US" altLang="zh-CN" sz="2800" dirty="0">
                <a:solidFill>
                  <a:srgbClr val="FF0000"/>
                </a:solidFill>
              </a:rPr>
              <a:t>Previous life</a:t>
            </a:r>
            <a:endParaRPr lang="zh-TW" altLang="en-US" sz="2800" dirty="0">
              <a:solidFill>
                <a:srgbClr val="FF0000"/>
              </a:solidFill>
            </a:endParaRPr>
          </a:p>
        </p:txBody>
      </p:sp>
      <p:sp>
        <p:nvSpPr>
          <p:cNvPr id="12" name="文字方塊 11">
            <a:extLst>
              <a:ext uri="{FF2B5EF4-FFF2-40B4-BE49-F238E27FC236}">
                <a16:creationId xmlns:a16="http://schemas.microsoft.com/office/drawing/2014/main" id="{B8723B97-9D90-4F90-8138-CBADFF2BB7D6}"/>
              </a:ext>
            </a:extLst>
          </p:cNvPr>
          <p:cNvSpPr txBox="1"/>
          <p:nvPr/>
        </p:nvSpPr>
        <p:spPr>
          <a:xfrm>
            <a:off x="6089872" y="553997"/>
            <a:ext cx="1466684" cy="523220"/>
          </a:xfrm>
          <a:prstGeom prst="rect">
            <a:avLst/>
          </a:prstGeom>
          <a:noFill/>
          <a:ln>
            <a:solidFill>
              <a:srgbClr val="00B050"/>
            </a:solidFill>
          </a:ln>
        </p:spPr>
        <p:txBody>
          <a:bodyPr wrap="square" rtlCol="0">
            <a:spAutoFit/>
          </a:bodyPr>
          <a:lstStyle/>
          <a:p>
            <a:r>
              <a:rPr lang="en-US" altLang="zh-CN" sz="2800" dirty="0">
                <a:solidFill>
                  <a:srgbClr val="00B0F0"/>
                </a:solidFill>
              </a:rPr>
              <a:t>Next life</a:t>
            </a:r>
            <a:endParaRPr lang="zh-TW" altLang="en-US" sz="2800" dirty="0">
              <a:solidFill>
                <a:srgbClr val="00B0F0"/>
              </a:solidFill>
            </a:endParaRPr>
          </a:p>
        </p:txBody>
      </p:sp>
      <p:sp>
        <p:nvSpPr>
          <p:cNvPr id="13" name="文字方塊 12">
            <a:extLst>
              <a:ext uri="{FF2B5EF4-FFF2-40B4-BE49-F238E27FC236}">
                <a16:creationId xmlns:a16="http://schemas.microsoft.com/office/drawing/2014/main" id="{24BEF446-F5CD-4A77-A4AA-CD3E08549620}"/>
              </a:ext>
            </a:extLst>
          </p:cNvPr>
          <p:cNvSpPr txBox="1"/>
          <p:nvPr/>
        </p:nvSpPr>
        <p:spPr>
          <a:xfrm>
            <a:off x="6031285" y="5844940"/>
            <a:ext cx="1880862" cy="523220"/>
          </a:xfrm>
          <a:prstGeom prst="rect">
            <a:avLst/>
          </a:prstGeom>
          <a:noFill/>
          <a:ln>
            <a:solidFill>
              <a:srgbClr val="00B050"/>
            </a:solidFill>
          </a:ln>
        </p:spPr>
        <p:txBody>
          <a:bodyPr wrap="square" rtlCol="0">
            <a:spAutoFit/>
          </a:bodyPr>
          <a:lstStyle/>
          <a:p>
            <a:r>
              <a:rPr lang="en-US" altLang="zh-CN" sz="2800" dirty="0">
                <a:solidFill>
                  <a:srgbClr val="00B050"/>
                </a:solidFill>
              </a:rPr>
              <a:t>Present life</a:t>
            </a:r>
            <a:endParaRPr lang="zh-TW" altLang="en-US" sz="2800" dirty="0">
              <a:solidFill>
                <a:srgbClr val="00B050"/>
              </a:solidFill>
            </a:endParaRPr>
          </a:p>
        </p:txBody>
      </p:sp>
      <p:cxnSp>
        <p:nvCxnSpPr>
          <p:cNvPr id="3" name="直線接點 2">
            <a:extLst>
              <a:ext uri="{FF2B5EF4-FFF2-40B4-BE49-F238E27FC236}">
                <a16:creationId xmlns:a16="http://schemas.microsoft.com/office/drawing/2014/main" id="{499E79EE-1D15-4886-BFA6-A3AB9AB19B69}"/>
              </a:ext>
            </a:extLst>
          </p:cNvPr>
          <p:cNvCxnSpPr/>
          <p:nvPr/>
        </p:nvCxnSpPr>
        <p:spPr>
          <a:xfrm>
            <a:off x="837828" y="4403156"/>
            <a:ext cx="2952328" cy="0"/>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14" name="直線接點 13">
            <a:extLst>
              <a:ext uri="{FF2B5EF4-FFF2-40B4-BE49-F238E27FC236}">
                <a16:creationId xmlns:a16="http://schemas.microsoft.com/office/drawing/2014/main" id="{A6477B01-D30A-405B-B89A-2B77DCB59718}"/>
              </a:ext>
            </a:extLst>
          </p:cNvPr>
          <p:cNvCxnSpPr>
            <a:cxnSpLocks/>
          </p:cNvCxnSpPr>
          <p:nvPr/>
        </p:nvCxnSpPr>
        <p:spPr>
          <a:xfrm>
            <a:off x="4006180" y="4403156"/>
            <a:ext cx="1080120" cy="0"/>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sp>
        <p:nvSpPr>
          <p:cNvPr id="15" name="文字方塊 14">
            <a:extLst>
              <a:ext uri="{FF2B5EF4-FFF2-40B4-BE49-F238E27FC236}">
                <a16:creationId xmlns:a16="http://schemas.microsoft.com/office/drawing/2014/main" id="{C41FD7D0-EDFF-4512-9414-F53E15C28665}"/>
              </a:ext>
            </a:extLst>
          </p:cNvPr>
          <p:cNvSpPr txBox="1"/>
          <p:nvPr/>
        </p:nvSpPr>
        <p:spPr>
          <a:xfrm>
            <a:off x="347639" y="4617425"/>
            <a:ext cx="5076564" cy="2246769"/>
          </a:xfrm>
          <a:prstGeom prst="rect">
            <a:avLst/>
          </a:prstGeom>
          <a:noFill/>
        </p:spPr>
        <p:txBody>
          <a:bodyPr wrap="square" rtlCol="0">
            <a:spAutoFit/>
          </a:bodyPr>
          <a:lstStyle/>
          <a:p>
            <a:r>
              <a:rPr lang="en-US" altLang="zh-TW" sz="2000" b="1" dirty="0">
                <a:solidFill>
                  <a:srgbClr val="FFFF00"/>
                </a:solidFill>
              </a:rPr>
              <a:t>Dependent origination</a:t>
            </a:r>
            <a:r>
              <a:rPr lang="en-US" altLang="zh-TW" sz="2000" dirty="0">
                <a:solidFill>
                  <a:srgbClr val="FFFF00"/>
                </a:solidFill>
              </a:rPr>
              <a:t>:</a:t>
            </a:r>
          </a:p>
          <a:p>
            <a:r>
              <a:rPr lang="en-US" altLang="zh-TW" sz="2000" dirty="0">
                <a:solidFill>
                  <a:srgbClr val="FFFF00"/>
                </a:solidFill>
                <a:hlinkClick r:id="rId5">
                  <a:extLst>
                    <a:ext uri="{A12FA001-AC4F-418D-AE19-62706E023703}">
                      <ahyp:hlinkClr xmlns:ahyp="http://schemas.microsoft.com/office/drawing/2018/hyperlinkcolor" val="tx"/>
                    </a:ext>
                  </a:extLst>
                </a:hlinkClick>
              </a:rPr>
              <a:t>https://www.britannica.com/topic/paticca-samuppada</a:t>
            </a:r>
            <a:endParaRPr lang="en-US" altLang="zh-TW" sz="2000" dirty="0">
              <a:solidFill>
                <a:srgbClr val="FFFF00"/>
              </a:solidFill>
            </a:endParaRPr>
          </a:p>
          <a:p>
            <a:r>
              <a:rPr lang="en-US" altLang="zh-TW" sz="2000" dirty="0">
                <a:solidFill>
                  <a:srgbClr val="FFFF00"/>
                </a:solidFill>
                <a:hlinkClick r:id="rId6">
                  <a:extLst>
                    <a:ext uri="{A12FA001-AC4F-418D-AE19-62706E023703}">
                      <ahyp:hlinkClr xmlns:ahyp="http://schemas.microsoft.com/office/drawing/2018/hyperlinkcolor" val="tx"/>
                    </a:ext>
                  </a:extLst>
                </a:hlinkClick>
              </a:rPr>
              <a:t>https://www.accesstoinsight.org/tipitaka/sn/sn12/sn12.002.than.html</a:t>
            </a:r>
            <a:endParaRPr lang="en-US" altLang="zh-TW" sz="2000" dirty="0">
              <a:solidFill>
                <a:srgbClr val="FFFF00"/>
              </a:solidFill>
            </a:endParaRPr>
          </a:p>
          <a:p>
            <a:r>
              <a:rPr lang="en-US" altLang="zh-TW" sz="2000" dirty="0">
                <a:solidFill>
                  <a:srgbClr val="FFFF00"/>
                </a:solidFill>
              </a:rPr>
              <a:t>https://www.palikanon.com/english/wtb/n_r/paticca_samuppaada.htm</a:t>
            </a:r>
            <a:endParaRPr lang="zh-TW" altLang="en-US" sz="2000" dirty="0">
              <a:solidFill>
                <a:srgbClr val="FFFF00"/>
              </a:solidFill>
            </a:endParaRPr>
          </a:p>
        </p:txBody>
      </p:sp>
    </p:spTree>
    <p:custDataLst>
      <p:tags r:id="rId2"/>
    </p:custDataLst>
    <p:extLst>
      <p:ext uri="{BB962C8B-B14F-4D97-AF65-F5344CB8AC3E}">
        <p14:creationId xmlns:p14="http://schemas.microsoft.com/office/powerpoint/2010/main" val="242244709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8692"/>
    </mc:Choice>
    <mc:Fallback xmlns="">
      <p:transition spd="slow" advTm="9869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animBg="1"/>
      <p:bldP spid="12" grpId="0" animBg="1"/>
      <p:bldP spid="13" grpId="0" animBg="1"/>
      <p:bldP spid="15" grpId="0"/>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A630EC44-2C14-4C1E-8F99-925B08D9709A}"/>
              </a:ext>
            </a:extLst>
          </p:cNvPr>
          <p:cNvSpPr txBox="1"/>
          <p:nvPr/>
        </p:nvSpPr>
        <p:spPr>
          <a:xfrm>
            <a:off x="705309" y="398687"/>
            <a:ext cx="4782050" cy="1318181"/>
          </a:xfrm>
          <a:prstGeom prst="rect">
            <a:avLst/>
          </a:prstGeom>
          <a:noFill/>
        </p:spPr>
        <p:txBody>
          <a:bodyPr wrap="square" rtlCol="0">
            <a:spAutoFit/>
          </a:bodyPr>
          <a:lstStyle/>
          <a:p>
            <a:pPr>
              <a:lnSpc>
                <a:spcPct val="150000"/>
              </a:lnSpc>
            </a:pPr>
            <a:r>
              <a:rPr lang="en-US" altLang="zh-CN" sz="2800" dirty="0">
                <a:solidFill>
                  <a:srgbClr val="FFFF00"/>
                </a:solidFill>
              </a:rPr>
              <a:t>1. With the arising of ignorance, formations arise’</a:t>
            </a:r>
            <a:endParaRPr lang="zh-TW" altLang="en-US" sz="2800" dirty="0">
              <a:solidFill>
                <a:srgbClr val="FFFF00"/>
              </a:solidFill>
            </a:endParaRPr>
          </a:p>
        </p:txBody>
      </p:sp>
      <p:pic>
        <p:nvPicPr>
          <p:cNvPr id="8" name="圖片 7">
            <a:extLst>
              <a:ext uri="{FF2B5EF4-FFF2-40B4-BE49-F238E27FC236}">
                <a16:creationId xmlns:a16="http://schemas.microsoft.com/office/drawing/2014/main" id="{A077AB31-C383-4EC8-B0DC-A05F95B5EC05}"/>
              </a:ext>
            </a:extLst>
          </p:cNvPr>
          <p:cNvPicPr>
            <a:picLocks noChangeAspect="1"/>
          </p:cNvPicPr>
          <p:nvPr/>
        </p:nvPicPr>
        <p:blipFill>
          <a:blip r:embed="rId4"/>
          <a:stretch>
            <a:fillRect/>
          </a:stretch>
        </p:blipFill>
        <p:spPr>
          <a:xfrm>
            <a:off x="6004493" y="394496"/>
            <a:ext cx="5876925" cy="6267450"/>
          </a:xfrm>
          <a:prstGeom prst="rect">
            <a:avLst/>
          </a:prstGeom>
        </p:spPr>
      </p:pic>
      <p:sp>
        <p:nvSpPr>
          <p:cNvPr id="9" name="矩形: 圓角 8">
            <a:extLst>
              <a:ext uri="{FF2B5EF4-FFF2-40B4-BE49-F238E27FC236}">
                <a16:creationId xmlns:a16="http://schemas.microsoft.com/office/drawing/2014/main" id="{FBEEF837-A40D-476E-8479-845D7AF44C7E}"/>
              </a:ext>
            </a:extLst>
          </p:cNvPr>
          <p:cNvSpPr/>
          <p:nvPr/>
        </p:nvSpPr>
        <p:spPr>
          <a:xfrm>
            <a:off x="9046740" y="476672"/>
            <a:ext cx="2304256" cy="1462197"/>
          </a:xfrm>
          <a:prstGeom prst="roundRect">
            <a:avLst/>
          </a:prstGeom>
          <a:noFill/>
          <a:ln w="635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1" name="直線接點 10">
            <a:extLst>
              <a:ext uri="{FF2B5EF4-FFF2-40B4-BE49-F238E27FC236}">
                <a16:creationId xmlns:a16="http://schemas.microsoft.com/office/drawing/2014/main" id="{35F70077-695F-4530-A402-87F0BB77AF6C}"/>
              </a:ext>
            </a:extLst>
          </p:cNvPr>
          <p:cNvCxnSpPr/>
          <p:nvPr/>
        </p:nvCxnSpPr>
        <p:spPr>
          <a:xfrm flipV="1">
            <a:off x="8902724" y="188640"/>
            <a:ext cx="0" cy="122413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直線接點 11">
            <a:extLst>
              <a:ext uri="{FF2B5EF4-FFF2-40B4-BE49-F238E27FC236}">
                <a16:creationId xmlns:a16="http://schemas.microsoft.com/office/drawing/2014/main" id="{B0531C28-9087-4CFC-A4DD-3B1C90453D29}"/>
              </a:ext>
            </a:extLst>
          </p:cNvPr>
          <p:cNvCxnSpPr>
            <a:cxnSpLocks/>
          </p:cNvCxnSpPr>
          <p:nvPr/>
        </p:nvCxnSpPr>
        <p:spPr>
          <a:xfrm flipV="1">
            <a:off x="10630916" y="1938869"/>
            <a:ext cx="792089" cy="410011"/>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pic>
        <p:nvPicPr>
          <p:cNvPr id="16" name="圖片 15">
            <a:extLst>
              <a:ext uri="{FF2B5EF4-FFF2-40B4-BE49-F238E27FC236}">
                <a16:creationId xmlns:a16="http://schemas.microsoft.com/office/drawing/2014/main" id="{DB407BE3-5452-414C-A5D8-BEFA8607507A}"/>
              </a:ext>
            </a:extLst>
          </p:cNvPr>
          <p:cNvPicPr>
            <a:picLocks noChangeAspect="1"/>
          </p:cNvPicPr>
          <p:nvPr/>
        </p:nvPicPr>
        <p:blipFill>
          <a:blip r:embed="rId5"/>
          <a:stretch>
            <a:fillRect/>
          </a:stretch>
        </p:blipFill>
        <p:spPr>
          <a:xfrm>
            <a:off x="798494" y="2070896"/>
            <a:ext cx="3409950" cy="4591050"/>
          </a:xfrm>
          <a:prstGeom prst="rect">
            <a:avLst/>
          </a:prstGeom>
        </p:spPr>
      </p:pic>
      <p:cxnSp>
        <p:nvCxnSpPr>
          <p:cNvPr id="10" name="直線接點 9">
            <a:extLst>
              <a:ext uri="{FF2B5EF4-FFF2-40B4-BE49-F238E27FC236}">
                <a16:creationId xmlns:a16="http://schemas.microsoft.com/office/drawing/2014/main" id="{1A480507-0F98-4ABC-8F75-D800B6B9987C}"/>
              </a:ext>
            </a:extLst>
          </p:cNvPr>
          <p:cNvCxnSpPr>
            <a:cxnSpLocks/>
          </p:cNvCxnSpPr>
          <p:nvPr/>
        </p:nvCxnSpPr>
        <p:spPr>
          <a:xfrm flipH="1" flipV="1">
            <a:off x="6289874" y="1818868"/>
            <a:ext cx="864096" cy="50405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custDataLst>
      <p:tags r:id="rId2"/>
    </p:custDataLst>
    <p:extLst>
      <p:ext uri="{BB962C8B-B14F-4D97-AF65-F5344CB8AC3E}">
        <p14:creationId xmlns:p14="http://schemas.microsoft.com/office/powerpoint/2010/main" val="347443731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5664"/>
    </mc:Choice>
    <mc:Fallback xmlns="">
      <p:transition spd="slow" advTm="7566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200788EE-38BD-40C0-82B0-C0EE383E05F0}"/>
              </a:ext>
            </a:extLst>
          </p:cNvPr>
          <p:cNvPicPr>
            <a:picLocks noChangeAspect="1"/>
          </p:cNvPicPr>
          <p:nvPr/>
        </p:nvPicPr>
        <p:blipFill>
          <a:blip r:embed="rId4"/>
          <a:stretch>
            <a:fillRect/>
          </a:stretch>
        </p:blipFill>
        <p:spPr>
          <a:xfrm>
            <a:off x="5964261" y="424931"/>
            <a:ext cx="5876925" cy="6267450"/>
          </a:xfrm>
          <a:prstGeom prst="rect">
            <a:avLst/>
          </a:prstGeom>
        </p:spPr>
      </p:pic>
      <p:sp>
        <p:nvSpPr>
          <p:cNvPr id="9" name="文字方塊 8">
            <a:extLst>
              <a:ext uri="{FF2B5EF4-FFF2-40B4-BE49-F238E27FC236}">
                <a16:creationId xmlns:a16="http://schemas.microsoft.com/office/drawing/2014/main" id="{0A90E7CB-39BA-4E89-B8F2-979B7533E3DD}"/>
              </a:ext>
            </a:extLst>
          </p:cNvPr>
          <p:cNvSpPr txBox="1"/>
          <p:nvPr/>
        </p:nvSpPr>
        <p:spPr>
          <a:xfrm>
            <a:off x="469516" y="825693"/>
            <a:ext cx="5112568" cy="1318181"/>
          </a:xfrm>
          <a:prstGeom prst="rect">
            <a:avLst/>
          </a:prstGeom>
          <a:noFill/>
        </p:spPr>
        <p:txBody>
          <a:bodyPr wrap="square" rtlCol="0">
            <a:spAutoFit/>
          </a:bodyPr>
          <a:lstStyle/>
          <a:p>
            <a:pPr>
              <a:lnSpc>
                <a:spcPct val="150000"/>
              </a:lnSpc>
            </a:pPr>
            <a:r>
              <a:rPr lang="en-US" altLang="zh-CN" sz="2800" dirty="0">
                <a:solidFill>
                  <a:srgbClr val="FFFF00"/>
                </a:solidFill>
              </a:rPr>
              <a:t>2. With the arising of formations, consciousness arises’</a:t>
            </a:r>
            <a:endParaRPr lang="zh-TW" altLang="en-US" sz="2800" dirty="0">
              <a:solidFill>
                <a:srgbClr val="FFFF00"/>
              </a:solidFill>
            </a:endParaRPr>
          </a:p>
        </p:txBody>
      </p:sp>
      <p:sp>
        <p:nvSpPr>
          <p:cNvPr id="10" name="矩形: 圓角 9">
            <a:extLst>
              <a:ext uri="{FF2B5EF4-FFF2-40B4-BE49-F238E27FC236}">
                <a16:creationId xmlns:a16="http://schemas.microsoft.com/office/drawing/2014/main" id="{4F6CF8D3-9B37-46C9-BDCF-A34BA9061A01}"/>
              </a:ext>
            </a:extLst>
          </p:cNvPr>
          <p:cNvSpPr/>
          <p:nvPr/>
        </p:nvSpPr>
        <p:spPr>
          <a:xfrm>
            <a:off x="10162863" y="991746"/>
            <a:ext cx="1728193" cy="2304256"/>
          </a:xfrm>
          <a:prstGeom prst="roundRect">
            <a:avLst/>
          </a:prstGeom>
          <a:noFill/>
          <a:ln w="635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1" name="直線接點 10">
            <a:extLst>
              <a:ext uri="{FF2B5EF4-FFF2-40B4-BE49-F238E27FC236}">
                <a16:creationId xmlns:a16="http://schemas.microsoft.com/office/drawing/2014/main" id="{B9DBE631-4749-4A29-BB13-345EF7B9ED2B}"/>
              </a:ext>
            </a:extLst>
          </p:cNvPr>
          <p:cNvCxnSpPr/>
          <p:nvPr/>
        </p:nvCxnSpPr>
        <p:spPr>
          <a:xfrm flipV="1">
            <a:off x="8902724" y="188640"/>
            <a:ext cx="0" cy="122413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直線接點 11">
            <a:extLst>
              <a:ext uri="{FF2B5EF4-FFF2-40B4-BE49-F238E27FC236}">
                <a16:creationId xmlns:a16="http://schemas.microsoft.com/office/drawing/2014/main" id="{2F64AB0C-6AC3-4F0B-A3F8-6C9908EE8C8A}"/>
              </a:ext>
            </a:extLst>
          </p:cNvPr>
          <p:cNvCxnSpPr>
            <a:cxnSpLocks/>
          </p:cNvCxnSpPr>
          <p:nvPr/>
        </p:nvCxnSpPr>
        <p:spPr>
          <a:xfrm flipV="1">
            <a:off x="10630916" y="1938869"/>
            <a:ext cx="792089" cy="410011"/>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pic>
        <p:nvPicPr>
          <p:cNvPr id="14" name="圖片 13">
            <a:extLst>
              <a:ext uri="{FF2B5EF4-FFF2-40B4-BE49-F238E27FC236}">
                <a16:creationId xmlns:a16="http://schemas.microsoft.com/office/drawing/2014/main" id="{ED37824C-8362-4F98-BAB5-615F6EA236DC}"/>
              </a:ext>
            </a:extLst>
          </p:cNvPr>
          <p:cNvPicPr>
            <a:picLocks noChangeAspect="1"/>
          </p:cNvPicPr>
          <p:nvPr/>
        </p:nvPicPr>
        <p:blipFill>
          <a:blip r:embed="rId5"/>
          <a:stretch>
            <a:fillRect/>
          </a:stretch>
        </p:blipFill>
        <p:spPr>
          <a:xfrm>
            <a:off x="218747" y="3789040"/>
            <a:ext cx="5393841" cy="2304256"/>
          </a:xfrm>
          <a:prstGeom prst="rect">
            <a:avLst/>
          </a:prstGeom>
        </p:spPr>
      </p:pic>
      <p:cxnSp>
        <p:nvCxnSpPr>
          <p:cNvPr id="8" name="直線接點 7">
            <a:extLst>
              <a:ext uri="{FF2B5EF4-FFF2-40B4-BE49-F238E27FC236}">
                <a16:creationId xmlns:a16="http://schemas.microsoft.com/office/drawing/2014/main" id="{71DFAE51-1858-4A44-956C-A72BB1E533BE}"/>
              </a:ext>
            </a:extLst>
          </p:cNvPr>
          <p:cNvCxnSpPr>
            <a:cxnSpLocks/>
          </p:cNvCxnSpPr>
          <p:nvPr/>
        </p:nvCxnSpPr>
        <p:spPr>
          <a:xfrm flipH="1" flipV="1">
            <a:off x="6289874" y="1818868"/>
            <a:ext cx="864096" cy="50405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pic>
        <p:nvPicPr>
          <p:cNvPr id="3" name="圖片 2">
            <a:extLst>
              <a:ext uri="{FF2B5EF4-FFF2-40B4-BE49-F238E27FC236}">
                <a16:creationId xmlns:a16="http://schemas.microsoft.com/office/drawing/2014/main" id="{8DCF5A8B-3504-9F77-E7ED-06AE7CA77979}"/>
              </a:ext>
            </a:extLst>
          </p:cNvPr>
          <p:cNvPicPr>
            <a:picLocks noChangeAspect="1"/>
          </p:cNvPicPr>
          <p:nvPr/>
        </p:nvPicPr>
        <p:blipFill>
          <a:blip r:embed="rId6"/>
          <a:stretch>
            <a:fillRect/>
          </a:stretch>
        </p:blipFill>
        <p:spPr>
          <a:xfrm>
            <a:off x="1577578" y="2776537"/>
            <a:ext cx="1304925" cy="1304925"/>
          </a:xfrm>
          <a:prstGeom prst="rect">
            <a:avLst/>
          </a:prstGeom>
        </p:spPr>
      </p:pic>
      <p:sp>
        <p:nvSpPr>
          <p:cNvPr id="4" name="文字方塊 3">
            <a:extLst>
              <a:ext uri="{FF2B5EF4-FFF2-40B4-BE49-F238E27FC236}">
                <a16:creationId xmlns:a16="http://schemas.microsoft.com/office/drawing/2014/main" id="{4FCA1222-C02D-4CA6-6485-E3BC3AE703C7}"/>
              </a:ext>
            </a:extLst>
          </p:cNvPr>
          <p:cNvSpPr txBox="1"/>
          <p:nvPr/>
        </p:nvSpPr>
        <p:spPr>
          <a:xfrm>
            <a:off x="1006494" y="2963571"/>
            <a:ext cx="820800" cy="664862"/>
          </a:xfrm>
          <a:prstGeom prst="rect">
            <a:avLst/>
          </a:prstGeom>
          <a:noFill/>
        </p:spPr>
        <p:txBody>
          <a:bodyPr wrap="square" rtlCol="0">
            <a:spAutoFit/>
          </a:bodyPr>
          <a:lstStyle/>
          <a:p>
            <a:pPr>
              <a:lnSpc>
                <a:spcPct val="150000"/>
              </a:lnSpc>
            </a:pPr>
            <a:r>
              <a:rPr lang="en-US" altLang="zh-CN" sz="2800" dirty="0">
                <a:solidFill>
                  <a:srgbClr val="FFFF00"/>
                </a:solidFill>
              </a:rPr>
              <a:t>①</a:t>
            </a:r>
            <a:endParaRPr lang="zh-TW" altLang="en-US" sz="2800" dirty="0">
              <a:solidFill>
                <a:srgbClr val="FFFF00"/>
              </a:solidFill>
            </a:endParaRPr>
          </a:p>
        </p:txBody>
      </p:sp>
      <p:sp>
        <p:nvSpPr>
          <p:cNvPr id="5" name="文字方塊 4">
            <a:extLst>
              <a:ext uri="{FF2B5EF4-FFF2-40B4-BE49-F238E27FC236}">
                <a16:creationId xmlns:a16="http://schemas.microsoft.com/office/drawing/2014/main" id="{B7F05A35-208A-A85D-49BC-705D525BC10D}"/>
              </a:ext>
            </a:extLst>
          </p:cNvPr>
          <p:cNvSpPr txBox="1"/>
          <p:nvPr/>
        </p:nvSpPr>
        <p:spPr>
          <a:xfrm>
            <a:off x="2494012" y="5162439"/>
            <a:ext cx="1304925" cy="664862"/>
          </a:xfrm>
          <a:prstGeom prst="rect">
            <a:avLst/>
          </a:prstGeom>
          <a:noFill/>
        </p:spPr>
        <p:txBody>
          <a:bodyPr wrap="square" rtlCol="0">
            <a:spAutoFit/>
          </a:bodyPr>
          <a:lstStyle/>
          <a:p>
            <a:pPr>
              <a:lnSpc>
                <a:spcPct val="150000"/>
              </a:lnSpc>
            </a:pPr>
            <a:r>
              <a:rPr lang="en-US" altLang="zh-CN" sz="2800" dirty="0">
                <a:solidFill>
                  <a:srgbClr val="FF0000"/>
                </a:solidFill>
              </a:rPr>
              <a:t>②</a:t>
            </a:r>
            <a:endParaRPr lang="zh-TW" altLang="en-US" sz="2800" dirty="0">
              <a:solidFill>
                <a:srgbClr val="FF0000"/>
              </a:solidFill>
            </a:endParaRPr>
          </a:p>
        </p:txBody>
      </p:sp>
      <p:sp>
        <p:nvSpPr>
          <p:cNvPr id="7" name="文字方塊 6">
            <a:extLst>
              <a:ext uri="{FF2B5EF4-FFF2-40B4-BE49-F238E27FC236}">
                <a16:creationId xmlns:a16="http://schemas.microsoft.com/office/drawing/2014/main" id="{7FBBF391-E53B-D5B4-16C4-171B045A290B}"/>
              </a:ext>
            </a:extLst>
          </p:cNvPr>
          <p:cNvSpPr txBox="1"/>
          <p:nvPr/>
        </p:nvSpPr>
        <p:spPr>
          <a:xfrm>
            <a:off x="555752" y="4497577"/>
            <a:ext cx="794762" cy="664862"/>
          </a:xfrm>
          <a:prstGeom prst="rect">
            <a:avLst/>
          </a:prstGeom>
          <a:noFill/>
        </p:spPr>
        <p:txBody>
          <a:bodyPr wrap="square" rtlCol="0">
            <a:spAutoFit/>
          </a:bodyPr>
          <a:lstStyle/>
          <a:p>
            <a:pPr>
              <a:lnSpc>
                <a:spcPct val="150000"/>
              </a:lnSpc>
            </a:pPr>
            <a:r>
              <a:rPr lang="en-US" altLang="zh-CN" sz="2800" dirty="0">
                <a:solidFill>
                  <a:srgbClr val="FF0000"/>
                </a:solidFill>
              </a:rPr>
              <a:t>③</a:t>
            </a:r>
            <a:endParaRPr lang="zh-TW" altLang="en-US" sz="2800" dirty="0">
              <a:solidFill>
                <a:srgbClr val="FF0000"/>
              </a:solidFill>
            </a:endParaRPr>
          </a:p>
        </p:txBody>
      </p:sp>
    </p:spTree>
    <p:custDataLst>
      <p:tags r:id="rId2"/>
    </p:custDataLst>
    <p:extLst>
      <p:ext uri="{BB962C8B-B14F-4D97-AF65-F5344CB8AC3E}">
        <p14:creationId xmlns:p14="http://schemas.microsoft.com/office/powerpoint/2010/main" val="406877597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83654"/>
    </mc:Choice>
    <mc:Fallback xmlns="">
      <p:transition spd="slow" advTm="28365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4" grpId="0"/>
      <p:bldP spid="5" grpId="0"/>
      <p:bldP spid="7" grpId="0"/>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7BBF23E9-BF6E-41C5-BE55-E520E9335B30}"/>
              </a:ext>
            </a:extLst>
          </p:cNvPr>
          <p:cNvPicPr>
            <a:picLocks noChangeAspect="1"/>
          </p:cNvPicPr>
          <p:nvPr/>
        </p:nvPicPr>
        <p:blipFill>
          <a:blip r:embed="rId4"/>
          <a:stretch>
            <a:fillRect/>
          </a:stretch>
        </p:blipFill>
        <p:spPr>
          <a:xfrm>
            <a:off x="5964261" y="432829"/>
            <a:ext cx="5876925" cy="6267450"/>
          </a:xfrm>
          <a:prstGeom prst="rect">
            <a:avLst/>
          </a:prstGeom>
        </p:spPr>
      </p:pic>
      <p:sp>
        <p:nvSpPr>
          <p:cNvPr id="8" name="矩形: 圓角 7">
            <a:extLst>
              <a:ext uri="{FF2B5EF4-FFF2-40B4-BE49-F238E27FC236}">
                <a16:creationId xmlns:a16="http://schemas.microsoft.com/office/drawing/2014/main" id="{37839D1E-7024-443B-B112-75006FBCF45E}"/>
              </a:ext>
            </a:extLst>
          </p:cNvPr>
          <p:cNvSpPr/>
          <p:nvPr/>
        </p:nvSpPr>
        <p:spPr>
          <a:xfrm>
            <a:off x="10788797" y="1967033"/>
            <a:ext cx="1052389" cy="2714267"/>
          </a:xfrm>
          <a:prstGeom prst="roundRect">
            <a:avLst/>
          </a:prstGeom>
          <a:noFill/>
          <a:ln w="635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文字方塊 8">
            <a:extLst>
              <a:ext uri="{FF2B5EF4-FFF2-40B4-BE49-F238E27FC236}">
                <a16:creationId xmlns:a16="http://schemas.microsoft.com/office/drawing/2014/main" id="{B36158CD-6A43-40D9-AA18-1827C8E247F7}"/>
              </a:ext>
            </a:extLst>
          </p:cNvPr>
          <p:cNvSpPr txBox="1"/>
          <p:nvPr/>
        </p:nvSpPr>
        <p:spPr>
          <a:xfrm>
            <a:off x="772753" y="488443"/>
            <a:ext cx="5112568" cy="1964512"/>
          </a:xfrm>
          <a:prstGeom prst="rect">
            <a:avLst/>
          </a:prstGeom>
          <a:noFill/>
        </p:spPr>
        <p:txBody>
          <a:bodyPr wrap="square" rtlCol="0">
            <a:spAutoFit/>
          </a:bodyPr>
          <a:lstStyle/>
          <a:p>
            <a:pPr>
              <a:lnSpc>
                <a:spcPct val="150000"/>
              </a:lnSpc>
            </a:pPr>
            <a:r>
              <a:rPr lang="en-US" altLang="zh-CN" sz="2800" dirty="0">
                <a:solidFill>
                  <a:srgbClr val="FFFF00"/>
                </a:solidFill>
              </a:rPr>
              <a:t>3. With the arising of consciousness, name and form arise’</a:t>
            </a:r>
            <a:endParaRPr lang="zh-TW" altLang="en-US" sz="2800" dirty="0">
              <a:solidFill>
                <a:srgbClr val="FFFF00"/>
              </a:solidFill>
            </a:endParaRPr>
          </a:p>
        </p:txBody>
      </p:sp>
      <p:cxnSp>
        <p:nvCxnSpPr>
          <p:cNvPr id="10" name="直線接點 9">
            <a:extLst>
              <a:ext uri="{FF2B5EF4-FFF2-40B4-BE49-F238E27FC236}">
                <a16:creationId xmlns:a16="http://schemas.microsoft.com/office/drawing/2014/main" id="{3394B1AB-FF5B-44B9-8E54-D4AED0642BAF}"/>
              </a:ext>
            </a:extLst>
          </p:cNvPr>
          <p:cNvCxnSpPr/>
          <p:nvPr/>
        </p:nvCxnSpPr>
        <p:spPr>
          <a:xfrm flipV="1">
            <a:off x="8902724" y="188640"/>
            <a:ext cx="0" cy="122413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直線接點 10">
            <a:extLst>
              <a:ext uri="{FF2B5EF4-FFF2-40B4-BE49-F238E27FC236}">
                <a16:creationId xmlns:a16="http://schemas.microsoft.com/office/drawing/2014/main" id="{0ACA3C57-C70A-4828-8FF8-AFA18D529676}"/>
              </a:ext>
            </a:extLst>
          </p:cNvPr>
          <p:cNvCxnSpPr>
            <a:cxnSpLocks/>
          </p:cNvCxnSpPr>
          <p:nvPr/>
        </p:nvCxnSpPr>
        <p:spPr>
          <a:xfrm flipV="1">
            <a:off x="10630916" y="1938869"/>
            <a:ext cx="792089" cy="410011"/>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pic>
        <p:nvPicPr>
          <p:cNvPr id="13" name="圖片 12">
            <a:extLst>
              <a:ext uri="{FF2B5EF4-FFF2-40B4-BE49-F238E27FC236}">
                <a16:creationId xmlns:a16="http://schemas.microsoft.com/office/drawing/2014/main" id="{5326746D-5AE1-433B-A837-8CD82B1243A9}"/>
              </a:ext>
            </a:extLst>
          </p:cNvPr>
          <p:cNvPicPr>
            <a:picLocks noChangeAspect="1"/>
          </p:cNvPicPr>
          <p:nvPr/>
        </p:nvPicPr>
        <p:blipFill>
          <a:blip r:embed="rId5"/>
          <a:stretch>
            <a:fillRect/>
          </a:stretch>
        </p:blipFill>
        <p:spPr>
          <a:xfrm>
            <a:off x="909836" y="2898507"/>
            <a:ext cx="3907578" cy="3565585"/>
          </a:xfrm>
          <a:prstGeom prst="rect">
            <a:avLst/>
          </a:prstGeom>
        </p:spPr>
      </p:pic>
      <p:cxnSp>
        <p:nvCxnSpPr>
          <p:cNvPr id="12" name="直線接點 11">
            <a:extLst>
              <a:ext uri="{FF2B5EF4-FFF2-40B4-BE49-F238E27FC236}">
                <a16:creationId xmlns:a16="http://schemas.microsoft.com/office/drawing/2014/main" id="{194C7941-2F60-401E-A1AD-A336645C7F5A}"/>
              </a:ext>
            </a:extLst>
          </p:cNvPr>
          <p:cNvCxnSpPr>
            <a:cxnSpLocks/>
          </p:cNvCxnSpPr>
          <p:nvPr/>
        </p:nvCxnSpPr>
        <p:spPr>
          <a:xfrm flipH="1" flipV="1">
            <a:off x="6238428" y="1827490"/>
            <a:ext cx="864096" cy="50405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custDataLst>
      <p:tags r:id="rId2"/>
    </p:custDataLst>
    <p:extLst>
      <p:ext uri="{BB962C8B-B14F-4D97-AF65-F5344CB8AC3E}">
        <p14:creationId xmlns:p14="http://schemas.microsoft.com/office/powerpoint/2010/main" val="384848644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83253"/>
    </mc:Choice>
    <mc:Fallback xmlns="">
      <p:transition spd="slow" advTm="48325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EDDE1024-2114-464B-997A-126EFBAFBD50}"/>
              </a:ext>
            </a:extLst>
          </p:cNvPr>
          <p:cNvPicPr>
            <a:picLocks noChangeAspect="1"/>
          </p:cNvPicPr>
          <p:nvPr/>
        </p:nvPicPr>
        <p:blipFill>
          <a:blip r:embed="rId4"/>
          <a:stretch>
            <a:fillRect/>
          </a:stretch>
        </p:blipFill>
        <p:spPr>
          <a:xfrm>
            <a:off x="5964261" y="432829"/>
            <a:ext cx="5876925" cy="6267450"/>
          </a:xfrm>
          <a:prstGeom prst="rect">
            <a:avLst/>
          </a:prstGeom>
        </p:spPr>
      </p:pic>
      <p:sp>
        <p:nvSpPr>
          <p:cNvPr id="6" name="矩形: 圓角 5">
            <a:extLst>
              <a:ext uri="{FF2B5EF4-FFF2-40B4-BE49-F238E27FC236}">
                <a16:creationId xmlns:a16="http://schemas.microsoft.com/office/drawing/2014/main" id="{280B239F-64BD-40D7-8DCC-939C4E93D97F}"/>
              </a:ext>
            </a:extLst>
          </p:cNvPr>
          <p:cNvSpPr/>
          <p:nvPr/>
        </p:nvSpPr>
        <p:spPr>
          <a:xfrm rot="1993661">
            <a:off x="10523507" y="3221255"/>
            <a:ext cx="866095" cy="2714267"/>
          </a:xfrm>
          <a:prstGeom prst="roundRect">
            <a:avLst/>
          </a:prstGeom>
          <a:noFill/>
          <a:ln w="635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文字方塊 6">
            <a:extLst>
              <a:ext uri="{FF2B5EF4-FFF2-40B4-BE49-F238E27FC236}">
                <a16:creationId xmlns:a16="http://schemas.microsoft.com/office/drawing/2014/main" id="{F67620F6-9B07-44FD-9CC9-ABCB3C0769CF}"/>
              </a:ext>
            </a:extLst>
          </p:cNvPr>
          <p:cNvSpPr txBox="1"/>
          <p:nvPr/>
        </p:nvSpPr>
        <p:spPr>
          <a:xfrm>
            <a:off x="772754" y="488759"/>
            <a:ext cx="5112568" cy="1318181"/>
          </a:xfrm>
          <a:prstGeom prst="rect">
            <a:avLst/>
          </a:prstGeom>
          <a:noFill/>
        </p:spPr>
        <p:txBody>
          <a:bodyPr wrap="square" rtlCol="0">
            <a:spAutoFit/>
          </a:bodyPr>
          <a:lstStyle/>
          <a:p>
            <a:pPr>
              <a:lnSpc>
                <a:spcPct val="150000"/>
              </a:lnSpc>
            </a:pPr>
            <a:r>
              <a:rPr lang="en-US" altLang="zh-CN" sz="2800" dirty="0">
                <a:solidFill>
                  <a:srgbClr val="FFFF00"/>
                </a:solidFill>
              </a:rPr>
              <a:t>4. With the arising of name and form, six sense spheres arise’</a:t>
            </a:r>
            <a:endParaRPr lang="zh-TW" altLang="en-US" sz="2800" dirty="0">
              <a:solidFill>
                <a:srgbClr val="FFFF00"/>
              </a:solidFill>
            </a:endParaRPr>
          </a:p>
        </p:txBody>
      </p:sp>
      <p:cxnSp>
        <p:nvCxnSpPr>
          <p:cNvPr id="8" name="直線接點 7">
            <a:extLst>
              <a:ext uri="{FF2B5EF4-FFF2-40B4-BE49-F238E27FC236}">
                <a16:creationId xmlns:a16="http://schemas.microsoft.com/office/drawing/2014/main" id="{039F21FB-3B7E-4FA7-96DE-F378003CA3A4}"/>
              </a:ext>
            </a:extLst>
          </p:cNvPr>
          <p:cNvCxnSpPr/>
          <p:nvPr/>
        </p:nvCxnSpPr>
        <p:spPr>
          <a:xfrm flipV="1">
            <a:off x="8902724" y="188640"/>
            <a:ext cx="0" cy="122413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直線接點 8">
            <a:extLst>
              <a:ext uri="{FF2B5EF4-FFF2-40B4-BE49-F238E27FC236}">
                <a16:creationId xmlns:a16="http://schemas.microsoft.com/office/drawing/2014/main" id="{8D2462EE-23FA-442E-B43F-A69AC2186C83}"/>
              </a:ext>
            </a:extLst>
          </p:cNvPr>
          <p:cNvCxnSpPr>
            <a:cxnSpLocks/>
          </p:cNvCxnSpPr>
          <p:nvPr/>
        </p:nvCxnSpPr>
        <p:spPr>
          <a:xfrm flipV="1">
            <a:off x="10630916" y="1938869"/>
            <a:ext cx="792089" cy="410011"/>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pic>
        <p:nvPicPr>
          <p:cNvPr id="11" name="圖片 10">
            <a:extLst>
              <a:ext uri="{FF2B5EF4-FFF2-40B4-BE49-F238E27FC236}">
                <a16:creationId xmlns:a16="http://schemas.microsoft.com/office/drawing/2014/main" id="{0879CF71-6385-46C5-B88C-639973AC083E}"/>
              </a:ext>
            </a:extLst>
          </p:cNvPr>
          <p:cNvPicPr>
            <a:picLocks noChangeAspect="1"/>
          </p:cNvPicPr>
          <p:nvPr/>
        </p:nvPicPr>
        <p:blipFill>
          <a:blip r:embed="rId5"/>
          <a:stretch>
            <a:fillRect/>
          </a:stretch>
        </p:blipFill>
        <p:spPr>
          <a:xfrm>
            <a:off x="772754" y="2492896"/>
            <a:ext cx="4516276" cy="3826081"/>
          </a:xfrm>
          <a:prstGeom prst="rect">
            <a:avLst/>
          </a:prstGeom>
        </p:spPr>
      </p:pic>
      <p:cxnSp>
        <p:nvCxnSpPr>
          <p:cNvPr id="10" name="直線接點 9">
            <a:extLst>
              <a:ext uri="{FF2B5EF4-FFF2-40B4-BE49-F238E27FC236}">
                <a16:creationId xmlns:a16="http://schemas.microsoft.com/office/drawing/2014/main" id="{19EC0351-0A3C-4A3A-A478-0C52246976B5}"/>
              </a:ext>
            </a:extLst>
          </p:cNvPr>
          <p:cNvCxnSpPr>
            <a:cxnSpLocks/>
          </p:cNvCxnSpPr>
          <p:nvPr/>
        </p:nvCxnSpPr>
        <p:spPr>
          <a:xfrm flipH="1" flipV="1">
            <a:off x="6289874" y="1818868"/>
            <a:ext cx="864096" cy="50405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custDataLst>
      <p:tags r:id="rId2"/>
    </p:custDataLst>
    <p:extLst>
      <p:ext uri="{BB962C8B-B14F-4D97-AF65-F5344CB8AC3E}">
        <p14:creationId xmlns:p14="http://schemas.microsoft.com/office/powerpoint/2010/main" val="61081124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715"/>
    </mc:Choice>
    <mc:Fallback xmlns="">
      <p:transition spd="slow" advTm="4771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5554B6BF-DBA2-4F3D-9743-97D9D09BC1DE}"/>
              </a:ext>
            </a:extLst>
          </p:cNvPr>
          <p:cNvPicPr>
            <a:picLocks noChangeAspect="1"/>
          </p:cNvPicPr>
          <p:nvPr/>
        </p:nvPicPr>
        <p:blipFill>
          <a:blip r:embed="rId4"/>
          <a:stretch>
            <a:fillRect/>
          </a:stretch>
        </p:blipFill>
        <p:spPr>
          <a:xfrm>
            <a:off x="5964261" y="432829"/>
            <a:ext cx="5876925" cy="6267450"/>
          </a:xfrm>
          <a:prstGeom prst="rect">
            <a:avLst/>
          </a:prstGeom>
        </p:spPr>
      </p:pic>
      <p:sp>
        <p:nvSpPr>
          <p:cNvPr id="5" name="矩形: 圓角 4">
            <a:extLst>
              <a:ext uri="{FF2B5EF4-FFF2-40B4-BE49-F238E27FC236}">
                <a16:creationId xmlns:a16="http://schemas.microsoft.com/office/drawing/2014/main" id="{54294B81-A30F-45E2-AAE4-75C68AE72CE1}"/>
              </a:ext>
            </a:extLst>
          </p:cNvPr>
          <p:cNvSpPr/>
          <p:nvPr/>
        </p:nvSpPr>
        <p:spPr>
          <a:xfrm rot="3361730">
            <a:off x="9764529" y="4158443"/>
            <a:ext cx="773077" cy="2546543"/>
          </a:xfrm>
          <a:prstGeom prst="roundRect">
            <a:avLst/>
          </a:prstGeom>
          <a:noFill/>
          <a:ln w="635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BC7CBAB5-E8CD-4136-B28A-02CC7538A787}"/>
              </a:ext>
            </a:extLst>
          </p:cNvPr>
          <p:cNvSpPr txBox="1"/>
          <p:nvPr/>
        </p:nvSpPr>
        <p:spPr>
          <a:xfrm>
            <a:off x="772754" y="488759"/>
            <a:ext cx="5112568" cy="1318181"/>
          </a:xfrm>
          <a:prstGeom prst="rect">
            <a:avLst/>
          </a:prstGeom>
          <a:noFill/>
        </p:spPr>
        <p:txBody>
          <a:bodyPr wrap="square" rtlCol="0">
            <a:spAutoFit/>
          </a:bodyPr>
          <a:lstStyle/>
          <a:p>
            <a:pPr>
              <a:lnSpc>
                <a:spcPct val="150000"/>
              </a:lnSpc>
            </a:pPr>
            <a:r>
              <a:rPr lang="en-US" altLang="zh-CN" sz="2800" dirty="0">
                <a:solidFill>
                  <a:srgbClr val="FFFF00"/>
                </a:solidFill>
              </a:rPr>
              <a:t>5. With the arising of six sense spheres, contact arises’</a:t>
            </a:r>
            <a:endParaRPr lang="zh-TW" altLang="en-US" sz="2800" dirty="0">
              <a:solidFill>
                <a:srgbClr val="FFFF00"/>
              </a:solidFill>
            </a:endParaRPr>
          </a:p>
        </p:txBody>
      </p:sp>
      <p:cxnSp>
        <p:nvCxnSpPr>
          <p:cNvPr id="7" name="直線接點 6">
            <a:extLst>
              <a:ext uri="{FF2B5EF4-FFF2-40B4-BE49-F238E27FC236}">
                <a16:creationId xmlns:a16="http://schemas.microsoft.com/office/drawing/2014/main" id="{8AC3AF69-E526-4AAA-9A04-BA7F2E37974B}"/>
              </a:ext>
            </a:extLst>
          </p:cNvPr>
          <p:cNvCxnSpPr/>
          <p:nvPr/>
        </p:nvCxnSpPr>
        <p:spPr>
          <a:xfrm flipV="1">
            <a:off x="8902724" y="188640"/>
            <a:ext cx="0" cy="122413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直線接點 7">
            <a:extLst>
              <a:ext uri="{FF2B5EF4-FFF2-40B4-BE49-F238E27FC236}">
                <a16:creationId xmlns:a16="http://schemas.microsoft.com/office/drawing/2014/main" id="{06E37074-2F8F-485F-B4DC-D3FB39F97991}"/>
              </a:ext>
            </a:extLst>
          </p:cNvPr>
          <p:cNvCxnSpPr>
            <a:cxnSpLocks/>
          </p:cNvCxnSpPr>
          <p:nvPr/>
        </p:nvCxnSpPr>
        <p:spPr>
          <a:xfrm flipV="1">
            <a:off x="10630916" y="1938869"/>
            <a:ext cx="792089" cy="410011"/>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pic>
        <p:nvPicPr>
          <p:cNvPr id="10" name="圖片 9">
            <a:extLst>
              <a:ext uri="{FF2B5EF4-FFF2-40B4-BE49-F238E27FC236}">
                <a16:creationId xmlns:a16="http://schemas.microsoft.com/office/drawing/2014/main" id="{BE05ABE9-4541-4448-AE2F-64FAD9A5D875}"/>
              </a:ext>
            </a:extLst>
          </p:cNvPr>
          <p:cNvPicPr>
            <a:picLocks noChangeAspect="1"/>
          </p:cNvPicPr>
          <p:nvPr/>
        </p:nvPicPr>
        <p:blipFill>
          <a:blip r:embed="rId5"/>
          <a:stretch>
            <a:fillRect/>
          </a:stretch>
        </p:blipFill>
        <p:spPr>
          <a:xfrm>
            <a:off x="806880" y="2928862"/>
            <a:ext cx="4738394" cy="3092426"/>
          </a:xfrm>
          <a:prstGeom prst="rect">
            <a:avLst/>
          </a:prstGeom>
        </p:spPr>
      </p:pic>
      <p:cxnSp>
        <p:nvCxnSpPr>
          <p:cNvPr id="9" name="直線接點 8">
            <a:extLst>
              <a:ext uri="{FF2B5EF4-FFF2-40B4-BE49-F238E27FC236}">
                <a16:creationId xmlns:a16="http://schemas.microsoft.com/office/drawing/2014/main" id="{CD62CAD6-5FF6-4D9E-827F-E9032F237639}"/>
              </a:ext>
            </a:extLst>
          </p:cNvPr>
          <p:cNvCxnSpPr>
            <a:cxnSpLocks/>
          </p:cNvCxnSpPr>
          <p:nvPr/>
        </p:nvCxnSpPr>
        <p:spPr>
          <a:xfrm flipH="1" flipV="1">
            <a:off x="6289874" y="1818868"/>
            <a:ext cx="864096" cy="50405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custDataLst>
      <p:tags r:id="rId2"/>
    </p:custDataLst>
    <p:extLst>
      <p:ext uri="{BB962C8B-B14F-4D97-AF65-F5344CB8AC3E}">
        <p14:creationId xmlns:p14="http://schemas.microsoft.com/office/powerpoint/2010/main" val="351851654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9884"/>
    </mc:Choice>
    <mc:Fallback xmlns="">
      <p:transition spd="slow" advTm="2988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0D4379E6-3D5D-4D86-97A2-445FB90ECC22}"/>
              </a:ext>
            </a:extLst>
          </p:cNvPr>
          <p:cNvPicPr>
            <a:picLocks noChangeAspect="1"/>
          </p:cNvPicPr>
          <p:nvPr/>
        </p:nvPicPr>
        <p:blipFill>
          <a:blip r:embed="rId4"/>
          <a:stretch>
            <a:fillRect/>
          </a:stretch>
        </p:blipFill>
        <p:spPr>
          <a:xfrm>
            <a:off x="5964261" y="432829"/>
            <a:ext cx="5876925" cy="6267450"/>
          </a:xfrm>
          <a:prstGeom prst="rect">
            <a:avLst/>
          </a:prstGeom>
        </p:spPr>
      </p:pic>
      <p:sp>
        <p:nvSpPr>
          <p:cNvPr id="5" name="矩形: 圓角 4">
            <a:extLst>
              <a:ext uri="{FF2B5EF4-FFF2-40B4-BE49-F238E27FC236}">
                <a16:creationId xmlns:a16="http://schemas.microsoft.com/office/drawing/2014/main" id="{DF4C6063-033B-4885-8463-E8E2D8AF5085}"/>
              </a:ext>
            </a:extLst>
          </p:cNvPr>
          <p:cNvSpPr/>
          <p:nvPr/>
        </p:nvSpPr>
        <p:spPr>
          <a:xfrm rot="5400000">
            <a:off x="8516184" y="4558491"/>
            <a:ext cx="773077" cy="2546543"/>
          </a:xfrm>
          <a:prstGeom prst="roundRect">
            <a:avLst/>
          </a:prstGeom>
          <a:noFill/>
          <a:ln w="635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296C1106-E2DC-4AD2-AB8F-A6D87632C129}"/>
              </a:ext>
            </a:extLst>
          </p:cNvPr>
          <p:cNvSpPr txBox="1"/>
          <p:nvPr/>
        </p:nvSpPr>
        <p:spPr>
          <a:xfrm>
            <a:off x="635439" y="617461"/>
            <a:ext cx="5112568" cy="1318181"/>
          </a:xfrm>
          <a:prstGeom prst="rect">
            <a:avLst/>
          </a:prstGeom>
          <a:noFill/>
        </p:spPr>
        <p:txBody>
          <a:bodyPr wrap="square" rtlCol="0">
            <a:spAutoFit/>
          </a:bodyPr>
          <a:lstStyle/>
          <a:p>
            <a:pPr>
              <a:lnSpc>
                <a:spcPct val="150000"/>
              </a:lnSpc>
            </a:pPr>
            <a:r>
              <a:rPr lang="en-US" altLang="zh-CN" sz="2800" dirty="0">
                <a:solidFill>
                  <a:srgbClr val="FFFF00"/>
                </a:solidFill>
              </a:rPr>
              <a:t>6. With the arising of contact, feeling arises’</a:t>
            </a:r>
            <a:endParaRPr lang="zh-TW" altLang="en-US" sz="2800" dirty="0">
              <a:solidFill>
                <a:srgbClr val="FFFF00"/>
              </a:solidFill>
            </a:endParaRPr>
          </a:p>
        </p:txBody>
      </p:sp>
      <p:cxnSp>
        <p:nvCxnSpPr>
          <p:cNvPr id="7" name="直線接點 6">
            <a:extLst>
              <a:ext uri="{FF2B5EF4-FFF2-40B4-BE49-F238E27FC236}">
                <a16:creationId xmlns:a16="http://schemas.microsoft.com/office/drawing/2014/main" id="{8CBEF505-E80E-453F-8A91-54A712091DA1}"/>
              </a:ext>
            </a:extLst>
          </p:cNvPr>
          <p:cNvCxnSpPr/>
          <p:nvPr/>
        </p:nvCxnSpPr>
        <p:spPr>
          <a:xfrm flipV="1">
            <a:off x="8902724" y="188640"/>
            <a:ext cx="0" cy="122413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直線接點 7">
            <a:extLst>
              <a:ext uri="{FF2B5EF4-FFF2-40B4-BE49-F238E27FC236}">
                <a16:creationId xmlns:a16="http://schemas.microsoft.com/office/drawing/2014/main" id="{52FE80B8-474E-4C8C-907D-5BF94C939E33}"/>
              </a:ext>
            </a:extLst>
          </p:cNvPr>
          <p:cNvCxnSpPr>
            <a:cxnSpLocks/>
          </p:cNvCxnSpPr>
          <p:nvPr/>
        </p:nvCxnSpPr>
        <p:spPr>
          <a:xfrm flipV="1">
            <a:off x="10630916" y="1938869"/>
            <a:ext cx="792089" cy="410011"/>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pic>
        <p:nvPicPr>
          <p:cNvPr id="10" name="圖片 9">
            <a:extLst>
              <a:ext uri="{FF2B5EF4-FFF2-40B4-BE49-F238E27FC236}">
                <a16:creationId xmlns:a16="http://schemas.microsoft.com/office/drawing/2014/main" id="{82C561DE-E85F-42C5-A92F-CBECBA80F0C0}"/>
              </a:ext>
            </a:extLst>
          </p:cNvPr>
          <p:cNvPicPr>
            <a:picLocks noChangeAspect="1"/>
          </p:cNvPicPr>
          <p:nvPr/>
        </p:nvPicPr>
        <p:blipFill>
          <a:blip r:embed="rId5"/>
          <a:stretch>
            <a:fillRect/>
          </a:stretch>
        </p:blipFill>
        <p:spPr>
          <a:xfrm>
            <a:off x="512160" y="2938911"/>
            <a:ext cx="5220119" cy="3096344"/>
          </a:xfrm>
          <a:prstGeom prst="rect">
            <a:avLst/>
          </a:prstGeom>
        </p:spPr>
      </p:pic>
      <p:cxnSp>
        <p:nvCxnSpPr>
          <p:cNvPr id="9" name="直線接點 8">
            <a:extLst>
              <a:ext uri="{FF2B5EF4-FFF2-40B4-BE49-F238E27FC236}">
                <a16:creationId xmlns:a16="http://schemas.microsoft.com/office/drawing/2014/main" id="{487EAAC5-17B2-4084-82CC-AAD01A0262C2}"/>
              </a:ext>
            </a:extLst>
          </p:cNvPr>
          <p:cNvCxnSpPr>
            <a:cxnSpLocks/>
          </p:cNvCxnSpPr>
          <p:nvPr/>
        </p:nvCxnSpPr>
        <p:spPr>
          <a:xfrm flipH="1" flipV="1">
            <a:off x="6289874" y="1818868"/>
            <a:ext cx="864096" cy="50405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custDataLst>
      <p:tags r:id="rId2"/>
    </p:custDataLst>
    <p:extLst>
      <p:ext uri="{BB962C8B-B14F-4D97-AF65-F5344CB8AC3E}">
        <p14:creationId xmlns:p14="http://schemas.microsoft.com/office/powerpoint/2010/main" val="35046308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8193"/>
    </mc:Choice>
    <mc:Fallback xmlns="">
      <p:transition spd="slow" advTm="5819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F4DE32A3-C497-469F-8165-0BE0653F5C46}"/>
              </a:ext>
            </a:extLst>
          </p:cNvPr>
          <p:cNvPicPr>
            <a:picLocks noChangeAspect="1"/>
          </p:cNvPicPr>
          <p:nvPr/>
        </p:nvPicPr>
        <p:blipFill>
          <a:blip r:embed="rId4"/>
          <a:stretch>
            <a:fillRect/>
          </a:stretch>
        </p:blipFill>
        <p:spPr>
          <a:xfrm>
            <a:off x="5964261" y="432829"/>
            <a:ext cx="5876925" cy="6267450"/>
          </a:xfrm>
          <a:prstGeom prst="rect">
            <a:avLst/>
          </a:prstGeom>
        </p:spPr>
      </p:pic>
      <p:sp>
        <p:nvSpPr>
          <p:cNvPr id="5" name="矩形: 圓角 4">
            <a:extLst>
              <a:ext uri="{FF2B5EF4-FFF2-40B4-BE49-F238E27FC236}">
                <a16:creationId xmlns:a16="http://schemas.microsoft.com/office/drawing/2014/main" id="{D9621A41-B070-4003-A5D1-11E499849873}"/>
              </a:ext>
            </a:extLst>
          </p:cNvPr>
          <p:cNvSpPr/>
          <p:nvPr/>
        </p:nvSpPr>
        <p:spPr>
          <a:xfrm rot="7536543">
            <a:off x="7255940" y="4219463"/>
            <a:ext cx="773077" cy="2546543"/>
          </a:xfrm>
          <a:prstGeom prst="roundRect">
            <a:avLst/>
          </a:prstGeom>
          <a:noFill/>
          <a:ln w="635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67511315-BAAC-4752-A2AD-442095ADA747}"/>
              </a:ext>
            </a:extLst>
          </p:cNvPr>
          <p:cNvSpPr txBox="1"/>
          <p:nvPr/>
        </p:nvSpPr>
        <p:spPr>
          <a:xfrm>
            <a:off x="635439" y="617461"/>
            <a:ext cx="5112568" cy="1318181"/>
          </a:xfrm>
          <a:prstGeom prst="rect">
            <a:avLst/>
          </a:prstGeom>
          <a:noFill/>
        </p:spPr>
        <p:txBody>
          <a:bodyPr wrap="square" rtlCol="0">
            <a:spAutoFit/>
          </a:bodyPr>
          <a:lstStyle/>
          <a:p>
            <a:pPr>
              <a:lnSpc>
                <a:spcPct val="150000"/>
              </a:lnSpc>
            </a:pPr>
            <a:r>
              <a:rPr lang="en-US" altLang="zh-CN" sz="2800" dirty="0">
                <a:solidFill>
                  <a:srgbClr val="FFFF00"/>
                </a:solidFill>
              </a:rPr>
              <a:t>7. With the arising of feeling, craving arises’</a:t>
            </a:r>
            <a:endParaRPr lang="zh-TW" altLang="en-US" sz="2800" dirty="0">
              <a:solidFill>
                <a:srgbClr val="FFFF00"/>
              </a:solidFill>
            </a:endParaRPr>
          </a:p>
        </p:txBody>
      </p:sp>
      <p:cxnSp>
        <p:nvCxnSpPr>
          <p:cNvPr id="7" name="直線接點 6">
            <a:extLst>
              <a:ext uri="{FF2B5EF4-FFF2-40B4-BE49-F238E27FC236}">
                <a16:creationId xmlns:a16="http://schemas.microsoft.com/office/drawing/2014/main" id="{BE4BC756-7132-4A5E-B08C-809E948A7059}"/>
              </a:ext>
            </a:extLst>
          </p:cNvPr>
          <p:cNvCxnSpPr/>
          <p:nvPr/>
        </p:nvCxnSpPr>
        <p:spPr>
          <a:xfrm flipV="1">
            <a:off x="8902724" y="188640"/>
            <a:ext cx="0" cy="122413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直線接點 7">
            <a:extLst>
              <a:ext uri="{FF2B5EF4-FFF2-40B4-BE49-F238E27FC236}">
                <a16:creationId xmlns:a16="http://schemas.microsoft.com/office/drawing/2014/main" id="{CA179314-4B98-48C7-AE05-363CCD696779}"/>
              </a:ext>
            </a:extLst>
          </p:cNvPr>
          <p:cNvCxnSpPr>
            <a:cxnSpLocks/>
          </p:cNvCxnSpPr>
          <p:nvPr/>
        </p:nvCxnSpPr>
        <p:spPr>
          <a:xfrm flipV="1">
            <a:off x="10630916" y="1938869"/>
            <a:ext cx="792089" cy="410011"/>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pic>
        <p:nvPicPr>
          <p:cNvPr id="10" name="圖片 9">
            <a:extLst>
              <a:ext uri="{FF2B5EF4-FFF2-40B4-BE49-F238E27FC236}">
                <a16:creationId xmlns:a16="http://schemas.microsoft.com/office/drawing/2014/main" id="{47DA2FD6-52FF-40EA-BB2E-5BB042F9CA4E}"/>
              </a:ext>
            </a:extLst>
          </p:cNvPr>
          <p:cNvPicPr>
            <a:picLocks noChangeAspect="1"/>
          </p:cNvPicPr>
          <p:nvPr/>
        </p:nvPicPr>
        <p:blipFill>
          <a:blip r:embed="rId5"/>
          <a:stretch>
            <a:fillRect/>
          </a:stretch>
        </p:blipFill>
        <p:spPr>
          <a:xfrm>
            <a:off x="568348" y="2743115"/>
            <a:ext cx="4914900" cy="3514725"/>
          </a:xfrm>
          <a:prstGeom prst="rect">
            <a:avLst/>
          </a:prstGeom>
        </p:spPr>
      </p:pic>
      <p:cxnSp>
        <p:nvCxnSpPr>
          <p:cNvPr id="9" name="直線接點 8">
            <a:extLst>
              <a:ext uri="{FF2B5EF4-FFF2-40B4-BE49-F238E27FC236}">
                <a16:creationId xmlns:a16="http://schemas.microsoft.com/office/drawing/2014/main" id="{195FABD3-3080-415A-BB88-E8C610223BD3}"/>
              </a:ext>
            </a:extLst>
          </p:cNvPr>
          <p:cNvCxnSpPr>
            <a:cxnSpLocks/>
          </p:cNvCxnSpPr>
          <p:nvPr/>
        </p:nvCxnSpPr>
        <p:spPr>
          <a:xfrm flipH="1" flipV="1">
            <a:off x="6289874" y="1818868"/>
            <a:ext cx="864096" cy="50405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custDataLst>
      <p:tags r:id="rId2"/>
    </p:custDataLst>
    <p:extLst>
      <p:ext uri="{BB962C8B-B14F-4D97-AF65-F5344CB8AC3E}">
        <p14:creationId xmlns:p14="http://schemas.microsoft.com/office/powerpoint/2010/main" val="4182445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9249"/>
    </mc:Choice>
    <mc:Fallback xmlns="">
      <p:transition spd="slow" advTm="4924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07F4092F-EE2B-4394-AD55-5DA2AB3FE3F9}"/>
              </a:ext>
            </a:extLst>
          </p:cNvPr>
          <p:cNvPicPr>
            <a:picLocks noChangeAspect="1"/>
          </p:cNvPicPr>
          <p:nvPr/>
        </p:nvPicPr>
        <p:blipFill>
          <a:blip r:embed="rId4"/>
          <a:stretch>
            <a:fillRect/>
          </a:stretch>
        </p:blipFill>
        <p:spPr>
          <a:xfrm>
            <a:off x="5964261" y="432829"/>
            <a:ext cx="5876925" cy="6267450"/>
          </a:xfrm>
          <a:prstGeom prst="rect">
            <a:avLst/>
          </a:prstGeom>
        </p:spPr>
      </p:pic>
      <p:sp>
        <p:nvSpPr>
          <p:cNvPr id="5" name="矩形: 圓角 4">
            <a:extLst>
              <a:ext uri="{FF2B5EF4-FFF2-40B4-BE49-F238E27FC236}">
                <a16:creationId xmlns:a16="http://schemas.microsoft.com/office/drawing/2014/main" id="{E4904BC6-F73C-4E0C-8FC9-4E603397D9EA}"/>
              </a:ext>
            </a:extLst>
          </p:cNvPr>
          <p:cNvSpPr/>
          <p:nvPr/>
        </p:nvSpPr>
        <p:spPr>
          <a:xfrm rot="8838922">
            <a:off x="6340826" y="3418684"/>
            <a:ext cx="773077" cy="2372857"/>
          </a:xfrm>
          <a:prstGeom prst="roundRect">
            <a:avLst/>
          </a:prstGeom>
          <a:noFill/>
          <a:ln w="635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0A0FD5D3-D28E-45DD-AB03-BAD5010AC6DF}"/>
              </a:ext>
            </a:extLst>
          </p:cNvPr>
          <p:cNvSpPr txBox="1"/>
          <p:nvPr/>
        </p:nvSpPr>
        <p:spPr>
          <a:xfrm>
            <a:off x="635439" y="617461"/>
            <a:ext cx="5112568" cy="1318181"/>
          </a:xfrm>
          <a:prstGeom prst="rect">
            <a:avLst/>
          </a:prstGeom>
          <a:noFill/>
        </p:spPr>
        <p:txBody>
          <a:bodyPr wrap="square" rtlCol="0">
            <a:spAutoFit/>
          </a:bodyPr>
          <a:lstStyle/>
          <a:p>
            <a:pPr>
              <a:lnSpc>
                <a:spcPct val="150000"/>
              </a:lnSpc>
            </a:pPr>
            <a:r>
              <a:rPr lang="en-US" altLang="zh-CN" sz="2800" dirty="0">
                <a:solidFill>
                  <a:srgbClr val="FFFF00"/>
                </a:solidFill>
              </a:rPr>
              <a:t>8. With the arising of craving, clinging arises’</a:t>
            </a:r>
            <a:endParaRPr lang="zh-TW" altLang="en-US" sz="2800" dirty="0">
              <a:solidFill>
                <a:srgbClr val="FFFF00"/>
              </a:solidFill>
            </a:endParaRPr>
          </a:p>
        </p:txBody>
      </p:sp>
      <p:cxnSp>
        <p:nvCxnSpPr>
          <p:cNvPr id="7" name="直線接點 6">
            <a:extLst>
              <a:ext uri="{FF2B5EF4-FFF2-40B4-BE49-F238E27FC236}">
                <a16:creationId xmlns:a16="http://schemas.microsoft.com/office/drawing/2014/main" id="{E3DBC5F1-009D-4C6D-8BDF-B192F72CBC30}"/>
              </a:ext>
            </a:extLst>
          </p:cNvPr>
          <p:cNvCxnSpPr/>
          <p:nvPr/>
        </p:nvCxnSpPr>
        <p:spPr>
          <a:xfrm flipV="1">
            <a:off x="8902724" y="188640"/>
            <a:ext cx="0" cy="122413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直線接點 7">
            <a:extLst>
              <a:ext uri="{FF2B5EF4-FFF2-40B4-BE49-F238E27FC236}">
                <a16:creationId xmlns:a16="http://schemas.microsoft.com/office/drawing/2014/main" id="{7E5BC79C-7D7E-4042-AD84-B541EF18E929}"/>
              </a:ext>
            </a:extLst>
          </p:cNvPr>
          <p:cNvCxnSpPr>
            <a:cxnSpLocks/>
          </p:cNvCxnSpPr>
          <p:nvPr/>
        </p:nvCxnSpPr>
        <p:spPr>
          <a:xfrm flipV="1">
            <a:off x="10630916" y="1938869"/>
            <a:ext cx="792089" cy="410011"/>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pic>
        <p:nvPicPr>
          <p:cNvPr id="10" name="圖片 9">
            <a:extLst>
              <a:ext uri="{FF2B5EF4-FFF2-40B4-BE49-F238E27FC236}">
                <a16:creationId xmlns:a16="http://schemas.microsoft.com/office/drawing/2014/main" id="{DA4EE281-EE8A-4410-9E04-1FE879539AFB}"/>
              </a:ext>
            </a:extLst>
          </p:cNvPr>
          <p:cNvPicPr>
            <a:picLocks noChangeAspect="1"/>
          </p:cNvPicPr>
          <p:nvPr/>
        </p:nvPicPr>
        <p:blipFill>
          <a:blip r:embed="rId5"/>
          <a:stretch>
            <a:fillRect/>
          </a:stretch>
        </p:blipFill>
        <p:spPr>
          <a:xfrm>
            <a:off x="336179" y="3036034"/>
            <a:ext cx="5284837" cy="2842512"/>
          </a:xfrm>
          <a:prstGeom prst="rect">
            <a:avLst/>
          </a:prstGeom>
        </p:spPr>
      </p:pic>
      <p:cxnSp>
        <p:nvCxnSpPr>
          <p:cNvPr id="9" name="直線接點 8">
            <a:extLst>
              <a:ext uri="{FF2B5EF4-FFF2-40B4-BE49-F238E27FC236}">
                <a16:creationId xmlns:a16="http://schemas.microsoft.com/office/drawing/2014/main" id="{2CEF51AB-3A35-4A67-87C9-AA6C2C37C620}"/>
              </a:ext>
            </a:extLst>
          </p:cNvPr>
          <p:cNvCxnSpPr>
            <a:cxnSpLocks/>
          </p:cNvCxnSpPr>
          <p:nvPr/>
        </p:nvCxnSpPr>
        <p:spPr>
          <a:xfrm flipH="1" flipV="1">
            <a:off x="6289874" y="1818868"/>
            <a:ext cx="864096" cy="50405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custDataLst>
      <p:tags r:id="rId2"/>
    </p:custDataLst>
    <p:extLst>
      <p:ext uri="{BB962C8B-B14F-4D97-AF65-F5344CB8AC3E}">
        <p14:creationId xmlns:p14="http://schemas.microsoft.com/office/powerpoint/2010/main" val="10227259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2556"/>
    </mc:Choice>
    <mc:Fallback xmlns="">
      <p:transition spd="slow" advTm="3255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3C44017A-5810-4B12-AC83-FAFB44E1C582}"/>
              </a:ext>
            </a:extLst>
          </p:cNvPr>
          <p:cNvPicPr>
            <a:picLocks noChangeAspect="1"/>
          </p:cNvPicPr>
          <p:nvPr/>
        </p:nvPicPr>
        <p:blipFill>
          <a:blip r:embed="rId4"/>
          <a:stretch>
            <a:fillRect/>
          </a:stretch>
        </p:blipFill>
        <p:spPr>
          <a:xfrm>
            <a:off x="5964261" y="432829"/>
            <a:ext cx="5876925" cy="6267450"/>
          </a:xfrm>
          <a:prstGeom prst="rect">
            <a:avLst/>
          </a:prstGeom>
        </p:spPr>
      </p:pic>
      <p:sp>
        <p:nvSpPr>
          <p:cNvPr id="5" name="矩形: 圓角 4">
            <a:extLst>
              <a:ext uri="{FF2B5EF4-FFF2-40B4-BE49-F238E27FC236}">
                <a16:creationId xmlns:a16="http://schemas.microsoft.com/office/drawing/2014/main" id="{0F8A78EA-A98F-4BD0-BFEB-279A39874FB6}"/>
              </a:ext>
            </a:extLst>
          </p:cNvPr>
          <p:cNvSpPr/>
          <p:nvPr/>
        </p:nvSpPr>
        <p:spPr>
          <a:xfrm rot="11012241">
            <a:off x="6036726" y="2242572"/>
            <a:ext cx="773077" cy="2372857"/>
          </a:xfrm>
          <a:prstGeom prst="roundRect">
            <a:avLst/>
          </a:prstGeom>
          <a:noFill/>
          <a:ln w="635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B1EF0FC0-7FDC-42C5-80CD-289B3A16AFFB}"/>
              </a:ext>
            </a:extLst>
          </p:cNvPr>
          <p:cNvSpPr txBox="1"/>
          <p:nvPr/>
        </p:nvSpPr>
        <p:spPr>
          <a:xfrm>
            <a:off x="635439" y="617461"/>
            <a:ext cx="5112568" cy="1318181"/>
          </a:xfrm>
          <a:prstGeom prst="rect">
            <a:avLst/>
          </a:prstGeom>
          <a:noFill/>
        </p:spPr>
        <p:txBody>
          <a:bodyPr wrap="square" rtlCol="0">
            <a:spAutoFit/>
          </a:bodyPr>
          <a:lstStyle/>
          <a:p>
            <a:pPr>
              <a:lnSpc>
                <a:spcPct val="150000"/>
              </a:lnSpc>
            </a:pPr>
            <a:r>
              <a:rPr lang="en-US" altLang="zh-CN" sz="2800" dirty="0">
                <a:solidFill>
                  <a:srgbClr val="FFFF00"/>
                </a:solidFill>
              </a:rPr>
              <a:t>9. With the arising of clinging, becoming arises’</a:t>
            </a:r>
            <a:endParaRPr lang="zh-TW" altLang="en-US" sz="2800" dirty="0">
              <a:solidFill>
                <a:srgbClr val="FFFF00"/>
              </a:solidFill>
            </a:endParaRPr>
          </a:p>
        </p:txBody>
      </p:sp>
      <p:cxnSp>
        <p:nvCxnSpPr>
          <p:cNvPr id="7" name="直線接點 6">
            <a:extLst>
              <a:ext uri="{FF2B5EF4-FFF2-40B4-BE49-F238E27FC236}">
                <a16:creationId xmlns:a16="http://schemas.microsoft.com/office/drawing/2014/main" id="{676A0F69-9EC6-4A2F-A0C5-8BB822B3E9FD}"/>
              </a:ext>
            </a:extLst>
          </p:cNvPr>
          <p:cNvCxnSpPr/>
          <p:nvPr/>
        </p:nvCxnSpPr>
        <p:spPr>
          <a:xfrm flipV="1">
            <a:off x="8902724" y="188640"/>
            <a:ext cx="0" cy="122413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直線接點 7">
            <a:extLst>
              <a:ext uri="{FF2B5EF4-FFF2-40B4-BE49-F238E27FC236}">
                <a16:creationId xmlns:a16="http://schemas.microsoft.com/office/drawing/2014/main" id="{636B9F6F-9409-44D4-80C0-06ACA2107F4C}"/>
              </a:ext>
            </a:extLst>
          </p:cNvPr>
          <p:cNvCxnSpPr>
            <a:cxnSpLocks/>
          </p:cNvCxnSpPr>
          <p:nvPr/>
        </p:nvCxnSpPr>
        <p:spPr>
          <a:xfrm flipV="1">
            <a:off x="10630916" y="1938869"/>
            <a:ext cx="792089" cy="410011"/>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pic>
        <p:nvPicPr>
          <p:cNvPr id="10" name="圖片 9">
            <a:extLst>
              <a:ext uri="{FF2B5EF4-FFF2-40B4-BE49-F238E27FC236}">
                <a16:creationId xmlns:a16="http://schemas.microsoft.com/office/drawing/2014/main" id="{CCA9E0B0-940F-4680-A9D0-E44AB588761D}"/>
              </a:ext>
            </a:extLst>
          </p:cNvPr>
          <p:cNvPicPr>
            <a:picLocks noChangeAspect="1"/>
          </p:cNvPicPr>
          <p:nvPr/>
        </p:nvPicPr>
        <p:blipFill>
          <a:blip r:embed="rId5"/>
          <a:stretch>
            <a:fillRect/>
          </a:stretch>
        </p:blipFill>
        <p:spPr>
          <a:xfrm>
            <a:off x="480531" y="2220983"/>
            <a:ext cx="3366626" cy="2216274"/>
          </a:xfrm>
          <a:prstGeom prst="rect">
            <a:avLst/>
          </a:prstGeom>
        </p:spPr>
      </p:pic>
      <p:pic>
        <p:nvPicPr>
          <p:cNvPr id="12" name="圖片 11">
            <a:extLst>
              <a:ext uri="{FF2B5EF4-FFF2-40B4-BE49-F238E27FC236}">
                <a16:creationId xmlns:a16="http://schemas.microsoft.com/office/drawing/2014/main" id="{11609A4C-0D52-455C-9334-2F2EF858CFE6}"/>
              </a:ext>
            </a:extLst>
          </p:cNvPr>
          <p:cNvPicPr>
            <a:picLocks noChangeAspect="1"/>
          </p:cNvPicPr>
          <p:nvPr/>
        </p:nvPicPr>
        <p:blipFill>
          <a:blip r:embed="rId6"/>
          <a:stretch>
            <a:fillRect/>
          </a:stretch>
        </p:blipFill>
        <p:spPr>
          <a:xfrm>
            <a:off x="2701159" y="4242829"/>
            <a:ext cx="3081337" cy="2457450"/>
          </a:xfrm>
          <a:prstGeom prst="rect">
            <a:avLst/>
          </a:prstGeom>
        </p:spPr>
      </p:pic>
      <p:cxnSp>
        <p:nvCxnSpPr>
          <p:cNvPr id="9" name="直線接點 8">
            <a:extLst>
              <a:ext uri="{FF2B5EF4-FFF2-40B4-BE49-F238E27FC236}">
                <a16:creationId xmlns:a16="http://schemas.microsoft.com/office/drawing/2014/main" id="{399BA078-5E48-4AED-8FCB-E9ECA46FDC7F}"/>
              </a:ext>
            </a:extLst>
          </p:cNvPr>
          <p:cNvCxnSpPr>
            <a:cxnSpLocks/>
          </p:cNvCxnSpPr>
          <p:nvPr/>
        </p:nvCxnSpPr>
        <p:spPr>
          <a:xfrm flipH="1" flipV="1">
            <a:off x="6289874" y="1818868"/>
            <a:ext cx="864096" cy="50405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custDataLst>
      <p:tags r:id="rId2"/>
    </p:custDataLst>
    <p:extLst>
      <p:ext uri="{BB962C8B-B14F-4D97-AF65-F5344CB8AC3E}">
        <p14:creationId xmlns:p14="http://schemas.microsoft.com/office/powerpoint/2010/main" val="148693987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3602"/>
    </mc:Choice>
    <mc:Fallback xmlns="">
      <p:transition spd="slow" advTm="5360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821048B2-FDE9-4121-AB7E-20365AE239F1}"/>
              </a:ext>
            </a:extLst>
          </p:cNvPr>
          <p:cNvPicPr>
            <a:picLocks noChangeAspect="1"/>
          </p:cNvPicPr>
          <p:nvPr/>
        </p:nvPicPr>
        <p:blipFill>
          <a:blip r:embed="rId4"/>
          <a:stretch>
            <a:fillRect/>
          </a:stretch>
        </p:blipFill>
        <p:spPr>
          <a:xfrm>
            <a:off x="5964261" y="432829"/>
            <a:ext cx="5876925" cy="6267450"/>
          </a:xfrm>
          <a:prstGeom prst="rect">
            <a:avLst/>
          </a:prstGeom>
        </p:spPr>
      </p:pic>
      <p:sp>
        <p:nvSpPr>
          <p:cNvPr id="5" name="矩形: 圓角 4">
            <a:extLst>
              <a:ext uri="{FF2B5EF4-FFF2-40B4-BE49-F238E27FC236}">
                <a16:creationId xmlns:a16="http://schemas.microsoft.com/office/drawing/2014/main" id="{5616DC99-6BF6-495D-B900-8308A969E383}"/>
              </a:ext>
            </a:extLst>
          </p:cNvPr>
          <p:cNvSpPr/>
          <p:nvPr/>
        </p:nvSpPr>
        <p:spPr>
          <a:xfrm rot="12303479">
            <a:off x="6430375" y="1002959"/>
            <a:ext cx="773077" cy="2372857"/>
          </a:xfrm>
          <a:prstGeom prst="roundRect">
            <a:avLst/>
          </a:prstGeom>
          <a:noFill/>
          <a:ln w="635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0F24BE01-005D-4A9E-B991-3352EA624C82}"/>
              </a:ext>
            </a:extLst>
          </p:cNvPr>
          <p:cNvSpPr txBox="1"/>
          <p:nvPr/>
        </p:nvSpPr>
        <p:spPr>
          <a:xfrm>
            <a:off x="635439" y="617461"/>
            <a:ext cx="5112568" cy="1318181"/>
          </a:xfrm>
          <a:prstGeom prst="rect">
            <a:avLst/>
          </a:prstGeom>
          <a:noFill/>
        </p:spPr>
        <p:txBody>
          <a:bodyPr wrap="square" rtlCol="0">
            <a:spAutoFit/>
          </a:bodyPr>
          <a:lstStyle/>
          <a:p>
            <a:pPr>
              <a:lnSpc>
                <a:spcPct val="150000"/>
              </a:lnSpc>
            </a:pPr>
            <a:r>
              <a:rPr lang="en-US" altLang="zh-CN" sz="2800" dirty="0">
                <a:solidFill>
                  <a:srgbClr val="FFFF00"/>
                </a:solidFill>
              </a:rPr>
              <a:t>10. With the arising of becoming, birth arises’</a:t>
            </a:r>
            <a:endParaRPr lang="zh-TW" altLang="en-US" sz="2800" dirty="0">
              <a:solidFill>
                <a:srgbClr val="FFFF00"/>
              </a:solidFill>
            </a:endParaRPr>
          </a:p>
        </p:txBody>
      </p:sp>
      <p:cxnSp>
        <p:nvCxnSpPr>
          <p:cNvPr id="7" name="直線接點 6">
            <a:extLst>
              <a:ext uri="{FF2B5EF4-FFF2-40B4-BE49-F238E27FC236}">
                <a16:creationId xmlns:a16="http://schemas.microsoft.com/office/drawing/2014/main" id="{7D870201-5BB9-41C4-BAB6-CD0E78F35552}"/>
              </a:ext>
            </a:extLst>
          </p:cNvPr>
          <p:cNvCxnSpPr/>
          <p:nvPr/>
        </p:nvCxnSpPr>
        <p:spPr>
          <a:xfrm flipV="1">
            <a:off x="8902724" y="188640"/>
            <a:ext cx="0" cy="122413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直線接點 7">
            <a:extLst>
              <a:ext uri="{FF2B5EF4-FFF2-40B4-BE49-F238E27FC236}">
                <a16:creationId xmlns:a16="http://schemas.microsoft.com/office/drawing/2014/main" id="{2B5AE3C3-79F3-4E02-BCE7-0FAD22CEADFD}"/>
              </a:ext>
            </a:extLst>
          </p:cNvPr>
          <p:cNvCxnSpPr>
            <a:cxnSpLocks/>
          </p:cNvCxnSpPr>
          <p:nvPr/>
        </p:nvCxnSpPr>
        <p:spPr>
          <a:xfrm flipV="1">
            <a:off x="10630916" y="1938869"/>
            <a:ext cx="792089" cy="410011"/>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直線接點 8">
            <a:extLst>
              <a:ext uri="{FF2B5EF4-FFF2-40B4-BE49-F238E27FC236}">
                <a16:creationId xmlns:a16="http://schemas.microsoft.com/office/drawing/2014/main" id="{5B885215-F23B-4FE4-BE3D-583C36EAE8A6}"/>
              </a:ext>
            </a:extLst>
          </p:cNvPr>
          <p:cNvCxnSpPr>
            <a:cxnSpLocks/>
          </p:cNvCxnSpPr>
          <p:nvPr/>
        </p:nvCxnSpPr>
        <p:spPr>
          <a:xfrm flipH="1" flipV="1">
            <a:off x="6238428" y="1844824"/>
            <a:ext cx="864096" cy="50405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pic>
        <p:nvPicPr>
          <p:cNvPr id="15" name="圖片 14">
            <a:extLst>
              <a:ext uri="{FF2B5EF4-FFF2-40B4-BE49-F238E27FC236}">
                <a16:creationId xmlns:a16="http://schemas.microsoft.com/office/drawing/2014/main" id="{B65B47B5-D090-4BB8-8B75-8B1356172680}"/>
              </a:ext>
            </a:extLst>
          </p:cNvPr>
          <p:cNvPicPr>
            <a:picLocks noChangeAspect="1"/>
          </p:cNvPicPr>
          <p:nvPr/>
        </p:nvPicPr>
        <p:blipFill>
          <a:blip r:embed="rId5"/>
          <a:stretch>
            <a:fillRect/>
          </a:stretch>
        </p:blipFill>
        <p:spPr>
          <a:xfrm>
            <a:off x="731198" y="2792489"/>
            <a:ext cx="4543425" cy="3448050"/>
          </a:xfrm>
          <a:prstGeom prst="rect">
            <a:avLst/>
          </a:prstGeom>
        </p:spPr>
      </p:pic>
    </p:spTree>
    <p:custDataLst>
      <p:tags r:id="rId2"/>
    </p:custDataLst>
    <p:extLst>
      <p:ext uri="{BB962C8B-B14F-4D97-AF65-F5344CB8AC3E}">
        <p14:creationId xmlns:p14="http://schemas.microsoft.com/office/powerpoint/2010/main" val="27826340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6874"/>
    </mc:Choice>
    <mc:Fallback xmlns="">
      <p:transition spd="slow" advTm="6687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411BEDEA-882D-4616-9012-87C0F1C2C97A}"/>
              </a:ext>
            </a:extLst>
          </p:cNvPr>
          <p:cNvPicPr>
            <a:picLocks noChangeAspect="1"/>
          </p:cNvPicPr>
          <p:nvPr/>
        </p:nvPicPr>
        <p:blipFill>
          <a:blip r:embed="rId4"/>
          <a:stretch>
            <a:fillRect/>
          </a:stretch>
        </p:blipFill>
        <p:spPr>
          <a:xfrm>
            <a:off x="5964261" y="432829"/>
            <a:ext cx="5876925" cy="6267450"/>
          </a:xfrm>
          <a:prstGeom prst="rect">
            <a:avLst/>
          </a:prstGeom>
        </p:spPr>
      </p:pic>
      <p:sp>
        <p:nvSpPr>
          <p:cNvPr id="5" name="矩形: 圓角 4">
            <a:extLst>
              <a:ext uri="{FF2B5EF4-FFF2-40B4-BE49-F238E27FC236}">
                <a16:creationId xmlns:a16="http://schemas.microsoft.com/office/drawing/2014/main" id="{30F6E717-A34C-4344-904C-7F5BBB6855EA}"/>
              </a:ext>
            </a:extLst>
          </p:cNvPr>
          <p:cNvSpPr/>
          <p:nvPr/>
        </p:nvSpPr>
        <p:spPr>
          <a:xfrm rot="14434381">
            <a:off x="7416759" y="31577"/>
            <a:ext cx="773077" cy="2370816"/>
          </a:xfrm>
          <a:prstGeom prst="roundRect">
            <a:avLst/>
          </a:prstGeom>
          <a:noFill/>
          <a:ln w="635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文字方塊 5">
            <a:extLst>
              <a:ext uri="{FF2B5EF4-FFF2-40B4-BE49-F238E27FC236}">
                <a16:creationId xmlns:a16="http://schemas.microsoft.com/office/drawing/2014/main" id="{C0DD4F13-4642-4FD8-9DB7-FD238D02A7E3}"/>
              </a:ext>
            </a:extLst>
          </p:cNvPr>
          <p:cNvSpPr txBox="1"/>
          <p:nvPr/>
        </p:nvSpPr>
        <p:spPr>
          <a:xfrm>
            <a:off x="635439" y="617461"/>
            <a:ext cx="5112568" cy="1318181"/>
          </a:xfrm>
          <a:prstGeom prst="rect">
            <a:avLst/>
          </a:prstGeom>
          <a:noFill/>
        </p:spPr>
        <p:txBody>
          <a:bodyPr wrap="square" rtlCol="0">
            <a:spAutoFit/>
          </a:bodyPr>
          <a:lstStyle/>
          <a:p>
            <a:pPr>
              <a:lnSpc>
                <a:spcPct val="150000"/>
              </a:lnSpc>
            </a:pPr>
            <a:r>
              <a:rPr lang="en-US" altLang="zh-CN" sz="2800" dirty="0">
                <a:solidFill>
                  <a:srgbClr val="FFFF00"/>
                </a:solidFill>
              </a:rPr>
              <a:t>11. With the arising of birth, aging and death arise’</a:t>
            </a:r>
            <a:endParaRPr lang="zh-TW" altLang="en-US" sz="2800" dirty="0">
              <a:solidFill>
                <a:srgbClr val="FFFF00"/>
              </a:solidFill>
            </a:endParaRPr>
          </a:p>
        </p:txBody>
      </p:sp>
      <p:cxnSp>
        <p:nvCxnSpPr>
          <p:cNvPr id="7" name="直線接點 6">
            <a:extLst>
              <a:ext uri="{FF2B5EF4-FFF2-40B4-BE49-F238E27FC236}">
                <a16:creationId xmlns:a16="http://schemas.microsoft.com/office/drawing/2014/main" id="{0DB07A38-2F4B-453F-8CF7-1D915A92E9B4}"/>
              </a:ext>
            </a:extLst>
          </p:cNvPr>
          <p:cNvCxnSpPr/>
          <p:nvPr/>
        </p:nvCxnSpPr>
        <p:spPr>
          <a:xfrm flipV="1">
            <a:off x="8902724" y="188640"/>
            <a:ext cx="0" cy="122413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直線接點 7">
            <a:extLst>
              <a:ext uri="{FF2B5EF4-FFF2-40B4-BE49-F238E27FC236}">
                <a16:creationId xmlns:a16="http://schemas.microsoft.com/office/drawing/2014/main" id="{CCFB5586-0BFB-4955-B506-ED39A7A872E6}"/>
              </a:ext>
            </a:extLst>
          </p:cNvPr>
          <p:cNvCxnSpPr>
            <a:cxnSpLocks/>
          </p:cNvCxnSpPr>
          <p:nvPr/>
        </p:nvCxnSpPr>
        <p:spPr>
          <a:xfrm flipV="1">
            <a:off x="10630916" y="1938869"/>
            <a:ext cx="792089" cy="410011"/>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直線接點 8">
            <a:extLst>
              <a:ext uri="{FF2B5EF4-FFF2-40B4-BE49-F238E27FC236}">
                <a16:creationId xmlns:a16="http://schemas.microsoft.com/office/drawing/2014/main" id="{51A3FB08-30B2-49C4-BF58-B6B8A0C10D44}"/>
              </a:ext>
            </a:extLst>
          </p:cNvPr>
          <p:cNvCxnSpPr>
            <a:cxnSpLocks/>
          </p:cNvCxnSpPr>
          <p:nvPr/>
        </p:nvCxnSpPr>
        <p:spPr>
          <a:xfrm flipH="1" flipV="1">
            <a:off x="6238428" y="1844824"/>
            <a:ext cx="864096" cy="504056"/>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pic>
        <p:nvPicPr>
          <p:cNvPr id="11" name="圖片 10">
            <a:extLst>
              <a:ext uri="{FF2B5EF4-FFF2-40B4-BE49-F238E27FC236}">
                <a16:creationId xmlns:a16="http://schemas.microsoft.com/office/drawing/2014/main" id="{1C3CD4A9-E905-4AE3-848D-289028D114ED}"/>
              </a:ext>
            </a:extLst>
          </p:cNvPr>
          <p:cNvPicPr>
            <a:picLocks noChangeAspect="1"/>
          </p:cNvPicPr>
          <p:nvPr/>
        </p:nvPicPr>
        <p:blipFill>
          <a:blip r:embed="rId5"/>
          <a:stretch>
            <a:fillRect/>
          </a:stretch>
        </p:blipFill>
        <p:spPr>
          <a:xfrm>
            <a:off x="635439" y="2999880"/>
            <a:ext cx="4434283" cy="3237984"/>
          </a:xfrm>
          <a:prstGeom prst="rect">
            <a:avLst/>
          </a:prstGeom>
        </p:spPr>
      </p:pic>
    </p:spTree>
    <p:custDataLst>
      <p:tags r:id="rId2"/>
    </p:custDataLst>
    <p:extLst>
      <p:ext uri="{BB962C8B-B14F-4D97-AF65-F5344CB8AC3E}">
        <p14:creationId xmlns:p14="http://schemas.microsoft.com/office/powerpoint/2010/main" val="230072643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6463"/>
    </mc:Choice>
    <mc:Fallback xmlns="">
      <p:transition spd="slow" advTm="7646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96569342-31E2-4098-834A-892C9859F3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16632"/>
            <a:ext cx="5616624" cy="6502626"/>
          </a:xfrm>
          <a:prstGeom prst="rect">
            <a:avLst/>
          </a:prstGeom>
        </p:spPr>
      </p:pic>
      <p:pic>
        <p:nvPicPr>
          <p:cNvPr id="7" name="圖片 6" descr="一張含有 文字, 裝飾 的圖片&#10;&#10;自動產生的描述">
            <a:extLst>
              <a:ext uri="{FF2B5EF4-FFF2-40B4-BE49-F238E27FC236}">
                <a16:creationId xmlns:a16="http://schemas.microsoft.com/office/drawing/2014/main" id="{8EBDE61E-3B1D-4710-9BED-01C90A9F235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54798" y="-245028"/>
            <a:ext cx="6706035" cy="7634467"/>
          </a:xfrm>
          <a:prstGeom prst="rect">
            <a:avLst/>
          </a:prstGeom>
        </p:spPr>
      </p:pic>
    </p:spTree>
    <p:custDataLst>
      <p:tags r:id="rId2"/>
    </p:custDataLst>
    <p:extLst>
      <p:ext uri="{BB962C8B-B14F-4D97-AF65-F5344CB8AC3E}">
        <p14:creationId xmlns:p14="http://schemas.microsoft.com/office/powerpoint/2010/main" val="298970991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9454"/>
    </mc:Choice>
    <mc:Fallback xmlns="">
      <p:transition spd="slow" advTm="2945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B03F2AED-DC76-4D0A-877F-5B7FE155E927}"/>
              </a:ext>
            </a:extLst>
          </p:cNvPr>
          <p:cNvPicPr>
            <a:picLocks noChangeAspect="1"/>
          </p:cNvPicPr>
          <p:nvPr/>
        </p:nvPicPr>
        <p:blipFill>
          <a:blip r:embed="rId5"/>
          <a:stretch>
            <a:fillRect/>
          </a:stretch>
        </p:blipFill>
        <p:spPr>
          <a:xfrm>
            <a:off x="6004493" y="394496"/>
            <a:ext cx="5876925" cy="6267450"/>
          </a:xfrm>
          <a:prstGeom prst="rect">
            <a:avLst/>
          </a:prstGeom>
        </p:spPr>
      </p:pic>
      <p:cxnSp>
        <p:nvCxnSpPr>
          <p:cNvPr id="3" name="直線接點 2">
            <a:extLst>
              <a:ext uri="{FF2B5EF4-FFF2-40B4-BE49-F238E27FC236}">
                <a16:creationId xmlns:a16="http://schemas.microsoft.com/office/drawing/2014/main" id="{816EF720-CC9A-421D-B32E-6F988605230A}"/>
              </a:ext>
            </a:extLst>
          </p:cNvPr>
          <p:cNvCxnSpPr>
            <a:cxnSpLocks/>
          </p:cNvCxnSpPr>
          <p:nvPr/>
        </p:nvCxnSpPr>
        <p:spPr>
          <a:xfrm flipV="1">
            <a:off x="8938906" y="116632"/>
            <a:ext cx="4050" cy="437365"/>
          </a:xfrm>
          <a:prstGeom prst="line">
            <a:avLst/>
          </a:prstGeom>
          <a:ln w="50800"/>
        </p:spPr>
        <p:style>
          <a:lnRef idx="1">
            <a:schemeClr val="accent2"/>
          </a:lnRef>
          <a:fillRef idx="0">
            <a:schemeClr val="accent2"/>
          </a:fillRef>
          <a:effectRef idx="0">
            <a:schemeClr val="accent2"/>
          </a:effectRef>
          <a:fontRef idx="minor">
            <a:schemeClr val="tx1"/>
          </a:fontRef>
        </p:style>
      </p:cxnSp>
      <p:cxnSp>
        <p:nvCxnSpPr>
          <p:cNvPr id="9" name="直線接點 8">
            <a:extLst>
              <a:ext uri="{FF2B5EF4-FFF2-40B4-BE49-F238E27FC236}">
                <a16:creationId xmlns:a16="http://schemas.microsoft.com/office/drawing/2014/main" id="{861F2E0E-0E0B-4764-9E16-D090C1849028}"/>
              </a:ext>
            </a:extLst>
          </p:cNvPr>
          <p:cNvCxnSpPr>
            <a:cxnSpLocks/>
          </p:cNvCxnSpPr>
          <p:nvPr/>
        </p:nvCxnSpPr>
        <p:spPr>
          <a:xfrm flipV="1">
            <a:off x="11405093" y="1715977"/>
            <a:ext cx="289679" cy="200852"/>
          </a:xfrm>
          <a:prstGeom prst="line">
            <a:avLst/>
          </a:prstGeom>
          <a:ln w="50800"/>
        </p:spPr>
        <p:style>
          <a:lnRef idx="1">
            <a:schemeClr val="accent2"/>
          </a:lnRef>
          <a:fillRef idx="0">
            <a:schemeClr val="accent2"/>
          </a:fillRef>
          <a:effectRef idx="0">
            <a:schemeClr val="accent2"/>
          </a:effectRef>
          <a:fontRef idx="minor">
            <a:schemeClr val="tx1"/>
          </a:fontRef>
        </p:style>
      </p:cxnSp>
      <p:cxnSp>
        <p:nvCxnSpPr>
          <p:cNvPr id="14" name="直線接點 13">
            <a:extLst>
              <a:ext uri="{FF2B5EF4-FFF2-40B4-BE49-F238E27FC236}">
                <a16:creationId xmlns:a16="http://schemas.microsoft.com/office/drawing/2014/main" id="{BD2B1038-FB50-46D5-B1E4-7025A84709D2}"/>
              </a:ext>
            </a:extLst>
          </p:cNvPr>
          <p:cNvCxnSpPr>
            <a:cxnSpLocks/>
          </p:cNvCxnSpPr>
          <p:nvPr/>
        </p:nvCxnSpPr>
        <p:spPr>
          <a:xfrm flipH="1" flipV="1">
            <a:off x="6076501" y="1638965"/>
            <a:ext cx="432048" cy="277864"/>
          </a:xfrm>
          <a:prstGeom prst="line">
            <a:avLst/>
          </a:prstGeom>
          <a:ln w="50800"/>
        </p:spPr>
        <p:style>
          <a:lnRef idx="1">
            <a:schemeClr val="accent2"/>
          </a:lnRef>
          <a:fillRef idx="0">
            <a:schemeClr val="accent2"/>
          </a:fillRef>
          <a:effectRef idx="0">
            <a:schemeClr val="accent2"/>
          </a:effectRef>
          <a:fontRef idx="minor">
            <a:schemeClr val="tx1"/>
          </a:fontRef>
        </p:style>
      </p:cxnSp>
      <p:sp>
        <p:nvSpPr>
          <p:cNvPr id="19" name="文字方塊 18">
            <a:extLst>
              <a:ext uri="{FF2B5EF4-FFF2-40B4-BE49-F238E27FC236}">
                <a16:creationId xmlns:a16="http://schemas.microsoft.com/office/drawing/2014/main" id="{8CB70D61-5E11-4E39-BE8C-B03E0C73A7F8}"/>
              </a:ext>
            </a:extLst>
          </p:cNvPr>
          <p:cNvSpPr txBox="1"/>
          <p:nvPr/>
        </p:nvSpPr>
        <p:spPr>
          <a:xfrm>
            <a:off x="9980167" y="394227"/>
            <a:ext cx="1944215" cy="523220"/>
          </a:xfrm>
          <a:prstGeom prst="rect">
            <a:avLst/>
          </a:prstGeom>
          <a:noFill/>
          <a:ln>
            <a:solidFill>
              <a:srgbClr val="FF0000"/>
            </a:solidFill>
          </a:ln>
        </p:spPr>
        <p:txBody>
          <a:bodyPr wrap="square" rtlCol="0">
            <a:spAutoFit/>
          </a:bodyPr>
          <a:lstStyle/>
          <a:p>
            <a:r>
              <a:rPr lang="en-US" altLang="zh-CN" sz="2800" dirty="0">
                <a:solidFill>
                  <a:srgbClr val="FF0000"/>
                </a:solidFill>
              </a:rPr>
              <a:t>Previous life</a:t>
            </a:r>
            <a:endParaRPr lang="zh-TW" altLang="en-US" sz="2800" dirty="0">
              <a:solidFill>
                <a:srgbClr val="FF0000"/>
              </a:solidFill>
            </a:endParaRPr>
          </a:p>
        </p:txBody>
      </p:sp>
      <p:sp>
        <p:nvSpPr>
          <p:cNvPr id="20" name="文字方塊 19">
            <a:extLst>
              <a:ext uri="{FF2B5EF4-FFF2-40B4-BE49-F238E27FC236}">
                <a16:creationId xmlns:a16="http://schemas.microsoft.com/office/drawing/2014/main" id="{8590071A-0317-4F13-B94B-851FA043C635}"/>
              </a:ext>
            </a:extLst>
          </p:cNvPr>
          <p:cNvSpPr txBox="1"/>
          <p:nvPr/>
        </p:nvSpPr>
        <p:spPr>
          <a:xfrm>
            <a:off x="6089872" y="553997"/>
            <a:ext cx="1466684" cy="523220"/>
          </a:xfrm>
          <a:prstGeom prst="rect">
            <a:avLst/>
          </a:prstGeom>
          <a:noFill/>
          <a:ln>
            <a:solidFill>
              <a:srgbClr val="00B050"/>
            </a:solidFill>
          </a:ln>
        </p:spPr>
        <p:txBody>
          <a:bodyPr wrap="square" rtlCol="0">
            <a:spAutoFit/>
          </a:bodyPr>
          <a:lstStyle/>
          <a:p>
            <a:r>
              <a:rPr lang="en-US" altLang="zh-CN" sz="2800" dirty="0">
                <a:solidFill>
                  <a:srgbClr val="00B0F0"/>
                </a:solidFill>
              </a:rPr>
              <a:t>Next life</a:t>
            </a:r>
            <a:endParaRPr lang="zh-TW" altLang="en-US" sz="2800" dirty="0">
              <a:solidFill>
                <a:srgbClr val="00B0F0"/>
              </a:solidFill>
            </a:endParaRPr>
          </a:p>
        </p:txBody>
      </p:sp>
      <p:sp>
        <p:nvSpPr>
          <p:cNvPr id="22" name="文字方塊 21">
            <a:extLst>
              <a:ext uri="{FF2B5EF4-FFF2-40B4-BE49-F238E27FC236}">
                <a16:creationId xmlns:a16="http://schemas.microsoft.com/office/drawing/2014/main" id="{3E443888-4C00-4D6C-9EF6-4F656542E7A8}"/>
              </a:ext>
            </a:extLst>
          </p:cNvPr>
          <p:cNvSpPr txBox="1"/>
          <p:nvPr/>
        </p:nvSpPr>
        <p:spPr>
          <a:xfrm>
            <a:off x="6031285" y="5844940"/>
            <a:ext cx="1880862" cy="523220"/>
          </a:xfrm>
          <a:prstGeom prst="rect">
            <a:avLst/>
          </a:prstGeom>
          <a:noFill/>
          <a:ln>
            <a:solidFill>
              <a:srgbClr val="00B050"/>
            </a:solidFill>
          </a:ln>
        </p:spPr>
        <p:txBody>
          <a:bodyPr wrap="square" rtlCol="0">
            <a:spAutoFit/>
          </a:bodyPr>
          <a:lstStyle/>
          <a:p>
            <a:r>
              <a:rPr lang="en-US" altLang="zh-CN" sz="2800" dirty="0">
                <a:solidFill>
                  <a:srgbClr val="00B050"/>
                </a:solidFill>
              </a:rPr>
              <a:t>Present life</a:t>
            </a:r>
            <a:endParaRPr lang="zh-TW" altLang="en-US" sz="2800" dirty="0">
              <a:solidFill>
                <a:srgbClr val="00B050"/>
              </a:solidFill>
            </a:endParaRPr>
          </a:p>
        </p:txBody>
      </p:sp>
      <p:sp>
        <p:nvSpPr>
          <p:cNvPr id="25" name="矩形: 圓角 24">
            <a:extLst>
              <a:ext uri="{FF2B5EF4-FFF2-40B4-BE49-F238E27FC236}">
                <a16:creationId xmlns:a16="http://schemas.microsoft.com/office/drawing/2014/main" id="{0CCAD9AE-9B7B-4A8D-BF34-F05271EE5E0A}"/>
              </a:ext>
            </a:extLst>
          </p:cNvPr>
          <p:cNvSpPr/>
          <p:nvPr/>
        </p:nvSpPr>
        <p:spPr>
          <a:xfrm rot="934220">
            <a:off x="9004643" y="678365"/>
            <a:ext cx="1168219" cy="380828"/>
          </a:xfrm>
          <a:prstGeom prst="roundRect">
            <a:avLst>
              <a:gd name="adj" fmla="val 23604"/>
            </a:avLst>
          </a:prstGeom>
          <a:noFill/>
          <a:ln w="698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dirty="0"/>
          </a:p>
        </p:txBody>
      </p:sp>
      <p:sp>
        <p:nvSpPr>
          <p:cNvPr id="26" name="矩形: 圓角 25">
            <a:extLst>
              <a:ext uri="{FF2B5EF4-FFF2-40B4-BE49-F238E27FC236}">
                <a16:creationId xmlns:a16="http://schemas.microsoft.com/office/drawing/2014/main" id="{A76C63D9-6D71-4D3E-8E8F-533D53B42907}"/>
              </a:ext>
            </a:extLst>
          </p:cNvPr>
          <p:cNvSpPr/>
          <p:nvPr/>
        </p:nvSpPr>
        <p:spPr>
          <a:xfrm rot="4370971">
            <a:off x="5971915" y="3733842"/>
            <a:ext cx="1079644" cy="555695"/>
          </a:xfrm>
          <a:prstGeom prst="roundRect">
            <a:avLst>
              <a:gd name="adj" fmla="val 23604"/>
            </a:avLst>
          </a:prstGeom>
          <a:noFill/>
          <a:ln w="698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7" name="矩形: 圓角 26">
            <a:extLst>
              <a:ext uri="{FF2B5EF4-FFF2-40B4-BE49-F238E27FC236}">
                <a16:creationId xmlns:a16="http://schemas.microsoft.com/office/drawing/2014/main" id="{D30517D1-C810-45A7-9C1B-8594CF14DFBC}"/>
              </a:ext>
            </a:extLst>
          </p:cNvPr>
          <p:cNvSpPr/>
          <p:nvPr/>
        </p:nvSpPr>
        <p:spPr>
          <a:xfrm rot="2938576">
            <a:off x="6575511" y="4953391"/>
            <a:ext cx="1106246" cy="450760"/>
          </a:xfrm>
          <a:prstGeom prst="roundRect">
            <a:avLst>
              <a:gd name="adj" fmla="val 23604"/>
            </a:avLst>
          </a:prstGeom>
          <a:noFill/>
          <a:ln w="698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8" name="矩形: 圓角 27">
            <a:extLst>
              <a:ext uri="{FF2B5EF4-FFF2-40B4-BE49-F238E27FC236}">
                <a16:creationId xmlns:a16="http://schemas.microsoft.com/office/drawing/2014/main" id="{5513E9B3-987C-4E8B-8B00-24E280F8EE6E}"/>
              </a:ext>
            </a:extLst>
          </p:cNvPr>
          <p:cNvSpPr/>
          <p:nvPr/>
        </p:nvSpPr>
        <p:spPr>
          <a:xfrm>
            <a:off x="286804" y="476672"/>
            <a:ext cx="1728192" cy="450760"/>
          </a:xfrm>
          <a:prstGeom prst="roundRect">
            <a:avLst>
              <a:gd name="adj" fmla="val 23604"/>
            </a:avLst>
          </a:prstGeom>
          <a:noFill/>
          <a:ln w="698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b="1" dirty="0"/>
              <a:t>Defilement</a:t>
            </a:r>
            <a:endParaRPr lang="zh-TW" altLang="en-US" b="1" dirty="0"/>
          </a:p>
        </p:txBody>
      </p:sp>
      <p:sp>
        <p:nvSpPr>
          <p:cNvPr id="29" name="矩形: 圓角 28">
            <a:extLst>
              <a:ext uri="{FF2B5EF4-FFF2-40B4-BE49-F238E27FC236}">
                <a16:creationId xmlns:a16="http://schemas.microsoft.com/office/drawing/2014/main" id="{94C3D7FB-565B-4F62-95A6-126EC3E7E107}"/>
              </a:ext>
            </a:extLst>
          </p:cNvPr>
          <p:cNvSpPr/>
          <p:nvPr/>
        </p:nvSpPr>
        <p:spPr>
          <a:xfrm rot="2453160">
            <a:off x="10075393" y="1310325"/>
            <a:ext cx="1258037" cy="467878"/>
          </a:xfrm>
          <a:prstGeom prst="roundRect">
            <a:avLst>
              <a:gd name="adj" fmla="val 23604"/>
            </a:avLst>
          </a:prstGeom>
          <a:noFill/>
          <a:ln w="69850">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0" name="矩形: 圓角 29">
            <a:extLst>
              <a:ext uri="{FF2B5EF4-FFF2-40B4-BE49-F238E27FC236}">
                <a16:creationId xmlns:a16="http://schemas.microsoft.com/office/drawing/2014/main" id="{486DE7EE-4C55-4FC1-BA78-EF734F454497}"/>
              </a:ext>
            </a:extLst>
          </p:cNvPr>
          <p:cNvSpPr/>
          <p:nvPr/>
        </p:nvSpPr>
        <p:spPr>
          <a:xfrm rot="17339403">
            <a:off x="5927327" y="2430358"/>
            <a:ext cx="1149705" cy="467878"/>
          </a:xfrm>
          <a:prstGeom prst="roundRect">
            <a:avLst>
              <a:gd name="adj" fmla="val 23604"/>
            </a:avLst>
          </a:prstGeom>
          <a:noFill/>
          <a:ln w="69850">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1" name="矩形: 圓角 30">
            <a:extLst>
              <a:ext uri="{FF2B5EF4-FFF2-40B4-BE49-F238E27FC236}">
                <a16:creationId xmlns:a16="http://schemas.microsoft.com/office/drawing/2014/main" id="{D4A6088F-B444-4B09-B62A-EC44668B95AD}"/>
              </a:ext>
            </a:extLst>
          </p:cNvPr>
          <p:cNvSpPr/>
          <p:nvPr/>
        </p:nvSpPr>
        <p:spPr>
          <a:xfrm>
            <a:off x="286804" y="1909234"/>
            <a:ext cx="1728192" cy="450760"/>
          </a:xfrm>
          <a:prstGeom prst="roundRect">
            <a:avLst>
              <a:gd name="adj" fmla="val 23604"/>
            </a:avLst>
          </a:prstGeom>
          <a:noFill/>
          <a:ln w="69850">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b="1" dirty="0"/>
              <a:t>Karma</a:t>
            </a:r>
            <a:endParaRPr lang="zh-TW" altLang="en-US" b="1" dirty="0"/>
          </a:p>
        </p:txBody>
      </p:sp>
      <p:sp>
        <p:nvSpPr>
          <p:cNvPr id="32" name="矩形: 圓角 31">
            <a:extLst>
              <a:ext uri="{FF2B5EF4-FFF2-40B4-BE49-F238E27FC236}">
                <a16:creationId xmlns:a16="http://schemas.microsoft.com/office/drawing/2014/main" id="{B0D72451-1016-4BBA-8BEC-0EAD984799EE}"/>
              </a:ext>
            </a:extLst>
          </p:cNvPr>
          <p:cNvSpPr/>
          <p:nvPr/>
        </p:nvSpPr>
        <p:spPr>
          <a:xfrm rot="4582940">
            <a:off x="10749091" y="2431024"/>
            <a:ext cx="1327506" cy="467878"/>
          </a:xfrm>
          <a:prstGeom prst="roundRect">
            <a:avLst>
              <a:gd name="adj" fmla="val 23604"/>
            </a:avLst>
          </a:prstGeom>
          <a:noFill/>
          <a:ln w="6985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3" name="矩形: 圓角 32">
            <a:extLst>
              <a:ext uri="{FF2B5EF4-FFF2-40B4-BE49-F238E27FC236}">
                <a16:creationId xmlns:a16="http://schemas.microsoft.com/office/drawing/2014/main" id="{99B378EE-3489-46F6-9B5B-062D6E0AA9C5}"/>
              </a:ext>
            </a:extLst>
          </p:cNvPr>
          <p:cNvSpPr/>
          <p:nvPr/>
        </p:nvSpPr>
        <p:spPr>
          <a:xfrm rot="6552004">
            <a:off x="10770250" y="3784614"/>
            <a:ext cx="1252463" cy="467878"/>
          </a:xfrm>
          <a:prstGeom prst="roundRect">
            <a:avLst>
              <a:gd name="adj" fmla="val 23604"/>
            </a:avLst>
          </a:prstGeom>
          <a:noFill/>
          <a:ln w="6985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4" name="矩形: 圓角 33">
            <a:extLst>
              <a:ext uri="{FF2B5EF4-FFF2-40B4-BE49-F238E27FC236}">
                <a16:creationId xmlns:a16="http://schemas.microsoft.com/office/drawing/2014/main" id="{1417EED8-5339-43F0-9E70-006E7EFD3A9D}"/>
              </a:ext>
            </a:extLst>
          </p:cNvPr>
          <p:cNvSpPr/>
          <p:nvPr/>
        </p:nvSpPr>
        <p:spPr>
          <a:xfrm rot="8281987">
            <a:off x="10010664" y="4915802"/>
            <a:ext cx="1394240" cy="467878"/>
          </a:xfrm>
          <a:prstGeom prst="roundRect">
            <a:avLst>
              <a:gd name="adj" fmla="val 23604"/>
            </a:avLst>
          </a:prstGeom>
          <a:noFill/>
          <a:ln w="6985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5" name="矩形: 圓角 34">
            <a:extLst>
              <a:ext uri="{FF2B5EF4-FFF2-40B4-BE49-F238E27FC236}">
                <a16:creationId xmlns:a16="http://schemas.microsoft.com/office/drawing/2014/main" id="{4AA7C2BC-5BA4-40D3-A02A-229B48E8580A}"/>
              </a:ext>
            </a:extLst>
          </p:cNvPr>
          <p:cNvSpPr/>
          <p:nvPr/>
        </p:nvSpPr>
        <p:spPr>
          <a:xfrm rot="9754400">
            <a:off x="9075018" y="5598191"/>
            <a:ext cx="1040250" cy="467878"/>
          </a:xfrm>
          <a:prstGeom prst="roundRect">
            <a:avLst>
              <a:gd name="adj" fmla="val 23604"/>
            </a:avLst>
          </a:prstGeom>
          <a:noFill/>
          <a:ln w="6985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6" name="矩形: 圓角 35">
            <a:extLst>
              <a:ext uri="{FF2B5EF4-FFF2-40B4-BE49-F238E27FC236}">
                <a16:creationId xmlns:a16="http://schemas.microsoft.com/office/drawing/2014/main" id="{C46926C4-A61E-479B-A820-6727858DD8F3}"/>
              </a:ext>
            </a:extLst>
          </p:cNvPr>
          <p:cNvSpPr/>
          <p:nvPr/>
        </p:nvSpPr>
        <p:spPr>
          <a:xfrm rot="11902437">
            <a:off x="7668818" y="5553763"/>
            <a:ext cx="1044673" cy="467878"/>
          </a:xfrm>
          <a:prstGeom prst="roundRect">
            <a:avLst>
              <a:gd name="adj" fmla="val 23604"/>
            </a:avLst>
          </a:prstGeom>
          <a:noFill/>
          <a:ln w="6985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7" name="矩形: 圓角 36">
            <a:extLst>
              <a:ext uri="{FF2B5EF4-FFF2-40B4-BE49-F238E27FC236}">
                <a16:creationId xmlns:a16="http://schemas.microsoft.com/office/drawing/2014/main" id="{60D39BD2-08BD-433F-B6A3-C8CE5FBA48F1}"/>
              </a:ext>
            </a:extLst>
          </p:cNvPr>
          <p:cNvSpPr/>
          <p:nvPr/>
        </p:nvSpPr>
        <p:spPr>
          <a:xfrm rot="7894482">
            <a:off x="6656539" y="1349458"/>
            <a:ext cx="929534" cy="467878"/>
          </a:xfrm>
          <a:prstGeom prst="roundRect">
            <a:avLst>
              <a:gd name="adj" fmla="val 23604"/>
            </a:avLst>
          </a:prstGeom>
          <a:noFill/>
          <a:ln w="6985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8" name="矩形: 圓角 37">
            <a:extLst>
              <a:ext uri="{FF2B5EF4-FFF2-40B4-BE49-F238E27FC236}">
                <a16:creationId xmlns:a16="http://schemas.microsoft.com/office/drawing/2014/main" id="{690E71F7-EDE9-407D-B752-44E69C0892EE}"/>
              </a:ext>
            </a:extLst>
          </p:cNvPr>
          <p:cNvSpPr/>
          <p:nvPr/>
        </p:nvSpPr>
        <p:spPr>
          <a:xfrm rot="9780275">
            <a:off x="7628920" y="654716"/>
            <a:ext cx="1288170" cy="467878"/>
          </a:xfrm>
          <a:prstGeom prst="roundRect">
            <a:avLst>
              <a:gd name="adj" fmla="val 23604"/>
            </a:avLst>
          </a:prstGeom>
          <a:noFill/>
          <a:ln w="6985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9" name="矩形: 圓角 38">
            <a:extLst>
              <a:ext uri="{FF2B5EF4-FFF2-40B4-BE49-F238E27FC236}">
                <a16:creationId xmlns:a16="http://schemas.microsoft.com/office/drawing/2014/main" id="{526A6004-F689-4851-8D71-4C5FE0107809}"/>
              </a:ext>
            </a:extLst>
          </p:cNvPr>
          <p:cNvSpPr/>
          <p:nvPr/>
        </p:nvSpPr>
        <p:spPr>
          <a:xfrm>
            <a:off x="293391" y="3333647"/>
            <a:ext cx="1743356" cy="467878"/>
          </a:xfrm>
          <a:prstGeom prst="roundRect">
            <a:avLst>
              <a:gd name="adj" fmla="val 23604"/>
            </a:avLst>
          </a:prstGeom>
          <a:noFill/>
          <a:ln w="6985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b="1" dirty="0"/>
              <a:t>Result</a:t>
            </a:r>
            <a:endParaRPr lang="zh-TW" altLang="en-US" b="1" dirty="0"/>
          </a:p>
        </p:txBody>
      </p:sp>
      <p:sp>
        <p:nvSpPr>
          <p:cNvPr id="42" name="文字方塊 41">
            <a:extLst>
              <a:ext uri="{FF2B5EF4-FFF2-40B4-BE49-F238E27FC236}">
                <a16:creationId xmlns:a16="http://schemas.microsoft.com/office/drawing/2014/main" id="{75DD948E-7C41-4387-87DB-2133D8BFF79F}"/>
              </a:ext>
            </a:extLst>
          </p:cNvPr>
          <p:cNvSpPr txBox="1"/>
          <p:nvPr/>
        </p:nvSpPr>
        <p:spPr>
          <a:xfrm>
            <a:off x="703714" y="1127152"/>
            <a:ext cx="1644404" cy="523220"/>
          </a:xfrm>
          <a:prstGeom prst="rect">
            <a:avLst/>
          </a:prstGeom>
          <a:noFill/>
          <a:ln>
            <a:solidFill>
              <a:schemeClr val="accent2">
                <a:lumMod val="60000"/>
                <a:lumOff val="40000"/>
              </a:schemeClr>
            </a:solidFill>
          </a:ln>
        </p:spPr>
        <p:txBody>
          <a:bodyPr wrap="square" rtlCol="0">
            <a:spAutoFit/>
          </a:bodyPr>
          <a:lstStyle/>
          <a:p>
            <a:r>
              <a:rPr lang="en-US" altLang="zh-CN" sz="2800" dirty="0">
                <a:solidFill>
                  <a:schemeClr val="accent2">
                    <a:lumMod val="60000"/>
                    <a:lumOff val="40000"/>
                  </a:schemeClr>
                </a:solidFill>
              </a:rPr>
              <a:t>Ignorance</a:t>
            </a:r>
            <a:endParaRPr lang="zh-TW" altLang="en-US" sz="2800" dirty="0">
              <a:solidFill>
                <a:schemeClr val="accent2">
                  <a:lumMod val="60000"/>
                  <a:lumOff val="40000"/>
                </a:schemeClr>
              </a:solidFill>
            </a:endParaRPr>
          </a:p>
        </p:txBody>
      </p:sp>
      <p:sp>
        <p:nvSpPr>
          <p:cNvPr id="43" name="文字方塊 42">
            <a:extLst>
              <a:ext uri="{FF2B5EF4-FFF2-40B4-BE49-F238E27FC236}">
                <a16:creationId xmlns:a16="http://schemas.microsoft.com/office/drawing/2014/main" id="{FC1D5CA4-9A1C-4679-A339-86300EAE60F8}"/>
              </a:ext>
            </a:extLst>
          </p:cNvPr>
          <p:cNvSpPr txBox="1"/>
          <p:nvPr/>
        </p:nvSpPr>
        <p:spPr>
          <a:xfrm>
            <a:off x="2520956" y="1127152"/>
            <a:ext cx="1249353" cy="523220"/>
          </a:xfrm>
          <a:prstGeom prst="rect">
            <a:avLst/>
          </a:prstGeom>
          <a:noFill/>
          <a:ln>
            <a:solidFill>
              <a:schemeClr val="accent2">
                <a:lumMod val="60000"/>
                <a:lumOff val="40000"/>
              </a:schemeClr>
            </a:solidFill>
          </a:ln>
        </p:spPr>
        <p:txBody>
          <a:bodyPr wrap="square" rtlCol="0">
            <a:spAutoFit/>
          </a:bodyPr>
          <a:lstStyle/>
          <a:p>
            <a:r>
              <a:rPr lang="en-US" altLang="zh-TW" sz="2800" dirty="0">
                <a:solidFill>
                  <a:schemeClr val="accent2">
                    <a:lumMod val="60000"/>
                    <a:lumOff val="40000"/>
                  </a:schemeClr>
                </a:solidFill>
              </a:rPr>
              <a:t>Craving</a:t>
            </a:r>
            <a:endParaRPr lang="zh-TW" altLang="en-US" sz="2800" dirty="0">
              <a:solidFill>
                <a:schemeClr val="accent2">
                  <a:lumMod val="60000"/>
                  <a:lumOff val="40000"/>
                </a:schemeClr>
              </a:solidFill>
            </a:endParaRPr>
          </a:p>
        </p:txBody>
      </p:sp>
      <p:sp>
        <p:nvSpPr>
          <p:cNvPr id="44" name="文字方塊 43">
            <a:extLst>
              <a:ext uri="{FF2B5EF4-FFF2-40B4-BE49-F238E27FC236}">
                <a16:creationId xmlns:a16="http://schemas.microsoft.com/office/drawing/2014/main" id="{20CCFFED-A027-4882-80CF-87FE1E0E24FF}"/>
              </a:ext>
            </a:extLst>
          </p:cNvPr>
          <p:cNvSpPr txBox="1"/>
          <p:nvPr/>
        </p:nvSpPr>
        <p:spPr>
          <a:xfrm>
            <a:off x="3973719" y="1115745"/>
            <a:ext cx="1428658" cy="523220"/>
          </a:xfrm>
          <a:prstGeom prst="rect">
            <a:avLst/>
          </a:prstGeom>
          <a:noFill/>
          <a:ln>
            <a:solidFill>
              <a:schemeClr val="accent2">
                <a:lumMod val="60000"/>
                <a:lumOff val="40000"/>
              </a:schemeClr>
            </a:solidFill>
          </a:ln>
        </p:spPr>
        <p:txBody>
          <a:bodyPr wrap="square" rtlCol="0">
            <a:spAutoFit/>
          </a:bodyPr>
          <a:lstStyle/>
          <a:p>
            <a:r>
              <a:rPr lang="en-US" altLang="zh-TW" sz="2800" dirty="0">
                <a:solidFill>
                  <a:schemeClr val="accent2">
                    <a:lumMod val="60000"/>
                    <a:lumOff val="40000"/>
                  </a:schemeClr>
                </a:solidFill>
              </a:rPr>
              <a:t>Clinging</a:t>
            </a:r>
            <a:endParaRPr lang="zh-TW" altLang="en-US" sz="2800" dirty="0">
              <a:solidFill>
                <a:schemeClr val="accent2">
                  <a:lumMod val="60000"/>
                  <a:lumOff val="40000"/>
                </a:schemeClr>
              </a:solidFill>
            </a:endParaRPr>
          </a:p>
        </p:txBody>
      </p:sp>
      <p:sp>
        <p:nvSpPr>
          <p:cNvPr id="45" name="文字方塊 44">
            <a:extLst>
              <a:ext uri="{FF2B5EF4-FFF2-40B4-BE49-F238E27FC236}">
                <a16:creationId xmlns:a16="http://schemas.microsoft.com/office/drawing/2014/main" id="{7554E4E3-02D1-4048-BC6E-50B9E8787D9D}"/>
              </a:ext>
            </a:extLst>
          </p:cNvPr>
          <p:cNvSpPr txBox="1"/>
          <p:nvPr/>
        </p:nvSpPr>
        <p:spPr>
          <a:xfrm>
            <a:off x="751704" y="2555561"/>
            <a:ext cx="1927863" cy="523220"/>
          </a:xfrm>
          <a:prstGeom prst="rect">
            <a:avLst/>
          </a:prstGeom>
          <a:noFill/>
          <a:ln>
            <a:solidFill>
              <a:schemeClr val="tx2">
                <a:lumMod val="60000"/>
                <a:lumOff val="40000"/>
              </a:schemeClr>
            </a:solidFill>
          </a:ln>
        </p:spPr>
        <p:txBody>
          <a:bodyPr wrap="square" rtlCol="0">
            <a:spAutoFit/>
          </a:bodyPr>
          <a:lstStyle/>
          <a:p>
            <a:r>
              <a:rPr lang="en-US" altLang="zh-TW" sz="2800" dirty="0">
                <a:solidFill>
                  <a:schemeClr val="tx2">
                    <a:lumMod val="60000"/>
                    <a:lumOff val="40000"/>
                  </a:schemeClr>
                </a:solidFill>
              </a:rPr>
              <a:t>Formations</a:t>
            </a:r>
            <a:endParaRPr lang="zh-TW" altLang="en-US" sz="2800" dirty="0">
              <a:solidFill>
                <a:schemeClr val="tx2">
                  <a:lumMod val="60000"/>
                  <a:lumOff val="40000"/>
                </a:schemeClr>
              </a:solidFill>
            </a:endParaRPr>
          </a:p>
        </p:txBody>
      </p:sp>
      <p:sp>
        <p:nvSpPr>
          <p:cNvPr id="46" name="文字方塊 45">
            <a:extLst>
              <a:ext uri="{FF2B5EF4-FFF2-40B4-BE49-F238E27FC236}">
                <a16:creationId xmlns:a16="http://schemas.microsoft.com/office/drawing/2014/main" id="{519C81B2-8F48-4079-B92D-6FEBAAE00AB4}"/>
              </a:ext>
            </a:extLst>
          </p:cNvPr>
          <p:cNvSpPr txBox="1"/>
          <p:nvPr/>
        </p:nvSpPr>
        <p:spPr>
          <a:xfrm>
            <a:off x="2887047" y="2567154"/>
            <a:ext cx="1767205" cy="523220"/>
          </a:xfrm>
          <a:prstGeom prst="rect">
            <a:avLst/>
          </a:prstGeom>
          <a:noFill/>
          <a:ln>
            <a:solidFill>
              <a:schemeClr val="tx2">
                <a:lumMod val="60000"/>
                <a:lumOff val="40000"/>
              </a:schemeClr>
            </a:solidFill>
          </a:ln>
        </p:spPr>
        <p:txBody>
          <a:bodyPr wrap="square" rtlCol="0">
            <a:spAutoFit/>
          </a:bodyPr>
          <a:lstStyle/>
          <a:p>
            <a:r>
              <a:rPr lang="en-US" altLang="zh-TW" sz="2800" dirty="0">
                <a:solidFill>
                  <a:schemeClr val="tx2">
                    <a:lumMod val="60000"/>
                    <a:lumOff val="40000"/>
                  </a:schemeClr>
                </a:solidFill>
              </a:rPr>
              <a:t>Becoming</a:t>
            </a:r>
            <a:endParaRPr lang="zh-TW" altLang="en-US" sz="2800" dirty="0">
              <a:solidFill>
                <a:schemeClr val="tx2">
                  <a:lumMod val="60000"/>
                  <a:lumOff val="40000"/>
                </a:schemeClr>
              </a:solidFill>
            </a:endParaRPr>
          </a:p>
        </p:txBody>
      </p:sp>
      <p:sp>
        <p:nvSpPr>
          <p:cNvPr id="47" name="文字方塊 46">
            <a:extLst>
              <a:ext uri="{FF2B5EF4-FFF2-40B4-BE49-F238E27FC236}">
                <a16:creationId xmlns:a16="http://schemas.microsoft.com/office/drawing/2014/main" id="{D1814216-51D8-4EA7-8418-92465AD68547}"/>
              </a:ext>
            </a:extLst>
          </p:cNvPr>
          <p:cNvSpPr txBox="1"/>
          <p:nvPr/>
        </p:nvSpPr>
        <p:spPr>
          <a:xfrm>
            <a:off x="765820" y="3999086"/>
            <a:ext cx="2285668" cy="523221"/>
          </a:xfrm>
          <a:prstGeom prst="rect">
            <a:avLst/>
          </a:prstGeom>
          <a:noFill/>
          <a:ln>
            <a:solidFill>
              <a:schemeClr val="accent3">
                <a:lumMod val="60000"/>
                <a:lumOff val="40000"/>
              </a:schemeClr>
            </a:solidFill>
          </a:ln>
        </p:spPr>
        <p:txBody>
          <a:bodyPr wrap="square" rtlCol="0">
            <a:spAutoFit/>
          </a:bodyPr>
          <a:lstStyle/>
          <a:p>
            <a:r>
              <a:rPr lang="en-US" altLang="zh-TW" sz="2800" dirty="0">
                <a:solidFill>
                  <a:schemeClr val="accent3">
                    <a:lumMod val="60000"/>
                    <a:lumOff val="40000"/>
                  </a:schemeClr>
                </a:solidFill>
              </a:rPr>
              <a:t>Consciousness</a:t>
            </a:r>
            <a:endParaRPr lang="zh-TW" altLang="en-US" sz="2800" dirty="0">
              <a:solidFill>
                <a:schemeClr val="accent3">
                  <a:lumMod val="60000"/>
                  <a:lumOff val="40000"/>
                </a:schemeClr>
              </a:solidFill>
            </a:endParaRPr>
          </a:p>
        </p:txBody>
      </p:sp>
      <p:sp>
        <p:nvSpPr>
          <p:cNvPr id="48" name="文字方塊 47">
            <a:extLst>
              <a:ext uri="{FF2B5EF4-FFF2-40B4-BE49-F238E27FC236}">
                <a16:creationId xmlns:a16="http://schemas.microsoft.com/office/drawing/2014/main" id="{51DA19FE-9C88-40F5-B5FA-B3E6DFFDED15}"/>
              </a:ext>
            </a:extLst>
          </p:cNvPr>
          <p:cNvSpPr txBox="1"/>
          <p:nvPr/>
        </p:nvSpPr>
        <p:spPr>
          <a:xfrm>
            <a:off x="3216943" y="3983970"/>
            <a:ext cx="2447504" cy="538337"/>
          </a:xfrm>
          <a:prstGeom prst="rect">
            <a:avLst/>
          </a:prstGeom>
          <a:noFill/>
          <a:ln>
            <a:solidFill>
              <a:schemeClr val="accent3">
                <a:lumMod val="60000"/>
                <a:lumOff val="40000"/>
              </a:schemeClr>
            </a:solidFill>
          </a:ln>
        </p:spPr>
        <p:txBody>
          <a:bodyPr wrap="square" rtlCol="0">
            <a:spAutoFit/>
          </a:bodyPr>
          <a:lstStyle/>
          <a:p>
            <a:r>
              <a:rPr lang="en-US" altLang="zh-TW" sz="2800" dirty="0">
                <a:solidFill>
                  <a:schemeClr val="accent3">
                    <a:lumMod val="60000"/>
                    <a:lumOff val="40000"/>
                  </a:schemeClr>
                </a:solidFill>
              </a:rPr>
              <a:t>Name and form</a:t>
            </a:r>
            <a:endParaRPr lang="zh-TW" altLang="en-US" sz="2800" dirty="0">
              <a:solidFill>
                <a:schemeClr val="accent3">
                  <a:lumMod val="60000"/>
                  <a:lumOff val="40000"/>
                </a:schemeClr>
              </a:solidFill>
            </a:endParaRPr>
          </a:p>
        </p:txBody>
      </p:sp>
      <p:sp>
        <p:nvSpPr>
          <p:cNvPr id="49" name="文字方塊 48">
            <a:extLst>
              <a:ext uri="{FF2B5EF4-FFF2-40B4-BE49-F238E27FC236}">
                <a16:creationId xmlns:a16="http://schemas.microsoft.com/office/drawing/2014/main" id="{46B2C8F8-93D1-49FB-9BEE-B1AB4AC29DC8}"/>
              </a:ext>
            </a:extLst>
          </p:cNvPr>
          <p:cNvSpPr txBox="1"/>
          <p:nvPr/>
        </p:nvSpPr>
        <p:spPr>
          <a:xfrm>
            <a:off x="765820" y="4645845"/>
            <a:ext cx="2717716" cy="523221"/>
          </a:xfrm>
          <a:prstGeom prst="rect">
            <a:avLst/>
          </a:prstGeom>
          <a:noFill/>
          <a:ln>
            <a:solidFill>
              <a:schemeClr val="accent3">
                <a:lumMod val="60000"/>
                <a:lumOff val="40000"/>
              </a:schemeClr>
            </a:solidFill>
          </a:ln>
        </p:spPr>
        <p:txBody>
          <a:bodyPr wrap="square" rtlCol="0">
            <a:spAutoFit/>
          </a:bodyPr>
          <a:lstStyle/>
          <a:p>
            <a:r>
              <a:rPr lang="en-US" altLang="zh-TW" sz="2800" dirty="0">
                <a:solidFill>
                  <a:schemeClr val="accent3">
                    <a:lumMod val="60000"/>
                    <a:lumOff val="40000"/>
                  </a:schemeClr>
                </a:solidFill>
              </a:rPr>
              <a:t>Six sense spheres</a:t>
            </a:r>
            <a:endParaRPr lang="zh-TW" altLang="en-US" sz="2800" dirty="0">
              <a:solidFill>
                <a:schemeClr val="accent3">
                  <a:lumMod val="60000"/>
                  <a:lumOff val="40000"/>
                </a:schemeClr>
              </a:solidFill>
            </a:endParaRPr>
          </a:p>
        </p:txBody>
      </p:sp>
      <p:sp>
        <p:nvSpPr>
          <p:cNvPr id="50" name="文字方塊 49">
            <a:extLst>
              <a:ext uri="{FF2B5EF4-FFF2-40B4-BE49-F238E27FC236}">
                <a16:creationId xmlns:a16="http://schemas.microsoft.com/office/drawing/2014/main" id="{445DDF90-FDB5-4090-9CCE-53687527564A}"/>
              </a:ext>
            </a:extLst>
          </p:cNvPr>
          <p:cNvSpPr txBox="1"/>
          <p:nvPr/>
        </p:nvSpPr>
        <p:spPr>
          <a:xfrm>
            <a:off x="3675927" y="4645845"/>
            <a:ext cx="1332206" cy="538337"/>
          </a:xfrm>
          <a:prstGeom prst="rect">
            <a:avLst/>
          </a:prstGeom>
          <a:noFill/>
          <a:ln>
            <a:solidFill>
              <a:schemeClr val="accent3">
                <a:lumMod val="60000"/>
                <a:lumOff val="40000"/>
              </a:schemeClr>
            </a:solidFill>
          </a:ln>
        </p:spPr>
        <p:txBody>
          <a:bodyPr wrap="square" rtlCol="0">
            <a:spAutoFit/>
          </a:bodyPr>
          <a:lstStyle/>
          <a:p>
            <a:r>
              <a:rPr lang="en-US" altLang="zh-TW" sz="2800" dirty="0">
                <a:solidFill>
                  <a:schemeClr val="accent3">
                    <a:lumMod val="60000"/>
                    <a:lumOff val="40000"/>
                  </a:schemeClr>
                </a:solidFill>
              </a:rPr>
              <a:t>Contact</a:t>
            </a:r>
            <a:endParaRPr lang="zh-TW" altLang="en-US" sz="2800" dirty="0">
              <a:solidFill>
                <a:schemeClr val="accent3">
                  <a:lumMod val="60000"/>
                  <a:lumOff val="40000"/>
                </a:schemeClr>
              </a:solidFill>
            </a:endParaRPr>
          </a:p>
        </p:txBody>
      </p:sp>
      <p:sp>
        <p:nvSpPr>
          <p:cNvPr id="51" name="文字方塊 50">
            <a:extLst>
              <a:ext uri="{FF2B5EF4-FFF2-40B4-BE49-F238E27FC236}">
                <a16:creationId xmlns:a16="http://schemas.microsoft.com/office/drawing/2014/main" id="{C91B6A6E-9164-4223-A0F9-281C4F521674}"/>
              </a:ext>
            </a:extLst>
          </p:cNvPr>
          <p:cNvSpPr txBox="1"/>
          <p:nvPr/>
        </p:nvSpPr>
        <p:spPr>
          <a:xfrm>
            <a:off x="765820" y="5292604"/>
            <a:ext cx="1277556" cy="531899"/>
          </a:xfrm>
          <a:prstGeom prst="rect">
            <a:avLst/>
          </a:prstGeom>
          <a:noFill/>
          <a:ln>
            <a:solidFill>
              <a:schemeClr val="accent3">
                <a:lumMod val="60000"/>
                <a:lumOff val="40000"/>
              </a:schemeClr>
            </a:solidFill>
          </a:ln>
        </p:spPr>
        <p:txBody>
          <a:bodyPr wrap="square" rtlCol="0">
            <a:spAutoFit/>
          </a:bodyPr>
          <a:lstStyle/>
          <a:p>
            <a:r>
              <a:rPr lang="en-US" altLang="zh-TW" sz="2800" dirty="0">
                <a:solidFill>
                  <a:schemeClr val="accent3">
                    <a:lumMod val="60000"/>
                    <a:lumOff val="40000"/>
                  </a:schemeClr>
                </a:solidFill>
              </a:rPr>
              <a:t>Feeling</a:t>
            </a:r>
            <a:endParaRPr lang="zh-TW" altLang="en-US" sz="2800" dirty="0">
              <a:solidFill>
                <a:schemeClr val="accent3">
                  <a:lumMod val="60000"/>
                  <a:lumOff val="40000"/>
                </a:schemeClr>
              </a:solidFill>
            </a:endParaRPr>
          </a:p>
        </p:txBody>
      </p:sp>
      <p:sp>
        <p:nvSpPr>
          <p:cNvPr id="52" name="文字方塊 51">
            <a:extLst>
              <a:ext uri="{FF2B5EF4-FFF2-40B4-BE49-F238E27FC236}">
                <a16:creationId xmlns:a16="http://schemas.microsoft.com/office/drawing/2014/main" id="{AB595CC8-F52F-4B9B-87AD-6A65435837E9}"/>
              </a:ext>
            </a:extLst>
          </p:cNvPr>
          <p:cNvSpPr txBox="1"/>
          <p:nvPr/>
        </p:nvSpPr>
        <p:spPr>
          <a:xfrm>
            <a:off x="765820" y="5948041"/>
            <a:ext cx="917516" cy="523220"/>
          </a:xfrm>
          <a:prstGeom prst="rect">
            <a:avLst/>
          </a:prstGeom>
          <a:noFill/>
          <a:ln>
            <a:solidFill>
              <a:schemeClr val="accent3">
                <a:lumMod val="60000"/>
                <a:lumOff val="40000"/>
              </a:schemeClr>
            </a:solidFill>
          </a:ln>
        </p:spPr>
        <p:txBody>
          <a:bodyPr wrap="square" rtlCol="0">
            <a:spAutoFit/>
          </a:bodyPr>
          <a:lstStyle/>
          <a:p>
            <a:r>
              <a:rPr lang="en-US" altLang="zh-TW" sz="2800" dirty="0">
                <a:solidFill>
                  <a:schemeClr val="accent3">
                    <a:lumMod val="60000"/>
                    <a:lumOff val="40000"/>
                  </a:schemeClr>
                </a:solidFill>
              </a:rPr>
              <a:t>Birth</a:t>
            </a:r>
            <a:endParaRPr lang="zh-TW" altLang="en-US" sz="2800" dirty="0">
              <a:solidFill>
                <a:schemeClr val="accent3">
                  <a:lumMod val="60000"/>
                  <a:lumOff val="40000"/>
                </a:schemeClr>
              </a:solidFill>
            </a:endParaRPr>
          </a:p>
        </p:txBody>
      </p:sp>
      <p:sp>
        <p:nvSpPr>
          <p:cNvPr id="53" name="文字方塊 52">
            <a:extLst>
              <a:ext uri="{FF2B5EF4-FFF2-40B4-BE49-F238E27FC236}">
                <a16:creationId xmlns:a16="http://schemas.microsoft.com/office/drawing/2014/main" id="{1166BEB5-53CC-47A4-B63C-B7DB14D74170}"/>
              </a:ext>
            </a:extLst>
          </p:cNvPr>
          <p:cNvSpPr txBox="1"/>
          <p:nvPr/>
        </p:nvSpPr>
        <p:spPr>
          <a:xfrm>
            <a:off x="1875814" y="5935375"/>
            <a:ext cx="2639104" cy="523220"/>
          </a:xfrm>
          <a:prstGeom prst="rect">
            <a:avLst/>
          </a:prstGeom>
          <a:noFill/>
          <a:ln>
            <a:solidFill>
              <a:schemeClr val="accent3">
                <a:lumMod val="60000"/>
                <a:lumOff val="40000"/>
              </a:schemeClr>
            </a:solidFill>
          </a:ln>
        </p:spPr>
        <p:txBody>
          <a:bodyPr wrap="square" rtlCol="0">
            <a:spAutoFit/>
          </a:bodyPr>
          <a:lstStyle/>
          <a:p>
            <a:r>
              <a:rPr lang="en-US" altLang="zh-TW" sz="2800" dirty="0">
                <a:solidFill>
                  <a:schemeClr val="accent3">
                    <a:lumMod val="60000"/>
                    <a:lumOff val="40000"/>
                  </a:schemeClr>
                </a:solidFill>
              </a:rPr>
              <a:t>Aging and death</a:t>
            </a:r>
            <a:endParaRPr lang="zh-TW" altLang="en-US" sz="2800" dirty="0">
              <a:solidFill>
                <a:schemeClr val="accent3">
                  <a:lumMod val="60000"/>
                  <a:lumOff val="40000"/>
                </a:schemeClr>
              </a:solidFill>
            </a:endParaRPr>
          </a:p>
        </p:txBody>
      </p:sp>
    </p:spTree>
    <p:custDataLst>
      <p:tags r:id="rId2"/>
    </p:custDataLst>
    <p:extLst>
      <p:ext uri="{BB962C8B-B14F-4D97-AF65-F5344CB8AC3E}">
        <p14:creationId xmlns:p14="http://schemas.microsoft.com/office/powerpoint/2010/main" val="176454275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41256"/>
    </mc:Choice>
    <mc:Fallback xmlns="">
      <p:transition spd="slow" advTm="44125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9"/>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36"/>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51"/>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27"/>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43"/>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26"/>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44"/>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30"/>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grpId="0" nodeType="clickEffect">
                                  <p:stCondLst>
                                    <p:cond delay="0"/>
                                  </p:stCondLst>
                                  <p:childTnLst>
                                    <p:set>
                                      <p:cBhvr>
                                        <p:cTn id="94" dur="1" fill="hold">
                                          <p:stCondLst>
                                            <p:cond delay="0"/>
                                          </p:stCondLst>
                                        </p:cTn>
                                        <p:tgtEl>
                                          <p:spTgt spid="46"/>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 presetClass="entr" presetSubtype="0" fill="hold" grpId="0" nodeType="clickEffect">
                                  <p:stCondLst>
                                    <p:cond delay="0"/>
                                  </p:stCondLst>
                                  <p:childTnLst>
                                    <p:set>
                                      <p:cBhvr>
                                        <p:cTn id="98" dur="1" fill="hold">
                                          <p:stCondLst>
                                            <p:cond delay="0"/>
                                          </p:stCondLst>
                                        </p:cTn>
                                        <p:tgtEl>
                                          <p:spTgt spid="37"/>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grpId="0" nodeType="clickEffect">
                                  <p:stCondLst>
                                    <p:cond delay="0"/>
                                  </p:stCondLst>
                                  <p:childTnLst>
                                    <p:set>
                                      <p:cBhvr>
                                        <p:cTn id="102" dur="1" fill="hold">
                                          <p:stCondLst>
                                            <p:cond delay="0"/>
                                          </p:stCondLst>
                                        </p:cTn>
                                        <p:tgtEl>
                                          <p:spTgt spid="52"/>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1" presetClass="entr" presetSubtype="0" fill="hold" grpId="0" nodeType="clickEffect">
                                  <p:stCondLst>
                                    <p:cond delay="0"/>
                                  </p:stCondLst>
                                  <p:childTnLst>
                                    <p:set>
                                      <p:cBhvr>
                                        <p:cTn id="106" dur="1" fill="hold">
                                          <p:stCondLst>
                                            <p:cond delay="0"/>
                                          </p:stCondLst>
                                        </p:cTn>
                                        <p:tgtEl>
                                          <p:spTgt spid="38"/>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grpId="0" nodeType="clickEffect">
                                  <p:stCondLst>
                                    <p:cond delay="0"/>
                                  </p:stCondLst>
                                  <p:childTnLst>
                                    <p:set>
                                      <p:cBhvr>
                                        <p:cTn id="110" dur="1" fill="hold">
                                          <p:stCondLst>
                                            <p:cond delay="0"/>
                                          </p:stCondLst>
                                        </p:cTn>
                                        <p:tgtEl>
                                          <p:spTgt spid="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P spid="52" grpId="0" animBg="1"/>
      <p:bldP spid="53"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a:extLst>
              <a:ext uri="{FF2B5EF4-FFF2-40B4-BE49-F238E27FC236}">
                <a16:creationId xmlns:a16="http://schemas.microsoft.com/office/drawing/2014/main" id="{B03F2AED-DC76-4D0A-877F-5B7FE155E927}"/>
              </a:ext>
            </a:extLst>
          </p:cNvPr>
          <p:cNvPicPr>
            <a:picLocks noChangeAspect="1"/>
          </p:cNvPicPr>
          <p:nvPr/>
        </p:nvPicPr>
        <p:blipFill>
          <a:blip r:embed="rId5"/>
          <a:stretch>
            <a:fillRect/>
          </a:stretch>
        </p:blipFill>
        <p:spPr>
          <a:xfrm>
            <a:off x="6004493" y="394496"/>
            <a:ext cx="5876925" cy="6267450"/>
          </a:xfrm>
          <a:prstGeom prst="rect">
            <a:avLst/>
          </a:prstGeom>
        </p:spPr>
      </p:pic>
      <p:cxnSp>
        <p:nvCxnSpPr>
          <p:cNvPr id="3" name="直線接點 2">
            <a:extLst>
              <a:ext uri="{FF2B5EF4-FFF2-40B4-BE49-F238E27FC236}">
                <a16:creationId xmlns:a16="http://schemas.microsoft.com/office/drawing/2014/main" id="{816EF720-CC9A-421D-B32E-6F988605230A}"/>
              </a:ext>
            </a:extLst>
          </p:cNvPr>
          <p:cNvCxnSpPr>
            <a:cxnSpLocks/>
          </p:cNvCxnSpPr>
          <p:nvPr/>
        </p:nvCxnSpPr>
        <p:spPr>
          <a:xfrm flipV="1">
            <a:off x="8938906" y="116632"/>
            <a:ext cx="4050" cy="437365"/>
          </a:xfrm>
          <a:prstGeom prst="line">
            <a:avLst/>
          </a:prstGeom>
          <a:ln w="50800"/>
        </p:spPr>
        <p:style>
          <a:lnRef idx="1">
            <a:schemeClr val="accent2"/>
          </a:lnRef>
          <a:fillRef idx="0">
            <a:schemeClr val="accent2"/>
          </a:fillRef>
          <a:effectRef idx="0">
            <a:schemeClr val="accent2"/>
          </a:effectRef>
          <a:fontRef idx="minor">
            <a:schemeClr val="tx1"/>
          </a:fontRef>
        </p:style>
      </p:cxnSp>
      <p:cxnSp>
        <p:nvCxnSpPr>
          <p:cNvPr id="9" name="直線接點 8">
            <a:extLst>
              <a:ext uri="{FF2B5EF4-FFF2-40B4-BE49-F238E27FC236}">
                <a16:creationId xmlns:a16="http://schemas.microsoft.com/office/drawing/2014/main" id="{861F2E0E-0E0B-4764-9E16-D090C1849028}"/>
              </a:ext>
            </a:extLst>
          </p:cNvPr>
          <p:cNvCxnSpPr>
            <a:cxnSpLocks/>
          </p:cNvCxnSpPr>
          <p:nvPr/>
        </p:nvCxnSpPr>
        <p:spPr>
          <a:xfrm flipV="1">
            <a:off x="11405093" y="1715977"/>
            <a:ext cx="289679" cy="200852"/>
          </a:xfrm>
          <a:prstGeom prst="line">
            <a:avLst/>
          </a:prstGeom>
          <a:ln w="50800"/>
        </p:spPr>
        <p:style>
          <a:lnRef idx="1">
            <a:schemeClr val="accent2"/>
          </a:lnRef>
          <a:fillRef idx="0">
            <a:schemeClr val="accent2"/>
          </a:fillRef>
          <a:effectRef idx="0">
            <a:schemeClr val="accent2"/>
          </a:effectRef>
          <a:fontRef idx="minor">
            <a:schemeClr val="tx1"/>
          </a:fontRef>
        </p:style>
      </p:cxnSp>
      <p:cxnSp>
        <p:nvCxnSpPr>
          <p:cNvPr id="14" name="直線接點 13">
            <a:extLst>
              <a:ext uri="{FF2B5EF4-FFF2-40B4-BE49-F238E27FC236}">
                <a16:creationId xmlns:a16="http://schemas.microsoft.com/office/drawing/2014/main" id="{BD2B1038-FB50-46D5-B1E4-7025A84709D2}"/>
              </a:ext>
            </a:extLst>
          </p:cNvPr>
          <p:cNvCxnSpPr>
            <a:cxnSpLocks/>
          </p:cNvCxnSpPr>
          <p:nvPr/>
        </p:nvCxnSpPr>
        <p:spPr>
          <a:xfrm flipH="1" flipV="1">
            <a:off x="6076501" y="1638965"/>
            <a:ext cx="432048" cy="277864"/>
          </a:xfrm>
          <a:prstGeom prst="line">
            <a:avLst/>
          </a:prstGeom>
          <a:ln w="50800"/>
        </p:spPr>
        <p:style>
          <a:lnRef idx="1">
            <a:schemeClr val="accent2"/>
          </a:lnRef>
          <a:fillRef idx="0">
            <a:schemeClr val="accent2"/>
          </a:fillRef>
          <a:effectRef idx="0">
            <a:schemeClr val="accent2"/>
          </a:effectRef>
          <a:fontRef idx="minor">
            <a:schemeClr val="tx1"/>
          </a:fontRef>
        </p:style>
      </p:cxnSp>
      <p:sp>
        <p:nvSpPr>
          <p:cNvPr id="19" name="文字方塊 18">
            <a:extLst>
              <a:ext uri="{FF2B5EF4-FFF2-40B4-BE49-F238E27FC236}">
                <a16:creationId xmlns:a16="http://schemas.microsoft.com/office/drawing/2014/main" id="{8CB70D61-5E11-4E39-BE8C-B03E0C73A7F8}"/>
              </a:ext>
            </a:extLst>
          </p:cNvPr>
          <p:cNvSpPr txBox="1"/>
          <p:nvPr/>
        </p:nvSpPr>
        <p:spPr>
          <a:xfrm>
            <a:off x="9980167" y="394227"/>
            <a:ext cx="1944215" cy="523220"/>
          </a:xfrm>
          <a:prstGeom prst="rect">
            <a:avLst/>
          </a:prstGeom>
          <a:noFill/>
          <a:ln>
            <a:solidFill>
              <a:srgbClr val="FF0000"/>
            </a:solidFill>
          </a:ln>
        </p:spPr>
        <p:txBody>
          <a:bodyPr wrap="square" rtlCol="0">
            <a:spAutoFit/>
          </a:bodyPr>
          <a:lstStyle/>
          <a:p>
            <a:r>
              <a:rPr lang="en-US" altLang="zh-CN" sz="2800" dirty="0">
                <a:solidFill>
                  <a:srgbClr val="FF0000"/>
                </a:solidFill>
              </a:rPr>
              <a:t>Previous life</a:t>
            </a:r>
            <a:endParaRPr lang="zh-TW" altLang="en-US" sz="2800" dirty="0">
              <a:solidFill>
                <a:srgbClr val="FF0000"/>
              </a:solidFill>
            </a:endParaRPr>
          </a:p>
        </p:txBody>
      </p:sp>
      <p:sp>
        <p:nvSpPr>
          <p:cNvPr id="20" name="文字方塊 19">
            <a:extLst>
              <a:ext uri="{FF2B5EF4-FFF2-40B4-BE49-F238E27FC236}">
                <a16:creationId xmlns:a16="http://schemas.microsoft.com/office/drawing/2014/main" id="{8590071A-0317-4F13-B94B-851FA043C635}"/>
              </a:ext>
            </a:extLst>
          </p:cNvPr>
          <p:cNvSpPr txBox="1"/>
          <p:nvPr/>
        </p:nvSpPr>
        <p:spPr>
          <a:xfrm>
            <a:off x="6089872" y="553997"/>
            <a:ext cx="1466684" cy="523220"/>
          </a:xfrm>
          <a:prstGeom prst="rect">
            <a:avLst/>
          </a:prstGeom>
          <a:noFill/>
          <a:ln>
            <a:solidFill>
              <a:srgbClr val="00B050"/>
            </a:solidFill>
          </a:ln>
        </p:spPr>
        <p:txBody>
          <a:bodyPr wrap="square" rtlCol="0">
            <a:spAutoFit/>
          </a:bodyPr>
          <a:lstStyle/>
          <a:p>
            <a:r>
              <a:rPr lang="en-US" altLang="zh-CN" sz="2800" dirty="0">
                <a:solidFill>
                  <a:srgbClr val="00B0F0"/>
                </a:solidFill>
              </a:rPr>
              <a:t>Next life</a:t>
            </a:r>
            <a:endParaRPr lang="zh-TW" altLang="en-US" sz="2800" dirty="0">
              <a:solidFill>
                <a:srgbClr val="00B0F0"/>
              </a:solidFill>
            </a:endParaRPr>
          </a:p>
        </p:txBody>
      </p:sp>
      <p:sp>
        <p:nvSpPr>
          <p:cNvPr id="22" name="文字方塊 21">
            <a:extLst>
              <a:ext uri="{FF2B5EF4-FFF2-40B4-BE49-F238E27FC236}">
                <a16:creationId xmlns:a16="http://schemas.microsoft.com/office/drawing/2014/main" id="{3E443888-4C00-4D6C-9EF6-4F656542E7A8}"/>
              </a:ext>
            </a:extLst>
          </p:cNvPr>
          <p:cNvSpPr txBox="1"/>
          <p:nvPr/>
        </p:nvSpPr>
        <p:spPr>
          <a:xfrm>
            <a:off x="6031285" y="5844940"/>
            <a:ext cx="1880862" cy="523220"/>
          </a:xfrm>
          <a:prstGeom prst="rect">
            <a:avLst/>
          </a:prstGeom>
          <a:noFill/>
          <a:ln>
            <a:solidFill>
              <a:srgbClr val="00B050"/>
            </a:solidFill>
          </a:ln>
        </p:spPr>
        <p:txBody>
          <a:bodyPr wrap="square" rtlCol="0">
            <a:spAutoFit/>
          </a:bodyPr>
          <a:lstStyle/>
          <a:p>
            <a:r>
              <a:rPr lang="en-US" altLang="zh-CN" sz="2800" dirty="0">
                <a:solidFill>
                  <a:srgbClr val="00B050"/>
                </a:solidFill>
              </a:rPr>
              <a:t>Present life</a:t>
            </a:r>
            <a:endParaRPr lang="zh-TW" altLang="en-US" sz="2800" dirty="0">
              <a:solidFill>
                <a:srgbClr val="00B050"/>
              </a:solidFill>
            </a:endParaRPr>
          </a:p>
        </p:txBody>
      </p:sp>
      <p:sp>
        <p:nvSpPr>
          <p:cNvPr id="25" name="矩形: 圓角 24">
            <a:extLst>
              <a:ext uri="{FF2B5EF4-FFF2-40B4-BE49-F238E27FC236}">
                <a16:creationId xmlns:a16="http://schemas.microsoft.com/office/drawing/2014/main" id="{0CCAD9AE-9B7B-4A8D-BF34-F05271EE5E0A}"/>
              </a:ext>
            </a:extLst>
          </p:cNvPr>
          <p:cNvSpPr/>
          <p:nvPr/>
        </p:nvSpPr>
        <p:spPr>
          <a:xfrm rot="934220">
            <a:off x="9004643" y="678365"/>
            <a:ext cx="1168219" cy="380828"/>
          </a:xfrm>
          <a:prstGeom prst="roundRect">
            <a:avLst>
              <a:gd name="adj" fmla="val 23604"/>
            </a:avLst>
          </a:prstGeom>
          <a:noFill/>
          <a:ln w="698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dirty="0"/>
          </a:p>
        </p:txBody>
      </p:sp>
      <p:sp>
        <p:nvSpPr>
          <p:cNvPr id="26" name="矩形: 圓角 25">
            <a:extLst>
              <a:ext uri="{FF2B5EF4-FFF2-40B4-BE49-F238E27FC236}">
                <a16:creationId xmlns:a16="http://schemas.microsoft.com/office/drawing/2014/main" id="{A76C63D9-6D71-4D3E-8E8F-533D53B42907}"/>
              </a:ext>
            </a:extLst>
          </p:cNvPr>
          <p:cNvSpPr/>
          <p:nvPr/>
        </p:nvSpPr>
        <p:spPr>
          <a:xfrm rot="4370971">
            <a:off x="5971915" y="3733842"/>
            <a:ext cx="1079644" cy="555695"/>
          </a:xfrm>
          <a:prstGeom prst="roundRect">
            <a:avLst>
              <a:gd name="adj" fmla="val 23604"/>
            </a:avLst>
          </a:prstGeom>
          <a:noFill/>
          <a:ln w="698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7" name="矩形: 圓角 26">
            <a:extLst>
              <a:ext uri="{FF2B5EF4-FFF2-40B4-BE49-F238E27FC236}">
                <a16:creationId xmlns:a16="http://schemas.microsoft.com/office/drawing/2014/main" id="{D30517D1-C810-45A7-9C1B-8594CF14DFBC}"/>
              </a:ext>
            </a:extLst>
          </p:cNvPr>
          <p:cNvSpPr/>
          <p:nvPr/>
        </p:nvSpPr>
        <p:spPr>
          <a:xfrm rot="2938576">
            <a:off x="6575511" y="4953391"/>
            <a:ext cx="1106246" cy="450760"/>
          </a:xfrm>
          <a:prstGeom prst="roundRect">
            <a:avLst>
              <a:gd name="adj" fmla="val 23604"/>
            </a:avLst>
          </a:prstGeom>
          <a:noFill/>
          <a:ln w="698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8" name="矩形: 圓角 27">
            <a:extLst>
              <a:ext uri="{FF2B5EF4-FFF2-40B4-BE49-F238E27FC236}">
                <a16:creationId xmlns:a16="http://schemas.microsoft.com/office/drawing/2014/main" id="{5513E9B3-987C-4E8B-8B00-24E280F8EE6E}"/>
              </a:ext>
            </a:extLst>
          </p:cNvPr>
          <p:cNvSpPr/>
          <p:nvPr/>
        </p:nvSpPr>
        <p:spPr>
          <a:xfrm>
            <a:off x="286804" y="476672"/>
            <a:ext cx="1728192" cy="450760"/>
          </a:xfrm>
          <a:prstGeom prst="roundRect">
            <a:avLst>
              <a:gd name="adj" fmla="val 23604"/>
            </a:avLst>
          </a:prstGeom>
          <a:noFill/>
          <a:ln w="698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b="1" dirty="0"/>
              <a:t>Defilement</a:t>
            </a:r>
            <a:endParaRPr lang="zh-TW" altLang="en-US" b="1" dirty="0"/>
          </a:p>
        </p:txBody>
      </p:sp>
      <p:sp>
        <p:nvSpPr>
          <p:cNvPr id="29" name="矩形: 圓角 28">
            <a:extLst>
              <a:ext uri="{FF2B5EF4-FFF2-40B4-BE49-F238E27FC236}">
                <a16:creationId xmlns:a16="http://schemas.microsoft.com/office/drawing/2014/main" id="{94C3D7FB-565B-4F62-95A6-126EC3E7E107}"/>
              </a:ext>
            </a:extLst>
          </p:cNvPr>
          <p:cNvSpPr/>
          <p:nvPr/>
        </p:nvSpPr>
        <p:spPr>
          <a:xfrm rot="2453160">
            <a:off x="10075393" y="1310325"/>
            <a:ext cx="1258037" cy="467878"/>
          </a:xfrm>
          <a:prstGeom prst="roundRect">
            <a:avLst>
              <a:gd name="adj" fmla="val 23604"/>
            </a:avLst>
          </a:prstGeom>
          <a:noFill/>
          <a:ln w="69850">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0" name="矩形: 圓角 29">
            <a:extLst>
              <a:ext uri="{FF2B5EF4-FFF2-40B4-BE49-F238E27FC236}">
                <a16:creationId xmlns:a16="http://schemas.microsoft.com/office/drawing/2014/main" id="{486DE7EE-4C55-4FC1-BA78-EF734F454497}"/>
              </a:ext>
            </a:extLst>
          </p:cNvPr>
          <p:cNvSpPr/>
          <p:nvPr/>
        </p:nvSpPr>
        <p:spPr>
          <a:xfrm rot="17339403">
            <a:off x="5927327" y="2430358"/>
            <a:ext cx="1149705" cy="467878"/>
          </a:xfrm>
          <a:prstGeom prst="roundRect">
            <a:avLst>
              <a:gd name="adj" fmla="val 23604"/>
            </a:avLst>
          </a:prstGeom>
          <a:noFill/>
          <a:ln w="69850">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1" name="矩形: 圓角 30">
            <a:extLst>
              <a:ext uri="{FF2B5EF4-FFF2-40B4-BE49-F238E27FC236}">
                <a16:creationId xmlns:a16="http://schemas.microsoft.com/office/drawing/2014/main" id="{D4A6088F-B444-4B09-B62A-EC44668B95AD}"/>
              </a:ext>
            </a:extLst>
          </p:cNvPr>
          <p:cNvSpPr/>
          <p:nvPr/>
        </p:nvSpPr>
        <p:spPr>
          <a:xfrm>
            <a:off x="286804" y="1909234"/>
            <a:ext cx="1728192" cy="450760"/>
          </a:xfrm>
          <a:prstGeom prst="roundRect">
            <a:avLst>
              <a:gd name="adj" fmla="val 23604"/>
            </a:avLst>
          </a:prstGeom>
          <a:noFill/>
          <a:ln w="69850">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b="1" dirty="0"/>
              <a:t>Karma</a:t>
            </a:r>
            <a:endParaRPr lang="zh-TW" altLang="en-US" b="1" dirty="0"/>
          </a:p>
        </p:txBody>
      </p:sp>
      <p:sp>
        <p:nvSpPr>
          <p:cNvPr id="32" name="矩形: 圓角 31">
            <a:extLst>
              <a:ext uri="{FF2B5EF4-FFF2-40B4-BE49-F238E27FC236}">
                <a16:creationId xmlns:a16="http://schemas.microsoft.com/office/drawing/2014/main" id="{B0D72451-1016-4BBA-8BEC-0EAD984799EE}"/>
              </a:ext>
            </a:extLst>
          </p:cNvPr>
          <p:cNvSpPr/>
          <p:nvPr/>
        </p:nvSpPr>
        <p:spPr>
          <a:xfrm rot="4582940">
            <a:off x="10749091" y="2431024"/>
            <a:ext cx="1327506" cy="467878"/>
          </a:xfrm>
          <a:prstGeom prst="roundRect">
            <a:avLst>
              <a:gd name="adj" fmla="val 23604"/>
            </a:avLst>
          </a:prstGeom>
          <a:noFill/>
          <a:ln w="6985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3" name="矩形: 圓角 32">
            <a:extLst>
              <a:ext uri="{FF2B5EF4-FFF2-40B4-BE49-F238E27FC236}">
                <a16:creationId xmlns:a16="http://schemas.microsoft.com/office/drawing/2014/main" id="{99B378EE-3489-46F6-9B5B-062D6E0AA9C5}"/>
              </a:ext>
            </a:extLst>
          </p:cNvPr>
          <p:cNvSpPr/>
          <p:nvPr/>
        </p:nvSpPr>
        <p:spPr>
          <a:xfrm rot="6552004">
            <a:off x="10770250" y="3784614"/>
            <a:ext cx="1252463" cy="467878"/>
          </a:xfrm>
          <a:prstGeom prst="roundRect">
            <a:avLst>
              <a:gd name="adj" fmla="val 23604"/>
            </a:avLst>
          </a:prstGeom>
          <a:noFill/>
          <a:ln w="6985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4" name="矩形: 圓角 33">
            <a:extLst>
              <a:ext uri="{FF2B5EF4-FFF2-40B4-BE49-F238E27FC236}">
                <a16:creationId xmlns:a16="http://schemas.microsoft.com/office/drawing/2014/main" id="{1417EED8-5339-43F0-9E70-006E7EFD3A9D}"/>
              </a:ext>
            </a:extLst>
          </p:cNvPr>
          <p:cNvSpPr/>
          <p:nvPr/>
        </p:nvSpPr>
        <p:spPr>
          <a:xfrm rot="8281987">
            <a:off x="10010664" y="4915802"/>
            <a:ext cx="1394240" cy="467878"/>
          </a:xfrm>
          <a:prstGeom prst="roundRect">
            <a:avLst>
              <a:gd name="adj" fmla="val 23604"/>
            </a:avLst>
          </a:prstGeom>
          <a:noFill/>
          <a:ln w="6985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5" name="矩形: 圓角 34">
            <a:extLst>
              <a:ext uri="{FF2B5EF4-FFF2-40B4-BE49-F238E27FC236}">
                <a16:creationId xmlns:a16="http://schemas.microsoft.com/office/drawing/2014/main" id="{4AA7C2BC-5BA4-40D3-A02A-229B48E8580A}"/>
              </a:ext>
            </a:extLst>
          </p:cNvPr>
          <p:cNvSpPr/>
          <p:nvPr/>
        </p:nvSpPr>
        <p:spPr>
          <a:xfrm rot="9754400">
            <a:off x="9075018" y="5598191"/>
            <a:ext cx="1040250" cy="467878"/>
          </a:xfrm>
          <a:prstGeom prst="roundRect">
            <a:avLst>
              <a:gd name="adj" fmla="val 23604"/>
            </a:avLst>
          </a:prstGeom>
          <a:noFill/>
          <a:ln w="6985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6" name="矩形: 圓角 35">
            <a:extLst>
              <a:ext uri="{FF2B5EF4-FFF2-40B4-BE49-F238E27FC236}">
                <a16:creationId xmlns:a16="http://schemas.microsoft.com/office/drawing/2014/main" id="{C46926C4-A61E-479B-A820-6727858DD8F3}"/>
              </a:ext>
            </a:extLst>
          </p:cNvPr>
          <p:cNvSpPr/>
          <p:nvPr/>
        </p:nvSpPr>
        <p:spPr>
          <a:xfrm rot="11902437">
            <a:off x="7668818" y="5553763"/>
            <a:ext cx="1044673" cy="467878"/>
          </a:xfrm>
          <a:prstGeom prst="roundRect">
            <a:avLst>
              <a:gd name="adj" fmla="val 23604"/>
            </a:avLst>
          </a:prstGeom>
          <a:noFill/>
          <a:ln w="6985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7" name="矩形: 圓角 36">
            <a:extLst>
              <a:ext uri="{FF2B5EF4-FFF2-40B4-BE49-F238E27FC236}">
                <a16:creationId xmlns:a16="http://schemas.microsoft.com/office/drawing/2014/main" id="{60D39BD2-08BD-433F-B6A3-C8CE5FBA48F1}"/>
              </a:ext>
            </a:extLst>
          </p:cNvPr>
          <p:cNvSpPr/>
          <p:nvPr/>
        </p:nvSpPr>
        <p:spPr>
          <a:xfrm rot="7894482">
            <a:off x="6656539" y="1349458"/>
            <a:ext cx="929534" cy="467878"/>
          </a:xfrm>
          <a:prstGeom prst="roundRect">
            <a:avLst>
              <a:gd name="adj" fmla="val 23604"/>
            </a:avLst>
          </a:prstGeom>
          <a:noFill/>
          <a:ln w="6985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8" name="矩形: 圓角 37">
            <a:extLst>
              <a:ext uri="{FF2B5EF4-FFF2-40B4-BE49-F238E27FC236}">
                <a16:creationId xmlns:a16="http://schemas.microsoft.com/office/drawing/2014/main" id="{690E71F7-EDE9-407D-B752-44E69C0892EE}"/>
              </a:ext>
            </a:extLst>
          </p:cNvPr>
          <p:cNvSpPr/>
          <p:nvPr/>
        </p:nvSpPr>
        <p:spPr>
          <a:xfrm rot="9780275">
            <a:off x="7628920" y="654716"/>
            <a:ext cx="1288170" cy="467878"/>
          </a:xfrm>
          <a:prstGeom prst="roundRect">
            <a:avLst>
              <a:gd name="adj" fmla="val 23604"/>
            </a:avLst>
          </a:prstGeom>
          <a:noFill/>
          <a:ln w="6985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9" name="矩形: 圓角 38">
            <a:extLst>
              <a:ext uri="{FF2B5EF4-FFF2-40B4-BE49-F238E27FC236}">
                <a16:creationId xmlns:a16="http://schemas.microsoft.com/office/drawing/2014/main" id="{526A6004-F689-4851-8D71-4C5FE0107809}"/>
              </a:ext>
            </a:extLst>
          </p:cNvPr>
          <p:cNvSpPr/>
          <p:nvPr/>
        </p:nvSpPr>
        <p:spPr>
          <a:xfrm>
            <a:off x="293391" y="3333647"/>
            <a:ext cx="1743356" cy="467878"/>
          </a:xfrm>
          <a:prstGeom prst="roundRect">
            <a:avLst>
              <a:gd name="adj" fmla="val 23604"/>
            </a:avLst>
          </a:prstGeom>
          <a:noFill/>
          <a:ln w="6985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b="1" dirty="0"/>
              <a:t>Result</a:t>
            </a:r>
            <a:endParaRPr lang="zh-TW" altLang="en-US" b="1" dirty="0"/>
          </a:p>
        </p:txBody>
      </p:sp>
      <p:sp>
        <p:nvSpPr>
          <p:cNvPr id="42" name="文字方塊 41">
            <a:extLst>
              <a:ext uri="{FF2B5EF4-FFF2-40B4-BE49-F238E27FC236}">
                <a16:creationId xmlns:a16="http://schemas.microsoft.com/office/drawing/2014/main" id="{75DD948E-7C41-4387-87DB-2133D8BFF79F}"/>
              </a:ext>
            </a:extLst>
          </p:cNvPr>
          <p:cNvSpPr txBox="1"/>
          <p:nvPr/>
        </p:nvSpPr>
        <p:spPr>
          <a:xfrm>
            <a:off x="703714" y="1127152"/>
            <a:ext cx="1644404" cy="523220"/>
          </a:xfrm>
          <a:prstGeom prst="rect">
            <a:avLst/>
          </a:prstGeom>
          <a:noFill/>
          <a:ln>
            <a:solidFill>
              <a:schemeClr val="accent2">
                <a:lumMod val="60000"/>
                <a:lumOff val="40000"/>
              </a:schemeClr>
            </a:solidFill>
          </a:ln>
        </p:spPr>
        <p:txBody>
          <a:bodyPr wrap="square" rtlCol="0">
            <a:spAutoFit/>
          </a:bodyPr>
          <a:lstStyle/>
          <a:p>
            <a:r>
              <a:rPr lang="en-US" altLang="zh-CN" sz="2800" dirty="0">
                <a:solidFill>
                  <a:schemeClr val="accent2">
                    <a:lumMod val="60000"/>
                    <a:lumOff val="40000"/>
                  </a:schemeClr>
                </a:solidFill>
              </a:rPr>
              <a:t>Ignorance</a:t>
            </a:r>
            <a:endParaRPr lang="zh-TW" altLang="en-US" sz="2800" dirty="0">
              <a:solidFill>
                <a:schemeClr val="accent2">
                  <a:lumMod val="60000"/>
                  <a:lumOff val="40000"/>
                </a:schemeClr>
              </a:solidFill>
            </a:endParaRPr>
          </a:p>
        </p:txBody>
      </p:sp>
      <p:sp>
        <p:nvSpPr>
          <p:cNvPr id="43" name="文字方塊 42">
            <a:extLst>
              <a:ext uri="{FF2B5EF4-FFF2-40B4-BE49-F238E27FC236}">
                <a16:creationId xmlns:a16="http://schemas.microsoft.com/office/drawing/2014/main" id="{FC1D5CA4-9A1C-4679-A339-86300EAE60F8}"/>
              </a:ext>
            </a:extLst>
          </p:cNvPr>
          <p:cNvSpPr txBox="1"/>
          <p:nvPr/>
        </p:nvSpPr>
        <p:spPr>
          <a:xfrm>
            <a:off x="2520956" y="1127152"/>
            <a:ext cx="1249353" cy="523220"/>
          </a:xfrm>
          <a:prstGeom prst="rect">
            <a:avLst/>
          </a:prstGeom>
          <a:noFill/>
          <a:ln>
            <a:solidFill>
              <a:schemeClr val="accent2">
                <a:lumMod val="60000"/>
                <a:lumOff val="40000"/>
              </a:schemeClr>
            </a:solidFill>
          </a:ln>
        </p:spPr>
        <p:txBody>
          <a:bodyPr wrap="square" rtlCol="0">
            <a:spAutoFit/>
          </a:bodyPr>
          <a:lstStyle/>
          <a:p>
            <a:r>
              <a:rPr lang="en-US" altLang="zh-TW" sz="2800" dirty="0">
                <a:solidFill>
                  <a:schemeClr val="accent2">
                    <a:lumMod val="60000"/>
                    <a:lumOff val="40000"/>
                  </a:schemeClr>
                </a:solidFill>
              </a:rPr>
              <a:t>Craving</a:t>
            </a:r>
            <a:endParaRPr lang="zh-TW" altLang="en-US" sz="2800" dirty="0">
              <a:solidFill>
                <a:schemeClr val="accent2">
                  <a:lumMod val="60000"/>
                  <a:lumOff val="40000"/>
                </a:schemeClr>
              </a:solidFill>
            </a:endParaRPr>
          </a:p>
        </p:txBody>
      </p:sp>
      <p:sp>
        <p:nvSpPr>
          <p:cNvPr id="44" name="文字方塊 43">
            <a:extLst>
              <a:ext uri="{FF2B5EF4-FFF2-40B4-BE49-F238E27FC236}">
                <a16:creationId xmlns:a16="http://schemas.microsoft.com/office/drawing/2014/main" id="{20CCFFED-A027-4882-80CF-87FE1E0E24FF}"/>
              </a:ext>
            </a:extLst>
          </p:cNvPr>
          <p:cNvSpPr txBox="1"/>
          <p:nvPr/>
        </p:nvSpPr>
        <p:spPr>
          <a:xfrm>
            <a:off x="3973719" y="1115745"/>
            <a:ext cx="1428658" cy="523220"/>
          </a:xfrm>
          <a:prstGeom prst="rect">
            <a:avLst/>
          </a:prstGeom>
          <a:noFill/>
          <a:ln>
            <a:solidFill>
              <a:schemeClr val="accent2">
                <a:lumMod val="60000"/>
                <a:lumOff val="40000"/>
              </a:schemeClr>
            </a:solidFill>
          </a:ln>
        </p:spPr>
        <p:txBody>
          <a:bodyPr wrap="square" rtlCol="0">
            <a:spAutoFit/>
          </a:bodyPr>
          <a:lstStyle/>
          <a:p>
            <a:r>
              <a:rPr lang="en-US" altLang="zh-TW" sz="2800" dirty="0">
                <a:solidFill>
                  <a:schemeClr val="accent2">
                    <a:lumMod val="60000"/>
                    <a:lumOff val="40000"/>
                  </a:schemeClr>
                </a:solidFill>
              </a:rPr>
              <a:t>Clinging</a:t>
            </a:r>
            <a:endParaRPr lang="zh-TW" altLang="en-US" sz="2800" dirty="0">
              <a:solidFill>
                <a:schemeClr val="accent2">
                  <a:lumMod val="60000"/>
                  <a:lumOff val="40000"/>
                </a:schemeClr>
              </a:solidFill>
            </a:endParaRPr>
          </a:p>
        </p:txBody>
      </p:sp>
      <p:sp>
        <p:nvSpPr>
          <p:cNvPr id="45" name="文字方塊 44">
            <a:extLst>
              <a:ext uri="{FF2B5EF4-FFF2-40B4-BE49-F238E27FC236}">
                <a16:creationId xmlns:a16="http://schemas.microsoft.com/office/drawing/2014/main" id="{7554E4E3-02D1-4048-BC6E-50B9E8787D9D}"/>
              </a:ext>
            </a:extLst>
          </p:cNvPr>
          <p:cNvSpPr txBox="1"/>
          <p:nvPr/>
        </p:nvSpPr>
        <p:spPr>
          <a:xfrm>
            <a:off x="751704" y="2555561"/>
            <a:ext cx="1927863" cy="523220"/>
          </a:xfrm>
          <a:prstGeom prst="rect">
            <a:avLst/>
          </a:prstGeom>
          <a:noFill/>
          <a:ln>
            <a:solidFill>
              <a:schemeClr val="tx2">
                <a:lumMod val="60000"/>
                <a:lumOff val="40000"/>
              </a:schemeClr>
            </a:solidFill>
          </a:ln>
        </p:spPr>
        <p:txBody>
          <a:bodyPr wrap="square" rtlCol="0">
            <a:spAutoFit/>
          </a:bodyPr>
          <a:lstStyle/>
          <a:p>
            <a:r>
              <a:rPr lang="en-US" altLang="zh-TW" sz="2800" dirty="0">
                <a:solidFill>
                  <a:schemeClr val="tx2">
                    <a:lumMod val="60000"/>
                    <a:lumOff val="40000"/>
                  </a:schemeClr>
                </a:solidFill>
              </a:rPr>
              <a:t>Formations</a:t>
            </a:r>
            <a:endParaRPr lang="zh-TW" altLang="en-US" sz="2800" dirty="0">
              <a:solidFill>
                <a:schemeClr val="tx2">
                  <a:lumMod val="60000"/>
                  <a:lumOff val="40000"/>
                </a:schemeClr>
              </a:solidFill>
            </a:endParaRPr>
          </a:p>
        </p:txBody>
      </p:sp>
      <p:sp>
        <p:nvSpPr>
          <p:cNvPr id="46" name="文字方塊 45">
            <a:extLst>
              <a:ext uri="{FF2B5EF4-FFF2-40B4-BE49-F238E27FC236}">
                <a16:creationId xmlns:a16="http://schemas.microsoft.com/office/drawing/2014/main" id="{519C81B2-8F48-4079-B92D-6FEBAAE00AB4}"/>
              </a:ext>
            </a:extLst>
          </p:cNvPr>
          <p:cNvSpPr txBox="1"/>
          <p:nvPr/>
        </p:nvSpPr>
        <p:spPr>
          <a:xfrm>
            <a:off x="2887047" y="2567154"/>
            <a:ext cx="1767205" cy="523220"/>
          </a:xfrm>
          <a:prstGeom prst="rect">
            <a:avLst/>
          </a:prstGeom>
          <a:noFill/>
          <a:ln>
            <a:solidFill>
              <a:schemeClr val="tx2">
                <a:lumMod val="60000"/>
                <a:lumOff val="40000"/>
              </a:schemeClr>
            </a:solidFill>
          </a:ln>
        </p:spPr>
        <p:txBody>
          <a:bodyPr wrap="square" rtlCol="0">
            <a:spAutoFit/>
          </a:bodyPr>
          <a:lstStyle/>
          <a:p>
            <a:r>
              <a:rPr lang="en-US" altLang="zh-TW" sz="2800" dirty="0">
                <a:solidFill>
                  <a:schemeClr val="tx2">
                    <a:lumMod val="60000"/>
                    <a:lumOff val="40000"/>
                  </a:schemeClr>
                </a:solidFill>
              </a:rPr>
              <a:t>Becoming</a:t>
            </a:r>
            <a:endParaRPr lang="zh-TW" altLang="en-US" sz="2800" dirty="0">
              <a:solidFill>
                <a:schemeClr val="tx2">
                  <a:lumMod val="60000"/>
                  <a:lumOff val="40000"/>
                </a:schemeClr>
              </a:solidFill>
            </a:endParaRPr>
          </a:p>
        </p:txBody>
      </p:sp>
      <p:sp>
        <p:nvSpPr>
          <p:cNvPr id="47" name="文字方塊 46">
            <a:extLst>
              <a:ext uri="{FF2B5EF4-FFF2-40B4-BE49-F238E27FC236}">
                <a16:creationId xmlns:a16="http://schemas.microsoft.com/office/drawing/2014/main" id="{D1814216-51D8-4EA7-8418-92465AD68547}"/>
              </a:ext>
            </a:extLst>
          </p:cNvPr>
          <p:cNvSpPr txBox="1"/>
          <p:nvPr/>
        </p:nvSpPr>
        <p:spPr>
          <a:xfrm>
            <a:off x="765820" y="3999086"/>
            <a:ext cx="2285668" cy="523221"/>
          </a:xfrm>
          <a:prstGeom prst="rect">
            <a:avLst/>
          </a:prstGeom>
          <a:noFill/>
          <a:ln>
            <a:solidFill>
              <a:schemeClr val="accent3">
                <a:lumMod val="60000"/>
                <a:lumOff val="40000"/>
              </a:schemeClr>
            </a:solidFill>
          </a:ln>
        </p:spPr>
        <p:txBody>
          <a:bodyPr wrap="square" rtlCol="0">
            <a:spAutoFit/>
          </a:bodyPr>
          <a:lstStyle/>
          <a:p>
            <a:r>
              <a:rPr lang="en-US" altLang="zh-TW" sz="2800" dirty="0">
                <a:solidFill>
                  <a:schemeClr val="accent3">
                    <a:lumMod val="60000"/>
                    <a:lumOff val="40000"/>
                  </a:schemeClr>
                </a:solidFill>
              </a:rPr>
              <a:t>Consciousness</a:t>
            </a:r>
            <a:endParaRPr lang="zh-TW" altLang="en-US" sz="2800" dirty="0">
              <a:solidFill>
                <a:schemeClr val="accent3">
                  <a:lumMod val="60000"/>
                  <a:lumOff val="40000"/>
                </a:schemeClr>
              </a:solidFill>
            </a:endParaRPr>
          </a:p>
        </p:txBody>
      </p:sp>
      <p:sp>
        <p:nvSpPr>
          <p:cNvPr id="48" name="文字方塊 47">
            <a:extLst>
              <a:ext uri="{FF2B5EF4-FFF2-40B4-BE49-F238E27FC236}">
                <a16:creationId xmlns:a16="http://schemas.microsoft.com/office/drawing/2014/main" id="{51DA19FE-9C88-40F5-B5FA-B3E6DFFDED15}"/>
              </a:ext>
            </a:extLst>
          </p:cNvPr>
          <p:cNvSpPr txBox="1"/>
          <p:nvPr/>
        </p:nvSpPr>
        <p:spPr>
          <a:xfrm>
            <a:off x="3216943" y="3983970"/>
            <a:ext cx="2447504" cy="538337"/>
          </a:xfrm>
          <a:prstGeom prst="rect">
            <a:avLst/>
          </a:prstGeom>
          <a:noFill/>
          <a:ln>
            <a:solidFill>
              <a:schemeClr val="accent3">
                <a:lumMod val="60000"/>
                <a:lumOff val="40000"/>
              </a:schemeClr>
            </a:solidFill>
          </a:ln>
        </p:spPr>
        <p:txBody>
          <a:bodyPr wrap="square" rtlCol="0">
            <a:spAutoFit/>
          </a:bodyPr>
          <a:lstStyle/>
          <a:p>
            <a:r>
              <a:rPr lang="en-US" altLang="zh-TW" sz="2800" dirty="0">
                <a:solidFill>
                  <a:schemeClr val="accent3">
                    <a:lumMod val="60000"/>
                    <a:lumOff val="40000"/>
                  </a:schemeClr>
                </a:solidFill>
              </a:rPr>
              <a:t>Name and form</a:t>
            </a:r>
            <a:endParaRPr lang="zh-TW" altLang="en-US" sz="2800" dirty="0">
              <a:solidFill>
                <a:schemeClr val="accent3">
                  <a:lumMod val="60000"/>
                  <a:lumOff val="40000"/>
                </a:schemeClr>
              </a:solidFill>
            </a:endParaRPr>
          </a:p>
        </p:txBody>
      </p:sp>
      <p:sp>
        <p:nvSpPr>
          <p:cNvPr id="49" name="文字方塊 48">
            <a:extLst>
              <a:ext uri="{FF2B5EF4-FFF2-40B4-BE49-F238E27FC236}">
                <a16:creationId xmlns:a16="http://schemas.microsoft.com/office/drawing/2014/main" id="{46B2C8F8-93D1-49FB-9BEE-B1AB4AC29DC8}"/>
              </a:ext>
            </a:extLst>
          </p:cNvPr>
          <p:cNvSpPr txBox="1"/>
          <p:nvPr/>
        </p:nvSpPr>
        <p:spPr>
          <a:xfrm>
            <a:off x="765820" y="4645845"/>
            <a:ext cx="2717716" cy="523221"/>
          </a:xfrm>
          <a:prstGeom prst="rect">
            <a:avLst/>
          </a:prstGeom>
          <a:noFill/>
          <a:ln>
            <a:solidFill>
              <a:schemeClr val="accent3">
                <a:lumMod val="60000"/>
                <a:lumOff val="40000"/>
              </a:schemeClr>
            </a:solidFill>
          </a:ln>
        </p:spPr>
        <p:txBody>
          <a:bodyPr wrap="square" rtlCol="0">
            <a:spAutoFit/>
          </a:bodyPr>
          <a:lstStyle/>
          <a:p>
            <a:r>
              <a:rPr lang="en-US" altLang="zh-TW" sz="2800" dirty="0">
                <a:solidFill>
                  <a:schemeClr val="accent3">
                    <a:lumMod val="60000"/>
                    <a:lumOff val="40000"/>
                  </a:schemeClr>
                </a:solidFill>
              </a:rPr>
              <a:t>Six sense spheres</a:t>
            </a:r>
            <a:endParaRPr lang="zh-TW" altLang="en-US" sz="2800" dirty="0">
              <a:solidFill>
                <a:schemeClr val="accent3">
                  <a:lumMod val="60000"/>
                  <a:lumOff val="40000"/>
                </a:schemeClr>
              </a:solidFill>
            </a:endParaRPr>
          </a:p>
        </p:txBody>
      </p:sp>
      <p:sp>
        <p:nvSpPr>
          <p:cNvPr id="50" name="文字方塊 49">
            <a:extLst>
              <a:ext uri="{FF2B5EF4-FFF2-40B4-BE49-F238E27FC236}">
                <a16:creationId xmlns:a16="http://schemas.microsoft.com/office/drawing/2014/main" id="{445DDF90-FDB5-4090-9CCE-53687527564A}"/>
              </a:ext>
            </a:extLst>
          </p:cNvPr>
          <p:cNvSpPr txBox="1"/>
          <p:nvPr/>
        </p:nvSpPr>
        <p:spPr>
          <a:xfrm>
            <a:off x="3675927" y="4645845"/>
            <a:ext cx="1332206" cy="538337"/>
          </a:xfrm>
          <a:prstGeom prst="rect">
            <a:avLst/>
          </a:prstGeom>
          <a:noFill/>
          <a:ln>
            <a:solidFill>
              <a:schemeClr val="accent3">
                <a:lumMod val="60000"/>
                <a:lumOff val="40000"/>
              </a:schemeClr>
            </a:solidFill>
          </a:ln>
        </p:spPr>
        <p:txBody>
          <a:bodyPr wrap="square" rtlCol="0">
            <a:spAutoFit/>
          </a:bodyPr>
          <a:lstStyle/>
          <a:p>
            <a:r>
              <a:rPr lang="en-US" altLang="zh-TW" sz="2800" dirty="0">
                <a:solidFill>
                  <a:schemeClr val="accent3">
                    <a:lumMod val="60000"/>
                    <a:lumOff val="40000"/>
                  </a:schemeClr>
                </a:solidFill>
              </a:rPr>
              <a:t>Contact</a:t>
            </a:r>
            <a:endParaRPr lang="zh-TW" altLang="en-US" sz="2800" dirty="0">
              <a:solidFill>
                <a:schemeClr val="accent3">
                  <a:lumMod val="60000"/>
                  <a:lumOff val="40000"/>
                </a:schemeClr>
              </a:solidFill>
            </a:endParaRPr>
          </a:p>
        </p:txBody>
      </p:sp>
      <p:sp>
        <p:nvSpPr>
          <p:cNvPr id="51" name="文字方塊 50">
            <a:extLst>
              <a:ext uri="{FF2B5EF4-FFF2-40B4-BE49-F238E27FC236}">
                <a16:creationId xmlns:a16="http://schemas.microsoft.com/office/drawing/2014/main" id="{C91B6A6E-9164-4223-A0F9-281C4F521674}"/>
              </a:ext>
            </a:extLst>
          </p:cNvPr>
          <p:cNvSpPr txBox="1"/>
          <p:nvPr/>
        </p:nvSpPr>
        <p:spPr>
          <a:xfrm>
            <a:off x="765820" y="5292604"/>
            <a:ext cx="1277556" cy="531899"/>
          </a:xfrm>
          <a:prstGeom prst="rect">
            <a:avLst/>
          </a:prstGeom>
          <a:noFill/>
          <a:ln>
            <a:solidFill>
              <a:schemeClr val="accent3">
                <a:lumMod val="60000"/>
                <a:lumOff val="40000"/>
              </a:schemeClr>
            </a:solidFill>
          </a:ln>
        </p:spPr>
        <p:txBody>
          <a:bodyPr wrap="square" rtlCol="0">
            <a:spAutoFit/>
          </a:bodyPr>
          <a:lstStyle/>
          <a:p>
            <a:r>
              <a:rPr lang="en-US" altLang="zh-TW" sz="2800" dirty="0">
                <a:solidFill>
                  <a:schemeClr val="accent3">
                    <a:lumMod val="60000"/>
                    <a:lumOff val="40000"/>
                  </a:schemeClr>
                </a:solidFill>
              </a:rPr>
              <a:t>Feeling</a:t>
            </a:r>
            <a:endParaRPr lang="zh-TW" altLang="en-US" sz="2800" dirty="0">
              <a:solidFill>
                <a:schemeClr val="accent3">
                  <a:lumMod val="60000"/>
                  <a:lumOff val="40000"/>
                </a:schemeClr>
              </a:solidFill>
            </a:endParaRPr>
          </a:p>
        </p:txBody>
      </p:sp>
      <p:sp>
        <p:nvSpPr>
          <p:cNvPr id="52" name="文字方塊 51">
            <a:extLst>
              <a:ext uri="{FF2B5EF4-FFF2-40B4-BE49-F238E27FC236}">
                <a16:creationId xmlns:a16="http://schemas.microsoft.com/office/drawing/2014/main" id="{AB595CC8-F52F-4B9B-87AD-6A65435837E9}"/>
              </a:ext>
            </a:extLst>
          </p:cNvPr>
          <p:cNvSpPr txBox="1"/>
          <p:nvPr/>
        </p:nvSpPr>
        <p:spPr>
          <a:xfrm>
            <a:off x="765820" y="5948041"/>
            <a:ext cx="917516" cy="523220"/>
          </a:xfrm>
          <a:prstGeom prst="rect">
            <a:avLst/>
          </a:prstGeom>
          <a:noFill/>
          <a:ln>
            <a:solidFill>
              <a:schemeClr val="accent3">
                <a:lumMod val="60000"/>
                <a:lumOff val="40000"/>
              </a:schemeClr>
            </a:solidFill>
          </a:ln>
        </p:spPr>
        <p:txBody>
          <a:bodyPr wrap="square" rtlCol="0">
            <a:spAutoFit/>
          </a:bodyPr>
          <a:lstStyle/>
          <a:p>
            <a:r>
              <a:rPr lang="en-US" altLang="zh-TW" sz="2800" dirty="0">
                <a:solidFill>
                  <a:schemeClr val="accent3">
                    <a:lumMod val="60000"/>
                    <a:lumOff val="40000"/>
                  </a:schemeClr>
                </a:solidFill>
              </a:rPr>
              <a:t>Birth</a:t>
            </a:r>
            <a:endParaRPr lang="zh-TW" altLang="en-US" sz="2800" dirty="0">
              <a:solidFill>
                <a:schemeClr val="accent3">
                  <a:lumMod val="60000"/>
                  <a:lumOff val="40000"/>
                </a:schemeClr>
              </a:solidFill>
            </a:endParaRPr>
          </a:p>
        </p:txBody>
      </p:sp>
      <p:sp>
        <p:nvSpPr>
          <p:cNvPr id="53" name="文字方塊 52">
            <a:extLst>
              <a:ext uri="{FF2B5EF4-FFF2-40B4-BE49-F238E27FC236}">
                <a16:creationId xmlns:a16="http://schemas.microsoft.com/office/drawing/2014/main" id="{1166BEB5-53CC-47A4-B63C-B7DB14D74170}"/>
              </a:ext>
            </a:extLst>
          </p:cNvPr>
          <p:cNvSpPr txBox="1"/>
          <p:nvPr/>
        </p:nvSpPr>
        <p:spPr>
          <a:xfrm>
            <a:off x="1875814" y="5935375"/>
            <a:ext cx="2639104" cy="523220"/>
          </a:xfrm>
          <a:prstGeom prst="rect">
            <a:avLst/>
          </a:prstGeom>
          <a:noFill/>
          <a:ln>
            <a:solidFill>
              <a:schemeClr val="accent3">
                <a:lumMod val="60000"/>
                <a:lumOff val="40000"/>
              </a:schemeClr>
            </a:solidFill>
          </a:ln>
        </p:spPr>
        <p:txBody>
          <a:bodyPr wrap="square" rtlCol="0">
            <a:spAutoFit/>
          </a:bodyPr>
          <a:lstStyle/>
          <a:p>
            <a:r>
              <a:rPr lang="en-US" altLang="zh-TW" sz="2800" dirty="0">
                <a:solidFill>
                  <a:schemeClr val="accent3">
                    <a:lumMod val="60000"/>
                    <a:lumOff val="40000"/>
                  </a:schemeClr>
                </a:solidFill>
              </a:rPr>
              <a:t>Aging and death</a:t>
            </a:r>
            <a:endParaRPr lang="zh-TW" altLang="en-US" sz="2800" dirty="0">
              <a:solidFill>
                <a:schemeClr val="accent3">
                  <a:lumMod val="60000"/>
                  <a:lumOff val="40000"/>
                </a:schemeClr>
              </a:solidFill>
            </a:endParaRPr>
          </a:p>
        </p:txBody>
      </p:sp>
      <p:sp>
        <p:nvSpPr>
          <p:cNvPr id="2" name="閃電 1">
            <a:extLst>
              <a:ext uri="{FF2B5EF4-FFF2-40B4-BE49-F238E27FC236}">
                <a16:creationId xmlns:a16="http://schemas.microsoft.com/office/drawing/2014/main" id="{49750FC1-EEA7-495E-859C-0926AF470055}"/>
              </a:ext>
            </a:extLst>
          </p:cNvPr>
          <p:cNvSpPr/>
          <p:nvPr/>
        </p:nvSpPr>
        <p:spPr>
          <a:xfrm rot="2626088">
            <a:off x="7424834" y="4885434"/>
            <a:ext cx="359797" cy="1475111"/>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custDataLst>
      <p:tags r:id="rId2"/>
    </p:custDataLst>
    <p:extLst>
      <p:ext uri="{BB962C8B-B14F-4D97-AF65-F5344CB8AC3E}">
        <p14:creationId xmlns:p14="http://schemas.microsoft.com/office/powerpoint/2010/main" val="230393083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41256"/>
    </mc:Choice>
    <mc:Fallback xmlns="">
      <p:transition spd="slow" advTm="44125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FC7B27BD-7059-4B48-811D-380DE9FA0FAE}"/>
              </a:ext>
            </a:extLst>
          </p:cNvPr>
          <p:cNvSpPr txBox="1"/>
          <p:nvPr/>
        </p:nvSpPr>
        <p:spPr>
          <a:xfrm>
            <a:off x="333772" y="952171"/>
            <a:ext cx="3816424" cy="523220"/>
          </a:xfrm>
          <a:prstGeom prst="rect">
            <a:avLst/>
          </a:prstGeom>
          <a:noFill/>
          <a:ln>
            <a:noFill/>
          </a:ln>
        </p:spPr>
        <p:txBody>
          <a:bodyPr wrap="square" rtlCol="0">
            <a:spAutoFit/>
          </a:bodyPr>
          <a:lstStyle/>
          <a:p>
            <a:r>
              <a:rPr lang="en-US" altLang="zh-TW" sz="2800" b="1" dirty="0">
                <a:solidFill>
                  <a:srgbClr val="FFFF00"/>
                </a:solidFill>
              </a:rPr>
              <a:t>The three rounds (</a:t>
            </a:r>
            <a:r>
              <a:rPr lang="en-US" altLang="zh-TW" sz="2800" b="1" dirty="0" err="1">
                <a:solidFill>
                  <a:srgbClr val="FFFF00"/>
                </a:solidFill>
              </a:rPr>
              <a:t>vaṭṭa</a:t>
            </a:r>
            <a:r>
              <a:rPr lang="en-US" altLang="zh-TW" sz="2800" b="1" dirty="0">
                <a:solidFill>
                  <a:srgbClr val="FFFF00"/>
                </a:solidFill>
              </a:rPr>
              <a:t>)</a:t>
            </a:r>
            <a:endParaRPr lang="zh-TW" altLang="en-US" sz="2800" b="1" dirty="0">
              <a:solidFill>
                <a:srgbClr val="FFFF00"/>
              </a:solidFill>
            </a:endParaRPr>
          </a:p>
        </p:txBody>
      </p:sp>
      <p:sp>
        <p:nvSpPr>
          <p:cNvPr id="6" name="文字方塊 5">
            <a:extLst>
              <a:ext uri="{FF2B5EF4-FFF2-40B4-BE49-F238E27FC236}">
                <a16:creationId xmlns:a16="http://schemas.microsoft.com/office/drawing/2014/main" id="{FB1B64B5-550A-474F-9B91-4E58F0A3C87D}"/>
              </a:ext>
            </a:extLst>
          </p:cNvPr>
          <p:cNvSpPr txBox="1"/>
          <p:nvPr/>
        </p:nvSpPr>
        <p:spPr>
          <a:xfrm>
            <a:off x="4870277" y="1982847"/>
            <a:ext cx="3192244" cy="523220"/>
          </a:xfrm>
          <a:prstGeom prst="rect">
            <a:avLst/>
          </a:prstGeom>
          <a:noFill/>
          <a:ln>
            <a:solidFill>
              <a:srgbClr val="FFFF00"/>
            </a:solidFill>
          </a:ln>
        </p:spPr>
        <p:txBody>
          <a:bodyPr wrap="square" rtlCol="0">
            <a:spAutoFit/>
          </a:bodyPr>
          <a:lstStyle/>
          <a:p>
            <a:r>
              <a:rPr lang="en-US" altLang="zh-TW" sz="2800" dirty="0">
                <a:solidFill>
                  <a:srgbClr val="FFFF00"/>
                </a:solidFill>
              </a:rPr>
              <a:t>Mental defilements</a:t>
            </a:r>
            <a:endParaRPr lang="zh-TW" altLang="en-US" sz="2800" dirty="0">
              <a:solidFill>
                <a:srgbClr val="FFFF00"/>
              </a:solidFill>
            </a:endParaRPr>
          </a:p>
        </p:txBody>
      </p:sp>
      <p:sp>
        <p:nvSpPr>
          <p:cNvPr id="7" name="文字方塊 6">
            <a:extLst>
              <a:ext uri="{FF2B5EF4-FFF2-40B4-BE49-F238E27FC236}">
                <a16:creationId xmlns:a16="http://schemas.microsoft.com/office/drawing/2014/main" id="{2FDEDAB7-EC45-4099-AA2F-5E25B06B5EA4}"/>
              </a:ext>
            </a:extLst>
          </p:cNvPr>
          <p:cNvSpPr txBox="1"/>
          <p:nvPr/>
        </p:nvSpPr>
        <p:spPr>
          <a:xfrm>
            <a:off x="8062520" y="4767521"/>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Actions (</a:t>
            </a:r>
            <a:r>
              <a:rPr lang="en-US" altLang="zh-TW" sz="2800" dirty="0" err="1">
                <a:solidFill>
                  <a:srgbClr val="FFFF00"/>
                </a:solidFill>
              </a:rPr>
              <a:t>kamma</a:t>
            </a:r>
            <a:r>
              <a:rPr lang="en-US" altLang="zh-TW" sz="2800" dirty="0">
                <a:solidFill>
                  <a:srgbClr val="FFFF00"/>
                </a:solidFill>
              </a:rPr>
              <a:t>)</a:t>
            </a:r>
            <a:endParaRPr lang="zh-TW" altLang="en-US" sz="2800" dirty="0">
              <a:solidFill>
                <a:srgbClr val="FFFF00"/>
              </a:solidFill>
            </a:endParaRPr>
          </a:p>
        </p:txBody>
      </p:sp>
      <p:sp>
        <p:nvSpPr>
          <p:cNvPr id="8" name="文字方塊 7">
            <a:extLst>
              <a:ext uri="{FF2B5EF4-FFF2-40B4-BE49-F238E27FC236}">
                <a16:creationId xmlns:a16="http://schemas.microsoft.com/office/drawing/2014/main" id="{3B33B049-75C8-40D8-8111-9EB7454251CD}"/>
              </a:ext>
            </a:extLst>
          </p:cNvPr>
          <p:cNvSpPr txBox="1"/>
          <p:nvPr/>
        </p:nvSpPr>
        <p:spPr>
          <a:xfrm>
            <a:off x="1701924" y="4767521"/>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Results (suffering)</a:t>
            </a:r>
          </a:p>
        </p:txBody>
      </p:sp>
      <p:sp>
        <p:nvSpPr>
          <p:cNvPr id="9" name="箭號: 向右 8">
            <a:extLst>
              <a:ext uri="{FF2B5EF4-FFF2-40B4-BE49-F238E27FC236}">
                <a16:creationId xmlns:a16="http://schemas.microsoft.com/office/drawing/2014/main" id="{62F1CE53-FD67-4E26-8C6C-4AA8E90F4E9B}"/>
              </a:ext>
            </a:extLst>
          </p:cNvPr>
          <p:cNvSpPr/>
          <p:nvPr/>
        </p:nvSpPr>
        <p:spPr>
          <a:xfrm rot="3151554">
            <a:off x="7462663" y="3312758"/>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箭號: 向右 9">
            <a:extLst>
              <a:ext uri="{FF2B5EF4-FFF2-40B4-BE49-F238E27FC236}">
                <a16:creationId xmlns:a16="http://schemas.microsoft.com/office/drawing/2014/main" id="{FA1AC784-AE88-4125-9BD1-E007E70B812A}"/>
              </a:ext>
            </a:extLst>
          </p:cNvPr>
          <p:cNvSpPr/>
          <p:nvPr/>
        </p:nvSpPr>
        <p:spPr>
          <a:xfrm rot="10800000">
            <a:off x="5894153" y="4917182"/>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1" name="箭號: 向右 10">
            <a:extLst>
              <a:ext uri="{FF2B5EF4-FFF2-40B4-BE49-F238E27FC236}">
                <a16:creationId xmlns:a16="http://schemas.microsoft.com/office/drawing/2014/main" id="{5C22FF47-46E9-45B6-960D-371373B737C6}"/>
              </a:ext>
            </a:extLst>
          </p:cNvPr>
          <p:cNvSpPr/>
          <p:nvPr/>
        </p:nvSpPr>
        <p:spPr>
          <a:xfrm rot="18471896">
            <a:off x="4786695" y="3312643"/>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 name="閃電 1">
            <a:extLst>
              <a:ext uri="{FF2B5EF4-FFF2-40B4-BE49-F238E27FC236}">
                <a16:creationId xmlns:a16="http://schemas.microsoft.com/office/drawing/2014/main" id="{F147EFD5-1A22-40EA-A48C-203C43696674}"/>
              </a:ext>
            </a:extLst>
          </p:cNvPr>
          <p:cNvSpPr/>
          <p:nvPr/>
        </p:nvSpPr>
        <p:spPr>
          <a:xfrm rot="20011217">
            <a:off x="4365970" y="3084667"/>
            <a:ext cx="1215809" cy="1253913"/>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 name="矩形: 按鈕形 2">
            <a:extLst>
              <a:ext uri="{FF2B5EF4-FFF2-40B4-BE49-F238E27FC236}">
                <a16:creationId xmlns:a16="http://schemas.microsoft.com/office/drawing/2014/main" id="{38AA713D-A61F-A8FB-B568-B76402423C05}"/>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
        <p:nvSpPr>
          <p:cNvPr id="4" name="矩形: 圓角 3">
            <a:extLst>
              <a:ext uri="{FF2B5EF4-FFF2-40B4-BE49-F238E27FC236}">
                <a16:creationId xmlns:a16="http://schemas.microsoft.com/office/drawing/2014/main" id="{A4CAB0B1-1665-1F45-9183-C312486FA89D}"/>
              </a:ext>
            </a:extLst>
          </p:cNvPr>
          <p:cNvSpPr/>
          <p:nvPr/>
        </p:nvSpPr>
        <p:spPr>
          <a:xfrm rot="2416951">
            <a:off x="3621959" y="2784475"/>
            <a:ext cx="2619851" cy="1567630"/>
          </a:xfrm>
          <a:prstGeom prst="roundRect">
            <a:avLst/>
          </a:prstGeom>
          <a:noFill/>
          <a:ln w="381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文字方塊 11">
            <a:extLst>
              <a:ext uri="{FF2B5EF4-FFF2-40B4-BE49-F238E27FC236}">
                <a16:creationId xmlns:a16="http://schemas.microsoft.com/office/drawing/2014/main" id="{FB05575F-BFA5-D247-AF6E-4D05281E128E}"/>
              </a:ext>
            </a:extLst>
          </p:cNvPr>
          <p:cNvSpPr txBox="1"/>
          <p:nvPr/>
        </p:nvSpPr>
        <p:spPr>
          <a:xfrm>
            <a:off x="380006" y="2281221"/>
            <a:ext cx="4056211" cy="523220"/>
          </a:xfrm>
          <a:prstGeom prst="rect">
            <a:avLst/>
          </a:prstGeom>
          <a:noFill/>
          <a:ln>
            <a:noFill/>
          </a:ln>
        </p:spPr>
        <p:txBody>
          <a:bodyPr wrap="square" rtlCol="0">
            <a:spAutoFit/>
          </a:bodyPr>
          <a:lstStyle/>
          <a:p>
            <a:r>
              <a:rPr lang="en-US" altLang="zh-TW" sz="2800" b="1" dirty="0">
                <a:solidFill>
                  <a:srgbClr val="00B0F0"/>
                </a:solidFill>
              </a:rPr>
              <a:t>Cessation of suffering</a:t>
            </a:r>
            <a:endParaRPr lang="zh-TW" altLang="en-US" sz="2800" b="1" dirty="0">
              <a:solidFill>
                <a:srgbClr val="00B0F0"/>
              </a:solidFill>
            </a:endParaRPr>
          </a:p>
        </p:txBody>
      </p:sp>
    </p:spTree>
    <p:custDataLst>
      <p:tags r:id="rId2"/>
    </p:custDataLst>
    <p:extLst>
      <p:ext uri="{BB962C8B-B14F-4D97-AF65-F5344CB8AC3E}">
        <p14:creationId xmlns:p14="http://schemas.microsoft.com/office/powerpoint/2010/main" val="38062578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42756"/>
    </mc:Choice>
    <mc:Fallback xmlns="">
      <p:transition spd="slow" advTm="14275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12" grpId="0"/>
    </p:bld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4675570-8B22-6125-C07C-A688F3DA2538}"/>
              </a:ext>
            </a:extLst>
          </p:cNvPr>
          <p:cNvSpPr txBox="1"/>
          <p:nvPr/>
        </p:nvSpPr>
        <p:spPr>
          <a:xfrm>
            <a:off x="1125860" y="3254327"/>
            <a:ext cx="10297144" cy="2610843"/>
          </a:xfrm>
          <a:prstGeom prst="rect">
            <a:avLst/>
          </a:prstGeom>
          <a:noFill/>
        </p:spPr>
        <p:txBody>
          <a:bodyPr wrap="square" rtlCol="0">
            <a:spAutoFit/>
          </a:bodyPr>
          <a:lstStyle/>
          <a:p>
            <a:pPr>
              <a:lnSpc>
                <a:spcPct val="150000"/>
              </a:lnSpc>
            </a:pPr>
            <a:r>
              <a:rPr lang="en-US" altLang="zh-CN" sz="2800" b="1" dirty="0">
                <a:solidFill>
                  <a:schemeClr val="bg1"/>
                </a:solidFill>
              </a:rPr>
              <a:t>"Now this, bhikkhus, is the noble truth of the cessation of suffering: it is the </a:t>
            </a:r>
            <a:r>
              <a:rPr lang="en-US" altLang="zh-CN" sz="2800" b="1" dirty="0" err="1">
                <a:solidFill>
                  <a:schemeClr val="bg1"/>
                </a:solidFill>
              </a:rPr>
              <a:t>remainderless</a:t>
            </a:r>
            <a:r>
              <a:rPr lang="en-US" altLang="zh-CN" sz="2800" b="1" dirty="0">
                <a:solidFill>
                  <a:schemeClr val="bg1"/>
                </a:solidFill>
              </a:rPr>
              <a:t> fading away and cessation of that same craving, the giving up and relinquishing of it, freedom from it, non-reliance on it. </a:t>
            </a:r>
            <a:endParaRPr lang="zh-TW" altLang="en-US" sz="2800" b="1" dirty="0">
              <a:solidFill>
                <a:schemeClr val="bg1"/>
              </a:solidFill>
            </a:endParaRPr>
          </a:p>
        </p:txBody>
      </p:sp>
      <p:sp>
        <p:nvSpPr>
          <p:cNvPr id="5" name="文字方塊 4">
            <a:extLst>
              <a:ext uri="{FF2B5EF4-FFF2-40B4-BE49-F238E27FC236}">
                <a16:creationId xmlns:a16="http://schemas.microsoft.com/office/drawing/2014/main" id="{FBB64D0C-F0CE-209C-5DFB-D603986801EF}"/>
              </a:ext>
            </a:extLst>
          </p:cNvPr>
          <p:cNvSpPr txBox="1"/>
          <p:nvPr/>
        </p:nvSpPr>
        <p:spPr>
          <a:xfrm>
            <a:off x="765821" y="1216715"/>
            <a:ext cx="7776864" cy="954107"/>
          </a:xfrm>
          <a:prstGeom prst="rect">
            <a:avLst/>
          </a:prstGeom>
          <a:noFill/>
        </p:spPr>
        <p:txBody>
          <a:bodyPr wrap="square" rtlCol="0">
            <a:spAutoFit/>
          </a:bodyPr>
          <a:lstStyle/>
          <a:p>
            <a:pPr algn="ctr"/>
            <a:r>
              <a:rPr lang="en-US" altLang="zh-TW" sz="2800" b="1" dirty="0" err="1">
                <a:solidFill>
                  <a:schemeClr val="bg1"/>
                </a:solidFill>
              </a:rPr>
              <a:t>Dhammacakkappavattana</a:t>
            </a:r>
            <a:r>
              <a:rPr lang="en-US" altLang="zh-TW" sz="2800" b="1" dirty="0">
                <a:solidFill>
                  <a:schemeClr val="bg1"/>
                </a:solidFill>
              </a:rPr>
              <a:t> Sutta: </a:t>
            </a:r>
          </a:p>
          <a:p>
            <a:pPr algn="ctr"/>
            <a:r>
              <a:rPr lang="en-US" altLang="zh-TW" sz="2800" b="1" dirty="0">
                <a:solidFill>
                  <a:schemeClr val="bg1"/>
                </a:solidFill>
              </a:rPr>
              <a:t>Setting in Motion the Wheel of the Dhamma</a:t>
            </a:r>
          </a:p>
        </p:txBody>
      </p:sp>
      <p:pic>
        <p:nvPicPr>
          <p:cNvPr id="6" name="圖片 5">
            <a:extLst>
              <a:ext uri="{FF2B5EF4-FFF2-40B4-BE49-F238E27FC236}">
                <a16:creationId xmlns:a16="http://schemas.microsoft.com/office/drawing/2014/main" id="{D1309365-ACB2-D452-0D9A-6E3960824BB2}"/>
              </a:ext>
            </a:extLst>
          </p:cNvPr>
          <p:cNvPicPr>
            <a:picLocks noChangeAspect="1"/>
          </p:cNvPicPr>
          <p:nvPr/>
        </p:nvPicPr>
        <p:blipFill>
          <a:blip r:embed="rId3"/>
          <a:stretch>
            <a:fillRect/>
          </a:stretch>
        </p:blipFill>
        <p:spPr>
          <a:xfrm>
            <a:off x="8765176" y="476672"/>
            <a:ext cx="1865740" cy="1821580"/>
          </a:xfrm>
          <a:prstGeom prst="rect">
            <a:avLst/>
          </a:prstGeom>
        </p:spPr>
      </p:pic>
      <p:sp>
        <p:nvSpPr>
          <p:cNvPr id="7" name="矩形: 按鈕形 6">
            <a:extLst>
              <a:ext uri="{FF2B5EF4-FFF2-40B4-BE49-F238E27FC236}">
                <a16:creationId xmlns:a16="http://schemas.microsoft.com/office/drawing/2014/main" id="{1E12992C-2185-BE77-5615-9088A0335FC4}"/>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extLst>
      <p:ext uri="{BB962C8B-B14F-4D97-AF65-F5344CB8AC3E}">
        <p14:creationId xmlns:p14="http://schemas.microsoft.com/office/powerpoint/2010/main" val="3263501899"/>
      </p:ext>
    </p:extLst>
  </p:cSld>
  <p:clrMapOvr>
    <a:overrideClrMapping bg1="lt1" tx1="dk1" bg2="lt2" tx2="dk2" accent1="accent1" accent2="accent2" accent3="accent3" accent4="accent4" accent5="accent5" accent6="accent6" hlink="hlink" folHlink="folHlink"/>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0255DFE6-5973-5DF3-A77D-39B81FAE7197}"/>
              </a:ext>
            </a:extLst>
          </p:cNvPr>
          <p:cNvPicPr>
            <a:picLocks noChangeAspect="1"/>
          </p:cNvPicPr>
          <p:nvPr/>
        </p:nvPicPr>
        <p:blipFill>
          <a:blip r:embed="rId3"/>
          <a:stretch>
            <a:fillRect/>
          </a:stretch>
        </p:blipFill>
        <p:spPr>
          <a:xfrm>
            <a:off x="1197868" y="1052736"/>
            <a:ext cx="9674027" cy="3312368"/>
          </a:xfrm>
          <a:prstGeom prst="rect">
            <a:avLst/>
          </a:prstGeom>
        </p:spPr>
      </p:pic>
      <p:sp>
        <p:nvSpPr>
          <p:cNvPr id="6" name="矩形: 圓角 5">
            <a:extLst>
              <a:ext uri="{FF2B5EF4-FFF2-40B4-BE49-F238E27FC236}">
                <a16:creationId xmlns:a16="http://schemas.microsoft.com/office/drawing/2014/main" id="{2B16A38A-A992-F7A0-735A-8A5B5B2AD047}"/>
              </a:ext>
            </a:extLst>
          </p:cNvPr>
          <p:cNvSpPr/>
          <p:nvPr/>
        </p:nvSpPr>
        <p:spPr>
          <a:xfrm>
            <a:off x="6120501" y="2578130"/>
            <a:ext cx="2123189" cy="1701740"/>
          </a:xfrm>
          <a:prstGeom prst="roundRect">
            <a:avLst/>
          </a:prstGeom>
          <a:noFill/>
          <a:ln w="635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矩形: 按鈕形 9">
            <a:extLst>
              <a:ext uri="{FF2B5EF4-FFF2-40B4-BE49-F238E27FC236}">
                <a16:creationId xmlns:a16="http://schemas.microsoft.com/office/drawing/2014/main" id="{847F55B1-C097-2F0B-E7C1-4CBF54053015}"/>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
        <p:nvSpPr>
          <p:cNvPr id="11" name="文字方塊 10">
            <a:extLst>
              <a:ext uri="{FF2B5EF4-FFF2-40B4-BE49-F238E27FC236}">
                <a16:creationId xmlns:a16="http://schemas.microsoft.com/office/drawing/2014/main" id="{4F18626C-528C-45A4-1DE4-0E68ED2050F0}"/>
              </a:ext>
            </a:extLst>
          </p:cNvPr>
          <p:cNvSpPr txBox="1"/>
          <p:nvPr/>
        </p:nvSpPr>
        <p:spPr>
          <a:xfrm>
            <a:off x="2833123" y="5732250"/>
            <a:ext cx="2088231" cy="523220"/>
          </a:xfrm>
          <a:prstGeom prst="rect">
            <a:avLst/>
          </a:prstGeom>
          <a:noFill/>
        </p:spPr>
        <p:txBody>
          <a:bodyPr wrap="square" rtlCol="0">
            <a:spAutoFit/>
          </a:bodyPr>
          <a:lstStyle/>
          <a:p>
            <a:r>
              <a:rPr lang="en-US" altLang="zh-CN" sz="2800" dirty="0">
                <a:solidFill>
                  <a:srgbClr val="FFFF00"/>
                </a:solidFill>
              </a:rPr>
              <a:t>mundane</a:t>
            </a:r>
          </a:p>
        </p:txBody>
      </p:sp>
      <p:sp>
        <p:nvSpPr>
          <p:cNvPr id="12" name="文字方塊 11">
            <a:extLst>
              <a:ext uri="{FF2B5EF4-FFF2-40B4-BE49-F238E27FC236}">
                <a16:creationId xmlns:a16="http://schemas.microsoft.com/office/drawing/2014/main" id="{575FE906-B439-F7B7-F410-7167328F5E9B}"/>
              </a:ext>
            </a:extLst>
          </p:cNvPr>
          <p:cNvSpPr txBox="1"/>
          <p:nvPr/>
        </p:nvSpPr>
        <p:spPr>
          <a:xfrm>
            <a:off x="7534572" y="5733256"/>
            <a:ext cx="2448272" cy="523220"/>
          </a:xfrm>
          <a:prstGeom prst="rect">
            <a:avLst/>
          </a:prstGeom>
          <a:noFill/>
        </p:spPr>
        <p:txBody>
          <a:bodyPr wrap="square" rtlCol="0">
            <a:spAutoFit/>
          </a:bodyPr>
          <a:lstStyle/>
          <a:p>
            <a:r>
              <a:rPr lang="en-US" altLang="zh-CN" sz="2800" dirty="0">
                <a:solidFill>
                  <a:srgbClr val="FFFF00"/>
                </a:solidFill>
              </a:rPr>
              <a:t>supramundane</a:t>
            </a:r>
          </a:p>
        </p:txBody>
      </p:sp>
      <p:sp>
        <p:nvSpPr>
          <p:cNvPr id="13" name="文字方塊 12">
            <a:extLst>
              <a:ext uri="{FF2B5EF4-FFF2-40B4-BE49-F238E27FC236}">
                <a16:creationId xmlns:a16="http://schemas.microsoft.com/office/drawing/2014/main" id="{6F963AB6-33AC-25AF-2711-313660387EEE}"/>
              </a:ext>
            </a:extLst>
          </p:cNvPr>
          <p:cNvSpPr txBox="1"/>
          <p:nvPr/>
        </p:nvSpPr>
        <p:spPr>
          <a:xfrm>
            <a:off x="1953953" y="4753758"/>
            <a:ext cx="2088231" cy="523220"/>
          </a:xfrm>
          <a:prstGeom prst="rect">
            <a:avLst/>
          </a:prstGeom>
          <a:noFill/>
        </p:spPr>
        <p:txBody>
          <a:bodyPr wrap="square" rtlCol="0">
            <a:spAutoFit/>
          </a:bodyPr>
          <a:lstStyle/>
          <a:p>
            <a:r>
              <a:rPr lang="en-US" altLang="zh-CN" sz="2800" dirty="0">
                <a:solidFill>
                  <a:srgbClr val="FFFF00"/>
                </a:solidFill>
              </a:rPr>
              <a:t>effect</a:t>
            </a:r>
          </a:p>
        </p:txBody>
      </p:sp>
      <p:sp>
        <p:nvSpPr>
          <p:cNvPr id="14" name="文字方塊 13">
            <a:extLst>
              <a:ext uri="{FF2B5EF4-FFF2-40B4-BE49-F238E27FC236}">
                <a16:creationId xmlns:a16="http://schemas.microsoft.com/office/drawing/2014/main" id="{75E97CB7-19CC-D2E7-32AF-9A83DF32FA5F}"/>
              </a:ext>
            </a:extLst>
          </p:cNvPr>
          <p:cNvSpPr txBox="1"/>
          <p:nvPr/>
        </p:nvSpPr>
        <p:spPr>
          <a:xfrm>
            <a:off x="4222204" y="4759561"/>
            <a:ext cx="2088231" cy="523220"/>
          </a:xfrm>
          <a:prstGeom prst="rect">
            <a:avLst/>
          </a:prstGeom>
          <a:noFill/>
        </p:spPr>
        <p:txBody>
          <a:bodyPr wrap="square" rtlCol="0">
            <a:spAutoFit/>
          </a:bodyPr>
          <a:lstStyle/>
          <a:p>
            <a:r>
              <a:rPr lang="en-US" altLang="zh-CN" sz="2800" dirty="0">
                <a:solidFill>
                  <a:srgbClr val="FFFF00"/>
                </a:solidFill>
              </a:rPr>
              <a:t>cause</a:t>
            </a:r>
          </a:p>
        </p:txBody>
      </p:sp>
      <p:sp>
        <p:nvSpPr>
          <p:cNvPr id="15" name="文字方塊 14">
            <a:extLst>
              <a:ext uri="{FF2B5EF4-FFF2-40B4-BE49-F238E27FC236}">
                <a16:creationId xmlns:a16="http://schemas.microsoft.com/office/drawing/2014/main" id="{F8AF39F6-1381-B6BC-9B0F-4E87BAEDBEE5}"/>
              </a:ext>
            </a:extLst>
          </p:cNvPr>
          <p:cNvSpPr txBox="1"/>
          <p:nvPr/>
        </p:nvSpPr>
        <p:spPr>
          <a:xfrm>
            <a:off x="6850499" y="4772185"/>
            <a:ext cx="1044114" cy="523220"/>
          </a:xfrm>
          <a:prstGeom prst="rect">
            <a:avLst/>
          </a:prstGeom>
          <a:noFill/>
          <a:ln>
            <a:solidFill>
              <a:srgbClr val="FFFF00"/>
            </a:solidFill>
          </a:ln>
        </p:spPr>
        <p:txBody>
          <a:bodyPr wrap="square" rtlCol="0">
            <a:spAutoFit/>
          </a:bodyPr>
          <a:lstStyle/>
          <a:p>
            <a:r>
              <a:rPr lang="en-US" altLang="zh-CN" sz="2800" dirty="0">
                <a:solidFill>
                  <a:srgbClr val="FFFF00"/>
                </a:solidFill>
              </a:rPr>
              <a:t>effect</a:t>
            </a:r>
          </a:p>
        </p:txBody>
      </p:sp>
      <p:sp>
        <p:nvSpPr>
          <p:cNvPr id="16" name="右大括弧 15">
            <a:extLst>
              <a:ext uri="{FF2B5EF4-FFF2-40B4-BE49-F238E27FC236}">
                <a16:creationId xmlns:a16="http://schemas.microsoft.com/office/drawing/2014/main" id="{5C028290-2157-B03D-6F90-0DAACBF025CB}"/>
              </a:ext>
            </a:extLst>
          </p:cNvPr>
          <p:cNvSpPr/>
          <p:nvPr/>
        </p:nvSpPr>
        <p:spPr>
          <a:xfrm rot="5400000">
            <a:off x="3492529" y="4477500"/>
            <a:ext cx="288032" cy="2088231"/>
          </a:xfrm>
          <a:prstGeom prst="rightBrace">
            <a:avLst/>
          </a:prstGeom>
          <a:ln w="1905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7" name="右大括弧 16">
            <a:extLst>
              <a:ext uri="{FF2B5EF4-FFF2-40B4-BE49-F238E27FC236}">
                <a16:creationId xmlns:a16="http://schemas.microsoft.com/office/drawing/2014/main" id="{555B554B-96B7-687D-8B7A-360DAB4E4CA1}"/>
              </a:ext>
            </a:extLst>
          </p:cNvPr>
          <p:cNvSpPr/>
          <p:nvPr/>
        </p:nvSpPr>
        <p:spPr>
          <a:xfrm rot="5400000">
            <a:off x="8362664" y="4473117"/>
            <a:ext cx="288032" cy="2088231"/>
          </a:xfrm>
          <a:prstGeom prst="rightBrace">
            <a:avLst/>
          </a:prstGeom>
          <a:ln w="1905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2" name="文字方塊 1">
            <a:extLst>
              <a:ext uri="{FF2B5EF4-FFF2-40B4-BE49-F238E27FC236}">
                <a16:creationId xmlns:a16="http://schemas.microsoft.com/office/drawing/2014/main" id="{9133A884-C6D9-0A99-3FB4-F1A99DD0677F}"/>
              </a:ext>
            </a:extLst>
          </p:cNvPr>
          <p:cNvSpPr txBox="1"/>
          <p:nvPr/>
        </p:nvSpPr>
        <p:spPr>
          <a:xfrm>
            <a:off x="9118748" y="4753758"/>
            <a:ext cx="2088231" cy="523220"/>
          </a:xfrm>
          <a:prstGeom prst="rect">
            <a:avLst/>
          </a:prstGeom>
          <a:noFill/>
        </p:spPr>
        <p:txBody>
          <a:bodyPr wrap="square" rtlCol="0">
            <a:spAutoFit/>
          </a:bodyPr>
          <a:lstStyle/>
          <a:p>
            <a:r>
              <a:rPr lang="en-US" altLang="zh-CN" sz="2800" dirty="0">
                <a:solidFill>
                  <a:srgbClr val="FFFF00"/>
                </a:solidFill>
              </a:rPr>
              <a:t>cause</a:t>
            </a:r>
          </a:p>
        </p:txBody>
      </p:sp>
    </p:spTree>
    <p:extLst>
      <p:ext uri="{BB962C8B-B14F-4D97-AF65-F5344CB8AC3E}">
        <p14:creationId xmlns:p14="http://schemas.microsoft.com/office/powerpoint/2010/main" val="2505252195"/>
      </p:ext>
    </p:extLst>
  </p:cSld>
  <p:clrMapOvr>
    <a:overrideClrMapping bg1="lt1" tx1="dk1" bg2="lt2" tx2="dk2" accent1="accent1" accent2="accent2" accent3="accent3" accent4="accent4" accent5="accent5" accent6="accent6" hlink="hlink" folHlink="folHlink"/>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B10CBE4-8D28-6F2D-29A1-E65B9A227E9A}"/>
              </a:ext>
            </a:extLst>
          </p:cNvPr>
          <p:cNvSpPr txBox="1"/>
          <p:nvPr/>
        </p:nvSpPr>
        <p:spPr>
          <a:xfrm>
            <a:off x="405780" y="1156567"/>
            <a:ext cx="4212468" cy="5701433"/>
          </a:xfrm>
          <a:prstGeom prst="rect">
            <a:avLst/>
          </a:prstGeom>
          <a:noFill/>
        </p:spPr>
        <p:txBody>
          <a:bodyPr wrap="square" rtlCol="0">
            <a:spAutoFit/>
          </a:bodyPr>
          <a:lstStyle/>
          <a:p>
            <a:pPr>
              <a:lnSpc>
                <a:spcPts val="4000"/>
              </a:lnSpc>
            </a:pPr>
            <a:r>
              <a:rPr lang="en-US" altLang="zh-TW" sz="2800" b="1" dirty="0">
                <a:solidFill>
                  <a:srgbClr val="FFFF00"/>
                </a:solidFill>
              </a:rPr>
              <a:t>Nirvana</a:t>
            </a:r>
            <a:r>
              <a:rPr lang="en-US" altLang="zh-TW" sz="2800" dirty="0">
                <a:solidFill>
                  <a:srgbClr val="FFFF00"/>
                </a:solidFill>
              </a:rPr>
              <a:t>: Literally, it means “blowing out” or “becoming extinguished,”</a:t>
            </a:r>
            <a:r>
              <a:rPr lang="zh-CN" altLang="en-US" sz="2800" dirty="0">
                <a:solidFill>
                  <a:srgbClr val="FFFF00"/>
                </a:solidFill>
              </a:rPr>
              <a:t> </a:t>
            </a:r>
            <a:r>
              <a:rPr lang="en-US" altLang="zh-CN" sz="2800" dirty="0">
                <a:solidFill>
                  <a:srgbClr val="FFFF00"/>
                </a:solidFill>
              </a:rPr>
              <a:t>as when a flame is blown out or a fire burns out. </a:t>
            </a:r>
          </a:p>
          <a:p>
            <a:pPr>
              <a:lnSpc>
                <a:spcPts val="4000"/>
              </a:lnSpc>
            </a:pPr>
            <a:r>
              <a:rPr lang="en-US" altLang="zh-CN" sz="2800" dirty="0">
                <a:solidFill>
                  <a:srgbClr val="FFFF00"/>
                </a:solidFill>
              </a:rPr>
              <a:t>It is used to refer to the extinction of desire, hatred, and ignorance and, ultimately, of suffering and rebirth.</a:t>
            </a:r>
            <a:endParaRPr lang="zh-TW" altLang="en-US" sz="2800" i="1" dirty="0">
              <a:solidFill>
                <a:srgbClr val="FFFF00"/>
              </a:solidFill>
            </a:endParaRPr>
          </a:p>
          <a:p>
            <a:pPr>
              <a:lnSpc>
                <a:spcPts val="4000"/>
              </a:lnSpc>
            </a:pPr>
            <a:endParaRPr lang="en-US" altLang="zh-TW" sz="2800" b="1" dirty="0">
              <a:solidFill>
                <a:srgbClr val="FFFF00"/>
              </a:solidFill>
            </a:endParaRPr>
          </a:p>
        </p:txBody>
      </p:sp>
      <p:sp>
        <p:nvSpPr>
          <p:cNvPr id="5" name="矩形: 按鈕形 4">
            <a:extLst>
              <a:ext uri="{FF2B5EF4-FFF2-40B4-BE49-F238E27FC236}">
                <a16:creationId xmlns:a16="http://schemas.microsoft.com/office/drawing/2014/main" id="{D03987C8-F056-0073-AA8B-4B79D91A397A}"/>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pic>
        <p:nvPicPr>
          <p:cNvPr id="7" name="圖片 6">
            <a:extLst>
              <a:ext uri="{FF2B5EF4-FFF2-40B4-BE49-F238E27FC236}">
                <a16:creationId xmlns:a16="http://schemas.microsoft.com/office/drawing/2014/main" id="{9248A7A8-EABE-5A68-5974-F3231380CA38}"/>
              </a:ext>
            </a:extLst>
          </p:cNvPr>
          <p:cNvPicPr>
            <a:picLocks noChangeAspect="1"/>
          </p:cNvPicPr>
          <p:nvPr/>
        </p:nvPicPr>
        <p:blipFill>
          <a:blip r:embed="rId3"/>
          <a:stretch>
            <a:fillRect/>
          </a:stretch>
        </p:blipFill>
        <p:spPr>
          <a:xfrm>
            <a:off x="4726260" y="1376772"/>
            <a:ext cx="7308811" cy="4572508"/>
          </a:xfrm>
          <a:prstGeom prst="rect">
            <a:avLst/>
          </a:prstGeom>
          <a:ln w="25400">
            <a:solidFill>
              <a:schemeClr val="bg1"/>
            </a:solidFill>
          </a:ln>
        </p:spPr>
      </p:pic>
    </p:spTree>
    <p:extLst>
      <p:ext uri="{BB962C8B-B14F-4D97-AF65-F5344CB8AC3E}">
        <p14:creationId xmlns:p14="http://schemas.microsoft.com/office/powerpoint/2010/main" val="3699608027"/>
      </p:ext>
    </p:extLst>
  </p:cSld>
  <p:clrMapOvr>
    <a:overrideClrMapping bg1="lt1" tx1="dk1" bg2="lt2" tx2="dk2" accent1="accent1" accent2="accent2" accent3="accent3" accent4="accent4" accent5="accent5" accent6="accent6" hlink="hlink" folHlink="folHlink"/>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91F40360-6DC6-40C1-8047-2E5EBB84561E}"/>
              </a:ext>
            </a:extLst>
          </p:cNvPr>
          <p:cNvSpPr txBox="1"/>
          <p:nvPr/>
        </p:nvSpPr>
        <p:spPr>
          <a:xfrm>
            <a:off x="801824" y="1412776"/>
            <a:ext cx="10585176" cy="1597745"/>
          </a:xfrm>
          <a:prstGeom prst="rect">
            <a:avLst/>
          </a:prstGeom>
          <a:noFill/>
        </p:spPr>
        <p:txBody>
          <a:bodyPr wrap="square" rtlCol="0">
            <a:spAutoFit/>
          </a:bodyPr>
          <a:lstStyle/>
          <a:p>
            <a:pPr>
              <a:lnSpc>
                <a:spcPts val="4000"/>
              </a:lnSpc>
            </a:pPr>
            <a:r>
              <a:rPr lang="en-US" altLang="zh-TW" sz="2800" dirty="0">
                <a:solidFill>
                  <a:srgbClr val="FFFF00"/>
                </a:solidFill>
              </a:rPr>
              <a:t>Nirvana is regarded as an uncompounded or unconditioned (</a:t>
            </a:r>
            <a:r>
              <a:rPr lang="en-US" altLang="zh-TW" sz="2800" dirty="0" err="1">
                <a:solidFill>
                  <a:srgbClr val="FFFF00"/>
                </a:solidFill>
              </a:rPr>
              <a:t>asankhata</a:t>
            </a:r>
            <a:r>
              <a:rPr lang="en-US" altLang="zh-TW" sz="2800" dirty="0">
                <a:solidFill>
                  <a:srgbClr val="FFFF00"/>
                </a:solidFill>
              </a:rPr>
              <a:t>) dhamma (phenomenon) which is ‘transmundane’ and which is beyond our normal dualistic conceptions.</a:t>
            </a:r>
          </a:p>
        </p:txBody>
      </p:sp>
      <p:sp>
        <p:nvSpPr>
          <p:cNvPr id="3" name="矩形: 按鈕形 2">
            <a:extLst>
              <a:ext uri="{FF2B5EF4-FFF2-40B4-BE49-F238E27FC236}">
                <a16:creationId xmlns:a16="http://schemas.microsoft.com/office/drawing/2014/main" id="{EBC64828-A42F-FE46-6D9A-A0D8508022D5}"/>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
        <p:nvSpPr>
          <p:cNvPr id="4" name="文字方塊 3">
            <a:extLst>
              <a:ext uri="{FF2B5EF4-FFF2-40B4-BE49-F238E27FC236}">
                <a16:creationId xmlns:a16="http://schemas.microsoft.com/office/drawing/2014/main" id="{6E9EE062-2557-0AC1-06F0-79E7F19F216A}"/>
              </a:ext>
            </a:extLst>
          </p:cNvPr>
          <p:cNvSpPr txBox="1"/>
          <p:nvPr/>
        </p:nvSpPr>
        <p:spPr>
          <a:xfrm>
            <a:off x="785246" y="3458162"/>
            <a:ext cx="10818830" cy="2110706"/>
          </a:xfrm>
          <a:prstGeom prst="rect">
            <a:avLst/>
          </a:prstGeom>
          <a:noFill/>
        </p:spPr>
        <p:txBody>
          <a:bodyPr wrap="square" rtlCol="0">
            <a:spAutoFit/>
          </a:bodyPr>
          <a:lstStyle/>
          <a:p>
            <a:pPr>
              <a:lnSpc>
                <a:spcPts val="4000"/>
              </a:lnSpc>
            </a:pPr>
            <a:r>
              <a:rPr lang="en-US" altLang="zh-TW" sz="2800" dirty="0">
                <a:solidFill>
                  <a:srgbClr val="FFFF00"/>
                </a:solidFill>
              </a:rPr>
              <a:t>Nirvana is the highest state of profound well-being a human is capable of attaining. The mind awakens from delusion, is liberated from bondage, is cleansed of all its defilements, becomes entirely at peace, experiences the complete cessation of suffering, and is no longer reborn. </a:t>
            </a:r>
          </a:p>
        </p:txBody>
      </p:sp>
    </p:spTree>
    <p:extLst>
      <p:ext uri="{BB962C8B-B14F-4D97-AF65-F5344CB8AC3E}">
        <p14:creationId xmlns:p14="http://schemas.microsoft.com/office/powerpoint/2010/main" val="160828194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89292"/>
    </mc:Choice>
    <mc:Fallback xmlns="">
      <p:transition spd="slow" advTm="78929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FDA7B6E2-E574-48B0-A0DE-7587FBF6FF06}"/>
              </a:ext>
            </a:extLst>
          </p:cNvPr>
          <p:cNvSpPr txBox="1"/>
          <p:nvPr/>
        </p:nvSpPr>
        <p:spPr>
          <a:xfrm>
            <a:off x="621804" y="989548"/>
            <a:ext cx="4932548" cy="571823"/>
          </a:xfrm>
          <a:prstGeom prst="rect">
            <a:avLst/>
          </a:prstGeom>
          <a:noFill/>
        </p:spPr>
        <p:txBody>
          <a:bodyPr wrap="square" rtlCol="0">
            <a:spAutoFit/>
          </a:bodyPr>
          <a:lstStyle/>
          <a:p>
            <a:pPr>
              <a:lnSpc>
                <a:spcPts val="4000"/>
              </a:lnSpc>
            </a:pPr>
            <a:r>
              <a:rPr lang="en-US" altLang="zh-TW" sz="2800" dirty="0">
                <a:solidFill>
                  <a:srgbClr val="FFFF00"/>
                </a:solidFill>
              </a:rPr>
              <a:t>There are two stages in nirvana:</a:t>
            </a:r>
            <a:endParaRPr lang="zh-TW" altLang="en-US" sz="2800" i="1" dirty="0">
              <a:solidFill>
                <a:srgbClr val="FFFF00"/>
              </a:solidFill>
            </a:endParaRPr>
          </a:p>
        </p:txBody>
      </p:sp>
      <p:sp>
        <p:nvSpPr>
          <p:cNvPr id="6" name="文字方塊 5">
            <a:extLst>
              <a:ext uri="{FF2B5EF4-FFF2-40B4-BE49-F238E27FC236}">
                <a16:creationId xmlns:a16="http://schemas.microsoft.com/office/drawing/2014/main" id="{8B9A3F6C-EAAD-4836-939B-EF2D93BDC15A}"/>
              </a:ext>
            </a:extLst>
          </p:cNvPr>
          <p:cNvSpPr txBox="1"/>
          <p:nvPr/>
        </p:nvSpPr>
        <p:spPr>
          <a:xfrm>
            <a:off x="621804" y="1844824"/>
            <a:ext cx="11179242" cy="2623667"/>
          </a:xfrm>
          <a:prstGeom prst="rect">
            <a:avLst/>
          </a:prstGeom>
          <a:noFill/>
        </p:spPr>
        <p:txBody>
          <a:bodyPr wrap="square" rtlCol="0">
            <a:spAutoFit/>
          </a:bodyPr>
          <a:lstStyle/>
          <a:p>
            <a:pPr marL="514350" indent="-514350">
              <a:lnSpc>
                <a:spcPts val="4000"/>
              </a:lnSpc>
              <a:buAutoNum type="arabicPeriod"/>
            </a:pPr>
            <a:r>
              <a:rPr lang="en-US" altLang="zh-TW" sz="2800" b="1" dirty="0">
                <a:solidFill>
                  <a:srgbClr val="FFFF00"/>
                </a:solidFill>
              </a:rPr>
              <a:t>Nirvana with remainder:</a:t>
            </a:r>
            <a:r>
              <a:rPr lang="en-US" altLang="zh-TW" sz="2800" dirty="0">
                <a:solidFill>
                  <a:srgbClr val="FFFF00"/>
                </a:solidFill>
              </a:rPr>
              <a:t>  Nirvana is attained during one's life, when the fires are extinguished. There is still the ‘residue’ of the five aggregates, which however is not ‘burning’. Nirvana-in-this-life is believed to result in a transformed mind with qualities such as happiness, freedom of negative mental states, peacefulness and non-reactiveness.</a:t>
            </a:r>
          </a:p>
        </p:txBody>
      </p:sp>
      <p:sp>
        <p:nvSpPr>
          <p:cNvPr id="7" name="文字方塊 6">
            <a:extLst>
              <a:ext uri="{FF2B5EF4-FFF2-40B4-BE49-F238E27FC236}">
                <a16:creationId xmlns:a16="http://schemas.microsoft.com/office/drawing/2014/main" id="{3E740C5E-B7FE-4DCB-9B4F-1AEF589A66CF}"/>
              </a:ext>
            </a:extLst>
          </p:cNvPr>
          <p:cNvSpPr txBox="1"/>
          <p:nvPr/>
        </p:nvSpPr>
        <p:spPr>
          <a:xfrm>
            <a:off x="626221" y="4728751"/>
            <a:ext cx="11017224" cy="1084784"/>
          </a:xfrm>
          <a:prstGeom prst="rect">
            <a:avLst/>
          </a:prstGeom>
          <a:noFill/>
        </p:spPr>
        <p:txBody>
          <a:bodyPr wrap="square" rtlCol="0">
            <a:spAutoFit/>
          </a:bodyPr>
          <a:lstStyle/>
          <a:p>
            <a:pPr marL="514350" indent="-514350">
              <a:lnSpc>
                <a:spcPts val="4000"/>
              </a:lnSpc>
              <a:buFont typeface="+mj-lt"/>
              <a:buAutoNum type="arabicPeriod" startAt="2"/>
            </a:pPr>
            <a:r>
              <a:rPr lang="en-US" altLang="zh-TW" sz="2800" b="1" dirty="0">
                <a:solidFill>
                  <a:srgbClr val="FFFF00"/>
                </a:solidFill>
              </a:rPr>
              <a:t>Nirvana without remainder:</a:t>
            </a:r>
            <a:r>
              <a:rPr lang="en-US" altLang="zh-TW" sz="2800" dirty="0">
                <a:solidFill>
                  <a:srgbClr val="FFFF00"/>
                </a:solidFill>
              </a:rPr>
              <a:t>   This is the final nirvana, or </a:t>
            </a:r>
            <a:r>
              <a:rPr lang="en-US" altLang="zh-TW" sz="2800" dirty="0" err="1">
                <a:solidFill>
                  <a:srgbClr val="FFFF00"/>
                </a:solidFill>
              </a:rPr>
              <a:t>parinirvana</a:t>
            </a:r>
            <a:r>
              <a:rPr lang="en-US" altLang="zh-TW" sz="2800" dirty="0">
                <a:solidFill>
                  <a:srgbClr val="FFFF00"/>
                </a:solidFill>
              </a:rPr>
              <a:t> or "blowing out" at the moment of death, when there is no fuel left.</a:t>
            </a:r>
          </a:p>
        </p:txBody>
      </p:sp>
      <p:sp>
        <p:nvSpPr>
          <p:cNvPr id="8" name="文字方塊 7">
            <a:extLst>
              <a:ext uri="{FF2B5EF4-FFF2-40B4-BE49-F238E27FC236}">
                <a16:creationId xmlns:a16="http://schemas.microsoft.com/office/drawing/2014/main" id="{710B90ED-8F12-4C3C-BE1F-13F75EA7D2E4}"/>
              </a:ext>
            </a:extLst>
          </p:cNvPr>
          <p:cNvSpPr txBox="1"/>
          <p:nvPr/>
        </p:nvSpPr>
        <p:spPr>
          <a:xfrm>
            <a:off x="117748" y="6044384"/>
            <a:ext cx="12457384" cy="544765"/>
          </a:xfrm>
          <a:prstGeom prst="rect">
            <a:avLst/>
          </a:prstGeom>
          <a:noFill/>
        </p:spPr>
        <p:txBody>
          <a:bodyPr wrap="square" rtlCol="0">
            <a:spAutoFit/>
          </a:bodyPr>
          <a:lstStyle/>
          <a:p>
            <a:pPr>
              <a:lnSpc>
                <a:spcPts val="4000"/>
              </a:lnSpc>
            </a:pPr>
            <a:r>
              <a:rPr lang="en-US" altLang="zh-TW" sz="2000" b="1" dirty="0">
                <a:solidFill>
                  <a:srgbClr val="FFFF00"/>
                </a:solidFill>
              </a:rPr>
              <a:t>Nirvana</a:t>
            </a:r>
            <a:r>
              <a:rPr lang="en-US" altLang="zh-TW" sz="2000" dirty="0">
                <a:solidFill>
                  <a:srgbClr val="FFFF00"/>
                </a:solidFill>
              </a:rPr>
              <a:t>: </a:t>
            </a:r>
            <a:r>
              <a:rPr lang="en-US" altLang="zh-TW" sz="2000" dirty="0">
                <a:solidFill>
                  <a:srgbClr val="FFFF00"/>
                </a:solidFill>
                <a:hlinkClick r:id="rId4">
                  <a:extLst>
                    <a:ext uri="{A12FA001-AC4F-418D-AE19-62706E023703}">
                      <ahyp:hlinkClr xmlns:ahyp="http://schemas.microsoft.com/office/drawing/2018/hyperlinkcolor" val="tx"/>
                    </a:ext>
                  </a:extLst>
                </a:hlinkClick>
              </a:rPr>
              <a:t>https://www.britannica.com/topic/nirvana-religion</a:t>
            </a:r>
            <a:r>
              <a:rPr lang="en-US" altLang="zh-TW" sz="2000" dirty="0">
                <a:solidFill>
                  <a:srgbClr val="FFFF00"/>
                </a:solidFill>
              </a:rPr>
              <a:t>; </a:t>
            </a:r>
            <a:r>
              <a:rPr lang="en-US" altLang="zh-TW" sz="2000" dirty="0">
                <a:solidFill>
                  <a:srgbClr val="FFFF00"/>
                </a:solidFill>
                <a:hlinkClick r:id="rId5">
                  <a:extLst>
                    <a:ext uri="{A12FA001-AC4F-418D-AE19-62706E023703}">
                      <ahyp:hlinkClr xmlns:ahyp="http://schemas.microsoft.com/office/drawing/2018/hyperlinkcolor" val="tx"/>
                    </a:ext>
                  </a:extLst>
                </a:hlinkClick>
              </a:rPr>
              <a:t>https://en.wikipedia.org/wiki/Nirvana_(Buddhism)</a:t>
            </a:r>
            <a:r>
              <a:rPr lang="en-US" altLang="zh-TW" sz="2000" dirty="0">
                <a:solidFill>
                  <a:srgbClr val="FFFF00"/>
                </a:solidFill>
              </a:rPr>
              <a:t> </a:t>
            </a:r>
          </a:p>
        </p:txBody>
      </p:sp>
      <p:sp>
        <p:nvSpPr>
          <p:cNvPr id="3" name="矩形: 按鈕形 2">
            <a:extLst>
              <a:ext uri="{FF2B5EF4-FFF2-40B4-BE49-F238E27FC236}">
                <a16:creationId xmlns:a16="http://schemas.microsoft.com/office/drawing/2014/main" id="{806366C4-516C-5FFA-1E9E-271D844035C6}"/>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Tree>
    <p:custDataLst>
      <p:tags r:id="rId2"/>
    </p:custDataLst>
    <p:extLst>
      <p:ext uri="{BB962C8B-B14F-4D97-AF65-F5344CB8AC3E}">
        <p14:creationId xmlns:p14="http://schemas.microsoft.com/office/powerpoint/2010/main" val="299143578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7669"/>
    </mc:Choice>
    <mc:Fallback xmlns="">
      <p:transition spd="slow" advTm="9766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E660A1B4-44D0-4AC6-A65F-DAADA7C3DC6C}"/>
              </a:ext>
            </a:extLst>
          </p:cNvPr>
          <p:cNvPicPr>
            <a:picLocks noChangeAspect="1"/>
          </p:cNvPicPr>
          <p:nvPr/>
        </p:nvPicPr>
        <p:blipFill>
          <a:blip r:embed="rId4"/>
          <a:stretch>
            <a:fillRect/>
          </a:stretch>
        </p:blipFill>
        <p:spPr>
          <a:xfrm>
            <a:off x="333772" y="908720"/>
            <a:ext cx="11521280" cy="6248400"/>
          </a:xfrm>
          <a:prstGeom prst="rect">
            <a:avLst/>
          </a:prstGeom>
        </p:spPr>
      </p:pic>
      <p:sp>
        <p:nvSpPr>
          <p:cNvPr id="4" name="矩形: 按鈕形 3">
            <a:extLst>
              <a:ext uri="{FF2B5EF4-FFF2-40B4-BE49-F238E27FC236}">
                <a16:creationId xmlns:a16="http://schemas.microsoft.com/office/drawing/2014/main" id="{5E6DB587-0F95-96AF-1C5A-59B615A38A41}"/>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
        <p:nvSpPr>
          <p:cNvPr id="8" name="矩形 7">
            <a:extLst>
              <a:ext uri="{FF2B5EF4-FFF2-40B4-BE49-F238E27FC236}">
                <a16:creationId xmlns:a16="http://schemas.microsoft.com/office/drawing/2014/main" id="{500EBF09-EEBF-8F55-49C5-06AAD4D88932}"/>
              </a:ext>
            </a:extLst>
          </p:cNvPr>
          <p:cNvSpPr/>
          <p:nvPr/>
        </p:nvSpPr>
        <p:spPr>
          <a:xfrm>
            <a:off x="3070076" y="93596"/>
            <a:ext cx="9118749" cy="6764403"/>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文字方塊 8">
            <a:extLst>
              <a:ext uri="{FF2B5EF4-FFF2-40B4-BE49-F238E27FC236}">
                <a16:creationId xmlns:a16="http://schemas.microsoft.com/office/drawing/2014/main" id="{10645380-0515-D4CD-9DDB-731B2CC86ED4}"/>
              </a:ext>
            </a:extLst>
          </p:cNvPr>
          <p:cNvSpPr txBox="1"/>
          <p:nvPr/>
        </p:nvSpPr>
        <p:spPr>
          <a:xfrm>
            <a:off x="3358108" y="188640"/>
            <a:ext cx="8830717" cy="6727354"/>
          </a:xfrm>
          <a:prstGeom prst="rect">
            <a:avLst/>
          </a:prstGeom>
          <a:noFill/>
        </p:spPr>
        <p:txBody>
          <a:bodyPr wrap="square" rtlCol="0">
            <a:spAutoFit/>
          </a:bodyPr>
          <a:lstStyle/>
          <a:p>
            <a:pPr>
              <a:lnSpc>
                <a:spcPts val="4000"/>
              </a:lnSpc>
            </a:pPr>
            <a:r>
              <a:rPr lang="en-US" altLang="zh-TW" sz="2800" dirty="0">
                <a:solidFill>
                  <a:srgbClr val="C00000"/>
                </a:solidFill>
              </a:rPr>
              <a:t>The ten fetters that bind us to the cycle of birth and death are listed as follows in the Pali canon (from the </a:t>
            </a:r>
            <a:r>
              <a:rPr lang="en-US" altLang="zh-TW" sz="2800" i="1" dirty="0" err="1">
                <a:solidFill>
                  <a:srgbClr val="C00000"/>
                </a:solidFill>
              </a:rPr>
              <a:t>Anguttara</a:t>
            </a:r>
            <a:r>
              <a:rPr lang="en-US" altLang="zh-TW" sz="2800" i="1" dirty="0">
                <a:solidFill>
                  <a:srgbClr val="C00000"/>
                </a:solidFill>
              </a:rPr>
              <a:t> </a:t>
            </a:r>
            <a:r>
              <a:rPr lang="en-US" altLang="zh-TW" sz="2800" i="1" dirty="0" err="1">
                <a:solidFill>
                  <a:srgbClr val="C00000"/>
                </a:solidFill>
              </a:rPr>
              <a:t>Nikaya</a:t>
            </a:r>
            <a:r>
              <a:rPr lang="en-US" altLang="zh-TW" sz="2800" i="1" dirty="0">
                <a:solidFill>
                  <a:srgbClr val="C00000"/>
                </a:solidFill>
              </a:rPr>
              <a:t> </a:t>
            </a:r>
            <a:r>
              <a:rPr lang="en-US" altLang="zh-TW" sz="2800" dirty="0">
                <a:solidFill>
                  <a:srgbClr val="C00000"/>
                </a:solidFill>
              </a:rPr>
              <a:t>(AN 10.13): "</a:t>
            </a:r>
            <a:r>
              <a:rPr lang="en-US" altLang="zh-TW" sz="2800" dirty="0" err="1">
                <a:solidFill>
                  <a:srgbClr val="C00000"/>
                </a:solidFill>
              </a:rPr>
              <a:t>Sanyojana</a:t>
            </a:r>
            <a:r>
              <a:rPr lang="en-US" altLang="zh-TW" sz="2800" dirty="0">
                <a:solidFill>
                  <a:srgbClr val="C00000"/>
                </a:solidFill>
              </a:rPr>
              <a:t> Sutta – Fetters."):</a:t>
            </a:r>
          </a:p>
          <a:p>
            <a:pPr>
              <a:lnSpc>
                <a:spcPts val="4000"/>
              </a:lnSpc>
            </a:pPr>
            <a:r>
              <a:rPr lang="en-US" altLang="zh-TW" sz="2800" dirty="0">
                <a:solidFill>
                  <a:srgbClr val="C00000"/>
                </a:solidFill>
              </a:rPr>
              <a:t>"There are these ten fetters. Which ten? </a:t>
            </a:r>
            <a:r>
              <a:rPr lang="en-US" altLang="zh-TW" sz="2800" u="sng" dirty="0">
                <a:solidFill>
                  <a:srgbClr val="C00000"/>
                </a:solidFill>
              </a:rPr>
              <a:t>Five lower fetters </a:t>
            </a:r>
            <a:r>
              <a:rPr lang="en-US" altLang="zh-TW" sz="2800" dirty="0">
                <a:solidFill>
                  <a:srgbClr val="C00000"/>
                </a:solidFill>
              </a:rPr>
              <a:t>and </a:t>
            </a:r>
            <a:r>
              <a:rPr lang="en-US" altLang="zh-TW" sz="2800" u="sng" dirty="0">
                <a:solidFill>
                  <a:srgbClr val="C00000"/>
                </a:solidFill>
              </a:rPr>
              <a:t>five higher fetters</a:t>
            </a:r>
            <a:r>
              <a:rPr lang="en-US" altLang="zh-TW" sz="2800" dirty="0">
                <a:solidFill>
                  <a:srgbClr val="C00000"/>
                </a:solidFill>
              </a:rPr>
              <a:t>. And which are the five lower fetters? </a:t>
            </a:r>
            <a:r>
              <a:rPr lang="en-US" altLang="zh-TW" sz="2800" u="sng" dirty="0">
                <a:solidFill>
                  <a:srgbClr val="C00000"/>
                </a:solidFill>
              </a:rPr>
              <a:t>Self-identity views</a:t>
            </a:r>
            <a:r>
              <a:rPr lang="en-US" altLang="zh-TW" sz="2800" dirty="0">
                <a:solidFill>
                  <a:srgbClr val="C00000"/>
                </a:solidFill>
              </a:rPr>
              <a:t>, </a:t>
            </a:r>
            <a:r>
              <a:rPr lang="en-US" altLang="zh-TW" sz="2800" u="sng" dirty="0">
                <a:solidFill>
                  <a:srgbClr val="C00000"/>
                </a:solidFill>
              </a:rPr>
              <a:t>uncertainty</a:t>
            </a:r>
            <a:r>
              <a:rPr lang="en-US" altLang="zh-TW" sz="2800" dirty="0">
                <a:solidFill>
                  <a:srgbClr val="C00000"/>
                </a:solidFill>
              </a:rPr>
              <a:t>, </a:t>
            </a:r>
            <a:r>
              <a:rPr lang="en-US" altLang="zh-TW" sz="2800" u="sng" dirty="0">
                <a:solidFill>
                  <a:srgbClr val="C00000"/>
                </a:solidFill>
              </a:rPr>
              <a:t>grasping at precepts and practices</a:t>
            </a:r>
            <a:r>
              <a:rPr lang="en-US" altLang="zh-TW" sz="2800" dirty="0">
                <a:solidFill>
                  <a:srgbClr val="C00000"/>
                </a:solidFill>
              </a:rPr>
              <a:t>, </a:t>
            </a:r>
            <a:r>
              <a:rPr lang="en-US" altLang="zh-TW" sz="2800" u="sng" dirty="0">
                <a:solidFill>
                  <a:srgbClr val="C00000"/>
                </a:solidFill>
              </a:rPr>
              <a:t>sensual desire (</a:t>
            </a:r>
            <a:r>
              <a:rPr lang="en-US" altLang="zh-TW" sz="2800" u="sng" dirty="0" err="1">
                <a:solidFill>
                  <a:srgbClr val="C00000"/>
                </a:solidFill>
              </a:rPr>
              <a:t>Kāma</a:t>
            </a:r>
            <a:r>
              <a:rPr lang="en-US" altLang="zh-TW" sz="2800" u="sng" dirty="0">
                <a:solidFill>
                  <a:srgbClr val="C00000"/>
                </a:solidFill>
              </a:rPr>
              <a:t>-</a:t>
            </a:r>
            <a:r>
              <a:rPr lang="en-US" altLang="zh-TW" sz="2800" u="sng" dirty="0" err="1">
                <a:solidFill>
                  <a:srgbClr val="C00000"/>
                </a:solidFill>
              </a:rPr>
              <a:t>taṇhā</a:t>
            </a:r>
            <a:r>
              <a:rPr lang="en-US" altLang="zh-TW" sz="2800" u="sng" dirty="0">
                <a:solidFill>
                  <a:srgbClr val="C00000"/>
                </a:solidFill>
              </a:rPr>
              <a:t>--sensual pleasures craving)</a:t>
            </a:r>
            <a:r>
              <a:rPr lang="en-US" altLang="zh-TW" sz="2800" dirty="0">
                <a:solidFill>
                  <a:srgbClr val="C00000"/>
                </a:solidFill>
              </a:rPr>
              <a:t>, and </a:t>
            </a:r>
            <a:r>
              <a:rPr lang="en-US" altLang="zh-TW" sz="2800" u="sng" dirty="0">
                <a:solidFill>
                  <a:srgbClr val="C00000"/>
                </a:solidFill>
              </a:rPr>
              <a:t>ill will</a:t>
            </a:r>
            <a:r>
              <a:rPr lang="en-US" altLang="zh-TW" sz="2800" dirty="0">
                <a:solidFill>
                  <a:srgbClr val="C00000"/>
                </a:solidFill>
              </a:rPr>
              <a:t>. These are the five lower fetters. And which are the five higher fetters? </a:t>
            </a:r>
            <a:r>
              <a:rPr lang="en-US" altLang="zh-TW" sz="2800" u="sng" dirty="0">
                <a:solidFill>
                  <a:srgbClr val="C00000"/>
                </a:solidFill>
              </a:rPr>
              <a:t>Passion for form (Bhava-</a:t>
            </a:r>
            <a:r>
              <a:rPr lang="en-US" altLang="zh-TW" sz="2800" u="sng" dirty="0" err="1">
                <a:solidFill>
                  <a:srgbClr val="C00000"/>
                </a:solidFill>
              </a:rPr>
              <a:t>taṇhā</a:t>
            </a:r>
            <a:r>
              <a:rPr lang="en-US" altLang="zh-TW" sz="2800" u="sng" dirty="0">
                <a:solidFill>
                  <a:srgbClr val="C00000"/>
                </a:solidFill>
              </a:rPr>
              <a:t> -- craving for being)</a:t>
            </a:r>
            <a:r>
              <a:rPr lang="en-US" altLang="zh-TW" sz="2800" dirty="0">
                <a:solidFill>
                  <a:srgbClr val="C00000"/>
                </a:solidFill>
              </a:rPr>
              <a:t>, </a:t>
            </a:r>
            <a:r>
              <a:rPr lang="en-US" altLang="zh-TW" sz="2800" u="sng" dirty="0">
                <a:solidFill>
                  <a:srgbClr val="C00000"/>
                </a:solidFill>
              </a:rPr>
              <a:t>passion for what is formless (</a:t>
            </a:r>
            <a:r>
              <a:rPr lang="en-US" altLang="zh-TW" sz="2800" u="sng" dirty="0" err="1">
                <a:solidFill>
                  <a:srgbClr val="C00000"/>
                </a:solidFill>
              </a:rPr>
              <a:t>Vibhava-taṇhā</a:t>
            </a:r>
            <a:r>
              <a:rPr lang="en-US" altLang="zh-TW" sz="2800" u="sng" dirty="0">
                <a:solidFill>
                  <a:srgbClr val="C00000"/>
                </a:solidFill>
              </a:rPr>
              <a:t> -- craving for non-existence)</a:t>
            </a:r>
            <a:r>
              <a:rPr lang="en-US" altLang="zh-TW" sz="2800" dirty="0">
                <a:solidFill>
                  <a:srgbClr val="C00000"/>
                </a:solidFill>
              </a:rPr>
              <a:t>, </a:t>
            </a:r>
            <a:r>
              <a:rPr lang="en-US" altLang="zh-TW" sz="2800" u="sng" dirty="0">
                <a:solidFill>
                  <a:srgbClr val="C00000"/>
                </a:solidFill>
              </a:rPr>
              <a:t>conceit</a:t>
            </a:r>
            <a:r>
              <a:rPr lang="en-US" altLang="zh-TW" sz="2800" dirty="0">
                <a:solidFill>
                  <a:srgbClr val="C00000"/>
                </a:solidFill>
              </a:rPr>
              <a:t>, </a:t>
            </a:r>
            <a:r>
              <a:rPr lang="en-US" altLang="zh-TW" sz="2800" u="sng" dirty="0">
                <a:solidFill>
                  <a:srgbClr val="C00000"/>
                </a:solidFill>
              </a:rPr>
              <a:t>restlessness</a:t>
            </a:r>
            <a:r>
              <a:rPr lang="en-US" altLang="zh-TW" sz="2800" dirty="0">
                <a:solidFill>
                  <a:srgbClr val="C00000"/>
                </a:solidFill>
              </a:rPr>
              <a:t>, and </a:t>
            </a:r>
            <a:r>
              <a:rPr lang="en-US" altLang="zh-TW" sz="2800" u="sng" dirty="0">
                <a:solidFill>
                  <a:srgbClr val="C00000"/>
                </a:solidFill>
              </a:rPr>
              <a:t>ignorance</a:t>
            </a:r>
            <a:r>
              <a:rPr lang="en-US" altLang="zh-TW" sz="2800" dirty="0">
                <a:solidFill>
                  <a:srgbClr val="C00000"/>
                </a:solidFill>
              </a:rPr>
              <a:t>. These are the five higher fetters. And these are the ten fetters."</a:t>
            </a:r>
          </a:p>
        </p:txBody>
      </p:sp>
      <p:pic>
        <p:nvPicPr>
          <p:cNvPr id="11" name="圖片 10">
            <a:extLst>
              <a:ext uri="{FF2B5EF4-FFF2-40B4-BE49-F238E27FC236}">
                <a16:creationId xmlns:a16="http://schemas.microsoft.com/office/drawing/2014/main" id="{C5D770AC-F69F-B696-A682-B6FF3271BD6C}"/>
              </a:ext>
            </a:extLst>
          </p:cNvPr>
          <p:cNvPicPr>
            <a:picLocks noChangeAspect="1"/>
          </p:cNvPicPr>
          <p:nvPr/>
        </p:nvPicPr>
        <p:blipFill>
          <a:blip r:embed="rId5"/>
          <a:stretch>
            <a:fillRect/>
          </a:stretch>
        </p:blipFill>
        <p:spPr>
          <a:xfrm>
            <a:off x="189757" y="127625"/>
            <a:ext cx="2849955" cy="1580744"/>
          </a:xfrm>
          <a:prstGeom prst="rect">
            <a:avLst/>
          </a:prstGeom>
          <a:ln w="38100">
            <a:solidFill>
              <a:srgbClr val="C00000"/>
            </a:solidFill>
          </a:ln>
        </p:spPr>
      </p:pic>
      <p:sp>
        <p:nvSpPr>
          <p:cNvPr id="14" name="矩形 13">
            <a:extLst>
              <a:ext uri="{FF2B5EF4-FFF2-40B4-BE49-F238E27FC236}">
                <a16:creationId xmlns:a16="http://schemas.microsoft.com/office/drawing/2014/main" id="{3887CD24-6DD8-F0D3-CF00-BF296FE36A2F}"/>
              </a:ext>
            </a:extLst>
          </p:cNvPr>
          <p:cNvSpPr/>
          <p:nvPr/>
        </p:nvSpPr>
        <p:spPr>
          <a:xfrm>
            <a:off x="-57885" y="1772816"/>
            <a:ext cx="3097597" cy="5085184"/>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5" name="文字方塊 14">
            <a:extLst>
              <a:ext uri="{FF2B5EF4-FFF2-40B4-BE49-F238E27FC236}">
                <a16:creationId xmlns:a16="http://schemas.microsoft.com/office/drawing/2014/main" id="{AD5E7F8E-882D-7E2A-E72D-6688A5DBE180}"/>
              </a:ext>
            </a:extLst>
          </p:cNvPr>
          <p:cNvSpPr txBox="1"/>
          <p:nvPr/>
        </p:nvSpPr>
        <p:spPr>
          <a:xfrm>
            <a:off x="42597" y="2182036"/>
            <a:ext cx="2520280" cy="571823"/>
          </a:xfrm>
          <a:prstGeom prst="rect">
            <a:avLst/>
          </a:prstGeom>
          <a:noFill/>
        </p:spPr>
        <p:txBody>
          <a:bodyPr wrap="square" rtlCol="0">
            <a:spAutoFit/>
          </a:bodyPr>
          <a:lstStyle/>
          <a:p>
            <a:pPr>
              <a:lnSpc>
                <a:spcPts val="4000"/>
              </a:lnSpc>
            </a:pPr>
            <a:r>
              <a:rPr lang="en-US" altLang="zh-TW" sz="2800" dirty="0">
                <a:solidFill>
                  <a:srgbClr val="C00000"/>
                </a:solidFill>
              </a:rPr>
              <a:t>Realm of desire</a:t>
            </a:r>
            <a:endParaRPr lang="zh-TW" altLang="en-US" sz="2800" i="1" dirty="0">
              <a:solidFill>
                <a:srgbClr val="C00000"/>
              </a:solidFill>
            </a:endParaRPr>
          </a:p>
        </p:txBody>
      </p:sp>
      <p:cxnSp>
        <p:nvCxnSpPr>
          <p:cNvPr id="17" name="直線單箭頭接點 16">
            <a:extLst>
              <a:ext uri="{FF2B5EF4-FFF2-40B4-BE49-F238E27FC236}">
                <a16:creationId xmlns:a16="http://schemas.microsoft.com/office/drawing/2014/main" id="{147FDD2F-CBB0-B290-F4EB-276D433E4AF0}"/>
              </a:ext>
            </a:extLst>
          </p:cNvPr>
          <p:cNvCxnSpPr>
            <a:cxnSpLocks/>
          </p:cNvCxnSpPr>
          <p:nvPr/>
        </p:nvCxnSpPr>
        <p:spPr>
          <a:xfrm flipH="1" flipV="1">
            <a:off x="2562877" y="2584925"/>
            <a:ext cx="3315511" cy="844075"/>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19" name="文字方塊 18">
            <a:extLst>
              <a:ext uri="{FF2B5EF4-FFF2-40B4-BE49-F238E27FC236}">
                <a16:creationId xmlns:a16="http://schemas.microsoft.com/office/drawing/2014/main" id="{2DEC7293-A5CA-C6D8-B431-119471FCDA9B}"/>
              </a:ext>
            </a:extLst>
          </p:cNvPr>
          <p:cNvSpPr txBox="1"/>
          <p:nvPr/>
        </p:nvSpPr>
        <p:spPr>
          <a:xfrm>
            <a:off x="45435" y="3266405"/>
            <a:ext cx="2520280" cy="571823"/>
          </a:xfrm>
          <a:prstGeom prst="rect">
            <a:avLst/>
          </a:prstGeom>
          <a:noFill/>
        </p:spPr>
        <p:txBody>
          <a:bodyPr wrap="square" rtlCol="0">
            <a:spAutoFit/>
          </a:bodyPr>
          <a:lstStyle/>
          <a:p>
            <a:pPr>
              <a:lnSpc>
                <a:spcPts val="4000"/>
              </a:lnSpc>
            </a:pPr>
            <a:r>
              <a:rPr lang="en-US" altLang="zh-TW" sz="2800" dirty="0">
                <a:solidFill>
                  <a:srgbClr val="C00000"/>
                </a:solidFill>
              </a:rPr>
              <a:t>Realm of form</a:t>
            </a:r>
            <a:endParaRPr lang="zh-TW" altLang="en-US" sz="2800" i="1" dirty="0">
              <a:solidFill>
                <a:srgbClr val="C00000"/>
              </a:solidFill>
            </a:endParaRPr>
          </a:p>
        </p:txBody>
      </p:sp>
      <p:cxnSp>
        <p:nvCxnSpPr>
          <p:cNvPr id="20" name="直線單箭頭接點 19">
            <a:extLst>
              <a:ext uri="{FF2B5EF4-FFF2-40B4-BE49-F238E27FC236}">
                <a16:creationId xmlns:a16="http://schemas.microsoft.com/office/drawing/2014/main" id="{3E75CF21-6B92-8228-8FE4-4363DFAAEBC1}"/>
              </a:ext>
            </a:extLst>
          </p:cNvPr>
          <p:cNvCxnSpPr>
            <a:cxnSpLocks/>
          </p:cNvCxnSpPr>
          <p:nvPr/>
        </p:nvCxnSpPr>
        <p:spPr>
          <a:xfrm flipH="1" flipV="1">
            <a:off x="2575757" y="3637660"/>
            <a:ext cx="5750903" cy="835254"/>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27" name="文字方塊 26">
            <a:extLst>
              <a:ext uri="{FF2B5EF4-FFF2-40B4-BE49-F238E27FC236}">
                <a16:creationId xmlns:a16="http://schemas.microsoft.com/office/drawing/2014/main" id="{527674E9-BA77-B772-D877-FAFE303A7EAD}"/>
              </a:ext>
            </a:extLst>
          </p:cNvPr>
          <p:cNvSpPr txBox="1"/>
          <p:nvPr/>
        </p:nvSpPr>
        <p:spPr>
          <a:xfrm>
            <a:off x="0" y="4161376"/>
            <a:ext cx="3070151" cy="954107"/>
          </a:xfrm>
          <a:prstGeom prst="rect">
            <a:avLst/>
          </a:prstGeom>
          <a:noFill/>
        </p:spPr>
        <p:txBody>
          <a:bodyPr wrap="square" rtlCol="0">
            <a:spAutoFit/>
          </a:bodyPr>
          <a:lstStyle/>
          <a:p>
            <a:r>
              <a:rPr lang="en-US" altLang="zh-TW" sz="2800" dirty="0">
                <a:solidFill>
                  <a:srgbClr val="C00000"/>
                </a:solidFill>
              </a:rPr>
              <a:t>Realm of formlessness</a:t>
            </a:r>
            <a:endParaRPr lang="zh-TW" altLang="en-US" sz="2800" i="1" dirty="0">
              <a:solidFill>
                <a:srgbClr val="C00000"/>
              </a:solidFill>
            </a:endParaRPr>
          </a:p>
        </p:txBody>
      </p:sp>
      <p:cxnSp>
        <p:nvCxnSpPr>
          <p:cNvPr id="28" name="直線單箭頭接點 27">
            <a:extLst>
              <a:ext uri="{FF2B5EF4-FFF2-40B4-BE49-F238E27FC236}">
                <a16:creationId xmlns:a16="http://schemas.microsoft.com/office/drawing/2014/main" id="{BC2569D7-CF1F-4300-2316-413F2F986C59}"/>
              </a:ext>
            </a:extLst>
          </p:cNvPr>
          <p:cNvCxnSpPr>
            <a:cxnSpLocks/>
          </p:cNvCxnSpPr>
          <p:nvPr/>
        </p:nvCxnSpPr>
        <p:spPr>
          <a:xfrm flipH="1" flipV="1">
            <a:off x="1989956" y="4653136"/>
            <a:ext cx="5328592" cy="360040"/>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37" name="文字方塊 36">
            <a:extLst>
              <a:ext uri="{FF2B5EF4-FFF2-40B4-BE49-F238E27FC236}">
                <a16:creationId xmlns:a16="http://schemas.microsoft.com/office/drawing/2014/main" id="{801AA9AE-D8E1-D700-6349-DA910E4F882C}"/>
              </a:ext>
            </a:extLst>
          </p:cNvPr>
          <p:cNvSpPr txBox="1"/>
          <p:nvPr/>
        </p:nvSpPr>
        <p:spPr>
          <a:xfrm>
            <a:off x="152401" y="5571237"/>
            <a:ext cx="2197595" cy="523220"/>
          </a:xfrm>
          <a:prstGeom prst="rect">
            <a:avLst/>
          </a:prstGeom>
          <a:noFill/>
          <a:ln w="12700">
            <a:solidFill>
              <a:schemeClr val="accent1">
                <a:shade val="15000"/>
              </a:schemeClr>
            </a:solidFill>
          </a:ln>
        </p:spPr>
        <p:txBody>
          <a:bodyPr wrap="square" rtlCol="0">
            <a:spAutoFit/>
          </a:bodyPr>
          <a:lstStyle/>
          <a:p>
            <a:r>
              <a:rPr lang="en-US" altLang="zh-TW" sz="2800" dirty="0">
                <a:solidFill>
                  <a:srgbClr val="C00000"/>
                </a:solidFill>
              </a:rPr>
              <a:t>Three Realms</a:t>
            </a:r>
            <a:endParaRPr lang="zh-TW" altLang="en-US" sz="2800" i="1" dirty="0">
              <a:solidFill>
                <a:srgbClr val="C00000"/>
              </a:solidFill>
            </a:endParaRPr>
          </a:p>
        </p:txBody>
      </p:sp>
    </p:spTree>
    <p:custDataLst>
      <p:tags r:id="rId2"/>
    </p:custDataLst>
    <p:extLst>
      <p:ext uri="{BB962C8B-B14F-4D97-AF65-F5344CB8AC3E}">
        <p14:creationId xmlns:p14="http://schemas.microsoft.com/office/powerpoint/2010/main" val="285157450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5312"/>
    </mc:Choice>
    <mc:Fallback xmlns="">
      <p:transition spd="slow" advTm="47531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9"/>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28"/>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4" grpId="0" animBg="1"/>
      <p:bldP spid="15" grpId="0"/>
      <p:bldP spid="19" grpId="0"/>
      <p:bldP spid="27" grpId="0"/>
      <p:bldP spid="37" grpId="0" animBg="1"/>
    </p:bld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4AD7951F-8DE0-721F-25BF-C71C15B493A7}"/>
              </a:ext>
            </a:extLst>
          </p:cNvPr>
          <p:cNvPicPr>
            <a:picLocks noChangeAspect="1"/>
          </p:cNvPicPr>
          <p:nvPr/>
        </p:nvPicPr>
        <p:blipFill>
          <a:blip r:embed="rId4"/>
          <a:stretch>
            <a:fillRect/>
          </a:stretch>
        </p:blipFill>
        <p:spPr>
          <a:xfrm>
            <a:off x="333772" y="908720"/>
            <a:ext cx="11521280" cy="6248400"/>
          </a:xfrm>
          <a:prstGeom prst="rect">
            <a:avLst/>
          </a:prstGeom>
        </p:spPr>
      </p:pic>
      <p:sp>
        <p:nvSpPr>
          <p:cNvPr id="6" name="矩形: 按鈕形 5">
            <a:extLst>
              <a:ext uri="{FF2B5EF4-FFF2-40B4-BE49-F238E27FC236}">
                <a16:creationId xmlns:a16="http://schemas.microsoft.com/office/drawing/2014/main" id="{A4C080E0-9ABC-F802-335E-C26EEFD497AF}"/>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
        <p:nvSpPr>
          <p:cNvPr id="9" name="矩形 8">
            <a:extLst>
              <a:ext uri="{FF2B5EF4-FFF2-40B4-BE49-F238E27FC236}">
                <a16:creationId xmlns:a16="http://schemas.microsoft.com/office/drawing/2014/main" id="{11B46ACA-14AB-7D65-2796-7B10167E874A}"/>
              </a:ext>
            </a:extLst>
          </p:cNvPr>
          <p:cNvSpPr/>
          <p:nvPr/>
        </p:nvSpPr>
        <p:spPr>
          <a:xfrm>
            <a:off x="6958508" y="1772816"/>
            <a:ext cx="4896544" cy="4448192"/>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0" name="文字方塊 9">
            <a:extLst>
              <a:ext uri="{FF2B5EF4-FFF2-40B4-BE49-F238E27FC236}">
                <a16:creationId xmlns:a16="http://schemas.microsoft.com/office/drawing/2014/main" id="{F45E46DA-9439-6329-3645-F097B68456F4}"/>
              </a:ext>
            </a:extLst>
          </p:cNvPr>
          <p:cNvSpPr txBox="1"/>
          <p:nvPr/>
        </p:nvSpPr>
        <p:spPr>
          <a:xfrm>
            <a:off x="6981126" y="2534080"/>
            <a:ext cx="4796847" cy="4154984"/>
          </a:xfrm>
          <a:prstGeom prst="rect">
            <a:avLst/>
          </a:prstGeom>
          <a:noFill/>
        </p:spPr>
        <p:txBody>
          <a:bodyPr wrap="square">
            <a:spAutoFit/>
          </a:bodyPr>
          <a:lstStyle/>
          <a:p>
            <a:r>
              <a:rPr lang="en-US" altLang="zh-TW" sz="2400" dirty="0">
                <a:solidFill>
                  <a:srgbClr val="C00000"/>
                </a:solidFill>
              </a:rPr>
              <a:t>1. self-identity views</a:t>
            </a:r>
          </a:p>
          <a:p>
            <a:r>
              <a:rPr lang="en-US" altLang="zh-TW" sz="2400" dirty="0">
                <a:solidFill>
                  <a:srgbClr val="C00000"/>
                </a:solidFill>
              </a:rPr>
              <a:t>2. uncertainty; skeptical doubt</a:t>
            </a:r>
          </a:p>
          <a:p>
            <a:r>
              <a:rPr lang="en-US" altLang="zh-TW" sz="2400" dirty="0">
                <a:solidFill>
                  <a:srgbClr val="C00000"/>
                </a:solidFill>
              </a:rPr>
              <a:t>3. grasping at precepts and practices </a:t>
            </a:r>
          </a:p>
          <a:p>
            <a:r>
              <a:rPr lang="en-US" altLang="zh-TW" sz="2400" dirty="0">
                <a:solidFill>
                  <a:srgbClr val="C00000"/>
                </a:solidFill>
              </a:rPr>
              <a:t>4. sensual desire</a:t>
            </a:r>
          </a:p>
          <a:p>
            <a:r>
              <a:rPr lang="en-US" altLang="zh-TW" dirty="0">
                <a:solidFill>
                  <a:srgbClr val="C00000"/>
                </a:solidFill>
              </a:rPr>
              <a:t>5. ill will</a:t>
            </a:r>
          </a:p>
          <a:p>
            <a:r>
              <a:rPr lang="en-US" altLang="zh-TW" sz="2400" dirty="0">
                <a:solidFill>
                  <a:srgbClr val="C00000"/>
                </a:solidFill>
              </a:rPr>
              <a:t>6. passion for form</a:t>
            </a:r>
          </a:p>
          <a:p>
            <a:r>
              <a:rPr lang="en-US" altLang="zh-TW" sz="2400" dirty="0">
                <a:solidFill>
                  <a:srgbClr val="C00000"/>
                </a:solidFill>
              </a:rPr>
              <a:t>7. passion for what is formless</a:t>
            </a:r>
          </a:p>
          <a:p>
            <a:r>
              <a:rPr lang="en-US" altLang="zh-TW" sz="2400" dirty="0">
                <a:solidFill>
                  <a:srgbClr val="C00000"/>
                </a:solidFill>
              </a:rPr>
              <a:t>8. conceit</a:t>
            </a:r>
          </a:p>
          <a:p>
            <a:r>
              <a:rPr lang="en-US" altLang="zh-TW" sz="2400" dirty="0">
                <a:solidFill>
                  <a:srgbClr val="C00000"/>
                </a:solidFill>
              </a:rPr>
              <a:t>9. restlessness</a:t>
            </a:r>
          </a:p>
          <a:p>
            <a:r>
              <a:rPr lang="en-US" altLang="zh-TW" sz="2400" dirty="0">
                <a:solidFill>
                  <a:srgbClr val="C00000"/>
                </a:solidFill>
              </a:rPr>
              <a:t>10. ignorance</a:t>
            </a:r>
          </a:p>
          <a:p>
            <a:r>
              <a:rPr lang="en-US" altLang="zh-TW" sz="2400" dirty="0">
                <a:solidFill>
                  <a:srgbClr val="C00000"/>
                </a:solidFill>
              </a:rPr>
              <a:t> </a:t>
            </a:r>
            <a:endParaRPr lang="zh-TW" altLang="en-US" dirty="0"/>
          </a:p>
        </p:txBody>
      </p:sp>
      <p:sp>
        <p:nvSpPr>
          <p:cNvPr id="11" name="文字方塊 10">
            <a:extLst>
              <a:ext uri="{FF2B5EF4-FFF2-40B4-BE49-F238E27FC236}">
                <a16:creationId xmlns:a16="http://schemas.microsoft.com/office/drawing/2014/main" id="{80020722-06DE-6C8C-572A-E0611EA56F70}"/>
              </a:ext>
            </a:extLst>
          </p:cNvPr>
          <p:cNvSpPr txBox="1"/>
          <p:nvPr/>
        </p:nvSpPr>
        <p:spPr>
          <a:xfrm>
            <a:off x="7246540" y="2025691"/>
            <a:ext cx="1512168" cy="461665"/>
          </a:xfrm>
          <a:prstGeom prst="rect">
            <a:avLst/>
          </a:prstGeom>
          <a:noFill/>
        </p:spPr>
        <p:txBody>
          <a:bodyPr wrap="square">
            <a:spAutoFit/>
          </a:bodyPr>
          <a:lstStyle/>
          <a:p>
            <a:r>
              <a:rPr lang="en-US" altLang="zh-TW" dirty="0">
                <a:solidFill>
                  <a:srgbClr val="C00000"/>
                </a:solidFill>
              </a:rPr>
              <a:t>Ten fetters</a:t>
            </a:r>
            <a:r>
              <a:rPr lang="en-US" altLang="zh-TW" sz="2400" dirty="0">
                <a:solidFill>
                  <a:srgbClr val="C00000"/>
                </a:solidFill>
              </a:rPr>
              <a:t> </a:t>
            </a:r>
            <a:endParaRPr lang="zh-TW" altLang="en-US" dirty="0"/>
          </a:p>
        </p:txBody>
      </p:sp>
    </p:spTree>
    <p:extLst>
      <p:ext uri="{BB962C8B-B14F-4D97-AF65-F5344CB8AC3E}">
        <p14:creationId xmlns:p14="http://schemas.microsoft.com/office/powerpoint/2010/main" val="230768564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1" grpId="0"/>
    </p:bld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233EDFAA-738F-191E-484D-BFEB7C585779}"/>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sp>
        <p:nvSpPr>
          <p:cNvPr id="8" name="文字方塊 7">
            <a:extLst>
              <a:ext uri="{FF2B5EF4-FFF2-40B4-BE49-F238E27FC236}">
                <a16:creationId xmlns:a16="http://schemas.microsoft.com/office/drawing/2014/main" id="{8BC49624-C554-6C46-0C43-6DC0EA582ACA}"/>
              </a:ext>
            </a:extLst>
          </p:cNvPr>
          <p:cNvSpPr txBox="1"/>
          <p:nvPr/>
        </p:nvSpPr>
        <p:spPr>
          <a:xfrm>
            <a:off x="5374332" y="54372"/>
            <a:ext cx="6696745" cy="830997"/>
          </a:xfrm>
          <a:prstGeom prst="rect">
            <a:avLst/>
          </a:prstGeom>
          <a:noFill/>
        </p:spPr>
        <p:txBody>
          <a:bodyPr wrap="square" rtlCol="0">
            <a:spAutoFit/>
          </a:bodyPr>
          <a:lstStyle/>
          <a:p>
            <a:r>
              <a:rPr lang="en-US" altLang="zh-TW" sz="1600" b="1" dirty="0">
                <a:solidFill>
                  <a:srgbClr val="FFFF00"/>
                </a:solidFill>
              </a:rPr>
              <a:t>Four stages of awakening</a:t>
            </a:r>
            <a:r>
              <a:rPr lang="en-US" altLang="zh-TW" sz="1600" dirty="0">
                <a:solidFill>
                  <a:srgbClr val="FFFF00"/>
                </a:solidFill>
              </a:rPr>
              <a:t>: </a:t>
            </a:r>
            <a:r>
              <a:rPr lang="en-US" altLang="zh-TW" sz="1600" dirty="0">
                <a:solidFill>
                  <a:srgbClr val="FFFF00"/>
                </a:solidFill>
                <a:hlinkClick r:id="rId3">
                  <a:extLst>
                    <a:ext uri="{A12FA001-AC4F-418D-AE19-62706E023703}">
                      <ahyp:hlinkClr xmlns:ahyp="http://schemas.microsoft.com/office/drawing/2018/hyperlinkcolor" val="tx"/>
                    </a:ext>
                  </a:extLst>
                </a:hlinkClick>
              </a:rPr>
              <a:t>https://en.wikipedia.org/wiki/Four_stages_of_awakening</a:t>
            </a:r>
            <a:endParaRPr lang="en-US" altLang="zh-TW" sz="1600" dirty="0">
              <a:solidFill>
                <a:srgbClr val="FFFF00"/>
              </a:solidFill>
            </a:endParaRPr>
          </a:p>
          <a:p>
            <a:r>
              <a:rPr lang="en-US" altLang="zh-TW" sz="1600" b="1" dirty="0">
                <a:solidFill>
                  <a:srgbClr val="FFFF00"/>
                </a:solidFill>
              </a:rPr>
              <a:t>Ten fetters</a:t>
            </a:r>
            <a:r>
              <a:rPr lang="en-US" altLang="zh-TW" sz="1600" dirty="0">
                <a:solidFill>
                  <a:srgbClr val="FFFF00"/>
                </a:solidFill>
              </a:rPr>
              <a:t>: https://buddhist-spirituality.com/suffering-its-reality/ten-fetters</a:t>
            </a:r>
          </a:p>
        </p:txBody>
      </p:sp>
      <p:pic>
        <p:nvPicPr>
          <p:cNvPr id="3" name="圖片 2">
            <a:extLst>
              <a:ext uri="{FF2B5EF4-FFF2-40B4-BE49-F238E27FC236}">
                <a16:creationId xmlns:a16="http://schemas.microsoft.com/office/drawing/2014/main" id="{6E432472-9F06-3BBD-5EB3-2EA9CA375D01}"/>
              </a:ext>
            </a:extLst>
          </p:cNvPr>
          <p:cNvPicPr>
            <a:picLocks noChangeAspect="1"/>
          </p:cNvPicPr>
          <p:nvPr/>
        </p:nvPicPr>
        <p:blipFill>
          <a:blip r:embed="rId4"/>
          <a:stretch>
            <a:fillRect/>
          </a:stretch>
        </p:blipFill>
        <p:spPr>
          <a:xfrm>
            <a:off x="122947" y="870366"/>
            <a:ext cx="11948130" cy="5981700"/>
          </a:xfrm>
          <a:prstGeom prst="rect">
            <a:avLst/>
          </a:prstGeom>
        </p:spPr>
      </p:pic>
      <p:pic>
        <p:nvPicPr>
          <p:cNvPr id="4" name="圖片 3">
            <a:extLst>
              <a:ext uri="{FF2B5EF4-FFF2-40B4-BE49-F238E27FC236}">
                <a16:creationId xmlns:a16="http://schemas.microsoft.com/office/drawing/2014/main" id="{E9684A90-FA40-FBFA-7D8D-D6B3EDCD833E}"/>
              </a:ext>
            </a:extLst>
          </p:cNvPr>
          <p:cNvPicPr>
            <a:picLocks noChangeAspect="1"/>
          </p:cNvPicPr>
          <p:nvPr/>
        </p:nvPicPr>
        <p:blipFill>
          <a:blip r:embed="rId5"/>
          <a:stretch>
            <a:fillRect/>
          </a:stretch>
        </p:blipFill>
        <p:spPr>
          <a:xfrm>
            <a:off x="40911" y="17112"/>
            <a:ext cx="3767248" cy="6807796"/>
          </a:xfrm>
          <a:prstGeom prst="rect">
            <a:avLst/>
          </a:prstGeom>
        </p:spPr>
      </p:pic>
    </p:spTree>
    <p:extLst>
      <p:ext uri="{BB962C8B-B14F-4D97-AF65-F5344CB8AC3E}">
        <p14:creationId xmlns:p14="http://schemas.microsoft.com/office/powerpoint/2010/main" val="124394770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AE499899-3A68-0F2F-1BBD-8D9A210FB6CB}"/>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Teachings-1</a:t>
            </a:r>
            <a:endParaRPr lang="zh-TW" altLang="en-US" dirty="0"/>
          </a:p>
        </p:txBody>
      </p:sp>
      <p:pic>
        <p:nvPicPr>
          <p:cNvPr id="6" name="圖片 5">
            <a:extLst>
              <a:ext uri="{FF2B5EF4-FFF2-40B4-BE49-F238E27FC236}">
                <a16:creationId xmlns:a16="http://schemas.microsoft.com/office/drawing/2014/main" id="{C6179A81-E32F-6DE6-3B52-D490A3A4F1DB}"/>
              </a:ext>
            </a:extLst>
          </p:cNvPr>
          <p:cNvPicPr>
            <a:picLocks noChangeAspect="1"/>
          </p:cNvPicPr>
          <p:nvPr/>
        </p:nvPicPr>
        <p:blipFill>
          <a:blip r:embed="rId3"/>
          <a:stretch>
            <a:fillRect/>
          </a:stretch>
        </p:blipFill>
        <p:spPr>
          <a:xfrm>
            <a:off x="122947" y="870366"/>
            <a:ext cx="12065878" cy="5981700"/>
          </a:xfrm>
          <a:prstGeom prst="rect">
            <a:avLst/>
          </a:prstGeom>
        </p:spPr>
      </p:pic>
    </p:spTree>
    <p:extLst>
      <p:ext uri="{BB962C8B-B14F-4D97-AF65-F5344CB8AC3E}">
        <p14:creationId xmlns:p14="http://schemas.microsoft.com/office/powerpoint/2010/main" val="3217540312"/>
      </p:ext>
    </p:extLst>
  </p:cSld>
  <p:clrMapOvr>
    <a:overrideClrMapping bg1="lt1" tx1="dk1" bg2="lt2" tx2="dk2" accent1="accent1" accent2="accent2" accent3="accent3" accent4="accent4" accent5="accent5" accent6="accent6" hlink="hlink" folHlink="folHlink"/>
  </p:clrMapOvr>
</p:sld>
</file>

<file path=ppt/tags/tag1.xml><?xml version="1.0" encoding="utf-8"?>
<p:tagLst xmlns:a="http://schemas.openxmlformats.org/drawingml/2006/main" xmlns:r="http://schemas.openxmlformats.org/officeDocument/2006/relationships" xmlns:p="http://schemas.openxmlformats.org/presentationml/2006/main">
  <p:tag name="TIMING" val="|24.8|58.5|12.2|20.3|3.9|9|6.6|162.8|12.6|254.6|6.3|81.2|12.4|13.3"/>
</p:tagLst>
</file>

<file path=ppt/tags/tag2.xml><?xml version="1.0" encoding="utf-8"?>
<p:tagLst xmlns:a="http://schemas.openxmlformats.org/drawingml/2006/main" xmlns:r="http://schemas.openxmlformats.org/officeDocument/2006/relationships" xmlns:p="http://schemas.openxmlformats.org/presentationml/2006/main">
  <p:tag name="TIMING" val="|26.6"/>
</p:tagLst>
</file>

<file path=ppt/tags/tag3.xml><?xml version="1.0" encoding="utf-8"?>
<p:tagLst xmlns:a="http://schemas.openxmlformats.org/drawingml/2006/main" xmlns:r="http://schemas.openxmlformats.org/officeDocument/2006/relationships" xmlns:p="http://schemas.openxmlformats.org/presentationml/2006/main">
  <p:tag name="TIMING" val="|40.2|0.9|21.2|13.6|0.5|0.5|16.1|7.2|21.4|0.8"/>
</p:tagLst>
</file>

<file path=ppt/tags/tag4.xml><?xml version="1.0" encoding="utf-8"?>
<p:tagLst xmlns:a="http://schemas.openxmlformats.org/drawingml/2006/main" xmlns:r="http://schemas.openxmlformats.org/officeDocument/2006/relationships" xmlns:p="http://schemas.openxmlformats.org/presentationml/2006/main">
  <p:tag name="TIMING" val="|41"/>
</p:tagLst>
</file>

<file path=ppt/tags/tag5.xml><?xml version="1.0" encoding="utf-8"?>
<p:tagLst xmlns:a="http://schemas.openxmlformats.org/drawingml/2006/main" xmlns:r="http://schemas.openxmlformats.org/officeDocument/2006/relationships" xmlns:p="http://schemas.openxmlformats.org/presentationml/2006/main">
  <p:tag name="TIMING" val="|17.6"/>
</p:tagLst>
</file>

<file path=ppt/tags/tag6.xml><?xml version="1.0" encoding="utf-8"?>
<p:tagLst xmlns:a="http://schemas.openxmlformats.org/drawingml/2006/main" xmlns:r="http://schemas.openxmlformats.org/officeDocument/2006/relationships" xmlns:p="http://schemas.openxmlformats.org/presentationml/2006/main">
  <p:tag name="TIMING" val="|18.6|16.9|0.7|3.8|3.6|5.5|6.5|25.1|4.1|2.4|2.7"/>
</p:tagLst>
</file>

<file path=ppt/tags/tag7.xml><?xml version="1.0" encoding="utf-8"?>
<p:tagLst xmlns:a="http://schemas.openxmlformats.org/drawingml/2006/main" xmlns:r="http://schemas.openxmlformats.org/officeDocument/2006/relationships" xmlns:p="http://schemas.openxmlformats.org/presentationml/2006/main">
  <p:tag name="TIMING" val="|4.4"/>
</p:tagLst>
</file>

<file path=ppt/tags/tag8.xml><?xml version="1.0" encoding="utf-8"?>
<p:tagLst xmlns:a="http://schemas.openxmlformats.org/drawingml/2006/main" xmlns:r="http://schemas.openxmlformats.org/officeDocument/2006/relationships" xmlns:p="http://schemas.openxmlformats.org/presentationml/2006/main">
  <p:tag name="TIMING" val="|4.5|182.6"/>
</p:tagLst>
</file>

<file path=ppt/tags/tag9.xml><?xml version="1.0" encoding="utf-8"?>
<p:tagLst xmlns:a="http://schemas.openxmlformats.org/drawingml/2006/main" xmlns:r="http://schemas.openxmlformats.org/officeDocument/2006/relationships" xmlns:p="http://schemas.openxmlformats.org/presentationml/2006/main">
  <p:tag name="TIMING" val="|4.4|0"/>
</p:tagLst>
</file>

<file path=ppt/tags/tag10.xml><?xml version="1.0" encoding="utf-8"?>
<p:tagLst xmlns:a="http://schemas.openxmlformats.org/drawingml/2006/main" xmlns:r="http://schemas.openxmlformats.org/officeDocument/2006/relationships" xmlns:p="http://schemas.openxmlformats.org/presentationml/2006/main">
  <p:tag name="TIMING" val="|4.4|14.4"/>
</p:tagLst>
</file>

<file path=ppt/tags/tag11.xml><?xml version="1.0" encoding="utf-8"?>
<p:tagLst xmlns:a="http://schemas.openxmlformats.org/drawingml/2006/main" xmlns:r="http://schemas.openxmlformats.org/officeDocument/2006/relationships" xmlns:p="http://schemas.openxmlformats.org/presentationml/2006/main">
  <p:tag name="TIMING" val="|3.3|13.1"/>
</p:tagLst>
</file>

<file path=ppt/tags/tag12.xml><?xml version="1.0" encoding="utf-8"?>
<p:tagLst xmlns:a="http://schemas.openxmlformats.org/drawingml/2006/main" xmlns:r="http://schemas.openxmlformats.org/officeDocument/2006/relationships" xmlns:p="http://schemas.openxmlformats.org/presentationml/2006/main">
  <p:tag name="TIMING" val="|3.2|25.4"/>
</p:tagLst>
</file>

<file path=ppt/tags/tag13.xml><?xml version="1.0" encoding="utf-8"?>
<p:tagLst xmlns:a="http://schemas.openxmlformats.org/drawingml/2006/main" xmlns:r="http://schemas.openxmlformats.org/officeDocument/2006/relationships" xmlns:p="http://schemas.openxmlformats.org/presentationml/2006/main">
  <p:tag name="TIMING" val="|4.2|6.5"/>
</p:tagLst>
</file>

<file path=ppt/tags/tag14.xml><?xml version="1.0" encoding="utf-8"?>
<p:tagLst xmlns:a="http://schemas.openxmlformats.org/drawingml/2006/main" xmlns:r="http://schemas.openxmlformats.org/officeDocument/2006/relationships" xmlns:p="http://schemas.openxmlformats.org/presentationml/2006/main">
  <p:tag name="TIMING" val="|3.5"/>
</p:tagLst>
</file>

<file path=ppt/tags/tag15.xml><?xml version="1.0" encoding="utf-8"?>
<p:tagLst xmlns:a="http://schemas.openxmlformats.org/drawingml/2006/main" xmlns:r="http://schemas.openxmlformats.org/officeDocument/2006/relationships" xmlns:p="http://schemas.openxmlformats.org/presentationml/2006/main">
  <p:tag name="TIMING" val="|1.5|34.2|5.3"/>
</p:tagLst>
</file>

<file path=ppt/tags/tag16.xml><?xml version="1.0" encoding="utf-8"?>
<p:tagLst xmlns:a="http://schemas.openxmlformats.org/drawingml/2006/main" xmlns:r="http://schemas.openxmlformats.org/officeDocument/2006/relationships" xmlns:p="http://schemas.openxmlformats.org/presentationml/2006/main">
  <p:tag name="TIMING" val="|4|56.2"/>
</p:tagLst>
</file>

<file path=ppt/tags/tag17.xml><?xml version="1.0" encoding="utf-8"?>
<p:tagLst xmlns:a="http://schemas.openxmlformats.org/drawingml/2006/main" xmlns:r="http://schemas.openxmlformats.org/officeDocument/2006/relationships" xmlns:p="http://schemas.openxmlformats.org/presentationml/2006/main">
  <p:tag name="TIMING" val="|1.9|30.1"/>
</p:tagLst>
</file>

<file path=ppt/tags/tag18.xml><?xml version="1.0" encoding="utf-8"?>
<p:tagLst xmlns:a="http://schemas.openxmlformats.org/drawingml/2006/main" xmlns:r="http://schemas.openxmlformats.org/officeDocument/2006/relationships" xmlns:p="http://schemas.openxmlformats.org/presentationml/2006/main">
  <p:tag name="TIMING" val="|26.2"/>
</p:tagLst>
</file>

<file path=ppt/tags/tag19.xml><?xml version="1.0" encoding="utf-8"?>
<p:tagLst xmlns:a="http://schemas.openxmlformats.org/drawingml/2006/main" xmlns:r="http://schemas.openxmlformats.org/officeDocument/2006/relationships" xmlns:p="http://schemas.openxmlformats.org/presentationml/2006/main">
  <p:tag name="TIMING" val="|4.5|26.1|1.5|4.9|26.5|4.8|15.6|2.2|17.7|3.3|10.8|17|23.7|7.9|15.7|14.7|27.1|26.1|9.4|37.3|12.7|12.2|13.8|19.6|6|2.1|10.6|26.5"/>
</p:tagLst>
</file>

<file path=ppt/tags/tag20.xml><?xml version="1.0" encoding="utf-8"?>
<p:tagLst xmlns:a="http://schemas.openxmlformats.org/drawingml/2006/main" xmlns:r="http://schemas.openxmlformats.org/officeDocument/2006/relationships" xmlns:p="http://schemas.openxmlformats.org/presentationml/2006/main">
  <p:tag name="TIMING" val="|4.5|26.1|1.5|4.9|26.5|4.8|15.6|2.2|17.7|3.3|10.8|17|23.7|7.9|15.7|14.7|27.1|26.1|9.4|37.3|12.7|12.2|13.8|19.6|6|2.1|10.6|26.5"/>
</p:tagLst>
</file>

<file path=ppt/tags/tag21.xml><?xml version="1.0" encoding="utf-8"?>
<p:tagLst xmlns:a="http://schemas.openxmlformats.org/drawingml/2006/main" xmlns:r="http://schemas.openxmlformats.org/officeDocument/2006/relationships" xmlns:p="http://schemas.openxmlformats.org/presentationml/2006/main">
  <p:tag name="TIMING" val="|4.4|6.7|21.7|0.6|14.8|7.3|83.4"/>
</p:tagLst>
</file>

<file path=ppt/tags/tag22.xml><?xml version="1.0" encoding="utf-8"?>
<p:tagLst xmlns:a="http://schemas.openxmlformats.org/drawingml/2006/main" xmlns:r="http://schemas.openxmlformats.org/officeDocument/2006/relationships" xmlns:p="http://schemas.openxmlformats.org/presentationml/2006/main">
  <p:tag name="TIMING" val="|5.7|67.3|23.2"/>
</p:tagLst>
</file>

<file path=ppt/tags/tag23.xml><?xml version="1.0" encoding="utf-8"?>
<p:tagLst xmlns:a="http://schemas.openxmlformats.org/drawingml/2006/main" xmlns:r="http://schemas.openxmlformats.org/officeDocument/2006/relationships" xmlns:p="http://schemas.openxmlformats.org/presentationml/2006/main">
  <p:tag name="TIMING" val="|473.3"/>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12264</TotalTime>
  <Words>3772</Words>
  <Application>Microsoft Office PowerPoint</Application>
  <PresentationFormat>自訂</PresentationFormat>
  <Paragraphs>451</Paragraphs>
  <Slides>79</Slides>
  <Notes>10</Notes>
  <HiddenSlides>0</HiddenSlides>
  <MMClips>2</MMClips>
  <ScaleCrop>false</ScaleCrop>
  <HeadingPairs>
    <vt:vector size="6" baseType="variant">
      <vt:variant>
        <vt:lpstr>使用字型</vt:lpstr>
      </vt:variant>
      <vt:variant>
        <vt:i4>4</vt:i4>
      </vt:variant>
      <vt:variant>
        <vt:lpstr>佈景主題</vt:lpstr>
      </vt:variant>
      <vt:variant>
        <vt:i4>1</vt:i4>
      </vt:variant>
      <vt:variant>
        <vt:lpstr>投影片標題</vt:lpstr>
      </vt:variant>
      <vt:variant>
        <vt:i4>79</vt:i4>
      </vt:variant>
    </vt:vector>
  </HeadingPairs>
  <TitlesOfParts>
    <vt:vector size="84" baseType="lpstr">
      <vt:lpstr>Inter</vt:lpstr>
      <vt:lpstr>Arial</vt:lpstr>
      <vt:lpstr>Calibri</vt:lpstr>
      <vt:lpstr>Wingdings</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662</cp:revision>
  <dcterms:created xsi:type="dcterms:W3CDTF">2019-12-17T19:51:00Z</dcterms:created>
  <dcterms:modified xsi:type="dcterms:W3CDTF">2025-06-03T12:46:52Z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2052-11.1.0.10356</vt:lpwstr>
  </property>
  <property fmtid="{D5CDD505-2E9C-101B-9397-08002B2CF9AE}" pid="3" name="ICV">
    <vt:lpwstr>345DCBC558F44F609C7AA1C9EBF20AC1</vt:lpwstr>
  </property>
</Properties>
</file>