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21945600"/>
  <p:notesSz cx="7004050" cy="9290050"/>
  <p:defaultTextStyle>
    <a:defPPr>
      <a:defRPr lang="en-US"/>
    </a:defPPr>
    <a:lvl1pPr marL="0" algn="l" defTabSz="2820325" rtl="0" eaLnBrk="1" latinLnBrk="0" hangingPunct="1">
      <a:defRPr sz="5600" kern="1200">
        <a:solidFill>
          <a:schemeClr val="tx1"/>
        </a:solidFill>
        <a:latin typeface="+mn-lt"/>
        <a:ea typeface="+mn-ea"/>
        <a:cs typeface="+mn-cs"/>
      </a:defRPr>
    </a:lvl1pPr>
    <a:lvl2pPr marL="1410164" algn="l" defTabSz="2820325" rtl="0" eaLnBrk="1" latinLnBrk="0" hangingPunct="1">
      <a:defRPr sz="5600" kern="1200">
        <a:solidFill>
          <a:schemeClr val="tx1"/>
        </a:solidFill>
        <a:latin typeface="+mn-lt"/>
        <a:ea typeface="+mn-ea"/>
        <a:cs typeface="+mn-cs"/>
      </a:defRPr>
    </a:lvl2pPr>
    <a:lvl3pPr marL="2820325" algn="l" defTabSz="2820325" rtl="0" eaLnBrk="1" latinLnBrk="0" hangingPunct="1">
      <a:defRPr sz="5600" kern="1200">
        <a:solidFill>
          <a:schemeClr val="tx1"/>
        </a:solidFill>
        <a:latin typeface="+mn-lt"/>
        <a:ea typeface="+mn-ea"/>
        <a:cs typeface="+mn-cs"/>
      </a:defRPr>
    </a:lvl3pPr>
    <a:lvl4pPr marL="4230491" algn="l" defTabSz="2820325" rtl="0" eaLnBrk="1" latinLnBrk="0" hangingPunct="1">
      <a:defRPr sz="5600" kern="1200">
        <a:solidFill>
          <a:schemeClr val="tx1"/>
        </a:solidFill>
        <a:latin typeface="+mn-lt"/>
        <a:ea typeface="+mn-ea"/>
        <a:cs typeface="+mn-cs"/>
      </a:defRPr>
    </a:lvl4pPr>
    <a:lvl5pPr marL="5640652" algn="l" defTabSz="2820325" rtl="0" eaLnBrk="1" latinLnBrk="0" hangingPunct="1">
      <a:defRPr sz="5600" kern="1200">
        <a:solidFill>
          <a:schemeClr val="tx1"/>
        </a:solidFill>
        <a:latin typeface="+mn-lt"/>
        <a:ea typeface="+mn-ea"/>
        <a:cs typeface="+mn-cs"/>
      </a:defRPr>
    </a:lvl5pPr>
    <a:lvl6pPr marL="7050815" algn="l" defTabSz="2820325" rtl="0" eaLnBrk="1" latinLnBrk="0" hangingPunct="1">
      <a:defRPr sz="5600" kern="1200">
        <a:solidFill>
          <a:schemeClr val="tx1"/>
        </a:solidFill>
        <a:latin typeface="+mn-lt"/>
        <a:ea typeface="+mn-ea"/>
        <a:cs typeface="+mn-cs"/>
      </a:defRPr>
    </a:lvl6pPr>
    <a:lvl7pPr marL="8460976" algn="l" defTabSz="2820325" rtl="0" eaLnBrk="1" latinLnBrk="0" hangingPunct="1">
      <a:defRPr sz="5600" kern="1200">
        <a:solidFill>
          <a:schemeClr val="tx1"/>
        </a:solidFill>
        <a:latin typeface="+mn-lt"/>
        <a:ea typeface="+mn-ea"/>
        <a:cs typeface="+mn-cs"/>
      </a:defRPr>
    </a:lvl7pPr>
    <a:lvl8pPr marL="9871140" algn="l" defTabSz="2820325" rtl="0" eaLnBrk="1" latinLnBrk="0" hangingPunct="1">
      <a:defRPr sz="5600" kern="1200">
        <a:solidFill>
          <a:schemeClr val="tx1"/>
        </a:solidFill>
        <a:latin typeface="+mn-lt"/>
        <a:ea typeface="+mn-ea"/>
        <a:cs typeface="+mn-cs"/>
      </a:defRPr>
    </a:lvl8pPr>
    <a:lvl9pPr marL="11281306" algn="l" defTabSz="2820325" rtl="0" eaLnBrk="1" latinLnBrk="0" hangingPunct="1">
      <a:defRPr sz="5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12">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60" autoAdjust="0"/>
    <p:restoredTop sz="94676" autoAdjust="0"/>
  </p:normalViewPr>
  <p:slideViewPr>
    <p:cSldViewPr>
      <p:cViewPr varScale="1">
        <p:scale>
          <a:sx n="27" d="100"/>
          <a:sy n="27" d="100"/>
        </p:scale>
        <p:origin x="514" y="67"/>
      </p:cViewPr>
      <p:guideLst>
        <p:guide orient="horz" pos="6912"/>
        <p:guide pos="13824"/>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5" name="Rectangle 14"/>
          <p:cNvSpPr/>
          <p:nvPr userDrawn="1"/>
        </p:nvSpPr>
        <p:spPr>
          <a:xfrm>
            <a:off x="43434000" y="0"/>
            <a:ext cx="457200" cy="219456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58757" tIns="29380" rIns="58757" bIns="29380" rtlCol="0" anchor="ctr"/>
          <a:lstStyle/>
          <a:p>
            <a:pPr algn="ctr"/>
            <a:endParaRPr lang="en-US" dirty="0"/>
          </a:p>
        </p:txBody>
      </p:sp>
      <p:sp>
        <p:nvSpPr>
          <p:cNvPr id="16" name="Rectangle 15"/>
          <p:cNvSpPr/>
          <p:nvPr userDrawn="1"/>
        </p:nvSpPr>
        <p:spPr>
          <a:xfrm>
            <a:off x="0" y="0"/>
            <a:ext cx="457200" cy="219456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58757" tIns="29380" rIns="58757" bIns="29380" rtlCol="0" anchor="ctr"/>
          <a:lstStyle/>
          <a:p>
            <a:pPr algn="ctr"/>
            <a:endParaRPr lang="en-US" dirty="0"/>
          </a:p>
        </p:txBody>
      </p:sp>
      <p:sp>
        <p:nvSpPr>
          <p:cNvPr id="17" name="Rectangle 16"/>
          <p:cNvSpPr/>
          <p:nvPr userDrawn="1"/>
        </p:nvSpPr>
        <p:spPr>
          <a:xfrm>
            <a:off x="0" y="0"/>
            <a:ext cx="43891200" cy="2743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58757" tIns="29380" rIns="58757" bIns="29380" rtlCol="0" anchor="ctr"/>
          <a:lstStyle/>
          <a:p>
            <a:pPr algn="ctr"/>
            <a:endParaRPr lang="en-US" dirty="0"/>
          </a:p>
        </p:txBody>
      </p:sp>
      <p:sp>
        <p:nvSpPr>
          <p:cNvPr id="18" name="Rectangle 17"/>
          <p:cNvSpPr/>
          <p:nvPr userDrawn="1"/>
        </p:nvSpPr>
        <p:spPr>
          <a:xfrm>
            <a:off x="0" y="19202400"/>
            <a:ext cx="43891200" cy="27432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58757" tIns="29380" rIns="58757" bIns="29380" rtlCol="0" anchor="ctr"/>
          <a:lstStyle/>
          <a:p>
            <a:pPr algn="ctr"/>
            <a:endParaRPr lang="en-US" dirty="0"/>
          </a:p>
        </p:txBody>
      </p:sp>
      <p:sp>
        <p:nvSpPr>
          <p:cNvPr id="11" name="Instructions"/>
          <p:cNvSpPr/>
          <p:nvPr userDrawn="1"/>
        </p:nvSpPr>
        <p:spPr>
          <a:xfrm>
            <a:off x="-7498080" y="0"/>
            <a:ext cx="6949440" cy="21945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6893" tIns="146893" rIns="146893" bIns="146893"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1544"/>
              </a:spcAft>
            </a:pPr>
            <a:r>
              <a:rPr lang="en-US" sz="5400" dirty="0">
                <a:solidFill>
                  <a:srgbClr val="7F7F7F"/>
                </a:solidFill>
                <a:latin typeface="Calibri" pitchFamily="34" charset="0"/>
                <a:cs typeface="Calibri" panose="020F0502020204030204" pitchFamily="34" charset="0"/>
              </a:rPr>
              <a:t>Poster Print Size:</a:t>
            </a:r>
            <a:endParaRPr sz="5400" dirty="0">
              <a:solidFill>
                <a:srgbClr val="7F7F7F"/>
              </a:solidFill>
              <a:latin typeface="Calibri" pitchFamily="34" charset="0"/>
              <a:cs typeface="Calibri" panose="020F0502020204030204" pitchFamily="34" charset="0"/>
            </a:endParaRPr>
          </a:p>
          <a:p>
            <a:pPr lvl="0">
              <a:spcBef>
                <a:spcPts val="0"/>
              </a:spcBef>
              <a:spcAft>
                <a:spcPts val="1544"/>
              </a:spcAft>
            </a:pPr>
            <a:r>
              <a:rPr lang="en-US" sz="3200" dirty="0">
                <a:solidFill>
                  <a:srgbClr val="7F7F7F"/>
                </a:solidFill>
                <a:latin typeface="+mn-lt"/>
                <a:cs typeface="Calibri" panose="020F0502020204030204" pitchFamily="34" charset="0"/>
              </a:rPr>
              <a:t>This poster template is 24” high by 48” wide .</a:t>
            </a:r>
            <a:r>
              <a:rPr lang="en-US" sz="3200" baseline="0" dirty="0">
                <a:solidFill>
                  <a:srgbClr val="7F7F7F"/>
                </a:solidFill>
                <a:latin typeface="+mn-lt"/>
                <a:cs typeface="Calibri" panose="020F0502020204030204" pitchFamily="34" charset="0"/>
              </a:rPr>
              <a:t> </a:t>
            </a:r>
            <a:r>
              <a:rPr lang="en-US" sz="3200" dirty="0">
                <a:solidFill>
                  <a:srgbClr val="7F7F7F"/>
                </a:solidFill>
                <a:latin typeface="+mn-lt"/>
                <a:cs typeface="Calibri" panose="020F0502020204030204" pitchFamily="34" charset="0"/>
              </a:rPr>
              <a:t>It can be used to print any poster with a 1:2 aspect ratio including 30x60, 36x72, 42x84, and 48x96. </a:t>
            </a:r>
          </a:p>
          <a:p>
            <a:pPr lvl="0">
              <a:spcBef>
                <a:spcPts val="0"/>
              </a:spcBef>
              <a:spcAft>
                <a:spcPts val="1544"/>
              </a:spcAft>
            </a:pPr>
            <a:r>
              <a:rPr lang="en-US" sz="5400" dirty="0">
                <a:solidFill>
                  <a:srgbClr val="7F7F7F"/>
                </a:solidFill>
                <a:latin typeface="+mn-lt"/>
                <a:cs typeface="Calibri" panose="020F0502020204030204" pitchFamily="34" charset="0"/>
              </a:rPr>
              <a:t>Placeholders</a:t>
            </a:r>
            <a:r>
              <a:rPr sz="5400" dirty="0">
                <a:solidFill>
                  <a:srgbClr val="7F7F7F"/>
                </a:solidFill>
                <a:latin typeface="+mn-lt"/>
                <a:cs typeface="Calibri" panose="020F0502020204030204" pitchFamily="34" charset="0"/>
              </a:rPr>
              <a:t>:</a:t>
            </a:r>
          </a:p>
          <a:p>
            <a:pPr lvl="0">
              <a:spcBef>
                <a:spcPts val="0"/>
              </a:spcBef>
              <a:spcAft>
                <a:spcPts val="1544"/>
              </a:spcAft>
            </a:pPr>
            <a:r>
              <a:rPr sz="3200" dirty="0">
                <a:solidFill>
                  <a:srgbClr val="7F7F7F"/>
                </a:solidFill>
                <a:latin typeface="Calibri" pitchFamily="34" charset="0"/>
                <a:cs typeface="Calibri" panose="020F0502020204030204" pitchFamily="34" charset="0"/>
              </a:rPr>
              <a:t>The </a:t>
            </a:r>
            <a:r>
              <a:rPr lang="en-US" sz="3200" dirty="0">
                <a:solidFill>
                  <a:srgbClr val="7F7F7F"/>
                </a:solidFill>
                <a:latin typeface="Calibri" pitchFamily="34" charset="0"/>
                <a:cs typeface="Calibri" panose="020F0502020204030204" pitchFamily="34" charset="0"/>
              </a:rPr>
              <a:t>various elements included</a:t>
            </a:r>
            <a:r>
              <a:rPr sz="3200" dirty="0">
                <a:solidFill>
                  <a:srgbClr val="7F7F7F"/>
                </a:solidFill>
                <a:latin typeface="Calibri" pitchFamily="34" charset="0"/>
                <a:cs typeface="Calibri" panose="020F0502020204030204" pitchFamily="34" charset="0"/>
              </a:rPr>
              <a:t> in this </a:t>
            </a:r>
            <a:r>
              <a:rPr lang="en-US" sz="3200" dirty="0">
                <a:solidFill>
                  <a:srgbClr val="7F7F7F"/>
                </a:solidFill>
                <a:latin typeface="Calibri" pitchFamily="34" charset="0"/>
                <a:cs typeface="Calibri" panose="020F0502020204030204" pitchFamily="34" charset="0"/>
              </a:rPr>
              <a:t>poster are ones</a:t>
            </a:r>
            <a:r>
              <a:rPr lang="en-US" sz="3200" baseline="0" dirty="0">
                <a:solidFill>
                  <a:srgbClr val="7F7F7F"/>
                </a:solidFill>
                <a:latin typeface="Calibri" pitchFamily="34" charset="0"/>
                <a:cs typeface="Calibri" panose="020F0502020204030204" pitchFamily="34" charset="0"/>
              </a:rPr>
              <a:t> we often see in medical, research, and scientific posters.</a:t>
            </a:r>
            <a:r>
              <a:rPr sz="3200" dirty="0">
                <a:solidFill>
                  <a:srgbClr val="7F7F7F"/>
                </a:solidFill>
                <a:latin typeface="Calibri" pitchFamily="34" charset="0"/>
                <a:cs typeface="Calibri" panose="020F0502020204030204" pitchFamily="34" charset="0"/>
              </a:rPr>
              <a:t> </a:t>
            </a:r>
            <a:r>
              <a:rPr lang="en-US" sz="3200" dirty="0">
                <a:solidFill>
                  <a:srgbClr val="7F7F7F"/>
                </a:solidFill>
                <a:latin typeface="Calibri" pitchFamily="34" charset="0"/>
                <a:cs typeface="Calibri" panose="020F0502020204030204" pitchFamily="34" charset="0"/>
              </a:rPr>
              <a:t>Feel</a:t>
            </a:r>
            <a:r>
              <a:rPr lang="en-US" sz="3200" baseline="0" dirty="0">
                <a:solidFill>
                  <a:srgbClr val="7F7F7F"/>
                </a:solidFill>
                <a:latin typeface="Calibri" pitchFamily="34" charset="0"/>
                <a:cs typeface="Calibri" panose="020F0502020204030204" pitchFamily="34" charset="0"/>
              </a:rPr>
              <a:t> free to edit, move,  add, and delete items, or change the layout to suit your needs. Always check with your conference organizer for specific requirements.</a:t>
            </a:r>
          </a:p>
          <a:p>
            <a:pPr lvl="0">
              <a:spcBef>
                <a:spcPts val="0"/>
              </a:spcBef>
              <a:spcAft>
                <a:spcPts val="1544"/>
              </a:spcAft>
            </a:pPr>
            <a:r>
              <a:rPr lang="en-US" sz="5400" dirty="0">
                <a:solidFill>
                  <a:srgbClr val="7F7F7F"/>
                </a:solidFill>
                <a:latin typeface="Calibri" pitchFamily="34" charset="0"/>
                <a:cs typeface="Calibri" panose="020F0502020204030204" pitchFamily="34" charset="0"/>
              </a:rPr>
              <a:t>Image</a:t>
            </a:r>
            <a:r>
              <a:rPr lang="en-US" sz="5400" baseline="0" dirty="0">
                <a:solidFill>
                  <a:srgbClr val="7F7F7F"/>
                </a:solidFill>
                <a:latin typeface="Calibri" pitchFamily="34" charset="0"/>
                <a:cs typeface="Calibri" panose="020F0502020204030204" pitchFamily="34" charset="0"/>
              </a:rPr>
              <a:t> Quality</a:t>
            </a:r>
            <a:r>
              <a:rPr lang="en-US" sz="5400" dirty="0">
                <a:solidFill>
                  <a:srgbClr val="7F7F7F"/>
                </a:solidFill>
                <a:latin typeface="Calibri" pitchFamily="34" charset="0"/>
                <a:cs typeface="Calibri" panose="020F0502020204030204" pitchFamily="34" charset="0"/>
              </a:rPr>
              <a:t>:</a:t>
            </a:r>
          </a:p>
          <a:p>
            <a:pPr lvl="0">
              <a:spcBef>
                <a:spcPts val="0"/>
              </a:spcBef>
              <a:spcAft>
                <a:spcPts val="1544"/>
              </a:spcAft>
            </a:pPr>
            <a:r>
              <a:rPr lang="en-US" sz="3200" dirty="0">
                <a:solidFill>
                  <a:srgbClr val="7F7F7F"/>
                </a:solidFill>
                <a:latin typeface="Calibri" pitchFamily="34" charset="0"/>
                <a:cs typeface="Calibri" panose="020F0502020204030204" pitchFamily="34" charset="0"/>
              </a:rPr>
              <a:t>You can place digital photos or logo art in your poster file by selecting the </a:t>
            </a:r>
            <a:r>
              <a:rPr lang="en-US" sz="3200" b="1" dirty="0">
                <a:solidFill>
                  <a:srgbClr val="7F7F7F"/>
                </a:solidFill>
                <a:latin typeface="Calibri" pitchFamily="34" charset="0"/>
                <a:cs typeface="Calibri" panose="020F0502020204030204" pitchFamily="34" charset="0"/>
              </a:rPr>
              <a:t>Insert, Picture</a:t>
            </a:r>
            <a:r>
              <a:rPr lang="en-US" sz="3200" dirty="0">
                <a:solidFill>
                  <a:srgbClr val="7F7F7F"/>
                </a:solidFill>
                <a:latin typeface="Calibri" pitchFamily="34" charset="0"/>
                <a:cs typeface="Calibri" panose="020F0502020204030204" pitchFamily="34" charset="0"/>
              </a:rPr>
              <a:t> command, or by using standard copy &amp; paste. For best results, all graphic elements should be at least </a:t>
            </a:r>
            <a:r>
              <a:rPr lang="en-US" sz="3200" b="1" dirty="0">
                <a:solidFill>
                  <a:srgbClr val="7F7F7F"/>
                </a:solidFill>
                <a:latin typeface="Calibri" pitchFamily="34" charset="0"/>
                <a:cs typeface="Calibri" panose="020F0502020204030204" pitchFamily="34" charset="0"/>
              </a:rPr>
              <a:t>150-200 pixels per inch in their final printed size</a:t>
            </a:r>
            <a:r>
              <a:rPr lang="en-US" sz="3200" dirty="0">
                <a:solidFill>
                  <a:srgbClr val="7F7F7F"/>
                </a:solidFill>
                <a:latin typeface="Calibri" pitchFamily="34" charset="0"/>
                <a:cs typeface="Calibri" panose="020F0502020204030204" pitchFamily="34" charset="0"/>
              </a:rPr>
              <a:t>. For instance, a 1600 x 1200 pixel</a:t>
            </a:r>
            <a:r>
              <a:rPr lang="en-US" sz="3200" baseline="0" dirty="0">
                <a:solidFill>
                  <a:srgbClr val="7F7F7F"/>
                </a:solidFill>
                <a:latin typeface="Calibri" pitchFamily="34" charset="0"/>
                <a:cs typeface="Calibri" panose="020F0502020204030204" pitchFamily="34" charset="0"/>
              </a:rPr>
              <a:t> photo will usually look fine up to </a:t>
            </a:r>
            <a:r>
              <a:rPr lang="en-US" sz="3200" dirty="0">
                <a:solidFill>
                  <a:srgbClr val="7F7F7F"/>
                </a:solidFill>
                <a:latin typeface="Calibri" pitchFamily="34" charset="0"/>
                <a:cs typeface="Calibri" panose="020F0502020204030204" pitchFamily="34" charset="0"/>
              </a:rPr>
              <a:t>8“-10” wide on your printed poster.</a:t>
            </a:r>
          </a:p>
          <a:p>
            <a:pPr lvl="0">
              <a:spcBef>
                <a:spcPts val="0"/>
              </a:spcBef>
              <a:spcAft>
                <a:spcPts val="1544"/>
              </a:spcAft>
            </a:pPr>
            <a:r>
              <a:rPr lang="en-US" sz="3200" dirty="0">
                <a:solidFill>
                  <a:srgbClr val="7F7F7F"/>
                </a:solidFill>
                <a:latin typeface="Calibri" pitchFamily="34" charset="0"/>
                <a:cs typeface="Calibri" panose="020F0502020204030204" pitchFamily="34" charset="0"/>
              </a:rPr>
              <a:t>To preview the print quality of images, select a magnification of 100% when previewing your poster. This will give you a good idea of what it will look like in print. If you are laying out a large poster and using half-scale dimensions, be sure to preview your graphics at 200% to see them at their final printed size.</a:t>
            </a:r>
          </a:p>
          <a:p>
            <a:pPr lvl="0">
              <a:spcBef>
                <a:spcPts val="0"/>
              </a:spcBef>
              <a:spcAft>
                <a:spcPts val="1544"/>
              </a:spcAft>
            </a:pPr>
            <a:r>
              <a:rPr lang="en-US" sz="3200" dirty="0">
                <a:solidFill>
                  <a:srgbClr val="7F7F7F"/>
                </a:solidFill>
                <a:latin typeface="Calibri" pitchFamily="34" charset="0"/>
                <a:cs typeface="Calibri" panose="020F0502020204030204" pitchFamily="34" charset="0"/>
              </a:rPr>
              <a:t>Please note that graphics from websites (such as the logo on your hospital's or university's home page) will only be 72dpi and not suitable for printing.</a:t>
            </a:r>
          </a:p>
          <a:p>
            <a:pPr lvl="0" algn="ctr">
              <a:spcBef>
                <a:spcPts val="0"/>
              </a:spcBef>
              <a:spcAft>
                <a:spcPts val="1544"/>
              </a:spcAft>
            </a:pPr>
            <a:br>
              <a:rPr lang="en-US" sz="2800" dirty="0">
                <a:solidFill>
                  <a:srgbClr val="7F7F7F"/>
                </a:solidFill>
                <a:latin typeface="Calibri" pitchFamily="34" charset="0"/>
                <a:cs typeface="Calibri" panose="020F0502020204030204" pitchFamily="34" charset="0"/>
              </a:rPr>
            </a:br>
            <a:r>
              <a:rPr lang="en-US" sz="2800" dirty="0">
                <a:solidFill>
                  <a:srgbClr val="7F7F7F"/>
                </a:solidFill>
                <a:latin typeface="Calibri" pitchFamily="34" charset="0"/>
                <a:cs typeface="Calibri" panose="020F0502020204030204" pitchFamily="34" charset="0"/>
              </a:rPr>
              <a:t>[This sidebar area does not print.]</a:t>
            </a:r>
          </a:p>
        </p:txBody>
      </p:sp>
      <p:grpSp>
        <p:nvGrpSpPr>
          <p:cNvPr id="12" name="Group 11"/>
          <p:cNvGrpSpPr/>
          <p:nvPr userDrawn="1"/>
        </p:nvGrpSpPr>
        <p:grpSpPr>
          <a:xfrm>
            <a:off x="44439840" y="0"/>
            <a:ext cx="6949440" cy="21945600"/>
            <a:chOff x="33832800" y="0"/>
            <a:chExt cx="12801600" cy="43891200"/>
          </a:xfrm>
        </p:grpSpPr>
        <p:sp>
          <p:nvSpPr>
            <p:cNvPr id="13" name="Instructions"/>
            <p:cNvSpPr/>
            <p:nvPr userDrawn="1"/>
          </p:nvSpPr>
          <p:spPr>
            <a:xfrm>
              <a:off x="33832800" y="0"/>
              <a:ext cx="12801600" cy="4389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1544"/>
                </a:spcAft>
              </a:pPr>
              <a:r>
                <a:rPr lang="en-US" sz="5400" dirty="0">
                  <a:solidFill>
                    <a:schemeClr val="bg1">
                      <a:lumMod val="50000"/>
                    </a:schemeClr>
                  </a:solidFill>
                  <a:latin typeface="Calibri" pitchFamily="34" charset="0"/>
                  <a:cs typeface="Calibri" panose="020F0502020204030204" pitchFamily="34" charset="0"/>
                </a:rPr>
                <a:t>Change</a:t>
              </a:r>
              <a:r>
                <a:rPr lang="en-US" sz="5400" baseline="0" dirty="0">
                  <a:solidFill>
                    <a:schemeClr val="bg1">
                      <a:lumMod val="50000"/>
                    </a:schemeClr>
                  </a:solidFill>
                  <a:latin typeface="Calibri" pitchFamily="34" charset="0"/>
                  <a:cs typeface="Calibri" panose="020F0502020204030204" pitchFamily="34" charset="0"/>
                </a:rPr>
                <a:t> Color Theme</a:t>
              </a:r>
              <a:r>
                <a:rPr lang="en-US" sz="5400" dirty="0">
                  <a:solidFill>
                    <a:schemeClr val="bg1">
                      <a:lumMod val="50000"/>
                    </a:schemeClr>
                  </a:solidFill>
                  <a:latin typeface="Calibri" pitchFamily="34" charset="0"/>
                  <a:cs typeface="Calibri" panose="020F0502020204030204" pitchFamily="34" charset="0"/>
                </a:rPr>
                <a:t>:</a:t>
              </a:r>
              <a:endParaRPr sz="5400" dirty="0">
                <a:solidFill>
                  <a:schemeClr val="bg1">
                    <a:lumMod val="50000"/>
                  </a:schemeClr>
                </a:solidFill>
                <a:latin typeface="Calibri" pitchFamily="34" charset="0"/>
                <a:cs typeface="Calibri" panose="020F0502020204030204" pitchFamily="34" charset="0"/>
              </a:endParaRPr>
            </a:p>
            <a:p>
              <a:pPr lvl="0">
                <a:spcBef>
                  <a:spcPts val="0"/>
                </a:spcBef>
                <a:spcAft>
                  <a:spcPts val="1544"/>
                </a:spcAft>
              </a:pPr>
              <a:r>
                <a:rPr lang="en-US" sz="3200" dirty="0">
                  <a:solidFill>
                    <a:schemeClr val="bg1">
                      <a:lumMod val="50000"/>
                    </a:schemeClr>
                  </a:solidFill>
                  <a:latin typeface="Calibri" pitchFamily="34" charset="0"/>
                  <a:cs typeface="Calibri" panose="020F0502020204030204" pitchFamily="34" charset="0"/>
                </a:rPr>
                <a:t>This template is designed to use the built-in color themes in</a:t>
              </a:r>
              <a:r>
                <a:rPr lang="en-US" sz="3200" baseline="0" dirty="0">
                  <a:solidFill>
                    <a:schemeClr val="bg1">
                      <a:lumMod val="50000"/>
                    </a:schemeClr>
                  </a:solidFill>
                  <a:latin typeface="Calibri" pitchFamily="34" charset="0"/>
                  <a:cs typeface="Calibri" panose="020F0502020204030204" pitchFamily="34" charset="0"/>
                </a:rPr>
                <a:t> the newer versions of PowerPoint.</a:t>
              </a:r>
            </a:p>
            <a:p>
              <a:pPr lvl="0">
                <a:spcBef>
                  <a:spcPts val="0"/>
                </a:spcBef>
                <a:spcAft>
                  <a:spcPts val="1544"/>
                </a:spcAft>
              </a:pPr>
              <a:r>
                <a:rPr lang="en-US" sz="3200" baseline="0" dirty="0">
                  <a:solidFill>
                    <a:schemeClr val="bg1">
                      <a:lumMod val="50000"/>
                    </a:schemeClr>
                  </a:solidFill>
                  <a:latin typeface="Calibri" pitchFamily="34" charset="0"/>
                  <a:cs typeface="Calibri" panose="020F0502020204030204" pitchFamily="34" charset="0"/>
                </a:rPr>
                <a:t>To change the color theme, select the </a:t>
              </a:r>
              <a:r>
                <a:rPr lang="en-US" sz="3200" b="1" baseline="0" dirty="0">
                  <a:solidFill>
                    <a:schemeClr val="bg1">
                      <a:lumMod val="50000"/>
                    </a:schemeClr>
                  </a:solidFill>
                  <a:latin typeface="Calibri" pitchFamily="34" charset="0"/>
                  <a:cs typeface="Calibri" panose="020F0502020204030204" pitchFamily="34" charset="0"/>
                </a:rPr>
                <a:t>Design</a:t>
              </a:r>
              <a:r>
                <a:rPr lang="en-US" sz="3200" baseline="0" dirty="0">
                  <a:solidFill>
                    <a:schemeClr val="bg1">
                      <a:lumMod val="50000"/>
                    </a:schemeClr>
                  </a:solidFill>
                  <a:latin typeface="Calibri" pitchFamily="34" charset="0"/>
                  <a:cs typeface="Calibri" panose="020F0502020204030204" pitchFamily="34" charset="0"/>
                </a:rPr>
                <a:t> tab, then select the </a:t>
              </a:r>
              <a:r>
                <a:rPr lang="en-US" sz="3200" b="1" baseline="0" dirty="0">
                  <a:solidFill>
                    <a:schemeClr val="bg1">
                      <a:lumMod val="50000"/>
                    </a:schemeClr>
                  </a:solidFill>
                  <a:latin typeface="Calibri" pitchFamily="34" charset="0"/>
                  <a:cs typeface="Calibri" panose="020F0502020204030204" pitchFamily="34" charset="0"/>
                </a:rPr>
                <a:t>Colors</a:t>
              </a:r>
              <a:r>
                <a:rPr lang="en-US" sz="3200" baseline="0" dirty="0">
                  <a:solidFill>
                    <a:schemeClr val="bg1">
                      <a:lumMod val="50000"/>
                    </a:schemeClr>
                  </a:solidFill>
                  <a:latin typeface="Calibri" pitchFamily="34" charset="0"/>
                  <a:cs typeface="Calibri" panose="020F0502020204030204" pitchFamily="34" charset="0"/>
                </a:rPr>
                <a:t> drop-down list.</a:t>
              </a:r>
            </a:p>
            <a:p>
              <a:pPr lvl="0">
                <a:spcBef>
                  <a:spcPts val="0"/>
                </a:spcBef>
                <a:spcAft>
                  <a:spcPts val="1544"/>
                </a:spcAft>
              </a:pPr>
              <a:endParaRPr lang="en-US" sz="32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544"/>
                </a:spcAft>
              </a:pPr>
              <a:endParaRPr lang="en-US" sz="32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544"/>
                </a:spcAft>
              </a:pPr>
              <a:endParaRPr lang="en-US" sz="32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544"/>
                </a:spcAft>
              </a:pPr>
              <a:endParaRPr lang="en-US" sz="32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544"/>
                </a:spcAft>
              </a:pPr>
              <a:endParaRPr lang="en-US" sz="32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544"/>
                </a:spcAft>
              </a:pPr>
              <a:endParaRPr lang="en-US" sz="32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544"/>
                </a:spcAft>
              </a:pPr>
              <a:endParaRPr lang="en-US" sz="32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544"/>
                </a:spcAft>
              </a:pPr>
              <a:endParaRPr lang="en-US" sz="32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544"/>
                </a:spcAft>
              </a:pPr>
              <a:r>
                <a:rPr lang="en-US" sz="3200" baseline="0" dirty="0">
                  <a:solidFill>
                    <a:schemeClr val="bg1">
                      <a:lumMod val="50000"/>
                    </a:schemeClr>
                  </a:solidFill>
                  <a:latin typeface="Calibri" pitchFamily="34" charset="0"/>
                  <a:cs typeface="Calibri" panose="020F0502020204030204" pitchFamily="34" charset="0"/>
                </a:rPr>
                <a:t>The default color theme for this template is “Office”, so you can always return to that after trying some of the alternatives.</a:t>
              </a:r>
            </a:p>
            <a:p>
              <a:pPr lvl="0">
                <a:spcBef>
                  <a:spcPts val="0"/>
                </a:spcBef>
                <a:spcAft>
                  <a:spcPts val="1544"/>
                </a:spcAft>
              </a:pPr>
              <a:r>
                <a:rPr lang="en-US" sz="5400" dirty="0">
                  <a:solidFill>
                    <a:schemeClr val="bg1">
                      <a:lumMod val="50000"/>
                    </a:schemeClr>
                  </a:solidFill>
                  <a:latin typeface="Calibri" pitchFamily="34" charset="0"/>
                  <a:cs typeface="Calibri" panose="020F0502020204030204" pitchFamily="34" charset="0"/>
                </a:rPr>
                <a:t>Printing Your Poster:</a:t>
              </a:r>
            </a:p>
            <a:p>
              <a:pPr lvl="0">
                <a:spcBef>
                  <a:spcPts val="0"/>
                </a:spcBef>
                <a:spcAft>
                  <a:spcPts val="1544"/>
                </a:spcAft>
              </a:pPr>
              <a:r>
                <a:rPr lang="en-US" sz="3200" dirty="0">
                  <a:solidFill>
                    <a:schemeClr val="bg1">
                      <a:lumMod val="50000"/>
                    </a:schemeClr>
                  </a:solidFill>
                  <a:latin typeface="Calibri" pitchFamily="34" charset="0"/>
                  <a:cs typeface="Calibri" panose="020F0502020204030204" pitchFamily="34" charset="0"/>
                </a:rPr>
                <a:t>Once your poster file is ready, visit</a:t>
              </a:r>
              <a:r>
                <a:rPr lang="en-US" sz="3200" baseline="0" dirty="0">
                  <a:solidFill>
                    <a:schemeClr val="bg1">
                      <a:lumMod val="50000"/>
                    </a:schemeClr>
                  </a:solidFill>
                  <a:latin typeface="Calibri" pitchFamily="34" charset="0"/>
                  <a:cs typeface="Calibri" panose="020F0502020204030204" pitchFamily="34" charset="0"/>
                </a:rPr>
                <a:t> </a:t>
              </a:r>
              <a:r>
                <a:rPr lang="en-US" sz="3200" b="1" baseline="0" dirty="0">
                  <a:solidFill>
                    <a:schemeClr val="bg1">
                      <a:lumMod val="50000"/>
                    </a:schemeClr>
                  </a:solidFill>
                  <a:latin typeface="Calibri" pitchFamily="34" charset="0"/>
                  <a:cs typeface="Calibri" panose="020F0502020204030204" pitchFamily="34" charset="0"/>
                </a:rPr>
                <a:t>www.genigraphics.com</a:t>
              </a:r>
              <a:r>
                <a:rPr lang="en-US" sz="3200" baseline="0" dirty="0">
                  <a:solidFill>
                    <a:schemeClr val="bg1">
                      <a:lumMod val="50000"/>
                    </a:schemeClr>
                  </a:solidFill>
                  <a:latin typeface="Calibri" pitchFamily="34" charset="0"/>
                  <a:cs typeface="Calibri" panose="020F0502020204030204" pitchFamily="34" charset="0"/>
                </a:rPr>
                <a:t> to order a high-quality, affordable poster print. Every order receives a free design review and we can deliver as fast as next business day within the US and Canada. </a:t>
              </a:r>
            </a:p>
            <a:p>
              <a:pPr lvl="0">
                <a:spcBef>
                  <a:spcPts val="0"/>
                </a:spcBef>
                <a:spcAft>
                  <a:spcPts val="1544"/>
                </a:spcAft>
              </a:pPr>
              <a:r>
                <a:rPr lang="en-US" sz="3200" baseline="0" dirty="0">
                  <a:solidFill>
                    <a:schemeClr val="bg1">
                      <a:lumMod val="50000"/>
                    </a:schemeClr>
                  </a:solidFill>
                  <a:latin typeface="Calibri" pitchFamily="34" charset="0"/>
                  <a:cs typeface="Calibri" panose="020F0502020204030204" pitchFamily="34" charset="0"/>
                </a:rPr>
                <a:t>Genigraphics® has been producing output from PowerPoint® longer than anyone in the industry; dating back to when we helped Microsoft® design the PowerPoint® software. </a:t>
              </a:r>
            </a:p>
            <a:p>
              <a:pPr lvl="0">
                <a:spcBef>
                  <a:spcPts val="0"/>
                </a:spcBef>
                <a:spcAft>
                  <a:spcPts val="0"/>
                </a:spcAft>
              </a:pPr>
              <a:endParaRPr lang="en-US" sz="3200" baseline="0" dirty="0">
                <a:solidFill>
                  <a:schemeClr val="bg1">
                    <a:lumMod val="50000"/>
                  </a:schemeClr>
                </a:solidFill>
                <a:latin typeface="Calibri" pitchFamily="34" charset="0"/>
                <a:cs typeface="Calibri" panose="020F0502020204030204" pitchFamily="34" charset="0"/>
              </a:endParaRPr>
            </a:p>
            <a:p>
              <a:pPr lvl="0" algn="ctr">
                <a:spcBef>
                  <a:spcPts val="0"/>
                </a:spcBef>
                <a:spcAft>
                  <a:spcPts val="0"/>
                </a:spcAft>
              </a:pPr>
              <a:r>
                <a:rPr lang="en-US" sz="3200" baseline="0" dirty="0">
                  <a:solidFill>
                    <a:schemeClr val="bg1">
                      <a:lumMod val="50000"/>
                    </a:schemeClr>
                  </a:solidFill>
                  <a:latin typeface="Calibri" pitchFamily="34" charset="0"/>
                  <a:cs typeface="Calibri" panose="020F0502020204030204" pitchFamily="34" charset="0"/>
                </a:rPr>
                <a:t>US and Canada:  1-800-790-4001</a:t>
              </a:r>
              <a:br>
                <a:rPr lang="en-US" sz="3200" baseline="0" dirty="0">
                  <a:solidFill>
                    <a:schemeClr val="bg1">
                      <a:lumMod val="50000"/>
                    </a:schemeClr>
                  </a:solidFill>
                  <a:latin typeface="Calibri" pitchFamily="34" charset="0"/>
                  <a:cs typeface="Calibri" panose="020F0502020204030204" pitchFamily="34" charset="0"/>
                </a:rPr>
              </a:br>
              <a:r>
                <a:rPr lang="en-US" sz="3200" baseline="0" dirty="0">
                  <a:solidFill>
                    <a:schemeClr val="bg1">
                      <a:lumMod val="50000"/>
                    </a:schemeClr>
                  </a:solidFill>
                  <a:latin typeface="Calibri" pitchFamily="34" charset="0"/>
                  <a:cs typeface="Calibri" panose="020F0502020204030204" pitchFamily="34" charset="0"/>
                </a:rPr>
                <a:t>Email: info@genigraphics.com</a:t>
              </a:r>
            </a:p>
            <a:p>
              <a:pPr lvl="0" algn="ctr">
                <a:spcBef>
                  <a:spcPts val="0"/>
                </a:spcBef>
                <a:spcAft>
                  <a:spcPts val="0"/>
                </a:spcAft>
              </a:pPr>
              <a:br>
                <a:rPr lang="en-US" sz="2800" dirty="0">
                  <a:solidFill>
                    <a:schemeClr val="bg1">
                      <a:lumMod val="50000"/>
                    </a:schemeClr>
                  </a:solidFill>
                  <a:latin typeface="Calibri" pitchFamily="34" charset="0"/>
                  <a:cs typeface="Calibri" panose="020F0502020204030204" pitchFamily="34" charset="0"/>
                </a:rPr>
              </a:br>
              <a:r>
                <a:rPr lang="en-US" sz="2800" dirty="0">
                  <a:solidFill>
                    <a:schemeClr val="bg1">
                      <a:lumMod val="50000"/>
                    </a:schemeClr>
                  </a:solidFill>
                  <a:latin typeface="Calibri" pitchFamily="34" charset="0"/>
                  <a:cs typeface="Calibri" panose="020F0502020204030204" pitchFamily="34" charset="0"/>
                </a:rPr>
                <a:t>[This sidebar area does not print.]</a:t>
              </a:r>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81342" y="9107874"/>
              <a:ext cx="11904515" cy="10246926"/>
            </a:xfrm>
            <a:prstGeom prst="rect">
              <a:avLst/>
            </a:prstGeom>
          </p:spPr>
        </p:pic>
      </p:grpSp>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8481000" y="21683472"/>
            <a:ext cx="5297435" cy="185928"/>
          </a:xfrm>
          <a:prstGeom prst="rect">
            <a:avLst/>
          </a:prstGeom>
        </p:spPr>
      </p:pic>
    </p:spTree>
    <p:extLst>
      <p:ext uri="{BB962C8B-B14F-4D97-AF65-F5344CB8AC3E}">
        <p14:creationId xmlns:p14="http://schemas.microsoft.com/office/powerpoint/2010/main" val="3812944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5D6BDF-9D0E-4E2B-85B8-D8F4790360C9}" type="datetimeFigureOut">
              <a:rPr lang="en-US" smtClean="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BB075EA-769C-4ECD-B48E-D6FCDC24F876}" type="slidenum">
              <a:rPr lang="en-US" smtClean="0"/>
              <a:pPr/>
              <a:t>‹#›</a:t>
            </a:fld>
            <a:endParaRPr lang="en-US" dirty="0"/>
          </a:p>
        </p:txBody>
      </p:sp>
    </p:spTree>
    <p:extLst>
      <p:ext uri="{BB962C8B-B14F-4D97-AF65-F5344CB8AC3E}">
        <p14:creationId xmlns:p14="http://schemas.microsoft.com/office/powerpoint/2010/main" val="29316651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878841"/>
            <a:ext cx="39502080" cy="3657600"/>
          </a:xfrm>
          <a:prstGeom prst="rect">
            <a:avLst/>
          </a:prstGeom>
        </p:spPr>
        <p:txBody>
          <a:bodyPr vert="horz" lIns="282033" tIns="141018" rIns="282033" bIns="141018" rtlCol="0" anchor="ctr">
            <a:normAutofit/>
          </a:bodyPr>
          <a:lstStyle/>
          <a:p>
            <a:r>
              <a:rPr lang="en-US" dirty="0"/>
              <a:t>Click to edit Master title style</a:t>
            </a:r>
          </a:p>
        </p:txBody>
      </p:sp>
      <p:sp>
        <p:nvSpPr>
          <p:cNvPr id="3" name="Text Placeholder 2"/>
          <p:cNvSpPr>
            <a:spLocks noGrp="1"/>
          </p:cNvSpPr>
          <p:nvPr>
            <p:ph type="body" idx="1"/>
          </p:nvPr>
        </p:nvSpPr>
        <p:spPr>
          <a:xfrm>
            <a:off x="2194560" y="5120644"/>
            <a:ext cx="39502080" cy="14483082"/>
          </a:xfrm>
          <a:prstGeom prst="rect">
            <a:avLst/>
          </a:prstGeom>
        </p:spPr>
        <p:txBody>
          <a:bodyPr vert="horz" lIns="282033" tIns="141018" rIns="282033" bIns="1410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194560" y="20340322"/>
            <a:ext cx="10241280" cy="1168400"/>
          </a:xfrm>
          <a:prstGeom prst="rect">
            <a:avLst/>
          </a:prstGeom>
        </p:spPr>
        <p:txBody>
          <a:bodyPr vert="horz" lIns="282033" tIns="141018" rIns="282033" bIns="141018" rtlCol="0" anchor="ctr"/>
          <a:lstStyle>
            <a:lvl1pPr algn="l">
              <a:defRPr sz="3900">
                <a:solidFill>
                  <a:schemeClr val="tx1">
                    <a:tint val="75000"/>
                  </a:schemeClr>
                </a:solidFill>
              </a:defRPr>
            </a:lvl1pPr>
          </a:lstStyle>
          <a:p>
            <a:fld id="{985D6BDF-9D0E-4E2B-85B8-D8F4790360C9}" type="datetimeFigureOut">
              <a:rPr lang="en-US" smtClean="0"/>
              <a:pPr/>
              <a:t>4/20/2023</a:t>
            </a:fld>
            <a:endParaRPr lang="en-US" dirty="0"/>
          </a:p>
        </p:txBody>
      </p:sp>
      <p:sp>
        <p:nvSpPr>
          <p:cNvPr id="5" name="Footer Placeholder 4"/>
          <p:cNvSpPr>
            <a:spLocks noGrp="1"/>
          </p:cNvSpPr>
          <p:nvPr>
            <p:ph type="ftr" sz="quarter" idx="3"/>
          </p:nvPr>
        </p:nvSpPr>
        <p:spPr>
          <a:xfrm>
            <a:off x="14996160" y="20340322"/>
            <a:ext cx="13898880" cy="1168400"/>
          </a:xfrm>
          <a:prstGeom prst="rect">
            <a:avLst/>
          </a:prstGeom>
        </p:spPr>
        <p:txBody>
          <a:bodyPr vert="horz" lIns="282033" tIns="141018" rIns="282033" bIns="141018" rtlCol="0" anchor="ctr"/>
          <a:lstStyle>
            <a:lvl1pPr algn="ctr">
              <a:defRPr sz="3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20340322"/>
            <a:ext cx="10241280" cy="1168400"/>
          </a:xfrm>
          <a:prstGeom prst="rect">
            <a:avLst/>
          </a:prstGeom>
        </p:spPr>
        <p:txBody>
          <a:bodyPr vert="horz" lIns="282033" tIns="141018" rIns="282033" bIns="141018" rtlCol="0" anchor="ctr"/>
          <a:lstStyle>
            <a:lvl1pPr algn="r">
              <a:defRPr sz="3900">
                <a:solidFill>
                  <a:schemeClr val="tx1">
                    <a:tint val="75000"/>
                  </a:schemeClr>
                </a:solidFill>
              </a:defRPr>
            </a:lvl1pPr>
          </a:lstStyle>
          <a:p>
            <a:fld id="{FBB075EA-769C-4ECD-B48E-D6FCDC24F876}" type="slidenum">
              <a:rPr lang="en-US" smtClean="0"/>
              <a:pPr/>
              <a:t>‹#›</a:t>
            </a:fld>
            <a:endParaRPr lang="en-US" dirty="0"/>
          </a:p>
        </p:txBody>
      </p:sp>
    </p:spTree>
    <p:extLst>
      <p:ext uri="{BB962C8B-B14F-4D97-AF65-F5344CB8AC3E}">
        <p14:creationId xmlns:p14="http://schemas.microsoft.com/office/powerpoint/2010/main" val="72322184"/>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2820325" rtl="0" eaLnBrk="1" latinLnBrk="0" hangingPunct="1">
        <a:spcBef>
          <a:spcPct val="0"/>
        </a:spcBef>
        <a:buNone/>
        <a:defRPr sz="5100" kern="1200">
          <a:solidFill>
            <a:schemeClr val="tx1"/>
          </a:solidFill>
          <a:latin typeface="+mj-lt"/>
          <a:ea typeface="+mj-ea"/>
          <a:cs typeface="+mj-cs"/>
        </a:defRPr>
      </a:lvl1pPr>
    </p:titleStyle>
    <p:bodyStyle>
      <a:lvl1pPr marL="293784" indent="-293784" algn="l" defTabSz="2820325" rtl="0" eaLnBrk="1" latinLnBrk="0" hangingPunct="1">
        <a:spcBef>
          <a:spcPct val="20000"/>
        </a:spcBef>
        <a:buFont typeface="Arial" pitchFamily="34" charset="0"/>
        <a:buChar char="•"/>
        <a:defRPr sz="2300" kern="1200">
          <a:solidFill>
            <a:schemeClr val="tx1"/>
          </a:solidFill>
          <a:latin typeface="+mn-lt"/>
          <a:ea typeface="+mn-ea"/>
          <a:cs typeface="+mn-cs"/>
        </a:defRPr>
      </a:lvl1pPr>
      <a:lvl2pPr marL="587566" indent="-293784" algn="l" defTabSz="2820325" rtl="0" eaLnBrk="1" latinLnBrk="0" hangingPunct="1">
        <a:spcBef>
          <a:spcPct val="20000"/>
        </a:spcBef>
        <a:buFont typeface="Arial" pitchFamily="34" charset="0"/>
        <a:buChar char="–"/>
        <a:defRPr sz="2300" kern="1200">
          <a:solidFill>
            <a:schemeClr val="tx1"/>
          </a:solidFill>
          <a:latin typeface="+mn-lt"/>
          <a:ea typeface="+mn-ea"/>
          <a:cs typeface="+mn-cs"/>
        </a:defRPr>
      </a:lvl2pPr>
      <a:lvl3pPr marL="881353" indent="-293784" algn="l" defTabSz="2820325"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175135" indent="-293784" algn="l" defTabSz="2820325"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1468921" indent="-293784" algn="l" defTabSz="2820325"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7755896" indent="-705081" algn="l" defTabSz="2820325" rtl="0" eaLnBrk="1" latinLnBrk="0" hangingPunct="1">
        <a:spcBef>
          <a:spcPct val="20000"/>
        </a:spcBef>
        <a:buFont typeface="Arial" pitchFamily="34" charset="0"/>
        <a:buChar char="•"/>
        <a:defRPr sz="6300" kern="1200">
          <a:solidFill>
            <a:schemeClr val="tx1"/>
          </a:solidFill>
          <a:latin typeface="+mn-lt"/>
          <a:ea typeface="+mn-ea"/>
          <a:cs typeface="+mn-cs"/>
        </a:defRPr>
      </a:lvl6pPr>
      <a:lvl7pPr marL="9166059" indent="-705081" algn="l" defTabSz="2820325" rtl="0" eaLnBrk="1" latinLnBrk="0" hangingPunct="1">
        <a:spcBef>
          <a:spcPct val="20000"/>
        </a:spcBef>
        <a:buFont typeface="Arial" pitchFamily="34" charset="0"/>
        <a:buChar char="•"/>
        <a:defRPr sz="6300" kern="1200">
          <a:solidFill>
            <a:schemeClr val="tx1"/>
          </a:solidFill>
          <a:latin typeface="+mn-lt"/>
          <a:ea typeface="+mn-ea"/>
          <a:cs typeface="+mn-cs"/>
        </a:defRPr>
      </a:lvl7pPr>
      <a:lvl8pPr marL="10576223" indent="-705081" algn="l" defTabSz="2820325" rtl="0" eaLnBrk="1" latinLnBrk="0" hangingPunct="1">
        <a:spcBef>
          <a:spcPct val="20000"/>
        </a:spcBef>
        <a:buFont typeface="Arial" pitchFamily="34" charset="0"/>
        <a:buChar char="•"/>
        <a:defRPr sz="6300" kern="1200">
          <a:solidFill>
            <a:schemeClr val="tx1"/>
          </a:solidFill>
          <a:latin typeface="+mn-lt"/>
          <a:ea typeface="+mn-ea"/>
          <a:cs typeface="+mn-cs"/>
        </a:defRPr>
      </a:lvl8pPr>
      <a:lvl9pPr marL="11986384" indent="-705081" algn="l" defTabSz="2820325" rtl="0" eaLnBrk="1" latinLnBrk="0" hangingPunct="1">
        <a:spcBef>
          <a:spcPct val="20000"/>
        </a:spcBef>
        <a:buFont typeface="Arial" pitchFamily="34" charset="0"/>
        <a:buChar char="•"/>
        <a:defRPr sz="6300" kern="1200">
          <a:solidFill>
            <a:schemeClr val="tx1"/>
          </a:solidFill>
          <a:latin typeface="+mn-lt"/>
          <a:ea typeface="+mn-ea"/>
          <a:cs typeface="+mn-cs"/>
        </a:defRPr>
      </a:lvl9pPr>
    </p:bodyStyle>
    <p:otherStyle>
      <a:defPPr>
        <a:defRPr lang="en-US"/>
      </a:defPPr>
      <a:lvl1pPr marL="0" algn="l" defTabSz="2820325" rtl="0" eaLnBrk="1" latinLnBrk="0" hangingPunct="1">
        <a:defRPr sz="5600" kern="1200">
          <a:solidFill>
            <a:schemeClr val="tx1"/>
          </a:solidFill>
          <a:latin typeface="+mn-lt"/>
          <a:ea typeface="+mn-ea"/>
          <a:cs typeface="+mn-cs"/>
        </a:defRPr>
      </a:lvl1pPr>
      <a:lvl2pPr marL="1410164" algn="l" defTabSz="2820325" rtl="0" eaLnBrk="1" latinLnBrk="0" hangingPunct="1">
        <a:defRPr sz="5600" kern="1200">
          <a:solidFill>
            <a:schemeClr val="tx1"/>
          </a:solidFill>
          <a:latin typeface="+mn-lt"/>
          <a:ea typeface="+mn-ea"/>
          <a:cs typeface="+mn-cs"/>
        </a:defRPr>
      </a:lvl2pPr>
      <a:lvl3pPr marL="2820325" algn="l" defTabSz="2820325" rtl="0" eaLnBrk="1" latinLnBrk="0" hangingPunct="1">
        <a:defRPr sz="5600" kern="1200">
          <a:solidFill>
            <a:schemeClr val="tx1"/>
          </a:solidFill>
          <a:latin typeface="+mn-lt"/>
          <a:ea typeface="+mn-ea"/>
          <a:cs typeface="+mn-cs"/>
        </a:defRPr>
      </a:lvl3pPr>
      <a:lvl4pPr marL="4230491" algn="l" defTabSz="2820325" rtl="0" eaLnBrk="1" latinLnBrk="0" hangingPunct="1">
        <a:defRPr sz="5600" kern="1200">
          <a:solidFill>
            <a:schemeClr val="tx1"/>
          </a:solidFill>
          <a:latin typeface="+mn-lt"/>
          <a:ea typeface="+mn-ea"/>
          <a:cs typeface="+mn-cs"/>
        </a:defRPr>
      </a:lvl4pPr>
      <a:lvl5pPr marL="5640652" algn="l" defTabSz="2820325" rtl="0" eaLnBrk="1" latinLnBrk="0" hangingPunct="1">
        <a:defRPr sz="5600" kern="1200">
          <a:solidFill>
            <a:schemeClr val="tx1"/>
          </a:solidFill>
          <a:latin typeface="+mn-lt"/>
          <a:ea typeface="+mn-ea"/>
          <a:cs typeface="+mn-cs"/>
        </a:defRPr>
      </a:lvl5pPr>
      <a:lvl6pPr marL="7050815" algn="l" defTabSz="2820325" rtl="0" eaLnBrk="1" latinLnBrk="0" hangingPunct="1">
        <a:defRPr sz="5600" kern="1200">
          <a:solidFill>
            <a:schemeClr val="tx1"/>
          </a:solidFill>
          <a:latin typeface="+mn-lt"/>
          <a:ea typeface="+mn-ea"/>
          <a:cs typeface="+mn-cs"/>
        </a:defRPr>
      </a:lvl6pPr>
      <a:lvl7pPr marL="8460976" algn="l" defTabSz="2820325" rtl="0" eaLnBrk="1" latinLnBrk="0" hangingPunct="1">
        <a:defRPr sz="5600" kern="1200">
          <a:solidFill>
            <a:schemeClr val="tx1"/>
          </a:solidFill>
          <a:latin typeface="+mn-lt"/>
          <a:ea typeface="+mn-ea"/>
          <a:cs typeface="+mn-cs"/>
        </a:defRPr>
      </a:lvl7pPr>
      <a:lvl8pPr marL="9871140" algn="l" defTabSz="2820325" rtl="0" eaLnBrk="1" latinLnBrk="0" hangingPunct="1">
        <a:defRPr sz="5600" kern="1200">
          <a:solidFill>
            <a:schemeClr val="tx1"/>
          </a:solidFill>
          <a:latin typeface="+mn-lt"/>
          <a:ea typeface="+mn-ea"/>
          <a:cs typeface="+mn-cs"/>
        </a:defRPr>
      </a:lvl8pPr>
      <a:lvl9pPr marL="11281306" algn="l" defTabSz="2820325" rtl="0" eaLnBrk="1" latinLnBrk="0" hangingPunct="1">
        <a:defRPr sz="5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5" name="Text Box 123"/>
          <p:cNvSpPr txBox="1">
            <a:spLocks noChangeArrowheads="1"/>
          </p:cNvSpPr>
          <p:nvPr/>
        </p:nvSpPr>
        <p:spPr bwMode="auto">
          <a:xfrm>
            <a:off x="6028081" y="274027"/>
            <a:ext cx="32918400" cy="25869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7513" tIns="117513" rIns="117513" bIns="117513" anchor="ctr" anchorCtr="0"/>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7200" dirty="0">
                <a:solidFill>
                  <a:schemeClr val="tx1">
                    <a:lumMod val="95000"/>
                    <a:lumOff val="5000"/>
                  </a:schemeClr>
                </a:solidFill>
                <a:latin typeface="Algerian" panose="04020705040A02060702" pitchFamily="82" charset="0"/>
              </a:rPr>
              <a:t>Knowledge Management (KM) System in practice at Tesco </a:t>
            </a:r>
          </a:p>
          <a:p>
            <a:pPr algn="ctr" eaLnBrk="1" hangingPunct="1"/>
            <a:r>
              <a:rPr lang="en-US" sz="4400" b="1" dirty="0">
                <a:solidFill>
                  <a:schemeClr val="accent3">
                    <a:lumMod val="20000"/>
                    <a:lumOff val="80000"/>
                  </a:schemeClr>
                </a:solidFill>
                <a:latin typeface="+mn-lt"/>
              </a:rPr>
              <a:t>Student : Alexandra Mintoiu  (2111131)</a:t>
            </a:r>
          </a:p>
          <a:p>
            <a:pPr algn="ctr" eaLnBrk="1" hangingPunct="1"/>
            <a:endParaRPr lang="en-US" sz="3600" dirty="0">
              <a:solidFill>
                <a:schemeClr val="accent3">
                  <a:lumMod val="20000"/>
                  <a:lumOff val="80000"/>
                </a:schemeClr>
              </a:solidFill>
              <a:latin typeface="+mn-lt"/>
            </a:endParaRPr>
          </a:p>
        </p:txBody>
      </p:sp>
      <p:sp>
        <p:nvSpPr>
          <p:cNvPr id="24" name="TextBox 23"/>
          <p:cNvSpPr txBox="1"/>
          <p:nvPr/>
        </p:nvSpPr>
        <p:spPr>
          <a:xfrm>
            <a:off x="6626" y="20516620"/>
            <a:ext cx="22455554" cy="1598217"/>
          </a:xfrm>
          <a:prstGeom prst="rect">
            <a:avLst/>
          </a:prstGeom>
          <a:solidFill>
            <a:schemeClr val="accent1">
              <a:lumMod val="40000"/>
              <a:lumOff val="60000"/>
            </a:schemeClr>
          </a:solidFill>
        </p:spPr>
        <p:txBody>
          <a:bodyPr wrap="square" lIns="58757" tIns="29380" rIns="58757" bIns="29380" rtlCol="0">
            <a:spAutoFit/>
          </a:bodyPr>
          <a:lstStyle/>
          <a:p>
            <a:r>
              <a:rPr lang="en-US" sz="2000" b="1" dirty="0"/>
              <a:t>Choo, C.W., 1996. The knowing organization: How organizations use information to construct meaning, create knowledge and make decisions. International journal of information management, 16(5), pp.329-340.</a:t>
            </a:r>
          </a:p>
          <a:p>
            <a:r>
              <a:rPr lang="en-US" sz="2000" b="1" dirty="0"/>
              <a:t>Fowler, A., 2000. The role of AI-based technology in support of the knowledge management value activity cycle. The Journal of Strategic Information Systems, 9(2-3), pp.107-128.</a:t>
            </a:r>
          </a:p>
          <a:p>
            <a:r>
              <a:rPr lang="en-US" sz="2000" b="1" dirty="0"/>
              <a:t>Greco, M., </a:t>
            </a:r>
            <a:r>
              <a:rPr lang="en-US" sz="2000" b="1" dirty="0" err="1"/>
              <a:t>Grimaldi</a:t>
            </a:r>
            <a:r>
              <a:rPr lang="en-US" sz="2000" b="1" dirty="0"/>
              <a:t>, M. and </a:t>
            </a:r>
            <a:r>
              <a:rPr lang="en-US" sz="2000" b="1" dirty="0" err="1"/>
              <a:t>Hanandi</a:t>
            </a:r>
            <a:r>
              <a:rPr lang="en-US" sz="2000" b="1" dirty="0"/>
              <a:t>, M., 2013. How to select knowledge management systems: a framework to support managers. International Journal of Engineering Business Management, 5, p.6.</a:t>
            </a:r>
          </a:p>
          <a:p>
            <a:r>
              <a:rPr lang="en-US" sz="2000" b="1" dirty="0" err="1"/>
              <a:t>Johannessen</a:t>
            </a:r>
            <a:r>
              <a:rPr lang="en-US" sz="2000" b="1" dirty="0"/>
              <a:t>, J.A., 2008. </a:t>
            </a:r>
            <a:r>
              <a:rPr lang="en-US" sz="2000" b="1" dirty="0" err="1"/>
              <a:t>Organisational</a:t>
            </a:r>
            <a:r>
              <a:rPr lang="en-US" sz="2000" b="1" dirty="0"/>
              <a:t> innovation as part of knowledge management. International Journal of Information Management, 28(5), pp.403-412.</a:t>
            </a:r>
          </a:p>
          <a:p>
            <a:r>
              <a:rPr lang="en-US" sz="2000" b="1" dirty="0" err="1"/>
              <a:t>Wiig</a:t>
            </a:r>
            <a:r>
              <a:rPr lang="en-US" sz="2000" b="1" dirty="0"/>
              <a:t>, K., 2012. People-focused knowledge management. </a:t>
            </a:r>
            <a:r>
              <a:rPr lang="en-US" sz="2000" b="1"/>
              <a:t>Routledge.</a:t>
            </a:r>
            <a:endParaRPr lang="en-US" sz="2000" b="1" dirty="0"/>
          </a:p>
        </p:txBody>
      </p:sp>
      <p:sp>
        <p:nvSpPr>
          <p:cNvPr id="25" name="TextBox 24"/>
          <p:cNvSpPr txBox="1"/>
          <p:nvPr/>
        </p:nvSpPr>
        <p:spPr>
          <a:xfrm>
            <a:off x="6626" y="19534586"/>
            <a:ext cx="2316379" cy="674887"/>
          </a:xfrm>
          <a:prstGeom prst="rect">
            <a:avLst/>
          </a:prstGeom>
          <a:noFill/>
        </p:spPr>
        <p:txBody>
          <a:bodyPr wrap="none" lIns="58757" tIns="29380" rIns="58757" bIns="29380" rtlCol="0">
            <a:spAutoFit/>
          </a:bodyPr>
          <a:lstStyle/>
          <a:p>
            <a:r>
              <a:rPr lang="en-US" sz="4000" b="1" dirty="0">
                <a:latin typeface="Agency FB" panose="020B0503020202020204" pitchFamily="34" charset="0"/>
              </a:rPr>
              <a:t>References: </a:t>
            </a:r>
          </a:p>
        </p:txBody>
      </p:sp>
      <p:sp>
        <p:nvSpPr>
          <p:cNvPr id="33" name="Rectangle 32"/>
          <p:cNvSpPr/>
          <p:nvPr/>
        </p:nvSpPr>
        <p:spPr>
          <a:xfrm>
            <a:off x="998881" y="2151379"/>
            <a:ext cx="10058400" cy="928806"/>
          </a:xfrm>
          <a:prstGeom prst="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lIns="58757" tIns="29380" rIns="58757" bIns="29380" rtlCol="0" anchor="ctr"/>
          <a:lstStyle/>
          <a:p>
            <a:pPr algn="ctr"/>
            <a:r>
              <a:rPr lang="en-US" sz="4000" b="1" dirty="0">
                <a:solidFill>
                  <a:schemeClr val="tx1">
                    <a:lumMod val="95000"/>
                    <a:lumOff val="5000"/>
                  </a:schemeClr>
                </a:solidFill>
                <a:latin typeface="Agency FB" panose="020B0503020202020204" pitchFamily="34" charset="0"/>
              </a:rPr>
              <a:t>Introduction:</a:t>
            </a:r>
            <a:endParaRPr lang="en-US" sz="4000" b="1" u="sng" dirty="0">
              <a:solidFill>
                <a:schemeClr val="tx1">
                  <a:lumMod val="95000"/>
                  <a:lumOff val="5000"/>
                </a:schemeClr>
              </a:solidFill>
              <a:latin typeface="Agency FB" panose="020B0503020202020204" pitchFamily="34" charset="0"/>
            </a:endParaRPr>
          </a:p>
        </p:txBody>
      </p:sp>
      <p:sp>
        <p:nvSpPr>
          <p:cNvPr id="12" name="Text Box 191"/>
          <p:cNvSpPr txBox="1">
            <a:spLocks noChangeArrowheads="1"/>
          </p:cNvSpPr>
          <p:nvPr/>
        </p:nvSpPr>
        <p:spPr bwMode="auto">
          <a:xfrm>
            <a:off x="33157925" y="11335147"/>
            <a:ext cx="10521581" cy="5447645"/>
          </a:xfrm>
          <a:prstGeom prst="rect">
            <a:avLst/>
          </a:prstGeom>
          <a:solidFill>
            <a:schemeClr val="bg2">
              <a:lumMod val="75000"/>
            </a:schemeClr>
          </a:solidFill>
          <a:ln w="12700">
            <a:solidFill>
              <a:schemeClr val="accent1">
                <a:lumMod val="75000"/>
              </a:schemeClr>
            </a:solidFill>
          </a:ln>
          <a:effectLst/>
        </p:spPr>
        <p:txBody>
          <a:bodyPr wrap="square" lIns="137160" tIns="137160" rIns="137160" bIns="13716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eaLnBrk="1" hangingPunct="1"/>
            <a:r>
              <a:rPr lang="en-US" sz="2800" b="1" dirty="0"/>
              <a:t>The knowledge accumulated through the KM system can be commercialized in several ways. </a:t>
            </a:r>
          </a:p>
          <a:p>
            <a:pPr marL="342900" indent="-342900" algn="just" eaLnBrk="1" hangingPunct="1">
              <a:buFont typeface="Wingdings" panose="05000000000000000000" pitchFamily="2" charset="2"/>
              <a:buChar char="q"/>
            </a:pPr>
            <a:r>
              <a:rPr lang="en-US" sz="2800" b="1" dirty="0"/>
              <a:t>Firstly, Tesco can use the insights gained from data analytics to develop new products or services that meet emerging market trends. </a:t>
            </a:r>
          </a:p>
          <a:p>
            <a:pPr marL="342900" indent="-342900" algn="just" eaLnBrk="1" hangingPunct="1">
              <a:buFont typeface="Wingdings" panose="05000000000000000000" pitchFamily="2" charset="2"/>
              <a:buChar char="q"/>
            </a:pPr>
            <a:r>
              <a:rPr lang="en-US" sz="2800" b="1" dirty="0"/>
              <a:t>Secondly, the company can monetize its expertise by offering consulting services to other companies or by licensing its intellectual property to third parties. </a:t>
            </a:r>
          </a:p>
          <a:p>
            <a:pPr marL="342900" indent="-342900" algn="just" eaLnBrk="1" hangingPunct="1">
              <a:buFont typeface="Wingdings" panose="05000000000000000000" pitchFamily="2" charset="2"/>
              <a:buChar char="q"/>
            </a:pPr>
            <a:r>
              <a:rPr lang="en-US" sz="2800" b="1" dirty="0"/>
              <a:t>Finally, Tesco can use the knowledge accumulated through the KM system to improve its operations, reduce costs, and increase efficiency, which can ultimately lead to increased profitability.</a:t>
            </a:r>
            <a:endParaRPr lang="en-US" sz="2800" b="1" dirty="0">
              <a:latin typeface="+mn-lt"/>
            </a:endParaRPr>
          </a:p>
        </p:txBody>
      </p:sp>
      <p:sp>
        <p:nvSpPr>
          <p:cNvPr id="35" name="Rectangle 34"/>
          <p:cNvSpPr/>
          <p:nvPr/>
        </p:nvSpPr>
        <p:spPr>
          <a:xfrm>
            <a:off x="33300708" y="9600418"/>
            <a:ext cx="10521580" cy="1734729"/>
          </a:xfrm>
          <a:prstGeom prst="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lIns="58757" tIns="29380" rIns="58757" bIns="29380" rtlCol="0" anchor="ctr"/>
          <a:lstStyle/>
          <a:p>
            <a:pPr algn="ctr"/>
            <a:r>
              <a:rPr lang="en-US" sz="4000" b="1" dirty="0">
                <a:solidFill>
                  <a:schemeClr val="tx1">
                    <a:lumMod val="95000"/>
                    <a:lumOff val="5000"/>
                  </a:schemeClr>
                </a:solidFill>
                <a:latin typeface="Agency FB" panose="020B0503020202020204" pitchFamily="34" charset="0"/>
              </a:rPr>
              <a:t>Commercialization Potential: Ways to Monetize the Knowledge Accumulated: </a:t>
            </a:r>
            <a:endParaRPr lang="en-US" sz="2000" b="1" dirty="0">
              <a:solidFill>
                <a:schemeClr val="tx1">
                  <a:lumMod val="95000"/>
                  <a:lumOff val="5000"/>
                </a:schemeClr>
              </a:solidFill>
              <a:latin typeface="Agency FB" panose="020B0503020202020204" pitchFamily="34" charset="0"/>
            </a:endParaRPr>
          </a:p>
        </p:txBody>
      </p:sp>
      <p:sp>
        <p:nvSpPr>
          <p:cNvPr id="11" name="Text Box 190"/>
          <p:cNvSpPr txBox="1">
            <a:spLocks noChangeArrowheads="1"/>
          </p:cNvSpPr>
          <p:nvPr/>
        </p:nvSpPr>
        <p:spPr bwMode="auto">
          <a:xfrm>
            <a:off x="0" y="3033281"/>
            <a:ext cx="11593959" cy="5816977"/>
          </a:xfrm>
          <a:prstGeom prst="rect">
            <a:avLst/>
          </a:prstGeom>
          <a:solidFill>
            <a:schemeClr val="accent2">
              <a:lumMod val="40000"/>
              <a:lumOff val="60000"/>
            </a:schemeClr>
          </a:solidFill>
          <a:ln w="12700">
            <a:solidFill>
              <a:schemeClr val="accent1">
                <a:lumMod val="75000"/>
              </a:schemeClr>
            </a:solidFill>
          </a:ln>
          <a:effectLst/>
        </p:spPr>
        <p:txBody>
          <a:bodyPr wrap="square" lIns="137160" tIns="137160" rIns="137160" bIns="13716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gn="just">
              <a:lnSpc>
                <a:spcPct val="150000"/>
              </a:lnSpc>
            </a:pPr>
            <a:r>
              <a:rPr lang="en-US" sz="2400" b="1" dirty="0">
                <a:latin typeface="Arial" panose="020B0604020202020204" pitchFamily="34" charset="0"/>
                <a:cs typeface="Arial" panose="020B0604020202020204" pitchFamily="34" charset="0"/>
              </a:rPr>
              <a:t>Knowledge management (KM) is the process of identifying, capturing, storing, sharing, and utilizing knowledge and expertise within an organization. Effective KM enables organizations to make informed decisions, improve processes, and innovate in response to changing market trends. In the highly competitive retail industry, KM plays a critical role in enabling companies to stay ahead of their competitors by leveraging their collective knowledge and expertise. Tesco's approach to KM is focused on creating a culture of continuous learning and development, where employees are empowered to share their knowledge and expertise, and innovation is encouraged at all levels of the organization.</a:t>
            </a:r>
            <a:endParaRPr lang="en-US" sz="2400" b="1" dirty="0">
              <a:latin typeface="Arial" panose="020B0604020202020204" pitchFamily="34" charset="0"/>
              <a:ea typeface="Adobe Fan Heiti Std B" pitchFamily="34" charset="-128"/>
              <a:cs typeface="Arial" panose="020B0604020202020204" pitchFamily="34" charset="0"/>
            </a:endParaRPr>
          </a:p>
        </p:txBody>
      </p:sp>
      <p:sp>
        <p:nvSpPr>
          <p:cNvPr id="51" name="Text Box 180"/>
          <p:cNvSpPr txBox="1">
            <a:spLocks noChangeArrowheads="1"/>
          </p:cNvSpPr>
          <p:nvPr/>
        </p:nvSpPr>
        <p:spPr bwMode="auto">
          <a:xfrm>
            <a:off x="23195370" y="8169813"/>
            <a:ext cx="8686800" cy="4368206"/>
          </a:xfrm>
          <a:prstGeom prst="rect">
            <a:avLst/>
          </a:prstGeom>
          <a:solidFill>
            <a:schemeClr val="accent2"/>
          </a:solidFill>
          <a:ln>
            <a:noFill/>
          </a:ln>
          <a:effectLst/>
        </p:spPr>
        <p:txBody>
          <a:bodyPr wrap="square" lIns="58757" tIns="29380" rIns="58757" bIns="29380">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just"/>
            <a:r>
              <a:rPr lang="en-US" sz="2800" dirty="0">
                <a:solidFill>
                  <a:schemeClr val="bg1"/>
                </a:solidFill>
                <a:latin typeface="Arial" panose="020B0604020202020204" pitchFamily="34" charset="0"/>
                <a:cs typeface="Arial" panose="020B0604020202020204" pitchFamily="34" charset="0"/>
              </a:rPr>
              <a:t>The KM system can be accessed through a web-based interface that is accessible to all employees. The interface should be simple and intuitive, with clear navigation and search functions to facilitate easy access to information. Security restrictions can be implemented to ensure that only authorized employees can access sensitive data. Additional security measures, such as two-factor authentication and encryption, can also be implemented to ensure the security of the system.</a:t>
            </a:r>
          </a:p>
        </p:txBody>
      </p:sp>
      <p:sp>
        <p:nvSpPr>
          <p:cNvPr id="53" name="Text Box 180"/>
          <p:cNvSpPr txBox="1">
            <a:spLocks noChangeArrowheads="1"/>
          </p:cNvSpPr>
          <p:nvPr/>
        </p:nvSpPr>
        <p:spPr bwMode="auto">
          <a:xfrm>
            <a:off x="11088248" y="10373732"/>
            <a:ext cx="11248313" cy="10031294"/>
          </a:xfrm>
          <a:prstGeom prst="rect">
            <a:avLst/>
          </a:prstGeom>
          <a:solidFill>
            <a:schemeClr val="accent4">
              <a:lumMod val="40000"/>
              <a:lumOff val="60000"/>
            </a:schemeClr>
          </a:solidFill>
          <a:ln>
            <a:noFill/>
          </a:ln>
          <a:effectLst/>
        </p:spPr>
        <p:txBody>
          <a:bodyPr wrap="square" lIns="58757" tIns="29380" rIns="58757" bIns="29380">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just">
              <a:lnSpc>
                <a:spcPct val="150000"/>
              </a:lnSpc>
            </a:pPr>
            <a:r>
              <a:rPr lang="en-US" sz="2400" b="1" dirty="0"/>
              <a:t>1. Document Management Systems (DMS): A DMS is a software system that allows Tesco to create, store, track, and manage documents in a centralized location. It can help in organizing different types of files such as policies, procedures, training manuals, and other important documents.</a:t>
            </a:r>
          </a:p>
          <a:p>
            <a:pPr algn="just">
              <a:lnSpc>
                <a:spcPct val="150000"/>
              </a:lnSpc>
            </a:pPr>
            <a:r>
              <a:rPr lang="en-US" sz="2400" b="1" dirty="0"/>
              <a:t>2. Collaboration Tools: These tools allow employees to work together on projects and share knowledge and expertise. Examples include online forums, video conferencing, and instant messaging systems.</a:t>
            </a:r>
          </a:p>
          <a:p>
            <a:pPr algn="just">
              <a:lnSpc>
                <a:spcPct val="150000"/>
              </a:lnSpc>
            </a:pPr>
            <a:r>
              <a:rPr lang="en-US" sz="2400" b="1" dirty="0"/>
              <a:t>3. Data Analytics: Tesco can use data analytics tools to analyze large volumes of data and gain insights into its operations, customer behavior, and emerging market trends.</a:t>
            </a:r>
          </a:p>
          <a:p>
            <a:pPr algn="just">
              <a:lnSpc>
                <a:spcPct val="150000"/>
              </a:lnSpc>
            </a:pPr>
            <a:r>
              <a:rPr lang="en-US" sz="2400" b="1" dirty="0"/>
              <a:t>4. Artificial Intelligence and Machine Learning: AI and ML can be used to analyze data, generate insights, and automate processes. For example, AI chat bots can answer customer queries and provide personalized recommendations based on their purchase history.</a:t>
            </a:r>
          </a:p>
          <a:p>
            <a:pPr algn="just">
              <a:lnSpc>
                <a:spcPct val="150000"/>
              </a:lnSpc>
            </a:pPr>
            <a:r>
              <a:rPr lang="en-US" sz="2400" b="1" dirty="0"/>
              <a:t>5. Learning Management Systems (LMS): An LMS is a software application that is used to deliver and manage employee training programs. It can help Tesco ensure that employees have the necessary skills and knowledge to perform their jobs effectively.</a:t>
            </a:r>
          </a:p>
        </p:txBody>
      </p:sp>
      <p:sp>
        <p:nvSpPr>
          <p:cNvPr id="8" name="TextBox 7"/>
          <p:cNvSpPr txBox="1"/>
          <p:nvPr/>
        </p:nvSpPr>
        <p:spPr>
          <a:xfrm>
            <a:off x="11651502" y="8938699"/>
            <a:ext cx="10685059" cy="1323439"/>
          </a:xfrm>
          <a:prstGeom prst="rect">
            <a:avLst/>
          </a:prstGeom>
          <a:noFill/>
        </p:spPr>
        <p:txBody>
          <a:bodyPr wrap="square" rtlCol="0">
            <a:spAutoFit/>
          </a:bodyPr>
          <a:lstStyle/>
          <a:p>
            <a:pPr algn="ctr"/>
            <a:r>
              <a:rPr lang="en-US" sz="4000" b="1" dirty="0">
                <a:latin typeface="Agency FB" panose="020B0503020202020204" pitchFamily="34" charset="0"/>
              </a:rPr>
              <a:t>Various KM tools and technologies that Tesco can use to support its KM initiatives:</a:t>
            </a:r>
          </a:p>
        </p:txBody>
      </p:sp>
      <p:sp>
        <p:nvSpPr>
          <p:cNvPr id="9" name="TextBox 8"/>
          <p:cNvSpPr txBox="1"/>
          <p:nvPr/>
        </p:nvSpPr>
        <p:spPr>
          <a:xfrm>
            <a:off x="21502557" y="7346029"/>
            <a:ext cx="11803854" cy="707886"/>
          </a:xfrm>
          <a:prstGeom prst="rect">
            <a:avLst/>
          </a:prstGeom>
          <a:noFill/>
        </p:spPr>
        <p:txBody>
          <a:bodyPr wrap="square" rtlCol="0">
            <a:spAutoFit/>
          </a:bodyPr>
          <a:lstStyle/>
          <a:p>
            <a:pPr algn="ctr"/>
            <a:r>
              <a:rPr lang="en-US" sz="4000" b="1" dirty="0">
                <a:latin typeface="Agency FB" panose="020B0503020202020204" pitchFamily="34" charset="0"/>
              </a:rPr>
              <a:t>Demonstrating how it will be used or accessed:</a:t>
            </a:r>
          </a:p>
        </p:txBody>
      </p:sp>
      <p:sp>
        <p:nvSpPr>
          <p:cNvPr id="2" name="TextBox 1"/>
          <p:cNvSpPr txBox="1"/>
          <p:nvPr/>
        </p:nvSpPr>
        <p:spPr>
          <a:xfrm>
            <a:off x="22953051" y="3806599"/>
            <a:ext cx="9853779" cy="3539430"/>
          </a:xfrm>
          <a:prstGeom prst="rect">
            <a:avLst/>
          </a:prstGeom>
          <a:solidFill>
            <a:schemeClr val="bg2">
              <a:lumMod val="90000"/>
            </a:schemeClr>
          </a:solidFill>
        </p:spPr>
        <p:txBody>
          <a:bodyPr wrap="square" rtlCol="0">
            <a:spAutoFit/>
          </a:bodyPr>
          <a:lstStyle/>
          <a:p>
            <a:pPr algn="just"/>
            <a:r>
              <a:rPr lang="en-US" sz="2800" b="1" dirty="0">
                <a:latin typeface="Arial" panose="020B0604020202020204" pitchFamily="34" charset="0"/>
                <a:cs typeface="Arial" panose="020B0604020202020204" pitchFamily="34" charset="0"/>
              </a:rPr>
              <a:t>To implement the KM system without spending too many organizational resources, Tesco can adopt a phased approach. This involves starting with a small pilot program to test the system's effectiveness and gather feedback from employees. Once the system has been refined, it can be scaled up gradually over time. Additionally, Tesco can leverage open-source software and cloud-based solutions to minimize costs.</a:t>
            </a:r>
          </a:p>
        </p:txBody>
      </p:sp>
      <p:sp>
        <p:nvSpPr>
          <p:cNvPr id="3" name="TextBox 2"/>
          <p:cNvSpPr txBox="1"/>
          <p:nvPr/>
        </p:nvSpPr>
        <p:spPr>
          <a:xfrm>
            <a:off x="23254721" y="3033281"/>
            <a:ext cx="9067800" cy="707886"/>
          </a:xfrm>
          <a:prstGeom prst="rect">
            <a:avLst/>
          </a:prstGeom>
          <a:noFill/>
        </p:spPr>
        <p:txBody>
          <a:bodyPr wrap="square" rtlCol="0">
            <a:spAutoFit/>
          </a:bodyPr>
          <a:lstStyle/>
          <a:p>
            <a:pPr algn="just"/>
            <a:r>
              <a:rPr lang="en-US" sz="4000" b="1" dirty="0">
                <a:latin typeface="Agency FB" panose="020B0503020202020204" pitchFamily="34" charset="0"/>
              </a:rPr>
              <a:t>Implementing a Low-Cost KM System for Tesco</a:t>
            </a:r>
          </a:p>
        </p:txBody>
      </p:sp>
      <p:sp>
        <p:nvSpPr>
          <p:cNvPr id="20" name="TextBox 19"/>
          <p:cNvSpPr txBox="1"/>
          <p:nvPr/>
        </p:nvSpPr>
        <p:spPr>
          <a:xfrm>
            <a:off x="22631400" y="13643332"/>
            <a:ext cx="10175430" cy="8279190"/>
          </a:xfrm>
          <a:prstGeom prst="rect">
            <a:avLst/>
          </a:prstGeom>
          <a:solidFill>
            <a:schemeClr val="bg2">
              <a:lumMod val="90000"/>
            </a:schemeClr>
          </a:solidFill>
        </p:spPr>
        <p:txBody>
          <a:bodyPr wrap="square" rtlCol="0">
            <a:spAutoFit/>
          </a:bodyPr>
          <a:lstStyle/>
          <a:p>
            <a:pPr algn="just"/>
            <a:r>
              <a:rPr lang="en-US" sz="2800" dirty="0">
                <a:latin typeface="Arial" panose="020B0604020202020204" pitchFamily="34" charset="0"/>
                <a:cs typeface="Arial" panose="020B0604020202020204" pitchFamily="34" charset="0"/>
              </a:rPr>
              <a:t>The KM system can be integrated with existing systems such as HR, customer relationship management (CRM), and supply chain management systems. This can help Tesco leverage data from these systems to gain a more holistic view of its operations and identify new opportunities for innovation and growth. For example, if Tesco's HR system is already configured to capture data related to employee skills and knowledge, the KM system could be integrated with it to access this data and create a centralized repository of knowledge assets. This would enable employees to easily search for and access relevant knowledge and expertise, improving their productivity and performance. Similarly, the KM system could be integrated with Tesco's CRM system to capture customer feedback and insights, which could then be used to improve product design and service delivery. The KM system could also be integrated with supply chain management systems to capture supplier and vendor knowledge and best practices, enabling Tesco to optimize its supply chain operations.</a:t>
            </a:r>
          </a:p>
        </p:txBody>
      </p:sp>
      <p:sp>
        <p:nvSpPr>
          <p:cNvPr id="21" name="TextBox 20"/>
          <p:cNvSpPr txBox="1"/>
          <p:nvPr/>
        </p:nvSpPr>
        <p:spPr>
          <a:xfrm>
            <a:off x="21793997" y="12736732"/>
            <a:ext cx="11803854" cy="707886"/>
          </a:xfrm>
          <a:prstGeom prst="rect">
            <a:avLst/>
          </a:prstGeom>
          <a:noFill/>
        </p:spPr>
        <p:txBody>
          <a:bodyPr wrap="square" rtlCol="0">
            <a:spAutoFit/>
          </a:bodyPr>
          <a:lstStyle/>
          <a:p>
            <a:pPr algn="ctr"/>
            <a:r>
              <a:rPr lang="en-US" sz="4000" b="1" dirty="0">
                <a:latin typeface="Agency FB" panose="020B0503020202020204" pitchFamily="34" charset="0"/>
              </a:rPr>
              <a:t>KM system interaction with other ongoing systems:</a:t>
            </a:r>
          </a:p>
        </p:txBody>
      </p:sp>
      <p:pic>
        <p:nvPicPr>
          <p:cNvPr id="1026" name="Picture 2" descr="What is Knowledge Management? The 2023 Guide | Gur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6" y="8850258"/>
            <a:ext cx="10684211" cy="60214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nowledge Management: Importance, Benefits, Examples [20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51501" y="3080185"/>
            <a:ext cx="10685059" cy="574692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hat Is Knowledge Management? Definition, Process, Examples, Strategy, Best  Practices, and Trends - Spicework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41171" y="2145497"/>
            <a:ext cx="9817336" cy="750864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w to Build a Knowledge Management System (KMS): The Basics | Process  Street | Checklist, Workflow and SOP Softwa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78" y="14944388"/>
            <a:ext cx="10813287" cy="447860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2976050" y="17766362"/>
            <a:ext cx="10885333" cy="3970318"/>
          </a:xfrm>
          <a:prstGeom prst="rect">
            <a:avLst/>
          </a:prstGeom>
          <a:solidFill>
            <a:schemeClr val="accent1">
              <a:lumMod val="20000"/>
              <a:lumOff val="80000"/>
            </a:schemeClr>
          </a:solidFill>
        </p:spPr>
        <p:txBody>
          <a:bodyPr wrap="square" rtlCol="0">
            <a:spAutoFit/>
          </a:bodyPr>
          <a:lstStyle/>
          <a:p>
            <a:pPr algn="just"/>
            <a:r>
              <a:rPr lang="en-US" sz="2800" b="1" dirty="0">
                <a:latin typeface="Arial" panose="020B0604020202020204" pitchFamily="34" charset="0"/>
                <a:cs typeface="Arial" panose="020B0604020202020204" pitchFamily="34" charset="0"/>
              </a:rPr>
              <a:t>In conclusion, Tesco must use knowledge management to stay ahead in the competitive retail market. Tesco can make better decisions, enhance processes, and adapt to market changes by recognizing, capturing, storing, sharing, and using its information and expertise. Document management, collaboration, data analytics, and AI can help these objectives. Tesco should phase the KM system's implementation to save resources. KM system knowledge can be commercialized to boost innovation, profitability, and expertise.</a:t>
            </a:r>
          </a:p>
        </p:txBody>
      </p:sp>
      <p:sp>
        <p:nvSpPr>
          <p:cNvPr id="27" name="Rectangle 26"/>
          <p:cNvSpPr/>
          <p:nvPr/>
        </p:nvSpPr>
        <p:spPr>
          <a:xfrm>
            <a:off x="33186722" y="16854121"/>
            <a:ext cx="10058400" cy="928806"/>
          </a:xfrm>
          <a:prstGeom prst="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lIns="58757" tIns="29380" rIns="58757" bIns="29380" rtlCol="0" anchor="ctr"/>
          <a:lstStyle/>
          <a:p>
            <a:pPr algn="ctr"/>
            <a:r>
              <a:rPr lang="en-US" sz="4000" b="1" dirty="0">
                <a:solidFill>
                  <a:schemeClr val="tx1">
                    <a:lumMod val="95000"/>
                    <a:lumOff val="5000"/>
                  </a:schemeClr>
                </a:solidFill>
                <a:latin typeface="Agency FB" panose="020B0503020202020204" pitchFamily="34" charset="0"/>
              </a:rPr>
              <a:t>Conclusion:</a:t>
            </a:r>
            <a:endParaRPr lang="en-US" sz="4000" b="1" u="sng" dirty="0">
              <a:solidFill>
                <a:schemeClr val="tx1">
                  <a:lumMod val="95000"/>
                  <a:lumOff val="5000"/>
                </a:schemeClr>
              </a:solidFill>
              <a:latin typeface="Agency FB" panose="020B0503020202020204" pitchFamily="34" charset="0"/>
            </a:endParaRPr>
          </a:p>
        </p:txBody>
      </p:sp>
    </p:spTree>
    <p:extLst>
      <p:ext uri="{BB962C8B-B14F-4D97-AF65-F5344CB8AC3E}">
        <p14:creationId xmlns:p14="http://schemas.microsoft.com/office/powerpoint/2010/main" val="22512518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3325</TotalTime>
  <Words>1052</Words>
  <Application>Microsoft Office PowerPoint</Application>
  <PresentationFormat>Custom</PresentationFormat>
  <Paragraphs>29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Agency FB</vt:lpstr>
      <vt:lpstr>Algerian</vt:lpstr>
      <vt:lpstr>Arial</vt:lpstr>
      <vt:lpstr>Calibri</vt:lpstr>
      <vt:lpstr>Wingdings</vt:lpstr>
      <vt:lpstr>Office Theme</vt:lpstr>
      <vt:lpstr>PowerPoint Presentation</vt:lpstr>
    </vt:vector>
  </TitlesOfParts>
  <Company>Genigraphics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Genigraphics Research Poster Template 24x48</dc:title>
  <dc:creator>Jay Larson</dc:creator>
  <dc:description>Quality poster printing
www.genigraphics.com
1-800-790-4001</dc:description>
  <cp:lastModifiedBy>Alexandra-Elena Mintoiu (2111131)</cp:lastModifiedBy>
  <cp:revision>219</cp:revision>
  <cp:lastPrinted>2013-02-12T02:21:55Z</cp:lastPrinted>
  <dcterms:created xsi:type="dcterms:W3CDTF">2013-02-10T21:14:48Z</dcterms:created>
  <dcterms:modified xsi:type="dcterms:W3CDTF">2023-04-20T19:48:26Z</dcterms:modified>
</cp:coreProperties>
</file>