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56" r:id="rId2"/>
    <p:sldId id="257" r:id="rId3"/>
    <p:sldId id="258" r:id="rId4"/>
    <p:sldId id="259" r:id="rId5"/>
    <p:sldId id="260" r:id="rId6"/>
    <p:sldId id="266" r:id="rId7"/>
    <p:sldId id="261" r:id="rId8"/>
    <p:sldId id="263" r:id="rId9"/>
    <p:sldId id="264" r:id="rId10"/>
    <p:sldId id="265" r:id="rId11"/>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7C0BBD70-8F2C-4C37-8974-3CBB21C6173F}" type="datetimeFigureOut">
              <a:rPr lang="en-GB" smtClean="0"/>
              <a:t>02/05/2018</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7729C2A9-81CE-4063-901D-8E07DE8C3259}" type="slidenum">
              <a:rPr lang="en-GB" smtClean="0"/>
              <a:t>‹#›</a:t>
            </a:fld>
            <a:endParaRPr lang="en-GB"/>
          </a:p>
        </p:txBody>
      </p:sp>
    </p:spTree>
    <p:extLst>
      <p:ext uri="{BB962C8B-B14F-4D97-AF65-F5344CB8AC3E}">
        <p14:creationId xmlns:p14="http://schemas.microsoft.com/office/powerpoint/2010/main" val="40823337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99AEF3-B101-404D-AF3A-B62542BC707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1777C4C3-1A6E-4989-8C8E-24EB3CE651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1FACA4CF-1314-443E-A4D8-F75D30995FE9}"/>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5" name="Footer Placeholder 4">
            <a:extLst>
              <a:ext uri="{FF2B5EF4-FFF2-40B4-BE49-F238E27FC236}">
                <a16:creationId xmlns:a16="http://schemas.microsoft.com/office/drawing/2014/main" xmlns="" id="{F70EC0DB-A7AA-405B-B2D2-F704928C9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EF06954-6712-4A30-A046-7154CF447171}"/>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2840135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C0841A-A643-4346-ACC0-23B44E5EC3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170CDF0-DF6F-4B54-A564-85ED8F82BE6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F4DFB11-6087-4EB8-880F-3E54A1A33F25}"/>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5" name="Footer Placeholder 4">
            <a:extLst>
              <a:ext uri="{FF2B5EF4-FFF2-40B4-BE49-F238E27FC236}">
                <a16:creationId xmlns:a16="http://schemas.microsoft.com/office/drawing/2014/main" xmlns="" id="{F83EF75A-6E93-48CA-A5CD-2D8FFC75D8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F6ABAE5-880F-4EBB-A083-92F19C963BFD}"/>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3146338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9AEF88-F2B7-4E33-9DEF-CBE1C5AC1E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C1D718E-A530-4C4D-9235-8F4B9A97F8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6F26016B-C775-41CF-9ABA-3CDADC252B62}"/>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5" name="Footer Placeholder 4">
            <a:extLst>
              <a:ext uri="{FF2B5EF4-FFF2-40B4-BE49-F238E27FC236}">
                <a16:creationId xmlns:a16="http://schemas.microsoft.com/office/drawing/2014/main" xmlns="" id="{20B90D9A-EC95-41DF-BD89-0BF22E7AA2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3432C5B-A0F8-4DE2-9C23-CE12ED52D002}"/>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2257625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85C362-1D8F-4BA7-B1C2-ECBDD58491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5DBAA0E-F4BB-4E1E-9F8C-154808A2264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AF62BAD0-36C1-4990-952C-3B386FCBCBE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D7CBD032-F32F-485F-8D0F-FC360AA193F8}"/>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6" name="Footer Placeholder 5">
            <a:extLst>
              <a:ext uri="{FF2B5EF4-FFF2-40B4-BE49-F238E27FC236}">
                <a16:creationId xmlns:a16="http://schemas.microsoft.com/office/drawing/2014/main" xmlns="" id="{F52C73E5-CDB7-42AF-86BA-A7AE77338E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FC4C828-BF32-4711-8A72-251EE9DF6E7F}"/>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2598499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7DBB57-1089-41C8-97A9-062E64E521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27BBC9D-D8A0-4D9F-919E-C65BDE25FF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A104CAC8-DBAD-4988-AF5D-536A0512C76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C308AB74-163A-4861-BE8E-64AB14D0E4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44D431C-ED71-4FD2-A806-FFF3C66469F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32369FC2-FB2B-47C8-B042-8A6D8E87B8DD}"/>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8" name="Footer Placeholder 7">
            <a:extLst>
              <a:ext uri="{FF2B5EF4-FFF2-40B4-BE49-F238E27FC236}">
                <a16:creationId xmlns:a16="http://schemas.microsoft.com/office/drawing/2014/main" xmlns="" id="{18AC1C8D-4C01-4B5B-B7DE-4178C817D58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5ADFBBAA-15EF-4C81-8F14-B5FDBF722C78}"/>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2541947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0D5C53-DC19-438B-ACE1-AD519AE7AD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8C48BD1C-4AC7-443E-9A98-3719FA643DE0}"/>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4" name="Footer Placeholder 3">
            <a:extLst>
              <a:ext uri="{FF2B5EF4-FFF2-40B4-BE49-F238E27FC236}">
                <a16:creationId xmlns:a16="http://schemas.microsoft.com/office/drawing/2014/main" xmlns="" id="{D2F3CA91-403B-419D-9019-F322DCEDA9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13DF5992-488B-4DD4-AB3D-8C4682F76764}"/>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3775977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73EDA64-DC2B-4FA9-A1CB-BC352D40F628}"/>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3" name="Footer Placeholder 2">
            <a:extLst>
              <a:ext uri="{FF2B5EF4-FFF2-40B4-BE49-F238E27FC236}">
                <a16:creationId xmlns:a16="http://schemas.microsoft.com/office/drawing/2014/main" xmlns="" id="{DACA596E-69E9-40AA-9271-09CC3EFC95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A912B760-4D65-41EC-9A93-41131A80EC0B}"/>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405767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DE1546-4164-49BF-B1C0-321615DBC7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3D7AD24-6E7D-4C48-9FD4-F04D66F5A4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97A0B3BD-2AB0-432E-A8E8-665BC78111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1A7256AD-697F-4720-B2BC-8E874D18E2EE}"/>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6" name="Footer Placeholder 5">
            <a:extLst>
              <a:ext uri="{FF2B5EF4-FFF2-40B4-BE49-F238E27FC236}">
                <a16:creationId xmlns:a16="http://schemas.microsoft.com/office/drawing/2014/main" xmlns="" id="{F4BA61F6-41D9-4D12-9F31-30A9D1DFF1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1DC7DB6-1D6A-46FB-BD74-C782125D0BD1}"/>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2988053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5BFD70-419C-41C5-ACC1-AF43850D86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B5E4A4CA-609B-4C1E-9449-24FD4E9786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7A295B25-A14C-427D-B5E3-A58782B71B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F3811A5-4102-4C70-A79A-61CC7BEC9DD5}"/>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6" name="Footer Placeholder 5">
            <a:extLst>
              <a:ext uri="{FF2B5EF4-FFF2-40B4-BE49-F238E27FC236}">
                <a16:creationId xmlns:a16="http://schemas.microsoft.com/office/drawing/2014/main" xmlns="" id="{EE9DA624-216B-45C7-A74F-68B342D01C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C98784B-B893-460A-A02A-FFC87E901490}"/>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2058195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002DEC-3FC4-4379-919A-8B1D0F358B9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6B5B9C08-8529-4032-AC6B-A62D8A0AA0A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A20C56F-1345-4199-A261-23C60280CF15}"/>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5" name="Footer Placeholder 4">
            <a:extLst>
              <a:ext uri="{FF2B5EF4-FFF2-40B4-BE49-F238E27FC236}">
                <a16:creationId xmlns:a16="http://schemas.microsoft.com/office/drawing/2014/main" xmlns="" id="{1A01DB59-D36B-44DB-8FD5-6199912537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24B9AD5-95D2-45BE-A678-5E72C23105B7}"/>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3629973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8AA406E-1709-4026-A73D-A6496A02E1D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FB57625-7735-43E1-8BC0-710A0DE472A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01F73E2-388C-4572-BA99-8137F687BBFD}"/>
              </a:ext>
            </a:extLst>
          </p:cNvPr>
          <p:cNvSpPr>
            <a:spLocks noGrp="1"/>
          </p:cNvSpPr>
          <p:nvPr>
            <p:ph type="dt" sz="half" idx="10"/>
          </p:nvPr>
        </p:nvSpPr>
        <p:spPr/>
        <p:txBody>
          <a:bodyPr/>
          <a:lstStyle/>
          <a:p>
            <a:fld id="{684CC204-2EA0-488F-9EE7-F08C95B93884}" type="datetimeFigureOut">
              <a:rPr lang="en-GB" smtClean="0"/>
              <a:t>02/05/2018</a:t>
            </a:fld>
            <a:endParaRPr lang="en-GB"/>
          </a:p>
        </p:txBody>
      </p:sp>
      <p:sp>
        <p:nvSpPr>
          <p:cNvPr id="5" name="Footer Placeholder 4">
            <a:extLst>
              <a:ext uri="{FF2B5EF4-FFF2-40B4-BE49-F238E27FC236}">
                <a16:creationId xmlns:a16="http://schemas.microsoft.com/office/drawing/2014/main" xmlns="" id="{B7B549A3-6596-494C-8F0E-14AF256F40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AA58071-F742-4301-AD75-8C3DCEBC2A8C}"/>
              </a:ext>
            </a:extLst>
          </p:cNvPr>
          <p:cNvSpPr>
            <a:spLocks noGrp="1"/>
          </p:cNvSpPr>
          <p:nvPr>
            <p:ph type="sldNum" sz="quarter" idx="12"/>
          </p:nvPr>
        </p:nvSpPr>
        <p:spPr/>
        <p:txBody>
          <a:bodyPr/>
          <a:lstStyle/>
          <a:p>
            <a:fld id="{7EF73135-878F-4E13-970A-56FD8DB9414E}" type="slidenum">
              <a:rPr lang="en-GB" smtClean="0"/>
              <a:t>‹#›</a:t>
            </a:fld>
            <a:endParaRPr lang="en-GB"/>
          </a:p>
        </p:txBody>
      </p:sp>
    </p:spTree>
    <p:extLst>
      <p:ext uri="{BB962C8B-B14F-4D97-AF65-F5344CB8AC3E}">
        <p14:creationId xmlns:p14="http://schemas.microsoft.com/office/powerpoint/2010/main" val="771766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4E95D9F-C7C4-4057-93C7-B0F368E6A3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BB1A74FD-0CD8-433C-A9A2-A5C1DACAF4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31CB177-4D15-4295-8161-DD1F226291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4CC204-2EA0-488F-9EE7-F08C95B93884}" type="datetimeFigureOut">
              <a:rPr lang="en-GB" smtClean="0"/>
              <a:t>02/05/2018</a:t>
            </a:fld>
            <a:endParaRPr lang="en-GB"/>
          </a:p>
        </p:txBody>
      </p:sp>
      <p:sp>
        <p:nvSpPr>
          <p:cNvPr id="5" name="Footer Placeholder 4">
            <a:extLst>
              <a:ext uri="{FF2B5EF4-FFF2-40B4-BE49-F238E27FC236}">
                <a16:creationId xmlns:a16="http://schemas.microsoft.com/office/drawing/2014/main" xmlns="" id="{86920810-D637-401C-BA2B-56CF75D7D1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568F3410-2A0B-460D-9CEA-6914E82CAB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F73135-878F-4E13-970A-56FD8DB9414E}" type="slidenum">
              <a:rPr lang="en-GB" smtClean="0"/>
              <a:t>‹#›</a:t>
            </a:fld>
            <a:endParaRPr lang="en-GB"/>
          </a:p>
        </p:txBody>
      </p:sp>
    </p:spTree>
    <p:extLst>
      <p:ext uri="{BB962C8B-B14F-4D97-AF65-F5344CB8AC3E}">
        <p14:creationId xmlns:p14="http://schemas.microsoft.com/office/powerpoint/2010/main" val="578362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0382C50-8A4A-4D4F-9840-EF5A71861C69}"/>
              </a:ext>
            </a:extLst>
          </p:cNvPr>
          <p:cNvPicPr>
            <a:picLocks noChangeAspect="1"/>
          </p:cNvPicPr>
          <p:nvPr/>
        </p:nvPicPr>
        <p:blipFill rotWithShape="1">
          <a:blip r:embed="rId2"/>
          <a:srcRect r="6466" b="1"/>
          <a:stretch/>
        </p:blipFill>
        <p:spPr>
          <a:xfrm>
            <a:off x="4818888" y="1"/>
            <a:ext cx="7373112" cy="6857999"/>
          </a:xfrm>
          <a:prstGeom prst="rect">
            <a:avLst/>
          </a:prstGeom>
        </p:spPr>
      </p:pic>
      <p:sp>
        <p:nvSpPr>
          <p:cNvPr id="9" name="Freeform 8">
            <a:extLst>
              <a:ext uri="{FF2B5EF4-FFF2-40B4-BE49-F238E27FC236}">
                <a16:creationId xmlns:a16="http://schemas.microsoft.com/office/drawing/2014/main" xmlns="" id="{9225B0D8-E56E-4ACC-A464-81F4062765C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51" y="-478"/>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1">
            <a:extLst>
              <a:ext uri="{FF2B5EF4-FFF2-40B4-BE49-F238E27FC236}">
                <a16:creationId xmlns:a16="http://schemas.microsoft.com/office/drawing/2014/main" xmlns="" id="{8F5D1B28-3976-4367-807C-CAD629CDD83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52" y="-478"/>
            <a:ext cx="8078052"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D9D74173-AF6C-4743-8AD9-3D0548A329E8}"/>
              </a:ext>
            </a:extLst>
          </p:cNvPr>
          <p:cNvSpPr>
            <a:spLocks noGrp="1"/>
          </p:cNvSpPr>
          <p:nvPr>
            <p:ph type="ctrTitle"/>
          </p:nvPr>
        </p:nvSpPr>
        <p:spPr>
          <a:xfrm>
            <a:off x="804672" y="2600324"/>
            <a:ext cx="5058370" cy="3320973"/>
          </a:xfrm>
        </p:spPr>
        <p:txBody>
          <a:bodyPr anchor="t">
            <a:normAutofit/>
          </a:bodyPr>
          <a:lstStyle/>
          <a:p>
            <a:pPr algn="l"/>
            <a:r>
              <a:rPr lang="en-GB" sz="3800"/>
              <a:t>The Life of the First Guru, Nanak, and the Nature and Importance of his Contribution to the Sikh tradition</a:t>
            </a:r>
          </a:p>
        </p:txBody>
      </p:sp>
      <p:sp>
        <p:nvSpPr>
          <p:cNvPr id="3" name="Subtitle 2">
            <a:extLst>
              <a:ext uri="{FF2B5EF4-FFF2-40B4-BE49-F238E27FC236}">
                <a16:creationId xmlns:a16="http://schemas.microsoft.com/office/drawing/2014/main" xmlns="" id="{39ECE9AE-EAB4-4228-B5A4-56F4FD682E19}"/>
              </a:ext>
            </a:extLst>
          </p:cNvPr>
          <p:cNvSpPr>
            <a:spLocks noGrp="1"/>
          </p:cNvSpPr>
          <p:nvPr>
            <p:ph type="subTitle" idx="1"/>
          </p:nvPr>
        </p:nvSpPr>
        <p:spPr>
          <a:xfrm>
            <a:off x="804672" y="1300450"/>
            <a:ext cx="4167376" cy="1155525"/>
          </a:xfrm>
        </p:spPr>
        <p:txBody>
          <a:bodyPr anchor="b">
            <a:normAutofit/>
          </a:bodyPr>
          <a:lstStyle/>
          <a:p>
            <a:pPr algn="l"/>
            <a:r>
              <a:rPr lang="en-GB" sz="2000" dirty="0"/>
              <a:t>Luca Horton</a:t>
            </a:r>
          </a:p>
          <a:p>
            <a:pPr algn="l"/>
            <a:r>
              <a:rPr lang="en-GB" sz="2000" dirty="0"/>
              <a:t>Level 4 Student</a:t>
            </a:r>
          </a:p>
        </p:txBody>
      </p:sp>
      <p:sp>
        <p:nvSpPr>
          <p:cNvPr id="5" name="Rectangle 4">
            <a:extLst>
              <a:ext uri="{FF2B5EF4-FFF2-40B4-BE49-F238E27FC236}">
                <a16:creationId xmlns:a16="http://schemas.microsoft.com/office/drawing/2014/main" xmlns="" id="{DC2C134A-8103-4BBA-BEB1-D08E00C09B2B}"/>
              </a:ext>
            </a:extLst>
          </p:cNvPr>
          <p:cNvSpPr/>
          <p:nvPr/>
        </p:nvSpPr>
        <p:spPr>
          <a:xfrm>
            <a:off x="649356" y="5545180"/>
            <a:ext cx="6096000" cy="923330"/>
          </a:xfrm>
          <a:prstGeom prst="rect">
            <a:avLst/>
          </a:prstGeom>
        </p:spPr>
        <p:txBody>
          <a:bodyPr>
            <a:spAutoFit/>
          </a:bodyPr>
          <a:lstStyle/>
          <a:p>
            <a:r>
              <a:rPr lang="en-GB" dirty="0"/>
              <a:t>BBC (2018) The founder of Sikhism: Guru Nanak, Available at: http://www.bbc.co.uk/religion/religions/sikhism/people/nanak.shtml (Accessed: 20th April 2018).</a:t>
            </a:r>
          </a:p>
        </p:txBody>
      </p:sp>
    </p:spTree>
    <p:extLst>
      <p:ext uri="{BB962C8B-B14F-4D97-AF65-F5344CB8AC3E}">
        <p14:creationId xmlns:p14="http://schemas.microsoft.com/office/powerpoint/2010/main" val="1586666103"/>
      </p:ext>
    </p:extLst>
  </p:cSld>
  <p:clrMapOvr>
    <a:overrideClrMapping bg1="dk1" tx1="lt1" bg2="dk2" tx2="lt2" accent1="accent1" accent2="accent2" accent3="accent3" accent4="accent4" accent5="accent5" accent6="accent6" hlink="hlink" folHlink="folHlink"/>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BCB459F2-D78F-4FE6-8355-FAA2801D139E}"/>
              </a:ext>
            </a:extLst>
          </p:cNvPr>
          <p:cNvPicPr>
            <a:picLocks noChangeAspect="1"/>
          </p:cNvPicPr>
          <p:nvPr/>
        </p:nvPicPr>
        <p:blipFill rotWithShape="1">
          <a:blip r:embed="rId2"/>
          <a:srcRect r="-2" b="4940"/>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42F6E6C3-4417-40CD-9949-6565491373DC}"/>
              </a:ext>
            </a:extLst>
          </p:cNvPr>
          <p:cNvSpPr>
            <a:spLocks noGrp="1"/>
          </p:cNvSpPr>
          <p:nvPr>
            <p:ph type="title"/>
          </p:nvPr>
        </p:nvSpPr>
        <p:spPr>
          <a:xfrm>
            <a:off x="622852" y="393790"/>
            <a:ext cx="5006336" cy="1325563"/>
          </a:xfrm>
        </p:spPr>
        <p:txBody>
          <a:bodyPr>
            <a:normAutofit/>
          </a:bodyPr>
          <a:lstStyle/>
          <a:p>
            <a:r>
              <a:rPr lang="en-GB" dirty="0"/>
              <a:t>Contents </a:t>
            </a:r>
          </a:p>
        </p:txBody>
      </p:sp>
      <p:sp>
        <p:nvSpPr>
          <p:cNvPr id="3" name="Content Placeholder 2">
            <a:extLst>
              <a:ext uri="{FF2B5EF4-FFF2-40B4-BE49-F238E27FC236}">
                <a16:creationId xmlns:a16="http://schemas.microsoft.com/office/drawing/2014/main" xmlns="" id="{FA4620EB-84AF-4C0C-AF0E-1B3079686068}"/>
              </a:ext>
            </a:extLst>
          </p:cNvPr>
          <p:cNvSpPr>
            <a:spLocks noGrp="1"/>
          </p:cNvSpPr>
          <p:nvPr>
            <p:ph idx="1"/>
          </p:nvPr>
        </p:nvSpPr>
        <p:spPr>
          <a:xfrm>
            <a:off x="528903" y="1599773"/>
            <a:ext cx="5006336" cy="3181684"/>
          </a:xfrm>
        </p:spPr>
        <p:txBody>
          <a:bodyPr anchor="t">
            <a:normAutofit/>
          </a:bodyPr>
          <a:lstStyle/>
          <a:p>
            <a:r>
              <a:rPr lang="en-GB" sz="1800" dirty="0"/>
              <a:t>The Life of Guru Nanak</a:t>
            </a:r>
          </a:p>
          <a:p>
            <a:r>
              <a:rPr lang="en-GB" sz="1800" dirty="0"/>
              <a:t>His Divine Revelation</a:t>
            </a:r>
          </a:p>
          <a:p>
            <a:r>
              <a:rPr lang="en-GB" sz="1800" dirty="0"/>
              <a:t>His teachings and Scriptures</a:t>
            </a:r>
          </a:p>
          <a:p>
            <a:r>
              <a:rPr lang="en-GB" sz="1800" dirty="0"/>
              <a:t>Guru Nanak’s Theology</a:t>
            </a:r>
          </a:p>
          <a:p>
            <a:r>
              <a:rPr lang="en-GB" sz="1800" dirty="0"/>
              <a:t>Guru Nanak today and different Views </a:t>
            </a:r>
          </a:p>
          <a:p>
            <a:r>
              <a:rPr lang="en-GB" sz="1800" dirty="0"/>
              <a:t>Bibliography </a:t>
            </a:r>
          </a:p>
          <a:p>
            <a:r>
              <a:rPr lang="en-GB" sz="1800" dirty="0"/>
              <a:t>Questions </a:t>
            </a:r>
          </a:p>
        </p:txBody>
      </p:sp>
      <p:sp>
        <p:nvSpPr>
          <p:cNvPr id="5" name="Rectangle 4">
            <a:extLst>
              <a:ext uri="{FF2B5EF4-FFF2-40B4-BE49-F238E27FC236}">
                <a16:creationId xmlns:a16="http://schemas.microsoft.com/office/drawing/2014/main" xmlns="" id="{B2BE15A1-6507-43F4-8751-8E91DF5AB3EB}"/>
              </a:ext>
            </a:extLst>
          </p:cNvPr>
          <p:cNvSpPr/>
          <p:nvPr/>
        </p:nvSpPr>
        <p:spPr>
          <a:xfrm>
            <a:off x="622852" y="5432975"/>
            <a:ext cx="6096000" cy="923330"/>
          </a:xfrm>
          <a:prstGeom prst="rect">
            <a:avLst/>
          </a:prstGeom>
        </p:spPr>
        <p:txBody>
          <a:bodyPr>
            <a:spAutoFit/>
          </a:bodyPr>
          <a:lstStyle/>
          <a:p>
            <a:r>
              <a:rPr lang="en-GB" dirty="0"/>
              <a:t>V </a:t>
            </a:r>
            <a:r>
              <a:rPr lang="en-GB" dirty="0" err="1"/>
              <a:t>Samarasan</a:t>
            </a:r>
            <a:r>
              <a:rPr lang="en-GB" dirty="0"/>
              <a:t>, </a:t>
            </a:r>
            <a:r>
              <a:rPr lang="en-GB" dirty="0" err="1"/>
              <a:t>MAeSI</a:t>
            </a:r>
            <a:r>
              <a:rPr lang="en-GB" dirty="0"/>
              <a:t>. (2017) Who was the Guru of Guru Nanak Dev Ji?, Available at: https://www.quora.com/Who-was-the-Guru-of-Guru-Nanak-Dev-Ji (Accessed: 10th April 2018).</a:t>
            </a:r>
          </a:p>
        </p:txBody>
      </p:sp>
    </p:spTree>
    <p:extLst>
      <p:ext uri="{BB962C8B-B14F-4D97-AF65-F5344CB8AC3E}">
        <p14:creationId xmlns:p14="http://schemas.microsoft.com/office/powerpoint/2010/main" val="14268218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A9A2A09D-0D24-452E-A4E6-300736628908}"/>
              </a:ext>
            </a:extLst>
          </p:cNvPr>
          <p:cNvPicPr>
            <a:picLocks noChangeAspect="1"/>
          </p:cNvPicPr>
          <p:nvPr/>
        </p:nvPicPr>
        <p:blipFill rotWithShape="1">
          <a:blip r:embed="rId2"/>
          <a:srcRect l="12159"/>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CBFBB3D4-FB55-4CF2-8CE3-72E780395471}"/>
              </a:ext>
            </a:extLst>
          </p:cNvPr>
          <p:cNvSpPr>
            <a:spLocks noGrp="1"/>
          </p:cNvSpPr>
          <p:nvPr>
            <p:ph type="title"/>
          </p:nvPr>
        </p:nvSpPr>
        <p:spPr>
          <a:xfrm>
            <a:off x="751607" y="640916"/>
            <a:ext cx="5006336" cy="1325563"/>
          </a:xfrm>
        </p:spPr>
        <p:txBody>
          <a:bodyPr>
            <a:normAutofit/>
          </a:bodyPr>
          <a:lstStyle/>
          <a:p>
            <a:r>
              <a:rPr lang="en-GB" dirty="0"/>
              <a:t>The Life of Guru Nanak</a:t>
            </a:r>
          </a:p>
        </p:txBody>
      </p:sp>
      <p:sp>
        <p:nvSpPr>
          <p:cNvPr id="3" name="Content Placeholder 2">
            <a:extLst>
              <a:ext uri="{FF2B5EF4-FFF2-40B4-BE49-F238E27FC236}">
                <a16:creationId xmlns:a16="http://schemas.microsoft.com/office/drawing/2014/main" xmlns="" id="{F612913D-671C-4166-8428-A037185ECDA8}"/>
              </a:ext>
            </a:extLst>
          </p:cNvPr>
          <p:cNvSpPr>
            <a:spLocks noGrp="1"/>
          </p:cNvSpPr>
          <p:nvPr>
            <p:ph idx="1"/>
          </p:nvPr>
        </p:nvSpPr>
        <p:spPr>
          <a:xfrm>
            <a:off x="751607" y="2188398"/>
            <a:ext cx="5006336" cy="3181684"/>
          </a:xfrm>
        </p:spPr>
        <p:txBody>
          <a:bodyPr anchor="t">
            <a:normAutofit/>
          </a:bodyPr>
          <a:lstStyle/>
          <a:p>
            <a:r>
              <a:rPr lang="en-GB" sz="3600" dirty="0"/>
              <a:t>Birth and Early Life</a:t>
            </a:r>
          </a:p>
          <a:p>
            <a:r>
              <a:rPr lang="en-GB" sz="3600" dirty="0"/>
              <a:t>Early Talents </a:t>
            </a:r>
          </a:p>
          <a:p>
            <a:r>
              <a:rPr lang="en-GB" sz="3600" dirty="0"/>
              <a:t>Nanak’s issue</a:t>
            </a:r>
          </a:p>
          <a:p>
            <a:endParaRPr lang="en-GB" sz="1800" dirty="0"/>
          </a:p>
        </p:txBody>
      </p:sp>
      <p:sp>
        <p:nvSpPr>
          <p:cNvPr id="5" name="Rectangle 4">
            <a:extLst>
              <a:ext uri="{FF2B5EF4-FFF2-40B4-BE49-F238E27FC236}">
                <a16:creationId xmlns:a16="http://schemas.microsoft.com/office/drawing/2014/main" xmlns="" id="{8632FA01-0650-4FAB-AD01-34F0E7AECBD5}"/>
              </a:ext>
            </a:extLst>
          </p:cNvPr>
          <p:cNvSpPr/>
          <p:nvPr/>
        </p:nvSpPr>
        <p:spPr>
          <a:xfrm>
            <a:off x="490331" y="5592001"/>
            <a:ext cx="6096000" cy="923330"/>
          </a:xfrm>
          <a:prstGeom prst="rect">
            <a:avLst/>
          </a:prstGeom>
        </p:spPr>
        <p:txBody>
          <a:bodyPr>
            <a:spAutoFit/>
          </a:bodyPr>
          <a:lstStyle/>
          <a:p>
            <a:r>
              <a:rPr lang="en-GB" dirty="0" err="1"/>
              <a:t>artofpunjab</a:t>
            </a:r>
            <a:r>
              <a:rPr lang="en-GB" dirty="0"/>
              <a:t>: Paintings by Kanwar Singh (2017) Guru Nanak's Odyssey, Available at: https://artofpunjab.com/product/guru-nanaks-odyssey/ (Accessed: 12th April 2018).</a:t>
            </a:r>
          </a:p>
        </p:txBody>
      </p:sp>
    </p:spTree>
    <p:extLst>
      <p:ext uri="{BB962C8B-B14F-4D97-AF65-F5344CB8AC3E}">
        <p14:creationId xmlns:p14="http://schemas.microsoft.com/office/powerpoint/2010/main" val="20270792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12655A3E-30DD-47BD-B663-B75C74143276}"/>
              </a:ext>
            </a:extLst>
          </p:cNvPr>
          <p:cNvPicPr>
            <a:picLocks noChangeAspect="1"/>
          </p:cNvPicPr>
          <p:nvPr/>
        </p:nvPicPr>
        <p:blipFill rotWithShape="1">
          <a:blip r:embed="rId2"/>
          <a:srcRect b="4373"/>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04C379B3-0B83-4E58-A1D4-F56B82C1E176}"/>
              </a:ext>
            </a:extLst>
          </p:cNvPr>
          <p:cNvSpPr>
            <a:spLocks noGrp="1"/>
          </p:cNvSpPr>
          <p:nvPr>
            <p:ph type="title"/>
          </p:nvPr>
        </p:nvSpPr>
        <p:spPr>
          <a:xfrm>
            <a:off x="805543" y="521646"/>
            <a:ext cx="5006336" cy="1325563"/>
          </a:xfrm>
        </p:spPr>
        <p:txBody>
          <a:bodyPr>
            <a:normAutofit/>
          </a:bodyPr>
          <a:lstStyle/>
          <a:p>
            <a:r>
              <a:rPr lang="en-GB" dirty="0"/>
              <a:t>His Divine Revelation </a:t>
            </a:r>
          </a:p>
        </p:txBody>
      </p:sp>
      <p:sp>
        <p:nvSpPr>
          <p:cNvPr id="3" name="Content Placeholder 2">
            <a:extLst>
              <a:ext uri="{FF2B5EF4-FFF2-40B4-BE49-F238E27FC236}">
                <a16:creationId xmlns:a16="http://schemas.microsoft.com/office/drawing/2014/main" xmlns="" id="{0318D01E-3451-4949-BF3C-6DB4CA094AC5}"/>
              </a:ext>
            </a:extLst>
          </p:cNvPr>
          <p:cNvSpPr>
            <a:spLocks noGrp="1"/>
          </p:cNvSpPr>
          <p:nvPr>
            <p:ph idx="1"/>
          </p:nvPr>
        </p:nvSpPr>
        <p:spPr>
          <a:xfrm>
            <a:off x="805543" y="1986259"/>
            <a:ext cx="5006336" cy="3181684"/>
          </a:xfrm>
        </p:spPr>
        <p:txBody>
          <a:bodyPr anchor="t">
            <a:normAutofit/>
          </a:bodyPr>
          <a:lstStyle/>
          <a:p>
            <a:r>
              <a:rPr lang="en-GB" sz="3600" dirty="0"/>
              <a:t>Nanak’s disappearance and divine revelation</a:t>
            </a:r>
          </a:p>
          <a:p>
            <a:r>
              <a:rPr lang="en-GB" sz="3600" dirty="0"/>
              <a:t>Nanak’s new philosophy</a:t>
            </a:r>
          </a:p>
          <a:p>
            <a:r>
              <a:rPr lang="en-GB" sz="3600" dirty="0"/>
              <a:t>Nanak’s journey and his true message</a:t>
            </a:r>
          </a:p>
        </p:txBody>
      </p:sp>
      <p:sp>
        <p:nvSpPr>
          <p:cNvPr id="5" name="Rectangle 4">
            <a:extLst>
              <a:ext uri="{FF2B5EF4-FFF2-40B4-BE49-F238E27FC236}">
                <a16:creationId xmlns:a16="http://schemas.microsoft.com/office/drawing/2014/main" xmlns="" id="{38E31DF9-C9C4-4D44-B56A-E0E5F03310C3}"/>
              </a:ext>
            </a:extLst>
          </p:cNvPr>
          <p:cNvSpPr/>
          <p:nvPr/>
        </p:nvSpPr>
        <p:spPr>
          <a:xfrm>
            <a:off x="805543" y="5306993"/>
            <a:ext cx="6096000" cy="1200329"/>
          </a:xfrm>
          <a:prstGeom prst="rect">
            <a:avLst/>
          </a:prstGeom>
        </p:spPr>
        <p:txBody>
          <a:bodyPr>
            <a:spAutoFit/>
          </a:bodyPr>
          <a:lstStyle/>
          <a:p>
            <a:r>
              <a:rPr lang="en-GB" dirty="0"/>
              <a:t>Pinterest (2018) Explore Spiritual Teachers, Kundalini Yoga and more!, Available at: https://www.pinterest.co.uk/pin/92112754852295319/ (Accessed: 18th April 2018).</a:t>
            </a:r>
          </a:p>
        </p:txBody>
      </p:sp>
    </p:spTree>
    <p:extLst>
      <p:ext uri="{BB962C8B-B14F-4D97-AF65-F5344CB8AC3E}">
        <p14:creationId xmlns:p14="http://schemas.microsoft.com/office/powerpoint/2010/main" val="410700153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8009ED75-BD83-4BD2-AB77-8957E53DD527}"/>
              </a:ext>
            </a:extLst>
          </p:cNvPr>
          <p:cNvPicPr>
            <a:picLocks noChangeAspect="1"/>
          </p:cNvPicPr>
          <p:nvPr/>
        </p:nvPicPr>
        <p:blipFill rotWithShape="1">
          <a:blip r:embed="rId2"/>
          <a:srcRect l="22954" r="16875" b="-1"/>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B1FBA0D6-051B-4FB6-86D2-C91194DDD943}"/>
              </a:ext>
            </a:extLst>
          </p:cNvPr>
          <p:cNvSpPr>
            <a:spLocks noGrp="1"/>
          </p:cNvSpPr>
          <p:nvPr>
            <p:ph type="title"/>
          </p:nvPr>
        </p:nvSpPr>
        <p:spPr>
          <a:xfrm>
            <a:off x="675861" y="404790"/>
            <a:ext cx="5006336" cy="1325563"/>
          </a:xfrm>
        </p:spPr>
        <p:txBody>
          <a:bodyPr>
            <a:normAutofit fontScale="90000"/>
          </a:bodyPr>
          <a:lstStyle/>
          <a:p>
            <a:r>
              <a:rPr lang="en-GB" dirty="0"/>
              <a:t>His Theology, Teachings and Scriptures </a:t>
            </a:r>
          </a:p>
        </p:txBody>
      </p:sp>
      <p:sp>
        <p:nvSpPr>
          <p:cNvPr id="3" name="Content Placeholder 2">
            <a:extLst>
              <a:ext uri="{FF2B5EF4-FFF2-40B4-BE49-F238E27FC236}">
                <a16:creationId xmlns:a16="http://schemas.microsoft.com/office/drawing/2014/main" xmlns="" id="{7B6FCF91-BA82-4882-9D3D-5845AD5EABBC}"/>
              </a:ext>
            </a:extLst>
          </p:cNvPr>
          <p:cNvSpPr>
            <a:spLocks noGrp="1"/>
          </p:cNvSpPr>
          <p:nvPr>
            <p:ph idx="1"/>
          </p:nvPr>
        </p:nvSpPr>
        <p:spPr>
          <a:xfrm>
            <a:off x="675861" y="1730353"/>
            <a:ext cx="5006336" cy="3181684"/>
          </a:xfrm>
        </p:spPr>
        <p:txBody>
          <a:bodyPr anchor="t">
            <a:normAutofit/>
          </a:bodyPr>
          <a:lstStyle/>
          <a:p>
            <a:r>
              <a:rPr lang="en-GB" sz="3600" dirty="0"/>
              <a:t>Mul Mantar </a:t>
            </a:r>
          </a:p>
          <a:p>
            <a:r>
              <a:rPr lang="en-GB" sz="3600" dirty="0"/>
              <a:t>Guru Nanak’s theology</a:t>
            </a:r>
          </a:p>
          <a:p>
            <a:r>
              <a:rPr lang="en-GB" sz="3600" dirty="0"/>
              <a:t>The Three Pillars of Sikhism</a:t>
            </a:r>
          </a:p>
          <a:p>
            <a:endParaRPr lang="en-GB" sz="3600" dirty="0"/>
          </a:p>
        </p:txBody>
      </p:sp>
      <p:sp>
        <p:nvSpPr>
          <p:cNvPr id="5" name="Rectangle 4">
            <a:extLst>
              <a:ext uri="{FF2B5EF4-FFF2-40B4-BE49-F238E27FC236}">
                <a16:creationId xmlns:a16="http://schemas.microsoft.com/office/drawing/2014/main" xmlns="" id="{8C98CF3E-DEB2-4595-BE2C-2A53D527726F}"/>
              </a:ext>
            </a:extLst>
          </p:cNvPr>
          <p:cNvSpPr/>
          <p:nvPr/>
        </p:nvSpPr>
        <p:spPr>
          <a:xfrm>
            <a:off x="675861" y="4948434"/>
            <a:ext cx="6096000" cy="1477328"/>
          </a:xfrm>
          <a:prstGeom prst="rect">
            <a:avLst/>
          </a:prstGeom>
        </p:spPr>
        <p:txBody>
          <a:bodyPr>
            <a:spAutoFit/>
          </a:bodyPr>
          <a:lstStyle/>
          <a:p>
            <a:r>
              <a:rPr lang="en-GB" dirty="0"/>
              <a:t>Mogul, Priyanka (2016) India Supreme Court considers banning websites for jokes that mock Sikhs, Available at: https://www.ibtimes.co.uk/india-supreme-court-considers-banning-websites-jokes-that-mock-sikhs-1536119 (Accessed: 27th April 2018).</a:t>
            </a:r>
          </a:p>
        </p:txBody>
      </p:sp>
    </p:spTree>
    <p:extLst>
      <p:ext uri="{BB962C8B-B14F-4D97-AF65-F5344CB8AC3E}">
        <p14:creationId xmlns:p14="http://schemas.microsoft.com/office/powerpoint/2010/main" val="24528907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A193A60-9C13-4C55-9A40-65DED33602AE}"/>
              </a:ext>
            </a:extLst>
          </p:cNvPr>
          <p:cNvSpPr>
            <a:spLocks noGrp="1"/>
          </p:cNvSpPr>
          <p:nvPr>
            <p:ph idx="1"/>
          </p:nvPr>
        </p:nvSpPr>
        <p:spPr>
          <a:xfrm>
            <a:off x="838200" y="2104451"/>
            <a:ext cx="10515600" cy="2649098"/>
          </a:xfrm>
        </p:spPr>
        <p:txBody>
          <a:bodyPr/>
          <a:lstStyle/>
          <a:p>
            <a:pPr marL="0" indent="0">
              <a:buNone/>
            </a:pPr>
            <a:r>
              <a:rPr lang="en-GB" dirty="0"/>
              <a:t>‘Make your mind the plough and your deeds the farming, Let your body be the field and steady work the watering. Let the Nam be the seed you plant’ (AG 595: First Guru)</a:t>
            </a:r>
          </a:p>
          <a:p>
            <a:pPr marL="0" indent="0">
              <a:buNone/>
            </a:pPr>
            <a:r>
              <a:rPr lang="en-GB" dirty="0"/>
              <a:t>‘If my body were a vat and the crimson of the Nam Were poured onto it, And if the dyer were my Master, Such a brilliant colour you would never have seen’ (AG 721: First Guru)</a:t>
            </a:r>
          </a:p>
        </p:txBody>
      </p:sp>
    </p:spTree>
    <p:extLst>
      <p:ext uri="{BB962C8B-B14F-4D97-AF65-F5344CB8AC3E}">
        <p14:creationId xmlns:p14="http://schemas.microsoft.com/office/powerpoint/2010/main" val="405194200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A0C590CD-678A-49AF-B054-5E0FE3F88057}"/>
              </a:ext>
            </a:extLst>
          </p:cNvPr>
          <p:cNvPicPr>
            <a:picLocks noChangeAspect="1"/>
          </p:cNvPicPr>
          <p:nvPr/>
        </p:nvPicPr>
        <p:blipFill rotWithShape="1">
          <a:blip r:embed="rId2"/>
          <a:srcRect r="41365" b="-1"/>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1C645421-4EAA-460F-A7E0-97E7DA306083}"/>
              </a:ext>
            </a:extLst>
          </p:cNvPr>
          <p:cNvSpPr>
            <a:spLocks noGrp="1"/>
          </p:cNvSpPr>
          <p:nvPr>
            <p:ph type="title"/>
          </p:nvPr>
        </p:nvSpPr>
        <p:spPr>
          <a:xfrm>
            <a:off x="805543" y="455384"/>
            <a:ext cx="5006336" cy="1325563"/>
          </a:xfrm>
        </p:spPr>
        <p:txBody>
          <a:bodyPr>
            <a:normAutofit/>
          </a:bodyPr>
          <a:lstStyle/>
          <a:p>
            <a:r>
              <a:rPr lang="en-GB" dirty="0"/>
              <a:t>Guru Nanak’s Community</a:t>
            </a:r>
          </a:p>
        </p:txBody>
      </p:sp>
      <p:sp>
        <p:nvSpPr>
          <p:cNvPr id="3" name="Content Placeholder 2">
            <a:extLst>
              <a:ext uri="{FF2B5EF4-FFF2-40B4-BE49-F238E27FC236}">
                <a16:creationId xmlns:a16="http://schemas.microsoft.com/office/drawing/2014/main" xmlns="" id="{AB403E49-D3B0-44D3-8DD9-787FDE18202E}"/>
              </a:ext>
            </a:extLst>
          </p:cNvPr>
          <p:cNvSpPr>
            <a:spLocks noGrp="1"/>
          </p:cNvSpPr>
          <p:nvPr>
            <p:ph idx="1"/>
          </p:nvPr>
        </p:nvSpPr>
        <p:spPr>
          <a:xfrm>
            <a:off x="805543" y="1895370"/>
            <a:ext cx="5006336" cy="3181684"/>
          </a:xfrm>
        </p:spPr>
        <p:txBody>
          <a:bodyPr anchor="t">
            <a:normAutofit/>
          </a:bodyPr>
          <a:lstStyle/>
          <a:p>
            <a:r>
              <a:rPr lang="en-GB" sz="3600" dirty="0"/>
              <a:t>Community of Kartapur and their discipline</a:t>
            </a:r>
          </a:p>
          <a:p>
            <a:r>
              <a:rPr lang="en-GB" sz="3600" dirty="0"/>
              <a:t>Nam Simran and Divine Service</a:t>
            </a:r>
          </a:p>
          <a:p>
            <a:r>
              <a:rPr lang="en-GB" sz="3600" dirty="0"/>
              <a:t>The Nanak-</a:t>
            </a:r>
            <a:r>
              <a:rPr lang="en-GB" sz="3600" dirty="0" err="1"/>
              <a:t>Panth</a:t>
            </a:r>
            <a:endParaRPr lang="en-GB" sz="3600" dirty="0"/>
          </a:p>
        </p:txBody>
      </p:sp>
      <p:sp>
        <p:nvSpPr>
          <p:cNvPr id="8" name="Rectangle 7">
            <a:extLst>
              <a:ext uri="{FF2B5EF4-FFF2-40B4-BE49-F238E27FC236}">
                <a16:creationId xmlns:a16="http://schemas.microsoft.com/office/drawing/2014/main" xmlns="" id="{AAED4DF6-E237-4E42-847D-86E17C9811C7}"/>
              </a:ext>
            </a:extLst>
          </p:cNvPr>
          <p:cNvSpPr/>
          <p:nvPr/>
        </p:nvSpPr>
        <p:spPr>
          <a:xfrm>
            <a:off x="805543" y="5530217"/>
            <a:ext cx="6096000" cy="923330"/>
          </a:xfrm>
          <a:prstGeom prst="rect">
            <a:avLst/>
          </a:prstGeom>
        </p:spPr>
        <p:txBody>
          <a:bodyPr>
            <a:spAutoFit/>
          </a:bodyPr>
          <a:lstStyle/>
          <a:p>
            <a:r>
              <a:rPr lang="en-GB" dirty="0" err="1"/>
              <a:t>Beckfoot</a:t>
            </a:r>
            <a:r>
              <a:rPr lang="en-GB" dirty="0"/>
              <a:t> Heaton (2017) Sikhism: School, Available at: www.heaton.bradford.sch.uk/year-4-at-the-sikh-gurdwara/y4-sikh-6/ (Accessed: 6th April 2018).</a:t>
            </a:r>
          </a:p>
        </p:txBody>
      </p:sp>
    </p:spTree>
    <p:extLst>
      <p:ext uri="{BB962C8B-B14F-4D97-AF65-F5344CB8AC3E}">
        <p14:creationId xmlns:p14="http://schemas.microsoft.com/office/powerpoint/2010/main" val="37219245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5B9BCA9A-21EA-49FC-A890-4C9F6CAC4AFA}"/>
              </a:ext>
            </a:extLst>
          </p:cNvPr>
          <p:cNvPicPr>
            <a:picLocks noChangeAspect="1"/>
          </p:cNvPicPr>
          <p:nvPr/>
        </p:nvPicPr>
        <p:blipFill rotWithShape="1">
          <a:blip r:embed="rId2"/>
          <a:srcRect l="6303"/>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46EB2AA8-EDBC-4F33-AD79-D8E9DC68F4BB}"/>
              </a:ext>
            </a:extLst>
          </p:cNvPr>
          <p:cNvSpPr>
            <a:spLocks noGrp="1"/>
          </p:cNvSpPr>
          <p:nvPr>
            <p:ph type="title"/>
          </p:nvPr>
        </p:nvSpPr>
        <p:spPr>
          <a:xfrm>
            <a:off x="801099" y="1396289"/>
            <a:ext cx="5006336" cy="1325563"/>
          </a:xfrm>
        </p:spPr>
        <p:txBody>
          <a:bodyPr>
            <a:normAutofit/>
          </a:bodyPr>
          <a:lstStyle/>
          <a:p>
            <a:r>
              <a:rPr lang="en-GB" dirty="0"/>
              <a:t>Guru Nanak Today and different Views </a:t>
            </a:r>
          </a:p>
        </p:txBody>
      </p:sp>
      <p:sp>
        <p:nvSpPr>
          <p:cNvPr id="3" name="Content Placeholder 2">
            <a:extLst>
              <a:ext uri="{FF2B5EF4-FFF2-40B4-BE49-F238E27FC236}">
                <a16:creationId xmlns:a16="http://schemas.microsoft.com/office/drawing/2014/main" xmlns="" id="{2E78F18A-9770-4091-9EE7-ADA79E055A91}"/>
              </a:ext>
            </a:extLst>
          </p:cNvPr>
          <p:cNvSpPr>
            <a:spLocks noGrp="1"/>
          </p:cNvSpPr>
          <p:nvPr>
            <p:ph idx="1"/>
          </p:nvPr>
        </p:nvSpPr>
        <p:spPr>
          <a:xfrm>
            <a:off x="805543" y="2871982"/>
            <a:ext cx="5006336" cy="3181684"/>
          </a:xfrm>
        </p:spPr>
        <p:txBody>
          <a:bodyPr anchor="t">
            <a:normAutofit/>
          </a:bodyPr>
          <a:lstStyle/>
          <a:p>
            <a:r>
              <a:rPr lang="en-GB" sz="3600" dirty="0" err="1" smtClean="0"/>
              <a:t>NiranKari</a:t>
            </a:r>
            <a:endParaRPr lang="en-GB" sz="3600" dirty="0" smtClean="0"/>
          </a:p>
          <a:p>
            <a:r>
              <a:rPr lang="en-GB" sz="3600" dirty="0" smtClean="0"/>
              <a:t>Guru Nanak Worship Within the </a:t>
            </a:r>
            <a:r>
              <a:rPr lang="en-GB" sz="3600" dirty="0" err="1" smtClean="0"/>
              <a:t>Gurdwara</a:t>
            </a:r>
            <a:endParaRPr lang="en-GB" sz="3600" dirty="0"/>
          </a:p>
          <a:p>
            <a:r>
              <a:rPr lang="en-GB" sz="3600" dirty="0"/>
              <a:t>Concluding Thoughts </a:t>
            </a:r>
          </a:p>
        </p:txBody>
      </p:sp>
      <p:sp>
        <p:nvSpPr>
          <p:cNvPr id="5" name="Rectangle 4">
            <a:extLst>
              <a:ext uri="{FF2B5EF4-FFF2-40B4-BE49-F238E27FC236}">
                <a16:creationId xmlns:a16="http://schemas.microsoft.com/office/drawing/2014/main" xmlns="" id="{D6BCE9E9-BA35-42D7-8A60-7F3C8F8B26B4}"/>
              </a:ext>
            </a:extLst>
          </p:cNvPr>
          <p:cNvSpPr/>
          <p:nvPr/>
        </p:nvSpPr>
        <p:spPr>
          <a:xfrm>
            <a:off x="801099" y="5280466"/>
            <a:ext cx="6096000" cy="923330"/>
          </a:xfrm>
          <a:prstGeom prst="rect">
            <a:avLst/>
          </a:prstGeom>
        </p:spPr>
        <p:txBody>
          <a:bodyPr>
            <a:spAutoFit/>
          </a:bodyPr>
          <a:lstStyle/>
          <a:p>
            <a:r>
              <a:rPr lang="en-GB" dirty="0" err="1"/>
              <a:t>SikhismLR</a:t>
            </a:r>
            <a:r>
              <a:rPr lang="en-GB" dirty="0"/>
              <a:t> (2017) Sikhism: Learning Resources , Available at: https://alldonemonkey.com/2017/08/25/sikhism-learning-resources-for-kids/ (Accessed: 16th April 2018).</a:t>
            </a:r>
          </a:p>
        </p:txBody>
      </p:sp>
    </p:spTree>
    <p:extLst>
      <p:ext uri="{BB962C8B-B14F-4D97-AF65-F5344CB8AC3E}">
        <p14:creationId xmlns:p14="http://schemas.microsoft.com/office/powerpoint/2010/main" val="2377454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xmlns="" id="{7D9BC084-C2F5-40FF-B9DF-6DAAF82E0F75}"/>
              </a:ext>
            </a:extLst>
          </p:cNvPr>
          <p:cNvPicPr>
            <a:picLocks noChangeAspect="1"/>
          </p:cNvPicPr>
          <p:nvPr/>
        </p:nvPicPr>
        <p:blipFill rotWithShape="1">
          <a:blip r:embed="rId2"/>
          <a:srcRect l="5915" r="6244"/>
          <a:stretch/>
        </p:blipFill>
        <p:spPr>
          <a:xfrm>
            <a:off x="6167846" y="1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53245869-9CB5-4C95-A470-40417E5F1AC2}"/>
              </a:ext>
            </a:extLst>
          </p:cNvPr>
          <p:cNvSpPr>
            <a:spLocks noGrp="1"/>
          </p:cNvSpPr>
          <p:nvPr>
            <p:ph type="title"/>
          </p:nvPr>
        </p:nvSpPr>
        <p:spPr>
          <a:xfrm>
            <a:off x="805543" y="804334"/>
            <a:ext cx="5006336" cy="1325563"/>
          </a:xfrm>
        </p:spPr>
        <p:txBody>
          <a:bodyPr>
            <a:normAutofit/>
          </a:bodyPr>
          <a:lstStyle/>
          <a:p>
            <a:r>
              <a:rPr lang="en-GB" dirty="0"/>
              <a:t>Bibliography </a:t>
            </a:r>
          </a:p>
        </p:txBody>
      </p:sp>
      <p:sp>
        <p:nvSpPr>
          <p:cNvPr id="3" name="Content Placeholder 2">
            <a:extLst>
              <a:ext uri="{FF2B5EF4-FFF2-40B4-BE49-F238E27FC236}">
                <a16:creationId xmlns:a16="http://schemas.microsoft.com/office/drawing/2014/main" xmlns="" id="{205E1F48-C50D-4B1B-9D68-F62FAB979068}"/>
              </a:ext>
            </a:extLst>
          </p:cNvPr>
          <p:cNvSpPr>
            <a:spLocks noGrp="1"/>
          </p:cNvSpPr>
          <p:nvPr>
            <p:ph idx="1"/>
          </p:nvPr>
        </p:nvSpPr>
        <p:spPr>
          <a:xfrm>
            <a:off x="805543" y="2014330"/>
            <a:ext cx="5006336" cy="4039336"/>
          </a:xfrm>
        </p:spPr>
        <p:txBody>
          <a:bodyPr anchor="t">
            <a:normAutofit fontScale="92500" lnSpcReduction="10000"/>
          </a:bodyPr>
          <a:lstStyle/>
          <a:p>
            <a:r>
              <a:rPr lang="en-GB" sz="1800" dirty="0"/>
              <a:t>Nesbitt, Eleanor (2005) Sikhism: A very Short Introduction, 1st </a:t>
            </a:r>
            <a:r>
              <a:rPr lang="en-GB" sz="1800" dirty="0" err="1"/>
              <a:t>edn</a:t>
            </a:r>
            <a:r>
              <a:rPr lang="en-GB" sz="1800" dirty="0"/>
              <a:t>., 198 Madison Avenue, New York, NY 10016, USA: Oxford University Press.</a:t>
            </a:r>
          </a:p>
          <a:p>
            <a:r>
              <a:rPr lang="en-GB" sz="1800" dirty="0"/>
              <a:t>McLeod, W. H., (1989) The Sikhs: History, Religion and Society, 1</a:t>
            </a:r>
            <a:r>
              <a:rPr lang="en-GB" sz="1800" baseline="30000" dirty="0"/>
              <a:t>st</a:t>
            </a:r>
            <a:r>
              <a:rPr lang="en-GB" sz="1800" dirty="0"/>
              <a:t> </a:t>
            </a:r>
            <a:r>
              <a:rPr lang="en-GB" sz="1800" dirty="0" err="1"/>
              <a:t>edn</a:t>
            </a:r>
            <a:r>
              <a:rPr lang="en-GB" sz="1800" dirty="0"/>
              <a:t>, Guildford: Columbia University Press.</a:t>
            </a:r>
          </a:p>
          <a:p>
            <a:r>
              <a:rPr lang="en-GB" sz="1800" dirty="0"/>
              <a:t>(2017) Three Days in the River, Available at: http://fateh.sikhnet.com/sikhnet/register.nsf/p/Story1 (Accessed: 19th April 2018).</a:t>
            </a:r>
          </a:p>
          <a:p>
            <a:r>
              <a:rPr lang="en-GB" sz="1800" dirty="0"/>
              <a:t>(2018) The First Master Guru Nanak (1469 - 1539), Available at: https://www.sikhs.org/guru1.htm (Accessed: 25th April 2018).</a:t>
            </a:r>
          </a:p>
          <a:p>
            <a:r>
              <a:rPr lang="en-GB" sz="1800" dirty="0"/>
              <a:t>(2018) Who is Guru Nanak?, Available at: http://www.world-religions-professor.com/gurunanak.html (Accessed: 25th April 2018).</a:t>
            </a:r>
          </a:p>
          <a:p>
            <a:endParaRPr lang="en-GB" sz="1800" dirty="0"/>
          </a:p>
          <a:p>
            <a:endParaRPr lang="en-GB" sz="1800" dirty="0"/>
          </a:p>
          <a:p>
            <a:endParaRPr lang="en-GB" sz="1800" dirty="0"/>
          </a:p>
          <a:p>
            <a:endParaRPr lang="en-GB" sz="1800" dirty="0"/>
          </a:p>
          <a:p>
            <a:endParaRPr lang="en-GB" sz="1800" dirty="0"/>
          </a:p>
          <a:p>
            <a:endParaRPr lang="en-GB" sz="1800" dirty="0"/>
          </a:p>
        </p:txBody>
      </p:sp>
    </p:spTree>
    <p:extLst>
      <p:ext uri="{BB962C8B-B14F-4D97-AF65-F5344CB8AC3E}">
        <p14:creationId xmlns:p14="http://schemas.microsoft.com/office/powerpoint/2010/main" val="312136048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xmlns="" id="{4F74D28C-3268-4E35-8EE1-D92CB4A85A7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019218"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xmlns="" id="{1B7652EC-29B7-4737-9CEA-79C7066F8ED4}"/>
              </a:ext>
            </a:extLst>
          </p:cNvPr>
          <p:cNvPicPr>
            <a:picLocks noChangeAspect="1"/>
          </p:cNvPicPr>
          <p:nvPr/>
        </p:nvPicPr>
        <p:blipFill rotWithShape="1">
          <a:blip r:embed="rId2"/>
          <a:srcRect b="3804"/>
          <a:stretch/>
        </p:blipFill>
        <p:spPr>
          <a:xfrm>
            <a:off x="5881586" y="0"/>
            <a:ext cx="6024154" cy="685799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p:spPr>
      </p:pic>
      <p:sp>
        <p:nvSpPr>
          <p:cNvPr id="2" name="Title 1">
            <a:extLst>
              <a:ext uri="{FF2B5EF4-FFF2-40B4-BE49-F238E27FC236}">
                <a16:creationId xmlns:a16="http://schemas.microsoft.com/office/drawing/2014/main" xmlns="" id="{C186A5AE-12A3-4766-868C-149362FCFED1}"/>
              </a:ext>
            </a:extLst>
          </p:cNvPr>
          <p:cNvSpPr>
            <a:spLocks noGrp="1"/>
          </p:cNvSpPr>
          <p:nvPr>
            <p:ph type="title"/>
          </p:nvPr>
        </p:nvSpPr>
        <p:spPr>
          <a:xfrm>
            <a:off x="588990" y="615132"/>
            <a:ext cx="5006336" cy="1325563"/>
          </a:xfrm>
        </p:spPr>
        <p:txBody>
          <a:bodyPr>
            <a:normAutofit/>
          </a:bodyPr>
          <a:lstStyle/>
          <a:p>
            <a:r>
              <a:rPr lang="en-GB" dirty="0"/>
              <a:t>Any Questions?  </a:t>
            </a:r>
          </a:p>
        </p:txBody>
      </p:sp>
      <p:sp>
        <p:nvSpPr>
          <p:cNvPr id="3" name="Rectangle 2">
            <a:extLst>
              <a:ext uri="{FF2B5EF4-FFF2-40B4-BE49-F238E27FC236}">
                <a16:creationId xmlns:a16="http://schemas.microsoft.com/office/drawing/2014/main" xmlns="" id="{0ED2D7AF-A898-4409-B07D-8876BB5D76DA}"/>
              </a:ext>
            </a:extLst>
          </p:cNvPr>
          <p:cNvSpPr/>
          <p:nvPr/>
        </p:nvSpPr>
        <p:spPr>
          <a:xfrm>
            <a:off x="588990" y="5206953"/>
            <a:ext cx="6096000" cy="923330"/>
          </a:xfrm>
          <a:prstGeom prst="rect">
            <a:avLst/>
          </a:prstGeom>
        </p:spPr>
        <p:txBody>
          <a:bodyPr>
            <a:spAutoFit/>
          </a:bodyPr>
          <a:lstStyle/>
          <a:p>
            <a:r>
              <a:rPr lang="en-GB" dirty="0"/>
              <a:t>Wiki (2018) Outline of Sikhism, Available at: https://en.wikipedia.org/wiki/Outline_of_Sikhism (Accessed: 28th April 2018).</a:t>
            </a:r>
          </a:p>
        </p:txBody>
      </p:sp>
      <p:sp>
        <p:nvSpPr>
          <p:cNvPr id="5" name="TextBox 4"/>
          <p:cNvSpPr txBox="1"/>
          <p:nvPr/>
        </p:nvSpPr>
        <p:spPr>
          <a:xfrm>
            <a:off x="588990" y="2323070"/>
            <a:ext cx="5070405" cy="2308324"/>
          </a:xfrm>
          <a:prstGeom prst="rect">
            <a:avLst/>
          </a:prstGeom>
          <a:noFill/>
        </p:spPr>
        <p:txBody>
          <a:bodyPr wrap="square" rtlCol="0">
            <a:spAutoFit/>
          </a:bodyPr>
          <a:lstStyle/>
          <a:p>
            <a:pPr marL="285750" indent="-285750">
              <a:buFont typeface="Arial" panose="020B0604020202020204" pitchFamily="34" charset="0"/>
              <a:buChar char="•"/>
            </a:pPr>
            <a:r>
              <a:rPr lang="en-GB" dirty="0" smtClean="0"/>
              <a:t>If I did my presentation again, what could I improve on?</a:t>
            </a:r>
          </a:p>
          <a:p>
            <a:pPr marL="285750" indent="-285750">
              <a:buFont typeface="Arial" panose="020B0604020202020204" pitchFamily="34" charset="0"/>
              <a:buChar char="•"/>
            </a:pPr>
            <a:r>
              <a:rPr lang="en-GB" dirty="0" smtClean="0"/>
              <a:t>Any particularly interesting aspects of the presentation?</a:t>
            </a:r>
          </a:p>
          <a:p>
            <a:pPr marL="285750" indent="-285750">
              <a:buFont typeface="Arial" panose="020B0604020202020204" pitchFamily="34" charset="0"/>
              <a:buChar char="•"/>
            </a:pPr>
            <a:r>
              <a:rPr lang="en-GB" dirty="0" smtClean="0"/>
              <a:t>Would you say Guru Nanak is the highest authoritative figure in Sikhism history?</a:t>
            </a:r>
          </a:p>
          <a:p>
            <a:pPr marL="285750" indent="-285750">
              <a:buFont typeface="Arial" panose="020B0604020202020204" pitchFamily="34" charset="0"/>
              <a:buChar char="•"/>
            </a:pPr>
            <a:r>
              <a:rPr lang="en-GB" dirty="0" smtClean="0"/>
              <a:t>Would Guru Nanak accept Sikhism during and post – Guru </a:t>
            </a:r>
            <a:r>
              <a:rPr lang="en-GB" dirty="0" err="1" smtClean="0"/>
              <a:t>Gobind</a:t>
            </a:r>
            <a:r>
              <a:rPr lang="en-GB" dirty="0" smtClean="0"/>
              <a:t> Singh?</a:t>
            </a:r>
            <a:endParaRPr lang="en-GB" dirty="0"/>
          </a:p>
        </p:txBody>
      </p:sp>
    </p:spTree>
    <p:extLst>
      <p:ext uri="{BB962C8B-B14F-4D97-AF65-F5344CB8AC3E}">
        <p14:creationId xmlns:p14="http://schemas.microsoft.com/office/powerpoint/2010/main" val="2943706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4224</TotalTime>
  <Words>596</Words>
  <Application>Microsoft Office PowerPoint</Application>
  <PresentationFormat>Widescreen</PresentationFormat>
  <Paragraphs>56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The Life of the First Guru, Nanak, and the Nature and Importance of his Contribution to the Sikh tradition</vt:lpstr>
      <vt:lpstr>Contents </vt:lpstr>
      <vt:lpstr>The Life of Guru Nanak</vt:lpstr>
      <vt:lpstr>His Divine Revelation </vt:lpstr>
      <vt:lpstr>His Theology, Teachings and Scriptures </vt:lpstr>
      <vt:lpstr>PowerPoint Presentation</vt:lpstr>
      <vt:lpstr>Guru Nanak’s Community</vt:lpstr>
      <vt:lpstr>Guru Nanak Today and different Views </vt:lpstr>
      <vt:lpstr>Bibliography </vt:lpstr>
      <vt:lpstr>Any Questions?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Life of the First Guru, Nanak, and the Nature and Importance of his Contribution to the Sikh tradition</dc:title>
  <dc:creator>Luca Horton</dc:creator>
  <cp:lastModifiedBy>Luca Horton (1700702)</cp:lastModifiedBy>
  <cp:revision>35</cp:revision>
  <cp:lastPrinted>2018-05-02T14:18:24Z</cp:lastPrinted>
  <dcterms:created xsi:type="dcterms:W3CDTF">2018-04-22T16:38:47Z</dcterms:created>
  <dcterms:modified xsi:type="dcterms:W3CDTF">2018-05-02T15:06:04Z</dcterms:modified>
</cp:coreProperties>
</file>