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43"/>
  </p:notesMasterIdLst>
  <p:sldIdLst>
    <p:sldId id="332" r:id="rId2"/>
    <p:sldId id="275" r:id="rId3"/>
    <p:sldId id="308" r:id="rId4"/>
    <p:sldId id="331" r:id="rId5"/>
    <p:sldId id="355" r:id="rId6"/>
    <p:sldId id="358" r:id="rId7"/>
    <p:sldId id="539" r:id="rId8"/>
    <p:sldId id="363" r:id="rId9"/>
    <p:sldId id="537" r:id="rId10"/>
    <p:sldId id="538" r:id="rId11"/>
    <p:sldId id="359" r:id="rId12"/>
    <p:sldId id="357" r:id="rId13"/>
    <p:sldId id="360" r:id="rId14"/>
    <p:sldId id="502" r:id="rId15"/>
    <p:sldId id="531" r:id="rId16"/>
    <p:sldId id="367" r:id="rId17"/>
    <p:sldId id="533" r:id="rId18"/>
    <p:sldId id="374" r:id="rId19"/>
    <p:sldId id="368" r:id="rId20"/>
    <p:sldId id="536" r:id="rId21"/>
    <p:sldId id="534" r:id="rId22"/>
    <p:sldId id="366" r:id="rId23"/>
    <p:sldId id="532" r:id="rId24"/>
    <p:sldId id="369" r:id="rId25"/>
    <p:sldId id="504" r:id="rId26"/>
    <p:sldId id="535" r:id="rId27"/>
    <p:sldId id="361" r:id="rId28"/>
    <p:sldId id="376" r:id="rId29"/>
    <p:sldId id="362" r:id="rId30"/>
    <p:sldId id="370" r:id="rId31"/>
    <p:sldId id="505" r:id="rId32"/>
    <p:sldId id="364" r:id="rId33"/>
    <p:sldId id="378" r:id="rId34"/>
    <p:sldId id="379" r:id="rId35"/>
    <p:sldId id="380" r:id="rId36"/>
    <p:sldId id="381" r:id="rId37"/>
    <p:sldId id="510" r:id="rId38"/>
    <p:sldId id="506" r:id="rId39"/>
    <p:sldId id="508" r:id="rId40"/>
    <p:sldId id="507" r:id="rId41"/>
    <p:sldId id="509" r:id="rId4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inimized">
    <p:restoredLeft sz="0" autoAdjust="0"/>
    <p:restoredTop sz="83896" autoAdjust="0"/>
  </p:normalViewPr>
  <p:slideViewPr>
    <p:cSldViewPr snapToGrid="0">
      <p:cViewPr varScale="1">
        <p:scale>
          <a:sx n="82" d="100"/>
          <a:sy n="82" d="100"/>
        </p:scale>
        <p:origin x="102" y="1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8FE149F-4334-4063-B752-4ADC5F4F85FD}"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B91647FD-C542-418C-8C2D-099BA2A588D5}">
      <dgm:prSet/>
      <dgm:spPr/>
      <dgm:t>
        <a:bodyPr/>
        <a:lstStyle/>
        <a:p>
          <a:r>
            <a:rPr lang="en-GB" b="0" i="0" dirty="0">
              <a:latin typeface="Calibri" panose="020F0502020204030204" pitchFamily="34" charset="0"/>
              <a:ea typeface="Calibri" panose="020F0502020204030204" pitchFamily="34" charset="0"/>
              <a:cs typeface="Calibri" panose="020F0502020204030204" pitchFamily="34" charset="0"/>
            </a:rPr>
            <a:t>This is a useful analytical framework both in understanding:</a:t>
          </a:r>
          <a:endParaRPr lang="en-US" dirty="0">
            <a:latin typeface="Calibri" panose="020F0502020204030204" pitchFamily="34" charset="0"/>
            <a:ea typeface="Calibri" panose="020F0502020204030204" pitchFamily="34" charset="0"/>
            <a:cs typeface="Calibri" panose="020F0502020204030204" pitchFamily="34" charset="0"/>
          </a:endParaRPr>
        </a:p>
      </dgm:t>
    </dgm:pt>
    <dgm:pt modelId="{8A940D75-3C61-4FB2-B53C-A1AAACD7B565}" type="parTrans" cxnId="{8522D386-07F2-44DC-855A-20615CBC69A1}">
      <dgm:prSet/>
      <dgm:spPr/>
      <dgm:t>
        <a:bodyPr/>
        <a:lstStyle/>
        <a:p>
          <a:endParaRPr lang="en-US"/>
        </a:p>
      </dgm:t>
    </dgm:pt>
    <dgm:pt modelId="{79A8567D-B1C8-498F-95EF-09D2A23C4526}" type="sibTrans" cxnId="{8522D386-07F2-44DC-855A-20615CBC69A1}">
      <dgm:prSet/>
      <dgm:spPr/>
      <dgm:t>
        <a:bodyPr/>
        <a:lstStyle/>
        <a:p>
          <a:endParaRPr lang="en-US"/>
        </a:p>
      </dgm:t>
    </dgm:pt>
    <dgm:pt modelId="{8BB95F16-2CD5-4AC4-9BFE-DF3D69F0FB7E}">
      <dgm:prSet/>
      <dgm:spPr/>
      <dgm:t>
        <a:bodyPr/>
        <a:lstStyle/>
        <a:p>
          <a:r>
            <a:rPr lang="en-GB" dirty="0">
              <a:latin typeface="Calibri" panose="020F0502020204030204" pitchFamily="34" charset="0"/>
              <a:ea typeface="Calibri" panose="020F0502020204030204" pitchFamily="34" charset="0"/>
              <a:cs typeface="Calibri" panose="020F0502020204030204" pitchFamily="34" charset="0"/>
            </a:rPr>
            <a:t>T</a:t>
          </a:r>
          <a:r>
            <a:rPr lang="en-GB" b="0" i="0" dirty="0">
              <a:latin typeface="Calibri" panose="020F0502020204030204" pitchFamily="34" charset="0"/>
              <a:ea typeface="Calibri" panose="020F0502020204030204" pitchFamily="34" charset="0"/>
              <a:cs typeface="Calibri" panose="020F0502020204030204" pitchFamily="34" charset="0"/>
            </a:rPr>
            <a:t>he strength of an organisation’s current competitive position</a:t>
          </a:r>
          <a:r>
            <a:rPr lang="en-GB" b="0" i="0" dirty="0"/>
            <a:t>.</a:t>
          </a:r>
          <a:endParaRPr lang="en-US" dirty="0"/>
        </a:p>
      </dgm:t>
    </dgm:pt>
    <dgm:pt modelId="{340A84E5-1D24-404F-92DD-3E0311257C6D}" type="parTrans" cxnId="{0057AC17-0CB5-4B15-81AE-17117A7ACC98}">
      <dgm:prSet/>
      <dgm:spPr/>
      <dgm:t>
        <a:bodyPr/>
        <a:lstStyle/>
        <a:p>
          <a:endParaRPr lang="en-US"/>
        </a:p>
      </dgm:t>
    </dgm:pt>
    <dgm:pt modelId="{995F2F95-F51A-47C6-9513-124DB02EF73C}" type="sibTrans" cxnId="{0057AC17-0CB5-4B15-81AE-17117A7ACC98}">
      <dgm:prSet/>
      <dgm:spPr/>
      <dgm:t>
        <a:bodyPr/>
        <a:lstStyle/>
        <a:p>
          <a:endParaRPr lang="en-US"/>
        </a:p>
      </dgm:t>
    </dgm:pt>
    <dgm:pt modelId="{12FD8068-4C0B-4E43-A88C-2004251E54F2}">
      <dgm:prSet/>
      <dgm:spPr/>
      <dgm:t>
        <a:bodyPr/>
        <a:lstStyle/>
        <a:p>
          <a:r>
            <a:rPr lang="en-GB" dirty="0">
              <a:latin typeface="Calibri" panose="020F0502020204030204" pitchFamily="34" charset="0"/>
              <a:ea typeface="Calibri" panose="020F0502020204030204" pitchFamily="34" charset="0"/>
              <a:cs typeface="Calibri" panose="020F0502020204030204" pitchFamily="34" charset="0"/>
            </a:rPr>
            <a:t>T</a:t>
          </a:r>
          <a:r>
            <a:rPr lang="en-GB" b="0" i="0" dirty="0">
              <a:latin typeface="Calibri" panose="020F0502020204030204" pitchFamily="34" charset="0"/>
              <a:ea typeface="Calibri" panose="020F0502020204030204" pitchFamily="34" charset="0"/>
              <a:cs typeface="Calibri" panose="020F0502020204030204" pitchFamily="34" charset="0"/>
            </a:rPr>
            <a:t>he strength of a position that an organisation may look to move into.</a:t>
          </a:r>
          <a:endParaRPr lang="en-US" dirty="0">
            <a:latin typeface="Calibri" panose="020F0502020204030204" pitchFamily="34" charset="0"/>
            <a:ea typeface="Calibri" panose="020F0502020204030204" pitchFamily="34" charset="0"/>
            <a:cs typeface="Calibri" panose="020F0502020204030204" pitchFamily="34" charset="0"/>
          </a:endParaRPr>
        </a:p>
      </dgm:t>
    </dgm:pt>
    <dgm:pt modelId="{7AF1252A-4F47-4339-A127-3E724857D3D2}" type="parTrans" cxnId="{BB1D1296-5F70-4928-A038-0F4A673E6E6D}">
      <dgm:prSet/>
      <dgm:spPr/>
      <dgm:t>
        <a:bodyPr/>
        <a:lstStyle/>
        <a:p>
          <a:endParaRPr lang="en-US"/>
        </a:p>
      </dgm:t>
    </dgm:pt>
    <dgm:pt modelId="{701EF78C-2703-4575-829A-9431F933EC8D}" type="sibTrans" cxnId="{BB1D1296-5F70-4928-A038-0F4A673E6E6D}">
      <dgm:prSet/>
      <dgm:spPr/>
      <dgm:t>
        <a:bodyPr/>
        <a:lstStyle/>
        <a:p>
          <a:endParaRPr lang="en-US"/>
        </a:p>
      </dgm:t>
    </dgm:pt>
    <dgm:pt modelId="{42ECCF68-575C-4412-9D5D-325D69A4C076}" type="pres">
      <dgm:prSet presAssocID="{C8FE149F-4334-4063-B752-4ADC5F4F85FD}" presName="vert0" presStyleCnt="0">
        <dgm:presLayoutVars>
          <dgm:dir/>
          <dgm:animOne val="branch"/>
          <dgm:animLvl val="lvl"/>
        </dgm:presLayoutVars>
      </dgm:prSet>
      <dgm:spPr/>
    </dgm:pt>
    <dgm:pt modelId="{59A7C08E-09AF-40A5-A7B8-14DB95074BBD}" type="pres">
      <dgm:prSet presAssocID="{B91647FD-C542-418C-8C2D-099BA2A588D5}" presName="thickLine" presStyleLbl="alignNode1" presStyleIdx="0" presStyleCnt="3"/>
      <dgm:spPr/>
    </dgm:pt>
    <dgm:pt modelId="{D2C4FF46-2D18-4042-B72A-920EA2F6451A}" type="pres">
      <dgm:prSet presAssocID="{B91647FD-C542-418C-8C2D-099BA2A588D5}" presName="horz1" presStyleCnt="0"/>
      <dgm:spPr/>
    </dgm:pt>
    <dgm:pt modelId="{7E7ECC9E-5CEA-4C83-855E-4BECA7DE2929}" type="pres">
      <dgm:prSet presAssocID="{B91647FD-C542-418C-8C2D-099BA2A588D5}" presName="tx1" presStyleLbl="revTx" presStyleIdx="0" presStyleCnt="3"/>
      <dgm:spPr/>
    </dgm:pt>
    <dgm:pt modelId="{BEB99898-6E62-4520-8DD9-00BE48A885D4}" type="pres">
      <dgm:prSet presAssocID="{B91647FD-C542-418C-8C2D-099BA2A588D5}" presName="vert1" presStyleCnt="0"/>
      <dgm:spPr/>
    </dgm:pt>
    <dgm:pt modelId="{1DA876FF-3663-4629-8D9A-0C83310D3A98}" type="pres">
      <dgm:prSet presAssocID="{8BB95F16-2CD5-4AC4-9BFE-DF3D69F0FB7E}" presName="thickLine" presStyleLbl="alignNode1" presStyleIdx="1" presStyleCnt="3"/>
      <dgm:spPr/>
    </dgm:pt>
    <dgm:pt modelId="{2CED5DCE-3FFF-4611-B2E5-1FC28723D667}" type="pres">
      <dgm:prSet presAssocID="{8BB95F16-2CD5-4AC4-9BFE-DF3D69F0FB7E}" presName="horz1" presStyleCnt="0"/>
      <dgm:spPr/>
    </dgm:pt>
    <dgm:pt modelId="{EBAD10C9-B076-44C1-8E4D-7B50A47391CD}" type="pres">
      <dgm:prSet presAssocID="{8BB95F16-2CD5-4AC4-9BFE-DF3D69F0FB7E}" presName="tx1" presStyleLbl="revTx" presStyleIdx="1" presStyleCnt="3"/>
      <dgm:spPr/>
    </dgm:pt>
    <dgm:pt modelId="{AA3CDA5A-6A78-4325-B647-2742E4AEAE81}" type="pres">
      <dgm:prSet presAssocID="{8BB95F16-2CD5-4AC4-9BFE-DF3D69F0FB7E}" presName="vert1" presStyleCnt="0"/>
      <dgm:spPr/>
    </dgm:pt>
    <dgm:pt modelId="{0CE01878-6390-423B-AB40-2E961952B2DC}" type="pres">
      <dgm:prSet presAssocID="{12FD8068-4C0B-4E43-A88C-2004251E54F2}" presName="thickLine" presStyleLbl="alignNode1" presStyleIdx="2" presStyleCnt="3"/>
      <dgm:spPr/>
    </dgm:pt>
    <dgm:pt modelId="{5417863D-387F-4919-9580-E7294A48B479}" type="pres">
      <dgm:prSet presAssocID="{12FD8068-4C0B-4E43-A88C-2004251E54F2}" presName="horz1" presStyleCnt="0"/>
      <dgm:spPr/>
    </dgm:pt>
    <dgm:pt modelId="{88CAAFD5-1088-4531-9F46-BDF7A1018BC7}" type="pres">
      <dgm:prSet presAssocID="{12FD8068-4C0B-4E43-A88C-2004251E54F2}" presName="tx1" presStyleLbl="revTx" presStyleIdx="2" presStyleCnt="3"/>
      <dgm:spPr/>
    </dgm:pt>
    <dgm:pt modelId="{4894AA0C-822C-4653-A5DC-BFF7D34174EC}" type="pres">
      <dgm:prSet presAssocID="{12FD8068-4C0B-4E43-A88C-2004251E54F2}" presName="vert1" presStyleCnt="0"/>
      <dgm:spPr/>
    </dgm:pt>
  </dgm:ptLst>
  <dgm:cxnLst>
    <dgm:cxn modelId="{0057AC17-0CB5-4B15-81AE-17117A7ACC98}" srcId="{C8FE149F-4334-4063-B752-4ADC5F4F85FD}" destId="{8BB95F16-2CD5-4AC4-9BFE-DF3D69F0FB7E}" srcOrd="1" destOrd="0" parTransId="{340A84E5-1D24-404F-92DD-3E0311257C6D}" sibTransId="{995F2F95-F51A-47C6-9513-124DB02EF73C}"/>
    <dgm:cxn modelId="{56BB7C62-5B26-4731-B8A0-CFFBD177C1A8}" type="presOf" srcId="{8BB95F16-2CD5-4AC4-9BFE-DF3D69F0FB7E}" destId="{EBAD10C9-B076-44C1-8E4D-7B50A47391CD}" srcOrd="0" destOrd="0" presId="urn:microsoft.com/office/officeart/2008/layout/LinedList"/>
    <dgm:cxn modelId="{00F1E257-BAEE-4B0E-AA94-614AB835C196}" type="presOf" srcId="{C8FE149F-4334-4063-B752-4ADC5F4F85FD}" destId="{42ECCF68-575C-4412-9D5D-325D69A4C076}" srcOrd="0" destOrd="0" presId="urn:microsoft.com/office/officeart/2008/layout/LinedList"/>
    <dgm:cxn modelId="{8522D386-07F2-44DC-855A-20615CBC69A1}" srcId="{C8FE149F-4334-4063-B752-4ADC5F4F85FD}" destId="{B91647FD-C542-418C-8C2D-099BA2A588D5}" srcOrd="0" destOrd="0" parTransId="{8A940D75-3C61-4FB2-B53C-A1AAACD7B565}" sibTransId="{79A8567D-B1C8-498F-95EF-09D2A23C4526}"/>
    <dgm:cxn modelId="{BB1D1296-5F70-4928-A038-0F4A673E6E6D}" srcId="{C8FE149F-4334-4063-B752-4ADC5F4F85FD}" destId="{12FD8068-4C0B-4E43-A88C-2004251E54F2}" srcOrd="2" destOrd="0" parTransId="{7AF1252A-4F47-4339-A127-3E724857D3D2}" sibTransId="{701EF78C-2703-4575-829A-9431F933EC8D}"/>
    <dgm:cxn modelId="{BD5BCEC7-74E6-401D-BFB7-20D16871B4DE}" type="presOf" srcId="{12FD8068-4C0B-4E43-A88C-2004251E54F2}" destId="{88CAAFD5-1088-4531-9F46-BDF7A1018BC7}" srcOrd="0" destOrd="0" presId="urn:microsoft.com/office/officeart/2008/layout/LinedList"/>
    <dgm:cxn modelId="{25F543DE-FD46-47C3-920A-15B4CAE82623}" type="presOf" srcId="{B91647FD-C542-418C-8C2D-099BA2A588D5}" destId="{7E7ECC9E-5CEA-4C83-855E-4BECA7DE2929}" srcOrd="0" destOrd="0" presId="urn:microsoft.com/office/officeart/2008/layout/LinedList"/>
    <dgm:cxn modelId="{02107B28-9918-4D0F-8DA4-DBD7C5F7DD85}" type="presParOf" srcId="{42ECCF68-575C-4412-9D5D-325D69A4C076}" destId="{59A7C08E-09AF-40A5-A7B8-14DB95074BBD}" srcOrd="0" destOrd="0" presId="urn:microsoft.com/office/officeart/2008/layout/LinedList"/>
    <dgm:cxn modelId="{2E779FC8-7E4E-4DEF-A6FD-F7BC7E54821A}" type="presParOf" srcId="{42ECCF68-575C-4412-9D5D-325D69A4C076}" destId="{D2C4FF46-2D18-4042-B72A-920EA2F6451A}" srcOrd="1" destOrd="0" presId="urn:microsoft.com/office/officeart/2008/layout/LinedList"/>
    <dgm:cxn modelId="{3973AA9D-4D34-43F7-ACAC-E91BDA425791}" type="presParOf" srcId="{D2C4FF46-2D18-4042-B72A-920EA2F6451A}" destId="{7E7ECC9E-5CEA-4C83-855E-4BECA7DE2929}" srcOrd="0" destOrd="0" presId="urn:microsoft.com/office/officeart/2008/layout/LinedList"/>
    <dgm:cxn modelId="{2D541DC4-52CC-4613-B56D-F6FE30362151}" type="presParOf" srcId="{D2C4FF46-2D18-4042-B72A-920EA2F6451A}" destId="{BEB99898-6E62-4520-8DD9-00BE48A885D4}" srcOrd="1" destOrd="0" presId="urn:microsoft.com/office/officeart/2008/layout/LinedList"/>
    <dgm:cxn modelId="{E22AD6C1-55E8-4F21-85CF-4B2A7364603C}" type="presParOf" srcId="{42ECCF68-575C-4412-9D5D-325D69A4C076}" destId="{1DA876FF-3663-4629-8D9A-0C83310D3A98}" srcOrd="2" destOrd="0" presId="urn:microsoft.com/office/officeart/2008/layout/LinedList"/>
    <dgm:cxn modelId="{057C8935-E0B7-4F05-9518-A69804462CB7}" type="presParOf" srcId="{42ECCF68-575C-4412-9D5D-325D69A4C076}" destId="{2CED5DCE-3FFF-4611-B2E5-1FC28723D667}" srcOrd="3" destOrd="0" presId="urn:microsoft.com/office/officeart/2008/layout/LinedList"/>
    <dgm:cxn modelId="{C4A3B875-2731-4443-8C9E-728BFA98B8B5}" type="presParOf" srcId="{2CED5DCE-3FFF-4611-B2E5-1FC28723D667}" destId="{EBAD10C9-B076-44C1-8E4D-7B50A47391CD}" srcOrd="0" destOrd="0" presId="urn:microsoft.com/office/officeart/2008/layout/LinedList"/>
    <dgm:cxn modelId="{1B7D2DE0-792D-4912-AFEA-5D748DC4B8B6}" type="presParOf" srcId="{2CED5DCE-3FFF-4611-B2E5-1FC28723D667}" destId="{AA3CDA5A-6A78-4325-B647-2742E4AEAE81}" srcOrd="1" destOrd="0" presId="urn:microsoft.com/office/officeart/2008/layout/LinedList"/>
    <dgm:cxn modelId="{72800872-714C-4570-9D78-008283C3758B}" type="presParOf" srcId="{42ECCF68-575C-4412-9D5D-325D69A4C076}" destId="{0CE01878-6390-423B-AB40-2E961952B2DC}" srcOrd="4" destOrd="0" presId="urn:microsoft.com/office/officeart/2008/layout/LinedList"/>
    <dgm:cxn modelId="{1B8A9E68-F1A9-404E-89A6-D5C39F5E22AE}" type="presParOf" srcId="{42ECCF68-575C-4412-9D5D-325D69A4C076}" destId="{5417863D-387F-4919-9580-E7294A48B479}" srcOrd="5" destOrd="0" presId="urn:microsoft.com/office/officeart/2008/layout/LinedList"/>
    <dgm:cxn modelId="{48B33D30-9E34-4F7E-8CDF-9CB6FEE24415}" type="presParOf" srcId="{5417863D-387F-4919-9580-E7294A48B479}" destId="{88CAAFD5-1088-4531-9F46-BDF7A1018BC7}" srcOrd="0" destOrd="0" presId="urn:microsoft.com/office/officeart/2008/layout/LinedList"/>
    <dgm:cxn modelId="{47953419-EDC1-411E-82DF-C9CDB254BDF0}" type="presParOf" srcId="{5417863D-387F-4919-9580-E7294A48B479}" destId="{4894AA0C-822C-4653-A5DC-BFF7D34174E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A7C08E-09AF-40A5-A7B8-14DB95074BBD}">
      <dsp:nvSpPr>
        <dsp:cNvPr id="0" name=""/>
        <dsp:cNvSpPr/>
      </dsp:nvSpPr>
      <dsp:spPr>
        <a:xfrm>
          <a:off x="0" y="2569"/>
          <a:ext cx="5990135" cy="0"/>
        </a:xfrm>
        <a:prstGeom prst="line">
          <a:avLst/>
        </a:prstGeom>
        <a:solidFill>
          <a:schemeClr val="accent2">
            <a:hueOff val="0"/>
            <a:satOff val="0"/>
            <a:lumOff val="0"/>
            <a:alphaOff val="0"/>
          </a:schemeClr>
        </a:solidFill>
        <a:ln w="1397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E7ECC9E-5CEA-4C83-855E-4BECA7DE2929}">
      <dsp:nvSpPr>
        <dsp:cNvPr id="0" name=""/>
        <dsp:cNvSpPr/>
      </dsp:nvSpPr>
      <dsp:spPr>
        <a:xfrm>
          <a:off x="0" y="2569"/>
          <a:ext cx="5990135" cy="17523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b="0" i="0" kern="1200" dirty="0">
              <a:latin typeface="Calibri" panose="020F0502020204030204" pitchFamily="34" charset="0"/>
              <a:ea typeface="Calibri" panose="020F0502020204030204" pitchFamily="34" charset="0"/>
              <a:cs typeface="Calibri" panose="020F0502020204030204" pitchFamily="34" charset="0"/>
            </a:rPr>
            <a:t>This is a useful analytical framework both in understanding:</a:t>
          </a:r>
          <a:endParaRPr lang="en-US" sz="3500" kern="1200" dirty="0">
            <a:latin typeface="Calibri" panose="020F0502020204030204" pitchFamily="34" charset="0"/>
            <a:ea typeface="Calibri" panose="020F0502020204030204" pitchFamily="34" charset="0"/>
            <a:cs typeface="Calibri" panose="020F0502020204030204" pitchFamily="34" charset="0"/>
          </a:endParaRPr>
        </a:p>
      </dsp:txBody>
      <dsp:txXfrm>
        <a:off x="0" y="2569"/>
        <a:ext cx="5990135" cy="1752305"/>
      </dsp:txXfrm>
    </dsp:sp>
    <dsp:sp modelId="{1DA876FF-3663-4629-8D9A-0C83310D3A98}">
      <dsp:nvSpPr>
        <dsp:cNvPr id="0" name=""/>
        <dsp:cNvSpPr/>
      </dsp:nvSpPr>
      <dsp:spPr>
        <a:xfrm>
          <a:off x="0" y="1754874"/>
          <a:ext cx="5990135" cy="0"/>
        </a:xfrm>
        <a:prstGeom prst="line">
          <a:avLst/>
        </a:prstGeom>
        <a:solidFill>
          <a:schemeClr val="accent2">
            <a:hueOff val="-3712334"/>
            <a:satOff val="1211"/>
            <a:lumOff val="-1079"/>
            <a:alphaOff val="0"/>
          </a:schemeClr>
        </a:solidFill>
        <a:ln w="13970" cap="flat" cmpd="sng" algn="ctr">
          <a:solidFill>
            <a:schemeClr val="accent2">
              <a:hueOff val="-3712334"/>
              <a:satOff val="1211"/>
              <a:lumOff val="-107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AD10C9-B076-44C1-8E4D-7B50A47391CD}">
      <dsp:nvSpPr>
        <dsp:cNvPr id="0" name=""/>
        <dsp:cNvSpPr/>
      </dsp:nvSpPr>
      <dsp:spPr>
        <a:xfrm>
          <a:off x="0" y="1754874"/>
          <a:ext cx="5990135" cy="17523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kern="1200" dirty="0">
              <a:latin typeface="Calibri" panose="020F0502020204030204" pitchFamily="34" charset="0"/>
              <a:ea typeface="Calibri" panose="020F0502020204030204" pitchFamily="34" charset="0"/>
              <a:cs typeface="Calibri" panose="020F0502020204030204" pitchFamily="34" charset="0"/>
            </a:rPr>
            <a:t>T</a:t>
          </a:r>
          <a:r>
            <a:rPr lang="en-GB" sz="3500" b="0" i="0" kern="1200" dirty="0">
              <a:latin typeface="Calibri" panose="020F0502020204030204" pitchFamily="34" charset="0"/>
              <a:ea typeface="Calibri" panose="020F0502020204030204" pitchFamily="34" charset="0"/>
              <a:cs typeface="Calibri" panose="020F0502020204030204" pitchFamily="34" charset="0"/>
            </a:rPr>
            <a:t>he strength of an organisation’s current competitive position</a:t>
          </a:r>
          <a:r>
            <a:rPr lang="en-GB" sz="3500" b="0" i="0" kern="1200" dirty="0"/>
            <a:t>.</a:t>
          </a:r>
          <a:endParaRPr lang="en-US" sz="3500" kern="1200" dirty="0"/>
        </a:p>
      </dsp:txBody>
      <dsp:txXfrm>
        <a:off x="0" y="1754874"/>
        <a:ext cx="5990135" cy="1752305"/>
      </dsp:txXfrm>
    </dsp:sp>
    <dsp:sp modelId="{0CE01878-6390-423B-AB40-2E961952B2DC}">
      <dsp:nvSpPr>
        <dsp:cNvPr id="0" name=""/>
        <dsp:cNvSpPr/>
      </dsp:nvSpPr>
      <dsp:spPr>
        <a:xfrm>
          <a:off x="0" y="3507179"/>
          <a:ext cx="5990135" cy="0"/>
        </a:xfrm>
        <a:prstGeom prst="line">
          <a:avLst/>
        </a:prstGeom>
        <a:solidFill>
          <a:schemeClr val="accent2">
            <a:hueOff val="-7424668"/>
            <a:satOff val="2422"/>
            <a:lumOff val="-2157"/>
            <a:alphaOff val="0"/>
          </a:schemeClr>
        </a:solidFill>
        <a:ln w="13970" cap="flat" cmpd="sng" algn="ctr">
          <a:solidFill>
            <a:schemeClr val="accent2">
              <a:hueOff val="-7424668"/>
              <a:satOff val="2422"/>
              <a:lumOff val="-2157"/>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8CAAFD5-1088-4531-9F46-BDF7A1018BC7}">
      <dsp:nvSpPr>
        <dsp:cNvPr id="0" name=""/>
        <dsp:cNvSpPr/>
      </dsp:nvSpPr>
      <dsp:spPr>
        <a:xfrm>
          <a:off x="0" y="3507179"/>
          <a:ext cx="5990135" cy="17523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kern="1200" dirty="0">
              <a:latin typeface="Calibri" panose="020F0502020204030204" pitchFamily="34" charset="0"/>
              <a:ea typeface="Calibri" panose="020F0502020204030204" pitchFamily="34" charset="0"/>
              <a:cs typeface="Calibri" panose="020F0502020204030204" pitchFamily="34" charset="0"/>
            </a:rPr>
            <a:t>T</a:t>
          </a:r>
          <a:r>
            <a:rPr lang="en-GB" sz="3500" b="0" i="0" kern="1200" dirty="0">
              <a:latin typeface="Calibri" panose="020F0502020204030204" pitchFamily="34" charset="0"/>
              <a:ea typeface="Calibri" panose="020F0502020204030204" pitchFamily="34" charset="0"/>
              <a:cs typeface="Calibri" panose="020F0502020204030204" pitchFamily="34" charset="0"/>
            </a:rPr>
            <a:t>he strength of a position that an organisation may look to move into.</a:t>
          </a:r>
          <a:endParaRPr lang="en-US" sz="3500" kern="1200" dirty="0">
            <a:latin typeface="Calibri" panose="020F0502020204030204" pitchFamily="34" charset="0"/>
            <a:ea typeface="Calibri" panose="020F0502020204030204" pitchFamily="34" charset="0"/>
            <a:cs typeface="Calibri" panose="020F0502020204030204" pitchFamily="34" charset="0"/>
          </a:endParaRPr>
        </a:p>
      </dsp:txBody>
      <dsp:txXfrm>
        <a:off x="0" y="3507179"/>
        <a:ext cx="5990135" cy="1752305"/>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9B8662-D688-4048-9B7F-119044EB1F52}" type="datetimeFigureOut">
              <a:rPr lang="en-GB" smtClean="0"/>
              <a:t>17/02/2026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67C5FC-B97B-4A75-8A22-62E02F0EDC52}" type="slidenum">
              <a:rPr lang="en-GB" smtClean="0"/>
              <a:t>‹#›</a:t>
            </a:fld>
            <a:endParaRPr lang="en-GB"/>
          </a:p>
        </p:txBody>
      </p:sp>
    </p:spTree>
    <p:extLst>
      <p:ext uri="{BB962C8B-B14F-4D97-AF65-F5344CB8AC3E}">
        <p14:creationId xmlns:p14="http://schemas.microsoft.com/office/powerpoint/2010/main" val="11294168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A67C5FC-B97B-4A75-8A22-62E02F0EDC52}" type="slidenum">
              <a:rPr lang="en-GB" smtClean="0"/>
              <a:t>25</a:t>
            </a:fld>
            <a:endParaRPr lang="en-GB"/>
          </a:p>
        </p:txBody>
      </p:sp>
    </p:spTree>
    <p:extLst>
      <p:ext uri="{BB962C8B-B14F-4D97-AF65-F5344CB8AC3E}">
        <p14:creationId xmlns:p14="http://schemas.microsoft.com/office/powerpoint/2010/main" val="20111263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fld id="{A16CE93C-C27F-47FB-8BD7-BB9D3FBEA839}" type="datetimeFigureOut">
              <a:rPr lang="en-GB" smtClean="0"/>
              <a:t>17/02/2026</a:t>
            </a:fld>
            <a:endParaRPr lang="en-GB"/>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1">
                    <a:lumMod val="65000"/>
                  </a:schemeClr>
                </a:solidFill>
              </a:defRPr>
            </a:lvl1pPr>
          </a:lstStyle>
          <a:p>
            <a:fld id="{B169F1FC-47D4-48A2-9F56-B33F25ABEB5D}" type="slidenum">
              <a:rPr lang="en-GB" smtClean="0"/>
              <a:t>‹#›</a:t>
            </a:fld>
            <a:endParaRPr lang="en-GB"/>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23391137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16CE93C-C27F-47FB-8BD7-BB9D3FBEA839}" type="datetimeFigureOut">
              <a:rPr lang="en-GB" smtClean="0"/>
              <a:t>17/02/2026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9F1FC-47D4-48A2-9F56-B33F25ABEB5D}" type="slidenum">
              <a:rPr lang="en-GB" smtClean="0"/>
              <a:t>‹#›</a:t>
            </a:fld>
            <a:endParaRPr lang="en-GB"/>
          </a:p>
        </p:txBody>
      </p:sp>
    </p:spTree>
    <p:extLst>
      <p:ext uri="{BB962C8B-B14F-4D97-AF65-F5344CB8AC3E}">
        <p14:creationId xmlns:p14="http://schemas.microsoft.com/office/powerpoint/2010/main" val="32181734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en-US"/>
              <a:t>Click to edit Master title style</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6CE93C-C27F-47FB-8BD7-BB9D3FBEA839}" type="datetimeFigureOut">
              <a:rPr lang="en-GB" smtClean="0"/>
              <a:t>17/02/2026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9F1FC-47D4-48A2-9F56-B33F25ABEB5D}" type="slidenum">
              <a:rPr lang="en-GB" smtClean="0"/>
              <a:t>‹#›</a:t>
            </a:fld>
            <a:endParaRPr lang="en-GB"/>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1743366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16CE93C-C27F-47FB-8BD7-BB9D3FBEA839}" type="datetimeFigureOut">
              <a:rPr lang="en-GB" smtClean="0"/>
              <a:t>17/02/2026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69F1FC-47D4-48A2-9F56-B33F25ABEB5D}" type="slidenum">
              <a:rPr lang="en-GB" smtClean="0"/>
              <a:t>‹#›</a:t>
            </a:fld>
            <a:endParaRPr lang="en-GB"/>
          </a:p>
        </p:txBody>
      </p:sp>
    </p:spTree>
    <p:extLst>
      <p:ext uri="{BB962C8B-B14F-4D97-AF65-F5344CB8AC3E}">
        <p14:creationId xmlns:p14="http://schemas.microsoft.com/office/powerpoint/2010/main" val="5106827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en-US"/>
              <a:t>Click to edit Master text styles</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16CE93C-C27F-47FB-8BD7-BB9D3FBEA839}" type="datetimeFigureOut">
              <a:rPr lang="en-GB" smtClean="0"/>
              <a:t>17/02/2026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169F1FC-47D4-48A2-9F56-B33F25ABEB5D}" type="slidenum">
              <a:rPr lang="en-GB" smtClean="0"/>
              <a:t>‹#›</a:t>
            </a:fld>
            <a:endParaRPr lang="en-GB"/>
          </a:p>
        </p:txBody>
      </p:sp>
    </p:spTree>
    <p:extLst>
      <p:ext uri="{BB962C8B-B14F-4D97-AF65-F5344CB8AC3E}">
        <p14:creationId xmlns:p14="http://schemas.microsoft.com/office/powerpoint/2010/main" val="15057610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16CE93C-C27F-47FB-8BD7-BB9D3FBEA839}" type="datetimeFigureOut">
              <a:rPr lang="en-GB" smtClean="0"/>
              <a:t>17/02/2026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169F1FC-47D4-48A2-9F56-B33F25ABEB5D}" type="slidenum">
              <a:rPr lang="en-GB" smtClean="0"/>
              <a:t>‹#›</a:t>
            </a:fld>
            <a:endParaRPr lang="en-GB"/>
          </a:p>
        </p:txBody>
      </p:sp>
    </p:spTree>
    <p:extLst>
      <p:ext uri="{BB962C8B-B14F-4D97-AF65-F5344CB8AC3E}">
        <p14:creationId xmlns:p14="http://schemas.microsoft.com/office/powerpoint/2010/main" val="18708095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6CE93C-C27F-47FB-8BD7-BB9D3FBEA839}" type="datetimeFigureOut">
              <a:rPr lang="en-GB" smtClean="0"/>
              <a:t>17/02/2026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169F1FC-47D4-48A2-9F56-B33F25ABEB5D}" type="slidenum">
              <a:rPr lang="en-GB" smtClean="0"/>
              <a:t>‹#›</a:t>
            </a:fld>
            <a:endParaRPr lang="en-GB"/>
          </a:p>
        </p:txBody>
      </p:sp>
    </p:spTree>
    <p:extLst>
      <p:ext uri="{BB962C8B-B14F-4D97-AF65-F5344CB8AC3E}">
        <p14:creationId xmlns:p14="http://schemas.microsoft.com/office/powerpoint/2010/main" val="14907152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16CE93C-C27F-47FB-8BD7-BB9D3FBEA839}" type="datetimeFigureOut">
              <a:rPr lang="en-GB" smtClean="0"/>
              <a:t>17/02/2026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69F1FC-47D4-48A2-9F56-B33F25ABEB5D}" type="slidenum">
              <a:rPr lang="en-GB" smtClean="0"/>
              <a:t>‹#›</a:t>
            </a:fld>
            <a:endParaRPr lang="en-GB"/>
          </a:p>
        </p:txBody>
      </p:sp>
    </p:spTree>
    <p:extLst>
      <p:ext uri="{BB962C8B-B14F-4D97-AF65-F5344CB8AC3E}">
        <p14:creationId xmlns:p14="http://schemas.microsoft.com/office/powerpoint/2010/main" val="29901020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bg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1292840" cy="5128923"/>
          </a:xfrm>
          <a:solidFill>
            <a:schemeClr val="accent1"/>
          </a:solidFill>
        </p:spPr>
        <p:txBody>
          <a:bodyPr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bg1">
                    <a:lumMod val="8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16CE93C-C27F-47FB-8BD7-BB9D3FBEA839}" type="datetimeFigureOut">
              <a:rPr lang="en-GB" smtClean="0"/>
              <a:t>17/02/2026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69F1FC-47D4-48A2-9F56-B33F25ABEB5D}" type="slidenum">
              <a:rPr lang="en-GB" smtClean="0"/>
              <a:t>‹#›</a:t>
            </a:fld>
            <a:endParaRPr lang="en-GB"/>
          </a:p>
        </p:txBody>
      </p:sp>
    </p:spTree>
    <p:extLst>
      <p:ext uri="{BB962C8B-B14F-4D97-AF65-F5344CB8AC3E}">
        <p14:creationId xmlns:p14="http://schemas.microsoft.com/office/powerpoint/2010/main" val="24638850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16CE93C-C27F-47FB-8BD7-BB9D3FBEA839}" type="datetimeFigureOut">
              <a:rPr lang="en-GB" smtClean="0"/>
              <a:t>17/02/2026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9F1FC-47D4-48A2-9F56-B33F25ABEB5D}" type="slidenum">
              <a:rPr lang="en-GB" smtClean="0"/>
              <a:t>‹#›</a:t>
            </a:fld>
            <a:endParaRPr lang="en-GB"/>
          </a:p>
        </p:txBody>
      </p:sp>
    </p:spTree>
    <p:extLst>
      <p:ext uri="{BB962C8B-B14F-4D97-AF65-F5344CB8AC3E}">
        <p14:creationId xmlns:p14="http://schemas.microsoft.com/office/powerpoint/2010/main" val="16076444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16CE93C-C27F-47FB-8BD7-BB9D3FBEA839}" type="datetimeFigureOut">
              <a:rPr lang="en-GB" smtClean="0"/>
              <a:t>17/02/2026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9F1FC-47D4-48A2-9F56-B33F25ABEB5D}" type="slidenum">
              <a:rPr lang="en-GB" smtClean="0"/>
              <a:t>‹#›</a:t>
            </a:fld>
            <a:endParaRPr lang="en-GB"/>
          </a:p>
        </p:txBody>
      </p:sp>
    </p:spTree>
    <p:extLst>
      <p:ext uri="{BB962C8B-B14F-4D97-AF65-F5344CB8AC3E}">
        <p14:creationId xmlns:p14="http://schemas.microsoft.com/office/powerpoint/2010/main" val="26901895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7" name="Content Placeholder 4"/>
          <p:cNvSpPr>
            <a:spLocks noGrp="1"/>
          </p:cNvSpPr>
          <p:nvPr>
            <p:ph idx="1"/>
          </p:nvPr>
        </p:nvSpPr>
        <p:spPr>
          <a:xfrm>
            <a:off x="575478" y="1415219"/>
            <a:ext cx="11168487" cy="4778872"/>
          </a:xfrm>
        </p:spPr>
        <p:txBody>
          <a:bodyPr>
            <a:normAutofit/>
          </a:bodyPr>
          <a:lstStyle/>
          <a:p>
            <a:r>
              <a:rPr lang="en-GB" dirty="0"/>
              <a:t>Text</a:t>
            </a:r>
          </a:p>
        </p:txBody>
      </p:sp>
      <p:sp>
        <p:nvSpPr>
          <p:cNvPr id="8" name="Text Placeholder 13"/>
          <p:cNvSpPr>
            <a:spLocks noGrp="1"/>
          </p:cNvSpPr>
          <p:nvPr>
            <p:ph type="body" sz="quarter" idx="14"/>
          </p:nvPr>
        </p:nvSpPr>
        <p:spPr>
          <a:xfrm>
            <a:off x="575478" y="927460"/>
            <a:ext cx="11168487" cy="427722"/>
          </a:xfrm>
        </p:spPr>
        <p:txBody>
          <a:bodyPr>
            <a:normAutofit/>
          </a:bodyPr>
          <a:lstStyle>
            <a:lvl1pPr>
              <a:defRPr sz="2177" spc="345" baseline="0">
                <a:solidFill>
                  <a:schemeClr val="tx1"/>
                </a:solidFill>
              </a:defRPr>
            </a:lvl1pPr>
          </a:lstStyle>
          <a:p>
            <a:pPr lvl="0"/>
            <a:r>
              <a:rPr lang="en-US"/>
              <a:t>Edit Master text styles</a:t>
            </a:r>
          </a:p>
        </p:txBody>
      </p:sp>
      <p:sp>
        <p:nvSpPr>
          <p:cNvPr id="9" name="Title 6"/>
          <p:cNvSpPr>
            <a:spLocks noGrp="1"/>
          </p:cNvSpPr>
          <p:nvPr>
            <p:ph type="title"/>
          </p:nvPr>
        </p:nvSpPr>
        <p:spPr>
          <a:xfrm>
            <a:off x="575478" y="350012"/>
            <a:ext cx="11168487" cy="514805"/>
          </a:xfrm>
        </p:spPr>
        <p:txBody>
          <a:bodyPr/>
          <a:lstStyle>
            <a:lvl1pPr>
              <a:defRPr sz="3266" baseline="0"/>
            </a:lvl1pPr>
          </a:lstStyle>
          <a:p>
            <a:r>
              <a:rPr lang="en-US"/>
              <a:t>Click to edit Master title style</a:t>
            </a:r>
            <a:endParaRPr lang="en-GB" dirty="0"/>
          </a:p>
        </p:txBody>
      </p:sp>
      <p:sp>
        <p:nvSpPr>
          <p:cNvPr id="5" name="Date Placeholder 3">
            <a:extLst>
              <a:ext uri="{FF2B5EF4-FFF2-40B4-BE49-F238E27FC236}">
                <a16:creationId xmlns:a16="http://schemas.microsoft.com/office/drawing/2014/main" id="{E3F1ED20-6EA4-834A-84C3-5F13101516C6}"/>
              </a:ext>
            </a:extLst>
          </p:cNvPr>
          <p:cNvSpPr>
            <a:spLocks noGrp="1"/>
          </p:cNvSpPr>
          <p:nvPr>
            <p:ph type="dt" sz="half" idx="15"/>
          </p:nvPr>
        </p:nvSpPr>
        <p:spPr>
          <a:xfrm>
            <a:off x="8182307" y="6338106"/>
            <a:ext cx="2485467" cy="182899"/>
          </a:xfrm>
          <a:prstGeom prst="rect">
            <a:avLst/>
          </a:prstGeom>
        </p:spPr>
        <p:txBody>
          <a:bodyPr/>
          <a:lstStyle>
            <a:lvl1pPr>
              <a:defRPr/>
            </a:lvl1pPr>
          </a:lstStyle>
          <a:p>
            <a:pPr>
              <a:defRPr/>
            </a:pPr>
            <a:fld id="{2AC69A79-DABB-A140-9611-65FDE2148971}" type="datetime1">
              <a:rPr lang="en-GB"/>
              <a:pPr>
                <a:defRPr/>
              </a:pPr>
              <a:t>17/02/2026</a:t>
            </a:fld>
            <a:endParaRPr lang="en-GB" dirty="0"/>
          </a:p>
        </p:txBody>
      </p:sp>
      <p:sp>
        <p:nvSpPr>
          <p:cNvPr id="6" name="Footer Placeholder 4">
            <a:extLst>
              <a:ext uri="{FF2B5EF4-FFF2-40B4-BE49-F238E27FC236}">
                <a16:creationId xmlns:a16="http://schemas.microsoft.com/office/drawing/2014/main" id="{CB04AA19-F1AF-8245-AC0F-9E300A420D07}"/>
              </a:ext>
            </a:extLst>
          </p:cNvPr>
          <p:cNvSpPr>
            <a:spLocks noGrp="1"/>
          </p:cNvSpPr>
          <p:nvPr>
            <p:ph type="ftr" sz="quarter" idx="16"/>
          </p:nvPr>
        </p:nvSpPr>
        <p:spPr/>
        <p:txBody>
          <a:bodyPr/>
          <a:lstStyle>
            <a:lvl1pPr>
              <a:defRPr/>
            </a:lvl1pPr>
          </a:lstStyle>
          <a:p>
            <a:pPr>
              <a:defRPr/>
            </a:pPr>
            <a:r>
              <a:rPr lang="en-GB"/>
              <a:t>PRESENTATION TITLE – GO TO INSERT &gt; HEADER &amp; FOOTER TO EDIT THIS TEXT</a:t>
            </a:r>
            <a:endParaRPr lang="en-GB" dirty="0"/>
          </a:p>
        </p:txBody>
      </p:sp>
      <p:sp>
        <p:nvSpPr>
          <p:cNvPr id="10" name="Slide Number Placeholder 5">
            <a:extLst>
              <a:ext uri="{FF2B5EF4-FFF2-40B4-BE49-F238E27FC236}">
                <a16:creationId xmlns:a16="http://schemas.microsoft.com/office/drawing/2014/main" id="{42B3D9FD-9882-584D-9F15-BCFE8BF22A2F}"/>
              </a:ext>
            </a:extLst>
          </p:cNvPr>
          <p:cNvSpPr>
            <a:spLocks noGrp="1"/>
          </p:cNvSpPr>
          <p:nvPr>
            <p:ph type="sldNum" sz="quarter" idx="17"/>
          </p:nvPr>
        </p:nvSpPr>
        <p:spPr/>
        <p:txBody>
          <a:bodyPr/>
          <a:lstStyle>
            <a:lvl1pPr>
              <a:defRPr/>
            </a:lvl1pPr>
          </a:lstStyle>
          <a:p>
            <a:pPr>
              <a:defRPr/>
            </a:pPr>
            <a:fld id="{8DC5CC67-44E6-9749-A098-F78D3C01D57F}" type="slidenum">
              <a:rPr lang="en-GB"/>
              <a:pPr>
                <a:defRPr/>
              </a:pPr>
              <a:t>‹#›</a:t>
            </a:fld>
            <a:endParaRPr lang="en-GB" dirty="0"/>
          </a:p>
        </p:txBody>
      </p:sp>
    </p:spTree>
    <p:extLst>
      <p:ext uri="{BB962C8B-B14F-4D97-AF65-F5344CB8AC3E}">
        <p14:creationId xmlns:p14="http://schemas.microsoft.com/office/powerpoint/2010/main" val="691624209"/>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2">
                    <a:lumMod val="20000"/>
                    <a:lumOff val="80000"/>
                  </a:schemeClr>
                </a:solidFill>
              </a:defRPr>
            </a:lvl1pPr>
          </a:lstStyle>
          <a:p>
            <a:fld id="{A16CE93C-C27F-47FB-8BD7-BB9D3FBEA839}" type="datetimeFigureOut">
              <a:rPr lang="en-GB" smtClean="0"/>
              <a:t>17/02/2026</a:t>
            </a:fld>
            <a:endParaRPr lang="en-GB"/>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tx2">
                    <a:lumMod val="20000"/>
                    <a:lumOff val="80000"/>
                  </a:schemeClr>
                </a:solidFill>
              </a:defRPr>
            </a:lvl1pPr>
          </a:lstStyle>
          <a:p>
            <a:endParaRPr lang="en-GB"/>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defRPr>
            </a:lvl1pPr>
          </a:lstStyle>
          <a:p>
            <a:fld id="{B169F1FC-47D4-48A2-9F56-B33F25ABEB5D}" type="slidenum">
              <a:rPr lang="en-GB" smtClean="0"/>
              <a:t>‹#›</a:t>
            </a:fld>
            <a:endParaRPr lang="en-GB"/>
          </a:p>
        </p:txBody>
      </p:sp>
    </p:spTree>
    <p:extLst>
      <p:ext uri="{BB962C8B-B14F-4D97-AF65-F5344CB8AC3E}">
        <p14:creationId xmlns:p14="http://schemas.microsoft.com/office/powerpoint/2010/main" val="3884189461"/>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Lst>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video" Target="https://www.youtube.com/embed/XCWHSeDU-zk?feature=oembed"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2.xml"/><Relationship Id="rId1" Type="http://schemas.openxmlformats.org/officeDocument/2006/relationships/video" Target="https://www.youtube.com/embed/Dfp23xSqpdk?start=117&amp;feature=oembed"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dirty="0"/>
              <a:t>BMBM5024  </a:t>
            </a:r>
            <a:br>
              <a:rPr lang="en-GB" dirty="0"/>
            </a:br>
            <a:r>
              <a:rPr lang="en-GB" dirty="0"/>
              <a:t>Marketing in Practice</a:t>
            </a:r>
          </a:p>
        </p:txBody>
      </p:sp>
      <p:sp>
        <p:nvSpPr>
          <p:cNvPr id="3" name="Subtitle 2"/>
          <p:cNvSpPr>
            <a:spLocks noGrp="1"/>
          </p:cNvSpPr>
          <p:nvPr>
            <p:ph type="subTitle" idx="1"/>
          </p:nvPr>
        </p:nvSpPr>
        <p:spPr>
          <a:xfrm>
            <a:off x="1261872" y="5628068"/>
            <a:ext cx="9418320" cy="864172"/>
          </a:xfrm>
        </p:spPr>
        <p:txBody>
          <a:bodyPr>
            <a:normAutofit/>
          </a:bodyPr>
          <a:lstStyle/>
          <a:p>
            <a:r>
              <a:rPr lang="en-GB" sz="2800" dirty="0"/>
              <a:t>Lecturer: Gwyneth Jones</a:t>
            </a:r>
          </a:p>
        </p:txBody>
      </p:sp>
    </p:spTree>
    <p:extLst>
      <p:ext uri="{BB962C8B-B14F-4D97-AF65-F5344CB8AC3E}">
        <p14:creationId xmlns:p14="http://schemas.microsoft.com/office/powerpoint/2010/main" val="30918921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8338" y="365760"/>
            <a:ext cx="10246174" cy="999401"/>
          </a:xfrm>
        </p:spPr>
        <p:txBody>
          <a:bodyPr/>
          <a:lstStyle/>
          <a:p>
            <a:r>
              <a:rPr lang="en-GB" b="1" u="sng" dirty="0">
                <a:latin typeface="Calibri" panose="020F0502020204030204" pitchFamily="34" charset="0"/>
                <a:cs typeface="Calibri" panose="020F0502020204030204" pitchFamily="34" charset="0"/>
              </a:rPr>
              <a:t>SOSTAC Planning Model</a:t>
            </a:r>
          </a:p>
        </p:txBody>
      </p:sp>
      <p:pic>
        <p:nvPicPr>
          <p:cNvPr id="4" name="Content Placeholder 3"/>
          <p:cNvPicPr>
            <a:picLocks noGrp="1" noChangeAspect="1"/>
          </p:cNvPicPr>
          <p:nvPr>
            <p:ph idx="1"/>
          </p:nvPr>
        </p:nvPicPr>
        <p:blipFill rotWithShape="1">
          <a:blip r:embed="rId2"/>
          <a:srcRect l="12613" t="19830" r="17164" b="7064"/>
          <a:stretch/>
        </p:blipFill>
        <p:spPr>
          <a:xfrm>
            <a:off x="360608" y="1519707"/>
            <a:ext cx="10161431" cy="5177307"/>
          </a:xfrm>
          <a:prstGeom prst="rect">
            <a:avLst/>
          </a:prstGeom>
        </p:spPr>
      </p:pic>
    </p:spTree>
    <p:extLst>
      <p:ext uri="{BB962C8B-B14F-4D97-AF65-F5344CB8AC3E}">
        <p14:creationId xmlns:p14="http://schemas.microsoft.com/office/powerpoint/2010/main" val="268791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3801627-6861-4EA9-BE98-E0CE33A894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43466" cy="6858000"/>
          </a:xfrm>
          <a:prstGeom prst="rect">
            <a:avLst/>
          </a:prstGeom>
          <a:solidFill>
            <a:srgbClr val="0D0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3C1483F-490E-4C8A-8765-1F8AF0C67D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6" y="0"/>
            <a:ext cx="3736189" cy="6858000"/>
          </a:xfrm>
          <a:prstGeom prst="rect">
            <a:avLst/>
          </a:prstGeom>
          <a:solidFill>
            <a:srgbClr val="2929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965198" y="643466"/>
            <a:ext cx="3092718" cy="5528734"/>
          </a:xfrm>
          <a:noFill/>
        </p:spPr>
        <p:txBody>
          <a:bodyPr anchor="t">
            <a:normAutofit/>
          </a:bodyPr>
          <a:lstStyle/>
          <a:p>
            <a:r>
              <a:rPr lang="en-GB" sz="2800" b="1" u="sng" dirty="0">
                <a:solidFill>
                  <a:srgbClr val="FFFFFF"/>
                </a:solidFill>
                <a:latin typeface="Calibri" panose="020F0502020204030204" pitchFamily="34" charset="0"/>
                <a:cs typeface="Calibri" panose="020F0502020204030204" pitchFamily="34" charset="0"/>
              </a:rPr>
              <a:t>Lecture 4</a:t>
            </a:r>
            <a:br>
              <a:rPr lang="en-GB" sz="2800" b="1" u="sng" dirty="0">
                <a:solidFill>
                  <a:srgbClr val="FFFFFF"/>
                </a:solidFill>
                <a:latin typeface="Calibri" panose="020F0502020204030204" pitchFamily="34" charset="0"/>
                <a:cs typeface="Calibri" panose="020F0502020204030204" pitchFamily="34" charset="0"/>
              </a:rPr>
            </a:br>
            <a:br>
              <a:rPr lang="en-GB" sz="2800" b="1" u="sng" dirty="0">
                <a:solidFill>
                  <a:srgbClr val="FFFFFF"/>
                </a:solidFill>
                <a:latin typeface="Calibri" panose="020F0502020204030204" pitchFamily="34" charset="0"/>
                <a:cs typeface="Calibri" panose="020F0502020204030204" pitchFamily="34" charset="0"/>
              </a:rPr>
            </a:br>
            <a:r>
              <a:rPr lang="en-GB" sz="2800" b="1" u="sng" dirty="0">
                <a:solidFill>
                  <a:srgbClr val="FFFFFF"/>
                </a:solidFill>
                <a:latin typeface="Calibri" panose="020F0502020204030204" pitchFamily="34" charset="0"/>
                <a:cs typeface="Calibri" panose="020F0502020204030204" pitchFamily="34" charset="0"/>
              </a:rPr>
              <a:t>The Marketing Audit</a:t>
            </a:r>
          </a:p>
        </p:txBody>
      </p:sp>
      <p:sp useBgFill="1">
        <p:nvSpPr>
          <p:cNvPr id="12" name="Rectangle 11">
            <a:extLst>
              <a:ext uri="{FF2B5EF4-FFF2-40B4-BE49-F238E27FC236}">
                <a16:creationId xmlns:a16="http://schemas.microsoft.com/office/drawing/2014/main" id="{0249BF42-D05C-4553-9417-7B86957592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9654" y="0"/>
            <a:ext cx="691318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4821898" y="643466"/>
            <a:ext cx="5827472" cy="5571067"/>
          </a:xfrm>
        </p:spPr>
        <p:txBody>
          <a:bodyPr>
            <a:normAutofit/>
          </a:bodyPr>
          <a:lstStyle/>
          <a:p>
            <a:pPr marL="0" indent="0">
              <a:buNone/>
            </a:pPr>
            <a:r>
              <a:rPr lang="en-GB" sz="2800" b="1" dirty="0">
                <a:latin typeface="Calibri" panose="020F0502020204030204" pitchFamily="34" charset="0"/>
                <a:cs typeface="Calibri" panose="020F0502020204030204" pitchFamily="34" charset="0"/>
              </a:rPr>
              <a:t>In our last lecture we looked at the MACRO environmental audit using a PESTEL ANALYSIS</a:t>
            </a:r>
          </a:p>
          <a:p>
            <a:pPr marL="0" indent="0">
              <a:buNone/>
            </a:pPr>
            <a:r>
              <a:rPr lang="en-GB" sz="2800" b="1" dirty="0">
                <a:latin typeface="Calibri" panose="020F0502020204030204" pitchFamily="34" charset="0"/>
                <a:cs typeface="Calibri" panose="020F0502020204030204" pitchFamily="34" charset="0"/>
              </a:rPr>
              <a:t>Today we will explore tools used for the MICRO environmental audit:</a:t>
            </a:r>
          </a:p>
          <a:p>
            <a:r>
              <a:rPr lang="en-GB" sz="2800" b="1" dirty="0">
                <a:latin typeface="Calibri" panose="020F0502020204030204" pitchFamily="34" charset="0"/>
                <a:cs typeface="Calibri" panose="020F0502020204030204" pitchFamily="34" charset="0"/>
              </a:rPr>
              <a:t>Porter’s Five Forces</a:t>
            </a:r>
          </a:p>
          <a:p>
            <a:pPr marL="0" indent="0">
              <a:buNone/>
            </a:pPr>
            <a:endParaRPr lang="en-GB" sz="2400" b="1" dirty="0">
              <a:latin typeface="Calibri" panose="020F0502020204030204" pitchFamily="34" charset="0"/>
              <a:cs typeface="Calibri" panose="020F0502020204030204" pitchFamily="34" charset="0"/>
            </a:endParaRPr>
          </a:p>
          <a:p>
            <a:pPr marL="0" indent="0">
              <a:buNone/>
            </a:pPr>
            <a:endParaRPr lang="en-GB" sz="2400" b="1" dirty="0">
              <a:latin typeface="Calibri" panose="020F0502020204030204" pitchFamily="34" charset="0"/>
              <a:cs typeface="Calibri" panose="020F0502020204030204" pitchFamily="34" charset="0"/>
            </a:endParaRPr>
          </a:p>
          <a:p>
            <a:endParaRPr lang="en-GB" sz="2400" dirty="0">
              <a:latin typeface="Calibri" panose="020F0502020204030204" pitchFamily="34" charset="0"/>
              <a:cs typeface="Calibri" panose="020F0502020204030204" pitchFamily="34" charset="0"/>
            </a:endParaRPr>
          </a:p>
          <a:p>
            <a:endParaRPr lang="en-GB" sz="2400" dirty="0">
              <a:latin typeface="Calibri" panose="020F0502020204030204" pitchFamily="34" charset="0"/>
              <a:cs typeface="Calibri" panose="020F0502020204030204" pitchFamily="34" charset="0"/>
            </a:endParaRPr>
          </a:p>
          <a:p>
            <a:endParaRPr lang="en-GB" sz="2400" dirty="0"/>
          </a:p>
        </p:txBody>
      </p:sp>
    </p:spTree>
    <p:extLst>
      <p:ext uri="{BB962C8B-B14F-4D97-AF65-F5344CB8AC3E}">
        <p14:creationId xmlns:p14="http://schemas.microsoft.com/office/powerpoint/2010/main" val="39694022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hade val="98000"/>
                <a:satMod val="130000"/>
                <a:lumMod val="102000"/>
              </a:schemeClr>
            </a:gs>
            <a:gs pos="100000">
              <a:schemeClr val="bg1">
                <a:tint val="98000"/>
                <a:shade val="78000"/>
                <a:satMod val="140000"/>
              </a:schemeClr>
            </a:gs>
          </a:gsLst>
          <a:path path="circle">
            <a:fillToRect l="100000" t="100000" r="100000" b="100000"/>
          </a:path>
        </a:gradFill>
        <a:effectLst/>
      </p:bgPr>
    </p:bg>
    <p:spTree>
      <p:nvGrpSpPr>
        <p:cNvPr id="1" name=""/>
        <p:cNvGrpSpPr/>
        <p:nvPr/>
      </p:nvGrpSpPr>
      <p:grpSpPr>
        <a:xfrm>
          <a:off x="0" y="0"/>
          <a:ext cx="0" cy="0"/>
          <a:chOff x="0" y="0"/>
          <a:chExt cx="0" cy="0"/>
        </a:xfrm>
      </p:grpSpPr>
      <p:sp>
        <p:nvSpPr>
          <p:cNvPr id="33" name="Rectangle 9">
            <a:extLst>
              <a:ext uri="{FF2B5EF4-FFF2-40B4-BE49-F238E27FC236}">
                <a16:creationId xmlns:a16="http://schemas.microsoft.com/office/drawing/2014/main" id="{0E99ED6D-365F-4CAE-942F-ECA78F74BD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useBgFill="1">
        <p:nvSpPr>
          <p:cNvPr id="34" name="Rectangle 11">
            <a:extLst>
              <a:ext uri="{FF2B5EF4-FFF2-40B4-BE49-F238E27FC236}">
                <a16:creationId xmlns:a16="http://schemas.microsoft.com/office/drawing/2014/main" id="{9B0F74F9-E373-4883-A533-C80C53DE6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13">
            <a:extLst>
              <a:ext uri="{FF2B5EF4-FFF2-40B4-BE49-F238E27FC236}">
                <a16:creationId xmlns:a16="http://schemas.microsoft.com/office/drawing/2014/main" id="{4765FFFB-1163-4DA7-83B0-B8677ABBC6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6BC0F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15">
            <a:extLst>
              <a:ext uri="{FF2B5EF4-FFF2-40B4-BE49-F238E27FC236}">
                <a16:creationId xmlns:a16="http://schemas.microsoft.com/office/drawing/2014/main" id="{EC117A05-2F4F-4370-A926-6191A5C3DC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6" y="643468"/>
            <a:ext cx="10905067" cy="557106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iagram&#10;&#10;Description automatically generated">
            <a:extLst>
              <a:ext uri="{FF2B5EF4-FFF2-40B4-BE49-F238E27FC236}">
                <a16:creationId xmlns:a16="http://schemas.microsoft.com/office/drawing/2014/main" id="{9DD88220-F034-455C-904C-4EF0F13A177B}"/>
              </a:ext>
            </a:extLst>
          </p:cNvPr>
          <p:cNvPicPr>
            <a:picLocks noChangeAspect="1"/>
          </p:cNvPicPr>
          <p:nvPr/>
        </p:nvPicPr>
        <p:blipFill>
          <a:blip r:embed="rId2"/>
          <a:stretch>
            <a:fillRect/>
          </a:stretch>
        </p:blipFill>
        <p:spPr>
          <a:xfrm>
            <a:off x="643466" y="762000"/>
            <a:ext cx="10649374" cy="5452532"/>
          </a:xfrm>
          <a:prstGeom prst="rect">
            <a:avLst/>
          </a:prstGeom>
          <a:noFill/>
        </p:spPr>
      </p:pic>
    </p:spTree>
    <p:extLst>
      <p:ext uri="{BB962C8B-B14F-4D97-AF65-F5344CB8AC3E}">
        <p14:creationId xmlns:p14="http://schemas.microsoft.com/office/powerpoint/2010/main" val="1875564606"/>
      </p:ext>
    </p:extLst>
  </p:cSld>
  <p:clrMapOvr>
    <a:overrideClrMapping bg1="dk1" tx1="lt1" bg2="dk2" tx2="lt2" accent1="accent1" accent2="accent2" accent3="accent3" accent4="accent4" accent5="accent5" accent6="accent6" hlink="hlink" folHlink="folHlink"/>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D5E0904-721C-4D68-9EB8-1C9752E329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2" name="Rectangle 11">
            <a:extLst>
              <a:ext uri="{FF2B5EF4-FFF2-40B4-BE49-F238E27FC236}">
                <a16:creationId xmlns:a16="http://schemas.microsoft.com/office/drawing/2014/main" id="{7466C88B-B170-4C69-85D3-FD6AD975F9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244"/>
            <a:ext cx="457200" cy="6858000"/>
          </a:xfrm>
          <a:prstGeom prst="rect">
            <a:avLst/>
          </a:prstGeom>
          <a:solidFill>
            <a:srgbClr val="6F6F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80FE256-DF37-4639-8CB7-2E2F1897AD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0"/>
            <a:ext cx="10835640" cy="6858000"/>
          </a:xfrm>
          <a:prstGeom prst="rect">
            <a:avLst/>
          </a:prstGeom>
          <a:solidFill>
            <a:srgbClr val="353537"/>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62F3E98A-D597-7D31-B1F4-074638A6F3E9}"/>
              </a:ext>
            </a:extLst>
          </p:cNvPr>
          <p:cNvSpPr>
            <a:spLocks noGrp="1"/>
          </p:cNvSpPr>
          <p:nvPr>
            <p:ph type="title"/>
          </p:nvPr>
        </p:nvSpPr>
        <p:spPr>
          <a:xfrm>
            <a:off x="5522600" y="758952"/>
            <a:ext cx="6216027" cy="4041648"/>
          </a:xfrm>
        </p:spPr>
        <p:txBody>
          <a:bodyPr vert="horz" lIns="91440" tIns="45720" rIns="91440" bIns="45720" rtlCol="0" anchor="b">
            <a:normAutofit/>
          </a:bodyPr>
          <a:lstStyle/>
          <a:p>
            <a:pPr>
              <a:lnSpc>
                <a:spcPct val="85000"/>
              </a:lnSpc>
            </a:pPr>
            <a:r>
              <a:rPr lang="en-US" sz="7200" dirty="0">
                <a:solidFill>
                  <a:srgbClr val="FFFFFF"/>
                </a:solidFill>
              </a:rPr>
              <a:t>The Micro Environment  Audit</a:t>
            </a:r>
          </a:p>
        </p:txBody>
      </p:sp>
      <p:sp useBgFill="1">
        <p:nvSpPr>
          <p:cNvPr id="16" name="Rectangle 15">
            <a:extLst>
              <a:ext uri="{FF2B5EF4-FFF2-40B4-BE49-F238E27FC236}">
                <a16:creationId xmlns:a16="http://schemas.microsoft.com/office/drawing/2014/main" id="{FDD1039A-772C-4213-A092-0D8A9EF4AC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2284" y="0"/>
            <a:ext cx="461996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Magnifying glass">
            <a:extLst>
              <a:ext uri="{FF2B5EF4-FFF2-40B4-BE49-F238E27FC236}">
                <a16:creationId xmlns:a16="http://schemas.microsoft.com/office/drawing/2014/main" id="{3EAB5E67-76A0-E3E7-8DD0-5C087DFE9EC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02987" y="1566474"/>
            <a:ext cx="3718563" cy="3718563"/>
          </a:xfrm>
          <a:prstGeom prst="rect">
            <a:avLst/>
          </a:prstGeom>
        </p:spPr>
      </p:pic>
      <p:sp>
        <p:nvSpPr>
          <p:cNvPr id="18" name="Rectangle 17">
            <a:extLst>
              <a:ext uri="{FF2B5EF4-FFF2-40B4-BE49-F238E27FC236}">
                <a16:creationId xmlns:a16="http://schemas.microsoft.com/office/drawing/2014/main" id="{0B39728D-66CA-4175-956D-FE26F3225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2840" y="0"/>
            <a:ext cx="899160" cy="6858000"/>
          </a:xfrm>
          <a:prstGeom prst="rect">
            <a:avLst/>
          </a:prstGeom>
          <a:solidFill>
            <a:srgbClr val="3535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559535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0B3D270-B19D-4DB8-BD3C-3E707485B5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055416" cy="685800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81964D4-4BDF-2E2C-8CB5-CBAAF01CACD8}"/>
              </a:ext>
            </a:extLst>
          </p:cNvPr>
          <p:cNvSpPr>
            <a:spLocks noGrp="1"/>
          </p:cNvSpPr>
          <p:nvPr>
            <p:ph type="title"/>
          </p:nvPr>
        </p:nvSpPr>
        <p:spPr>
          <a:xfrm>
            <a:off x="566058" y="836023"/>
            <a:ext cx="2718788" cy="5183777"/>
          </a:xfrm>
        </p:spPr>
        <p:txBody>
          <a:bodyPr anchor="ctr">
            <a:normAutofit/>
          </a:bodyPr>
          <a:lstStyle/>
          <a:p>
            <a:r>
              <a:rPr lang="en-GB" b="1" u="sng" dirty="0">
                <a:solidFill>
                  <a:srgbClr val="FFFFFF"/>
                </a:solidFill>
                <a:latin typeface="Calibri" panose="020F0502020204030204" pitchFamily="34" charset="0"/>
                <a:cs typeface="Calibri" panose="020F0502020204030204" pitchFamily="34" charset="0"/>
              </a:rPr>
              <a:t>Porter’s Five Forces Analysis</a:t>
            </a:r>
          </a:p>
        </p:txBody>
      </p:sp>
      <p:sp>
        <p:nvSpPr>
          <p:cNvPr id="11" name="Rectangle 10">
            <a:extLst>
              <a:ext uri="{FF2B5EF4-FFF2-40B4-BE49-F238E27FC236}">
                <a16:creationId xmlns:a16="http://schemas.microsoft.com/office/drawing/2014/main" id="{49BDAF94-B52E-4307-B54C-EF413086FC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9D1BFD20-9E9A-990C-781E-E20416276A86}"/>
              </a:ext>
            </a:extLst>
          </p:cNvPr>
          <p:cNvGraphicFramePr>
            <a:graphicFrameLocks noGrp="1"/>
          </p:cNvGraphicFramePr>
          <p:nvPr>
            <p:ph idx="1"/>
            <p:extLst>
              <p:ext uri="{D42A27DB-BD31-4B8C-83A1-F6EECF244321}">
                <p14:modId xmlns:p14="http://schemas.microsoft.com/office/powerpoint/2010/main" val="3624715032"/>
              </p:ext>
            </p:extLst>
          </p:nvPr>
        </p:nvGraphicFramePr>
        <p:xfrm>
          <a:off x="4658815" y="804672"/>
          <a:ext cx="5990136" cy="52620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335631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AD56E7-AD9D-7536-B85A-57E09A6BD7DD}"/>
              </a:ext>
            </a:extLst>
          </p:cNvPr>
          <p:cNvSpPr>
            <a:spLocks noGrp="1"/>
          </p:cNvSpPr>
          <p:nvPr>
            <p:ph type="title"/>
          </p:nvPr>
        </p:nvSpPr>
        <p:spPr/>
        <p:txBody>
          <a:bodyPr/>
          <a:lstStyle/>
          <a:p>
            <a:endParaRPr lang="en-GB"/>
          </a:p>
        </p:txBody>
      </p:sp>
      <p:pic>
        <p:nvPicPr>
          <p:cNvPr id="4" name="Online Media 3" title="The Explainer: The 5 Forces That Make Companies Successful">
            <a:hlinkClick r:id="" action="ppaction://media"/>
            <a:extLst>
              <a:ext uri="{FF2B5EF4-FFF2-40B4-BE49-F238E27FC236}">
                <a16:creationId xmlns:a16="http://schemas.microsoft.com/office/drawing/2014/main" id="{8CD488E5-9BD5-6E80-BBB5-8F08176156F2}"/>
              </a:ext>
            </a:extLst>
          </p:cNvPr>
          <p:cNvPicPr>
            <a:picLocks noGrp="1" noRot="1" noChangeAspect="1"/>
          </p:cNvPicPr>
          <p:nvPr>
            <p:ph idx="1"/>
            <a:videoFile r:link="rId1"/>
          </p:nvPr>
        </p:nvPicPr>
        <p:blipFill>
          <a:blip r:embed="rId3"/>
          <a:stretch>
            <a:fillRect/>
          </a:stretch>
        </p:blipFill>
        <p:spPr>
          <a:xfrm>
            <a:off x="0" y="-58519"/>
            <a:ext cx="12210013" cy="6899123"/>
          </a:xfrm>
          <a:prstGeom prst="rect">
            <a:avLst/>
          </a:prstGeom>
        </p:spPr>
      </p:pic>
    </p:spTree>
    <p:extLst>
      <p:ext uri="{BB962C8B-B14F-4D97-AF65-F5344CB8AC3E}">
        <p14:creationId xmlns:p14="http://schemas.microsoft.com/office/powerpoint/2010/main" val="3771168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1964D4-4BDF-2E2C-8CB5-CBAAF01CACD8}"/>
              </a:ext>
            </a:extLst>
          </p:cNvPr>
          <p:cNvSpPr>
            <a:spLocks noGrp="1"/>
          </p:cNvSpPr>
          <p:nvPr>
            <p:ph type="title"/>
          </p:nvPr>
        </p:nvSpPr>
        <p:spPr>
          <a:xfrm>
            <a:off x="496957" y="365760"/>
            <a:ext cx="10457555" cy="958215"/>
          </a:xfrm>
        </p:spPr>
        <p:txBody>
          <a:bodyPr/>
          <a:lstStyle/>
          <a:p>
            <a:r>
              <a:rPr lang="en-GB" b="1" u="sng" dirty="0">
                <a:latin typeface="Calibri" panose="020F0502020204030204" pitchFamily="34" charset="0"/>
                <a:cs typeface="Calibri" panose="020F0502020204030204" pitchFamily="34" charset="0"/>
              </a:rPr>
              <a:t>Porter’s Five Forces Analysis</a:t>
            </a:r>
          </a:p>
        </p:txBody>
      </p:sp>
      <p:sp>
        <p:nvSpPr>
          <p:cNvPr id="3" name="Content Placeholder 2">
            <a:extLst>
              <a:ext uri="{FF2B5EF4-FFF2-40B4-BE49-F238E27FC236}">
                <a16:creationId xmlns:a16="http://schemas.microsoft.com/office/drawing/2014/main" id="{0F9BC8BD-B7D4-4BAC-B0BC-9482B21DDA26}"/>
              </a:ext>
            </a:extLst>
          </p:cNvPr>
          <p:cNvSpPr>
            <a:spLocks noGrp="1"/>
          </p:cNvSpPr>
          <p:nvPr>
            <p:ph idx="1"/>
          </p:nvPr>
        </p:nvSpPr>
        <p:spPr>
          <a:xfrm>
            <a:off x="496957" y="1533526"/>
            <a:ext cx="10356573" cy="4877214"/>
          </a:xfrm>
        </p:spPr>
        <p:txBody>
          <a:bodyPr>
            <a:normAutofit fontScale="92500" lnSpcReduction="10000"/>
          </a:bodyPr>
          <a:lstStyle/>
          <a:p>
            <a:r>
              <a:rPr lang="en-GB" sz="2800" b="0" i="0" dirty="0">
                <a:solidFill>
                  <a:srgbClr val="444444"/>
                </a:solidFill>
                <a:effectLst/>
                <a:latin typeface="Calibri" panose="020F0502020204030204" pitchFamily="34" charset="0"/>
                <a:cs typeface="Calibri" panose="020F0502020204030204" pitchFamily="34" charset="0"/>
              </a:rPr>
              <a:t>Porter’s Five Forces analysis is a framework that helps analyse the level of competition within a certain industry. </a:t>
            </a:r>
          </a:p>
          <a:p>
            <a:r>
              <a:rPr lang="en-GB" sz="2800" b="0" i="0" dirty="0">
                <a:solidFill>
                  <a:srgbClr val="444444"/>
                </a:solidFill>
                <a:effectLst/>
                <a:latin typeface="Calibri" panose="020F0502020204030204" pitchFamily="34" charset="0"/>
                <a:cs typeface="Calibri" panose="020F0502020204030204" pitchFamily="34" charset="0"/>
              </a:rPr>
              <a:t>It is especially useful when starting a new business or when entering a new industry sector. </a:t>
            </a:r>
          </a:p>
          <a:p>
            <a:r>
              <a:rPr lang="en-GB" sz="2800" b="0" i="0" dirty="0">
                <a:solidFill>
                  <a:srgbClr val="444444"/>
                </a:solidFill>
                <a:effectLst/>
                <a:latin typeface="Calibri" panose="020F0502020204030204" pitchFamily="34" charset="0"/>
                <a:cs typeface="Calibri" panose="020F0502020204030204" pitchFamily="34" charset="0"/>
              </a:rPr>
              <a:t>According to this framework, </a:t>
            </a:r>
            <a:r>
              <a:rPr lang="en-GB" sz="2800" b="1" i="0" dirty="0">
                <a:solidFill>
                  <a:srgbClr val="444444"/>
                </a:solidFill>
                <a:effectLst/>
                <a:latin typeface="Calibri" panose="020F0502020204030204" pitchFamily="34" charset="0"/>
                <a:cs typeface="Calibri" panose="020F0502020204030204" pitchFamily="34" charset="0"/>
              </a:rPr>
              <a:t>competitiveness does not only come from competitors but from five forces </a:t>
            </a:r>
          </a:p>
          <a:p>
            <a:r>
              <a:rPr lang="en-GB" sz="2800" b="0" i="0" dirty="0">
                <a:solidFill>
                  <a:srgbClr val="000000"/>
                </a:solidFill>
                <a:effectLst/>
                <a:latin typeface="Calibri" panose="020F0502020204030204" pitchFamily="34" charset="0"/>
                <a:cs typeface="Calibri" panose="020F0502020204030204" pitchFamily="34" charset="0"/>
              </a:rPr>
              <a:t>The</a:t>
            </a:r>
            <a:r>
              <a:rPr lang="en-GB" sz="2800" b="0" i="0" dirty="0">
                <a:solidFill>
                  <a:srgbClr val="444444"/>
                </a:solidFill>
                <a:effectLst/>
                <a:latin typeface="Calibri" panose="020F0502020204030204" pitchFamily="34" charset="0"/>
                <a:cs typeface="Calibri" panose="020F0502020204030204" pitchFamily="34" charset="0"/>
              </a:rPr>
              <a:t> collective strength of these forces determines the competitive intensity and profit potential of an industry and thus its attractiveness. </a:t>
            </a:r>
          </a:p>
          <a:p>
            <a:r>
              <a:rPr lang="en-GB" sz="2800" b="0" i="0" dirty="0">
                <a:solidFill>
                  <a:srgbClr val="444444"/>
                </a:solidFill>
                <a:effectLst/>
                <a:latin typeface="Calibri" panose="020F0502020204030204" pitchFamily="34" charset="0"/>
                <a:cs typeface="Calibri" panose="020F0502020204030204" pitchFamily="34" charset="0"/>
              </a:rPr>
              <a:t>If the five forces are intense, almost no company in the industry earns attractive returns on investments. If the forces are mild however, there is room for higher returns. </a:t>
            </a:r>
            <a:endParaRPr lang="en-GB"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338574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1964D4-4BDF-2E2C-8CB5-CBAAF01CACD8}"/>
              </a:ext>
            </a:extLst>
          </p:cNvPr>
          <p:cNvSpPr>
            <a:spLocks noGrp="1"/>
          </p:cNvSpPr>
          <p:nvPr>
            <p:ph type="title"/>
          </p:nvPr>
        </p:nvSpPr>
        <p:spPr>
          <a:xfrm>
            <a:off x="643831" y="422031"/>
            <a:ext cx="3690425" cy="1172307"/>
          </a:xfrm>
        </p:spPr>
        <p:txBody>
          <a:bodyPr>
            <a:normAutofit/>
          </a:bodyPr>
          <a:lstStyle/>
          <a:p>
            <a:r>
              <a:rPr lang="en-GB" sz="3200" b="1" u="sng" dirty="0">
                <a:latin typeface="Calibri" panose="020F0502020204030204" pitchFamily="34" charset="0"/>
                <a:cs typeface="Calibri" panose="020F0502020204030204" pitchFamily="34" charset="0"/>
              </a:rPr>
              <a:t>Porter’s Five Forces Analysis</a:t>
            </a:r>
          </a:p>
        </p:txBody>
      </p:sp>
      <p:sp>
        <p:nvSpPr>
          <p:cNvPr id="9" name="Content Placeholder 8">
            <a:extLst>
              <a:ext uri="{FF2B5EF4-FFF2-40B4-BE49-F238E27FC236}">
                <a16:creationId xmlns:a16="http://schemas.microsoft.com/office/drawing/2014/main" id="{9AB89640-ECBF-37C2-5282-FFACC54ADCD1}"/>
              </a:ext>
            </a:extLst>
          </p:cNvPr>
          <p:cNvSpPr>
            <a:spLocks noGrp="1"/>
          </p:cNvSpPr>
          <p:nvPr>
            <p:ph idx="1"/>
          </p:nvPr>
        </p:nvSpPr>
        <p:spPr>
          <a:xfrm>
            <a:off x="643831" y="2145323"/>
            <a:ext cx="3690425" cy="4034813"/>
          </a:xfrm>
        </p:spPr>
        <p:txBody>
          <a:bodyPr>
            <a:normAutofit/>
          </a:bodyPr>
          <a:lstStyle/>
          <a:p>
            <a:r>
              <a:rPr lang="en-US" sz="2200" dirty="0">
                <a:latin typeface="Calibri" panose="020F0502020204030204" pitchFamily="34" charset="0"/>
                <a:ea typeface="Calibri" panose="020F0502020204030204" pitchFamily="34" charset="0"/>
                <a:cs typeface="Calibri" panose="020F0502020204030204" pitchFamily="34" charset="0"/>
              </a:rPr>
              <a:t>Businesses generate profit by selling goods for more than the cost of producing them. </a:t>
            </a:r>
          </a:p>
          <a:p>
            <a:r>
              <a:rPr lang="en-US" sz="2200" dirty="0">
                <a:latin typeface="Calibri" panose="020F0502020204030204" pitchFamily="34" charset="0"/>
                <a:ea typeface="Calibri" panose="020F0502020204030204" pitchFamily="34" charset="0"/>
                <a:cs typeface="Calibri" panose="020F0502020204030204" pitchFamily="34" charset="0"/>
              </a:rPr>
              <a:t>When competitive forces are weak a healthy profit can be made. </a:t>
            </a:r>
          </a:p>
          <a:p>
            <a:r>
              <a:rPr lang="en-US" sz="2200" dirty="0">
                <a:latin typeface="Calibri" panose="020F0502020204030204" pitchFamily="34" charset="0"/>
                <a:ea typeface="Calibri" panose="020F0502020204030204" pitchFamily="34" charset="0"/>
                <a:cs typeface="Calibri" panose="020F0502020204030204" pitchFamily="34" charset="0"/>
              </a:rPr>
              <a:t>When competitive forces are high, increased costs and competitive pricing force profit down. </a:t>
            </a:r>
          </a:p>
          <a:p>
            <a:pPr marL="0" indent="0">
              <a:buNone/>
            </a:pPr>
            <a:endParaRPr lang="en-US" sz="2200" dirty="0">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7" name="Content Placeholder 3">
            <a:extLst>
              <a:ext uri="{FF2B5EF4-FFF2-40B4-BE49-F238E27FC236}">
                <a16:creationId xmlns:a16="http://schemas.microsoft.com/office/drawing/2014/main" id="{7EBB2EF8-8A4E-7656-5014-59BC5B7BBF88}"/>
              </a:ext>
            </a:extLst>
          </p:cNvPr>
          <p:cNvGraphicFramePr>
            <a:graphicFrameLocks/>
          </p:cNvGraphicFramePr>
          <p:nvPr>
            <p:extLst>
              <p:ext uri="{D42A27DB-BD31-4B8C-83A1-F6EECF244321}">
                <p14:modId xmlns:p14="http://schemas.microsoft.com/office/powerpoint/2010/main" val="1718482429"/>
              </p:ext>
            </p:extLst>
          </p:nvPr>
        </p:nvGraphicFramePr>
        <p:xfrm>
          <a:off x="5813681" y="640080"/>
          <a:ext cx="3836967" cy="5588101"/>
        </p:xfrm>
        <a:graphic>
          <a:graphicData uri="http://schemas.openxmlformats.org/drawingml/2006/table">
            <a:tbl>
              <a:tblPr/>
              <a:tblGrid>
                <a:gridCol w="3836967">
                  <a:extLst>
                    <a:ext uri="{9D8B030D-6E8A-4147-A177-3AD203B41FA5}">
                      <a16:colId xmlns:a16="http://schemas.microsoft.com/office/drawing/2014/main" val="2202107275"/>
                    </a:ext>
                  </a:extLst>
                </a:gridCol>
              </a:tblGrid>
              <a:tr h="565673">
                <a:tc>
                  <a:txBody>
                    <a:bodyPr/>
                    <a:lstStyle/>
                    <a:p>
                      <a:pPr algn="ctr" fontAlgn="b"/>
                      <a:r>
                        <a:rPr lang="en-GB" sz="3300" b="0" i="0" u="none" strike="noStrike">
                          <a:solidFill>
                            <a:srgbClr val="FFFFFF"/>
                          </a:solidFill>
                          <a:effectLst/>
                          <a:latin typeface="Calibri" panose="020F0502020204030204" pitchFamily="34" charset="0"/>
                        </a:rPr>
                        <a:t>PROFIT</a:t>
                      </a:r>
                      <a:endParaRPr lang="en-GB" sz="3000" b="0" i="0" u="none" strike="noStrike">
                        <a:effectLst/>
                        <a:latin typeface="Arial" panose="020B0604020202020204" pitchFamily="34" charset="0"/>
                      </a:endParaRPr>
                    </a:p>
                  </a:txBody>
                  <a:tcPr marL="15914" marR="15914" marT="15914" marB="0" anchor="b">
                    <a:lnL>
                      <a:noFill/>
                    </a:lnL>
                    <a:lnR>
                      <a:noFill/>
                    </a:lnR>
                    <a:lnT>
                      <a:noFill/>
                    </a:lnT>
                    <a:lnB>
                      <a:noFill/>
                    </a:lnB>
                    <a:solidFill>
                      <a:srgbClr val="548235"/>
                    </a:solidFill>
                  </a:tcPr>
                </a:tc>
                <a:extLst>
                  <a:ext uri="{0D108BD9-81ED-4DB2-BD59-A6C34878D82A}">
                    <a16:rowId xmlns:a16="http://schemas.microsoft.com/office/drawing/2014/main" val="4051875885"/>
                  </a:ext>
                </a:extLst>
              </a:tr>
              <a:tr h="565673">
                <a:tc>
                  <a:txBody>
                    <a:bodyPr/>
                    <a:lstStyle/>
                    <a:p>
                      <a:pPr algn="ctr" fontAlgn="b"/>
                      <a:r>
                        <a:rPr lang="en-GB" sz="3300" b="0" i="0" u="none" strike="noStrike">
                          <a:solidFill>
                            <a:srgbClr val="FFFFFF"/>
                          </a:solidFill>
                          <a:effectLst/>
                          <a:latin typeface="Calibri" panose="020F0502020204030204" pitchFamily="34" charset="0"/>
                        </a:rPr>
                        <a:t> </a:t>
                      </a:r>
                      <a:endParaRPr lang="en-GB" sz="3000" b="0" i="0" u="none" strike="noStrike">
                        <a:effectLst/>
                        <a:latin typeface="Arial" panose="020B0604020202020204" pitchFamily="34" charset="0"/>
                      </a:endParaRPr>
                    </a:p>
                  </a:txBody>
                  <a:tcPr marL="15914" marR="15914" marT="15914" marB="0" anchor="b">
                    <a:lnL>
                      <a:noFill/>
                    </a:lnL>
                    <a:lnR>
                      <a:noFill/>
                    </a:lnR>
                    <a:lnT>
                      <a:noFill/>
                    </a:lnT>
                    <a:lnB>
                      <a:noFill/>
                    </a:lnB>
                    <a:solidFill>
                      <a:srgbClr val="548235"/>
                    </a:solidFill>
                  </a:tcPr>
                </a:tc>
                <a:extLst>
                  <a:ext uri="{0D108BD9-81ED-4DB2-BD59-A6C34878D82A}">
                    <a16:rowId xmlns:a16="http://schemas.microsoft.com/office/drawing/2014/main" val="2128563730"/>
                  </a:ext>
                </a:extLst>
              </a:tr>
              <a:tr h="565673">
                <a:tc>
                  <a:txBody>
                    <a:bodyPr/>
                    <a:lstStyle/>
                    <a:p>
                      <a:pPr algn="ctr" fontAlgn="b"/>
                      <a:r>
                        <a:rPr lang="en-GB" sz="3300" b="0" i="0" u="none" strike="noStrike">
                          <a:solidFill>
                            <a:srgbClr val="FFFFFF"/>
                          </a:solidFill>
                          <a:effectLst/>
                          <a:latin typeface="Calibri" panose="020F0502020204030204" pitchFamily="34" charset="0"/>
                        </a:rPr>
                        <a:t> </a:t>
                      </a:r>
                      <a:endParaRPr lang="en-GB" sz="3000" b="0" i="0" u="none" strike="noStrike">
                        <a:effectLst/>
                        <a:latin typeface="Arial" panose="020B0604020202020204" pitchFamily="34" charset="0"/>
                      </a:endParaRPr>
                    </a:p>
                  </a:txBody>
                  <a:tcPr marL="15914" marR="15914" marT="15914" marB="0" anchor="b">
                    <a:lnL>
                      <a:noFill/>
                    </a:lnL>
                    <a:lnR>
                      <a:noFill/>
                    </a:lnR>
                    <a:lnT>
                      <a:noFill/>
                    </a:lnT>
                    <a:lnB>
                      <a:noFill/>
                    </a:lnB>
                    <a:solidFill>
                      <a:srgbClr val="548235"/>
                    </a:solidFill>
                  </a:tcPr>
                </a:tc>
                <a:extLst>
                  <a:ext uri="{0D108BD9-81ED-4DB2-BD59-A6C34878D82A}">
                    <a16:rowId xmlns:a16="http://schemas.microsoft.com/office/drawing/2014/main" val="1749435833"/>
                  </a:ext>
                </a:extLst>
              </a:tr>
              <a:tr h="565673">
                <a:tc>
                  <a:txBody>
                    <a:bodyPr/>
                    <a:lstStyle/>
                    <a:p>
                      <a:pPr algn="ctr" fontAlgn="b"/>
                      <a:r>
                        <a:rPr lang="en-GB" sz="3300" b="0" i="0" u="none" strike="noStrike">
                          <a:solidFill>
                            <a:srgbClr val="FFFFFF"/>
                          </a:solidFill>
                          <a:effectLst/>
                          <a:latin typeface="Calibri" panose="020F0502020204030204" pitchFamily="34" charset="0"/>
                        </a:rPr>
                        <a:t> </a:t>
                      </a:r>
                      <a:endParaRPr lang="en-GB" sz="3000" b="0" i="0" u="none" strike="noStrike">
                        <a:effectLst/>
                        <a:latin typeface="Arial" panose="020B0604020202020204" pitchFamily="34" charset="0"/>
                      </a:endParaRPr>
                    </a:p>
                  </a:txBody>
                  <a:tcPr marL="15914" marR="15914" marT="15914" marB="0" anchor="b">
                    <a:lnL>
                      <a:noFill/>
                    </a:lnL>
                    <a:lnR>
                      <a:noFill/>
                    </a:lnR>
                    <a:lnT>
                      <a:noFill/>
                    </a:lnT>
                    <a:lnB>
                      <a:noFill/>
                    </a:lnB>
                    <a:solidFill>
                      <a:srgbClr val="548235"/>
                    </a:solidFill>
                  </a:tcPr>
                </a:tc>
                <a:extLst>
                  <a:ext uri="{0D108BD9-81ED-4DB2-BD59-A6C34878D82A}">
                    <a16:rowId xmlns:a16="http://schemas.microsoft.com/office/drawing/2014/main" val="4280060308"/>
                  </a:ext>
                </a:extLst>
              </a:tr>
              <a:tr h="565673">
                <a:tc>
                  <a:txBody>
                    <a:bodyPr/>
                    <a:lstStyle/>
                    <a:p>
                      <a:pPr algn="ctr" fontAlgn="b"/>
                      <a:r>
                        <a:rPr lang="en-GB" sz="3300" b="0" i="0" u="none" strike="noStrike">
                          <a:solidFill>
                            <a:srgbClr val="FFFFFF"/>
                          </a:solidFill>
                          <a:effectLst/>
                          <a:latin typeface="Calibri" panose="020F0502020204030204" pitchFamily="34" charset="0"/>
                        </a:rPr>
                        <a:t>PRICE</a:t>
                      </a:r>
                      <a:endParaRPr lang="en-GB" sz="3000" b="0" i="0" u="none" strike="noStrike">
                        <a:effectLst/>
                        <a:latin typeface="Arial" panose="020B0604020202020204" pitchFamily="34" charset="0"/>
                      </a:endParaRPr>
                    </a:p>
                  </a:txBody>
                  <a:tcPr marL="15914" marR="15914" marT="15914" marB="0" anchor="b">
                    <a:lnL>
                      <a:noFill/>
                    </a:lnL>
                    <a:lnR>
                      <a:noFill/>
                    </a:lnR>
                    <a:lnT>
                      <a:noFill/>
                    </a:lnT>
                    <a:lnB>
                      <a:noFill/>
                    </a:lnB>
                    <a:solidFill>
                      <a:srgbClr val="305496"/>
                    </a:solidFill>
                  </a:tcPr>
                </a:tc>
                <a:extLst>
                  <a:ext uri="{0D108BD9-81ED-4DB2-BD59-A6C34878D82A}">
                    <a16:rowId xmlns:a16="http://schemas.microsoft.com/office/drawing/2014/main" val="3613412622"/>
                  </a:ext>
                </a:extLst>
              </a:tr>
              <a:tr h="344967">
                <a:tc>
                  <a:txBody>
                    <a:bodyPr/>
                    <a:lstStyle/>
                    <a:p>
                      <a:pPr algn="l" fontAlgn="b"/>
                      <a:r>
                        <a:rPr lang="en-GB" sz="1800" b="0" i="0" u="none" strike="noStrike">
                          <a:solidFill>
                            <a:srgbClr val="000000"/>
                          </a:solidFill>
                          <a:effectLst/>
                          <a:latin typeface="Calibri" panose="020F0502020204030204" pitchFamily="34" charset="0"/>
                        </a:rPr>
                        <a:t> </a:t>
                      </a:r>
                      <a:endParaRPr lang="en-GB" sz="3000" b="0" i="0" u="none" strike="noStrike">
                        <a:effectLst/>
                        <a:latin typeface="Arial" panose="020B0604020202020204" pitchFamily="34" charset="0"/>
                      </a:endParaRPr>
                    </a:p>
                  </a:txBody>
                  <a:tcPr marL="15914" marR="15914" marT="15914" marB="0" anchor="b">
                    <a:lnL>
                      <a:noFill/>
                    </a:lnL>
                    <a:lnR>
                      <a:noFill/>
                    </a:lnR>
                    <a:lnT>
                      <a:noFill/>
                    </a:lnT>
                    <a:lnB>
                      <a:noFill/>
                    </a:lnB>
                    <a:solidFill>
                      <a:srgbClr val="305496"/>
                    </a:solidFill>
                  </a:tcPr>
                </a:tc>
                <a:extLst>
                  <a:ext uri="{0D108BD9-81ED-4DB2-BD59-A6C34878D82A}">
                    <a16:rowId xmlns:a16="http://schemas.microsoft.com/office/drawing/2014/main" val="1657539487"/>
                  </a:ext>
                </a:extLst>
              </a:tr>
              <a:tr h="344967">
                <a:tc>
                  <a:txBody>
                    <a:bodyPr/>
                    <a:lstStyle/>
                    <a:p>
                      <a:pPr algn="l" fontAlgn="b"/>
                      <a:r>
                        <a:rPr lang="en-GB" sz="1800" b="0" i="0" u="none" strike="noStrike">
                          <a:solidFill>
                            <a:srgbClr val="000000"/>
                          </a:solidFill>
                          <a:effectLst/>
                          <a:latin typeface="Calibri" panose="020F0502020204030204" pitchFamily="34" charset="0"/>
                        </a:rPr>
                        <a:t> </a:t>
                      </a:r>
                      <a:endParaRPr lang="en-GB" sz="3000" b="0" i="0" u="none" strike="noStrike">
                        <a:effectLst/>
                        <a:latin typeface="Arial" panose="020B0604020202020204" pitchFamily="34" charset="0"/>
                      </a:endParaRPr>
                    </a:p>
                  </a:txBody>
                  <a:tcPr marL="15914" marR="15914" marT="15914" marB="0" anchor="b">
                    <a:lnL>
                      <a:noFill/>
                    </a:lnL>
                    <a:lnR>
                      <a:noFill/>
                    </a:lnR>
                    <a:lnT>
                      <a:noFill/>
                    </a:lnT>
                    <a:lnB>
                      <a:noFill/>
                    </a:lnB>
                    <a:solidFill>
                      <a:srgbClr val="305496"/>
                    </a:solidFill>
                  </a:tcPr>
                </a:tc>
                <a:extLst>
                  <a:ext uri="{0D108BD9-81ED-4DB2-BD59-A6C34878D82A}">
                    <a16:rowId xmlns:a16="http://schemas.microsoft.com/office/drawing/2014/main" val="1181972899"/>
                  </a:ext>
                </a:extLst>
              </a:tr>
              <a:tr h="344967">
                <a:tc>
                  <a:txBody>
                    <a:bodyPr/>
                    <a:lstStyle/>
                    <a:p>
                      <a:pPr algn="l" fontAlgn="b"/>
                      <a:r>
                        <a:rPr lang="en-GB" sz="1800" b="0" i="0" u="none" strike="noStrike">
                          <a:solidFill>
                            <a:srgbClr val="000000"/>
                          </a:solidFill>
                          <a:effectLst/>
                          <a:latin typeface="Calibri" panose="020F0502020204030204" pitchFamily="34" charset="0"/>
                        </a:rPr>
                        <a:t> </a:t>
                      </a:r>
                      <a:endParaRPr lang="en-GB" sz="3000" b="0" i="0" u="none" strike="noStrike">
                        <a:effectLst/>
                        <a:latin typeface="Arial" panose="020B0604020202020204" pitchFamily="34" charset="0"/>
                      </a:endParaRPr>
                    </a:p>
                  </a:txBody>
                  <a:tcPr marL="15914" marR="15914" marT="15914" marB="0" anchor="b">
                    <a:lnL>
                      <a:noFill/>
                    </a:lnL>
                    <a:lnR>
                      <a:noFill/>
                    </a:lnR>
                    <a:lnT>
                      <a:noFill/>
                    </a:lnT>
                    <a:lnB>
                      <a:noFill/>
                    </a:lnB>
                    <a:solidFill>
                      <a:srgbClr val="305496"/>
                    </a:solidFill>
                  </a:tcPr>
                </a:tc>
                <a:extLst>
                  <a:ext uri="{0D108BD9-81ED-4DB2-BD59-A6C34878D82A}">
                    <a16:rowId xmlns:a16="http://schemas.microsoft.com/office/drawing/2014/main" val="2826938856"/>
                  </a:ext>
                </a:extLst>
              </a:tr>
              <a:tr h="344967">
                <a:tc>
                  <a:txBody>
                    <a:bodyPr/>
                    <a:lstStyle/>
                    <a:p>
                      <a:pPr algn="l" fontAlgn="b"/>
                      <a:r>
                        <a:rPr lang="en-GB" sz="1800" b="0" i="0" u="none" strike="noStrike">
                          <a:solidFill>
                            <a:srgbClr val="000000"/>
                          </a:solidFill>
                          <a:effectLst/>
                          <a:latin typeface="Calibri" panose="020F0502020204030204" pitchFamily="34" charset="0"/>
                        </a:rPr>
                        <a:t> </a:t>
                      </a:r>
                      <a:endParaRPr lang="en-GB" sz="3000" b="0" i="0" u="none" strike="noStrike">
                        <a:effectLst/>
                        <a:latin typeface="Arial" panose="020B0604020202020204" pitchFamily="34" charset="0"/>
                      </a:endParaRPr>
                    </a:p>
                  </a:txBody>
                  <a:tcPr marL="15914" marR="15914" marT="15914" marB="0" anchor="b">
                    <a:lnL>
                      <a:noFill/>
                    </a:lnL>
                    <a:lnR>
                      <a:noFill/>
                    </a:lnR>
                    <a:lnT>
                      <a:noFill/>
                    </a:lnT>
                    <a:lnB>
                      <a:noFill/>
                    </a:lnB>
                    <a:solidFill>
                      <a:srgbClr val="305496"/>
                    </a:solidFill>
                  </a:tcPr>
                </a:tc>
                <a:extLst>
                  <a:ext uri="{0D108BD9-81ED-4DB2-BD59-A6C34878D82A}">
                    <a16:rowId xmlns:a16="http://schemas.microsoft.com/office/drawing/2014/main" val="1151266638"/>
                  </a:ext>
                </a:extLst>
              </a:tr>
              <a:tr h="344967">
                <a:tc>
                  <a:txBody>
                    <a:bodyPr/>
                    <a:lstStyle/>
                    <a:p>
                      <a:pPr algn="l" fontAlgn="b"/>
                      <a:r>
                        <a:rPr lang="en-GB" sz="1800" b="0" i="0" u="none" strike="noStrike">
                          <a:solidFill>
                            <a:srgbClr val="000000"/>
                          </a:solidFill>
                          <a:effectLst/>
                          <a:latin typeface="Calibri" panose="020F0502020204030204" pitchFamily="34" charset="0"/>
                        </a:rPr>
                        <a:t> </a:t>
                      </a:r>
                      <a:endParaRPr lang="en-GB" sz="3000" b="0" i="0" u="none" strike="noStrike">
                        <a:effectLst/>
                        <a:latin typeface="Arial" panose="020B0604020202020204" pitchFamily="34" charset="0"/>
                      </a:endParaRPr>
                    </a:p>
                  </a:txBody>
                  <a:tcPr marL="15914" marR="15914" marT="15914" marB="0" anchor="b">
                    <a:lnL>
                      <a:noFill/>
                    </a:lnL>
                    <a:lnR>
                      <a:noFill/>
                    </a:lnR>
                    <a:lnT>
                      <a:noFill/>
                    </a:lnT>
                    <a:lnB>
                      <a:noFill/>
                    </a:lnB>
                    <a:solidFill>
                      <a:srgbClr val="305496"/>
                    </a:solidFill>
                  </a:tcPr>
                </a:tc>
                <a:extLst>
                  <a:ext uri="{0D108BD9-81ED-4DB2-BD59-A6C34878D82A}">
                    <a16:rowId xmlns:a16="http://schemas.microsoft.com/office/drawing/2014/main" val="3146085682"/>
                  </a:ext>
                </a:extLst>
              </a:tr>
              <a:tr h="344967">
                <a:tc>
                  <a:txBody>
                    <a:bodyPr/>
                    <a:lstStyle/>
                    <a:p>
                      <a:pPr algn="l" fontAlgn="b"/>
                      <a:r>
                        <a:rPr lang="en-GB" sz="1800" b="0" i="0" u="none" strike="noStrike">
                          <a:solidFill>
                            <a:srgbClr val="000000"/>
                          </a:solidFill>
                          <a:effectLst/>
                          <a:latin typeface="Calibri" panose="020F0502020204030204" pitchFamily="34" charset="0"/>
                        </a:rPr>
                        <a:t> </a:t>
                      </a:r>
                      <a:endParaRPr lang="en-GB" sz="3000" b="0" i="0" u="none" strike="noStrike">
                        <a:effectLst/>
                        <a:latin typeface="Arial" panose="020B0604020202020204" pitchFamily="34" charset="0"/>
                      </a:endParaRPr>
                    </a:p>
                  </a:txBody>
                  <a:tcPr marL="15914" marR="15914" marT="15914" marB="0" anchor="b">
                    <a:lnL>
                      <a:noFill/>
                    </a:lnL>
                    <a:lnR>
                      <a:noFill/>
                    </a:lnR>
                    <a:lnT>
                      <a:noFill/>
                    </a:lnT>
                    <a:lnB>
                      <a:noFill/>
                    </a:lnB>
                    <a:solidFill>
                      <a:srgbClr val="305496"/>
                    </a:solidFill>
                  </a:tcPr>
                </a:tc>
                <a:extLst>
                  <a:ext uri="{0D108BD9-81ED-4DB2-BD59-A6C34878D82A}">
                    <a16:rowId xmlns:a16="http://schemas.microsoft.com/office/drawing/2014/main" val="2415250066"/>
                  </a:ext>
                </a:extLst>
              </a:tr>
              <a:tr h="344967">
                <a:tc>
                  <a:txBody>
                    <a:bodyPr/>
                    <a:lstStyle/>
                    <a:p>
                      <a:pPr algn="l" fontAlgn="b"/>
                      <a:r>
                        <a:rPr lang="en-GB" sz="1800" b="0" i="0" u="none" strike="noStrike">
                          <a:solidFill>
                            <a:srgbClr val="000000"/>
                          </a:solidFill>
                          <a:effectLst/>
                          <a:latin typeface="Calibri" panose="020F0502020204030204" pitchFamily="34" charset="0"/>
                        </a:rPr>
                        <a:t> </a:t>
                      </a:r>
                      <a:endParaRPr lang="en-GB" sz="3000" b="0" i="0" u="none" strike="noStrike">
                        <a:effectLst/>
                        <a:latin typeface="Arial" panose="020B0604020202020204" pitchFamily="34" charset="0"/>
                      </a:endParaRPr>
                    </a:p>
                  </a:txBody>
                  <a:tcPr marL="15914" marR="15914" marT="15914" marB="0" anchor="b">
                    <a:lnL>
                      <a:noFill/>
                    </a:lnL>
                    <a:lnR>
                      <a:noFill/>
                    </a:lnR>
                    <a:lnT>
                      <a:noFill/>
                    </a:lnT>
                    <a:lnB>
                      <a:noFill/>
                    </a:lnB>
                    <a:solidFill>
                      <a:srgbClr val="305496"/>
                    </a:solidFill>
                  </a:tcPr>
                </a:tc>
                <a:extLst>
                  <a:ext uri="{0D108BD9-81ED-4DB2-BD59-A6C34878D82A}">
                    <a16:rowId xmlns:a16="http://schemas.microsoft.com/office/drawing/2014/main" val="3148204004"/>
                  </a:ext>
                </a:extLst>
              </a:tr>
              <a:tr h="344967">
                <a:tc>
                  <a:txBody>
                    <a:bodyPr/>
                    <a:lstStyle/>
                    <a:p>
                      <a:pPr algn="l" fontAlgn="b"/>
                      <a:r>
                        <a:rPr lang="en-GB" sz="1800" b="0" i="0" u="none" strike="noStrike">
                          <a:solidFill>
                            <a:srgbClr val="000000"/>
                          </a:solidFill>
                          <a:effectLst/>
                          <a:latin typeface="Calibri" panose="020F0502020204030204" pitchFamily="34" charset="0"/>
                        </a:rPr>
                        <a:t> </a:t>
                      </a:r>
                      <a:endParaRPr lang="en-GB" sz="3000" b="0" i="0" u="none" strike="noStrike">
                        <a:effectLst/>
                        <a:latin typeface="Arial" panose="020B0604020202020204" pitchFamily="34" charset="0"/>
                      </a:endParaRPr>
                    </a:p>
                  </a:txBody>
                  <a:tcPr marL="15914" marR="15914" marT="15914" marB="0" anchor="b">
                    <a:lnL>
                      <a:noFill/>
                    </a:lnL>
                    <a:lnR>
                      <a:noFill/>
                    </a:lnR>
                    <a:lnT>
                      <a:noFill/>
                    </a:lnT>
                    <a:lnB>
                      <a:noFill/>
                    </a:lnB>
                    <a:solidFill>
                      <a:srgbClr val="305496"/>
                    </a:solidFill>
                  </a:tcPr>
                </a:tc>
                <a:extLst>
                  <a:ext uri="{0D108BD9-81ED-4DB2-BD59-A6C34878D82A}">
                    <a16:rowId xmlns:a16="http://schemas.microsoft.com/office/drawing/2014/main" val="1819169564"/>
                  </a:ext>
                </a:extLst>
              </a:tr>
            </a:tbl>
          </a:graphicData>
        </a:graphic>
      </p:graphicFrame>
    </p:spTree>
    <p:extLst>
      <p:ext uri="{BB962C8B-B14F-4D97-AF65-F5344CB8AC3E}">
        <p14:creationId xmlns:p14="http://schemas.microsoft.com/office/powerpoint/2010/main" val="19386367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B8D46-58BC-792B-FE69-F88AD107A1B3}"/>
              </a:ext>
            </a:extLst>
          </p:cNvPr>
          <p:cNvSpPr>
            <a:spLocks noGrp="1"/>
          </p:cNvSpPr>
          <p:nvPr>
            <p:ph type="title"/>
          </p:nvPr>
        </p:nvSpPr>
        <p:spPr>
          <a:xfrm>
            <a:off x="735980" y="365760"/>
            <a:ext cx="10218532" cy="707886"/>
          </a:xfrm>
        </p:spPr>
        <p:txBody>
          <a:bodyPr/>
          <a:lstStyle/>
          <a:p>
            <a:r>
              <a:rPr lang="en-GB" b="1" dirty="0">
                <a:latin typeface="Calibri" panose="020F0502020204030204" pitchFamily="34" charset="0"/>
                <a:ea typeface="Calibri" panose="020F0502020204030204" pitchFamily="34" charset="0"/>
                <a:cs typeface="Calibri" panose="020F0502020204030204" pitchFamily="34" charset="0"/>
              </a:rPr>
              <a:t>High Competition = Lower Profitability</a:t>
            </a:r>
          </a:p>
        </p:txBody>
      </p:sp>
      <p:graphicFrame>
        <p:nvGraphicFramePr>
          <p:cNvPr id="4" name="Content Placeholder 3">
            <a:extLst>
              <a:ext uri="{FF2B5EF4-FFF2-40B4-BE49-F238E27FC236}">
                <a16:creationId xmlns:a16="http://schemas.microsoft.com/office/drawing/2014/main" id="{D7ED5BA4-4670-CCF3-09DE-A7EEA965734C}"/>
              </a:ext>
            </a:extLst>
          </p:cNvPr>
          <p:cNvGraphicFramePr>
            <a:graphicFrameLocks noGrp="1"/>
          </p:cNvGraphicFramePr>
          <p:nvPr>
            <p:ph idx="1"/>
            <p:extLst>
              <p:ext uri="{D42A27DB-BD31-4B8C-83A1-F6EECF244321}">
                <p14:modId xmlns:p14="http://schemas.microsoft.com/office/powerpoint/2010/main" val="1580089564"/>
              </p:ext>
            </p:extLst>
          </p:nvPr>
        </p:nvGraphicFramePr>
        <p:xfrm>
          <a:off x="6356196" y="2252546"/>
          <a:ext cx="3579542" cy="4075633"/>
        </p:xfrm>
        <a:graphic>
          <a:graphicData uri="http://schemas.openxmlformats.org/drawingml/2006/table">
            <a:tbl>
              <a:tblPr>
                <a:tableStyleId>{5C22544A-7EE6-4342-B048-85BDC9FD1C3A}</a:tableStyleId>
              </a:tblPr>
              <a:tblGrid>
                <a:gridCol w="3579542">
                  <a:extLst>
                    <a:ext uri="{9D8B030D-6E8A-4147-A177-3AD203B41FA5}">
                      <a16:colId xmlns:a16="http://schemas.microsoft.com/office/drawing/2014/main" val="3965941884"/>
                    </a:ext>
                  </a:extLst>
                </a:gridCol>
              </a:tblGrid>
              <a:tr h="502175">
                <a:tc>
                  <a:txBody>
                    <a:bodyPr/>
                    <a:lstStyle/>
                    <a:p>
                      <a:pPr algn="ctr" fontAlgn="b"/>
                      <a:r>
                        <a:rPr lang="en-GB" sz="2000" b="1" u="none" strike="noStrike" dirty="0">
                          <a:effectLst/>
                        </a:rPr>
                        <a:t>PROFIT</a:t>
                      </a:r>
                    </a:p>
                    <a:p>
                      <a:pPr algn="ctr" fontAlgn="b"/>
                      <a:r>
                        <a:rPr lang="en-GB" sz="2000" u="none" strike="noStrike" dirty="0">
                          <a:effectLst/>
                        </a:rPr>
                        <a:t> </a:t>
                      </a:r>
                      <a:endParaRPr lang="en-GB" sz="2000" b="0" i="0" u="none" strike="noStrike" dirty="0">
                        <a:solidFill>
                          <a:srgbClr val="FFFFFF"/>
                        </a:solidFill>
                        <a:effectLst/>
                        <a:latin typeface="Calibri" panose="020F0502020204030204" pitchFamily="34" charset="0"/>
                      </a:endParaRPr>
                    </a:p>
                  </a:txBody>
                  <a:tcPr marL="9525" marR="9525" marT="9525" marB="0" anchor="b">
                    <a:solidFill>
                      <a:srgbClr val="92D050"/>
                    </a:solidFill>
                  </a:tcPr>
                </a:tc>
                <a:extLst>
                  <a:ext uri="{0D108BD9-81ED-4DB2-BD59-A6C34878D82A}">
                    <a16:rowId xmlns:a16="http://schemas.microsoft.com/office/drawing/2014/main" val="3418378006"/>
                  </a:ext>
                </a:extLst>
              </a:tr>
              <a:tr h="3456508">
                <a:tc>
                  <a:txBody>
                    <a:bodyPr/>
                    <a:lstStyle/>
                    <a:p>
                      <a:pPr algn="ctr" fontAlgn="b"/>
                      <a:r>
                        <a:rPr lang="en-GB" sz="2000" b="1" u="none" strike="noStrike" dirty="0">
                          <a:effectLst/>
                        </a:rPr>
                        <a:t>COSTS</a:t>
                      </a:r>
                    </a:p>
                    <a:p>
                      <a:pPr algn="ctr" fontAlgn="b"/>
                      <a:r>
                        <a:rPr lang="en-GB" sz="2000" u="none" strike="noStrike" dirty="0">
                          <a:effectLst/>
                        </a:rPr>
                        <a:t>Increased costs of </a:t>
                      </a:r>
                    </a:p>
                    <a:p>
                      <a:pPr algn="ctr" fontAlgn="b"/>
                      <a:r>
                        <a:rPr lang="en-GB" sz="2000" u="none" strike="noStrike" dirty="0">
                          <a:effectLst/>
                        </a:rPr>
                        <a:t>advertising and promotions due to competitive pressure.</a:t>
                      </a:r>
                    </a:p>
                    <a:p>
                      <a:pPr algn="ctr" fontAlgn="b"/>
                      <a:endParaRPr lang="en-GB" sz="2000" u="none" strike="noStrike" dirty="0">
                        <a:effectLst/>
                      </a:endParaRPr>
                    </a:p>
                    <a:p>
                      <a:pPr algn="ctr" fontAlgn="b"/>
                      <a:r>
                        <a:rPr lang="en-GB" sz="2000" b="1" u="none" strike="noStrike" dirty="0">
                          <a:effectLst/>
                        </a:rPr>
                        <a:t>PRICE</a:t>
                      </a:r>
                    </a:p>
                    <a:p>
                      <a:pPr algn="ctr" fontAlgn="b"/>
                      <a:r>
                        <a:rPr lang="en-GB" sz="2000" u="none" strike="noStrike" dirty="0">
                          <a:effectLst/>
                        </a:rPr>
                        <a:t>Competitive pricing may force the company to reduce the selling price</a:t>
                      </a:r>
                      <a:endParaRPr lang="en-GB" sz="1100" u="none" strike="noStrike" dirty="0">
                        <a:effectLst/>
                      </a:endParaRPr>
                    </a:p>
                    <a:p>
                      <a:pPr algn="l" fontAlgn="b"/>
                      <a:r>
                        <a:rPr lang="en-GB" sz="1100" u="none" strike="noStrike" dirty="0">
                          <a:effectLst/>
                        </a:rPr>
                        <a:t> </a:t>
                      </a:r>
                    </a:p>
                    <a:p>
                      <a:pPr algn="l" fontAlgn="b"/>
                      <a:r>
                        <a:rPr lang="en-GB" sz="1100" u="none" strike="noStrike" dirty="0">
                          <a:effectLst/>
                        </a:rPr>
                        <a:t> </a:t>
                      </a:r>
                    </a:p>
                    <a:p>
                      <a:pPr algn="l" fontAlgn="b"/>
                      <a:r>
                        <a:rPr lang="en-GB" sz="1100" u="none" strike="noStrike" dirty="0">
                          <a:effectLst/>
                        </a:rPr>
                        <a:t> </a:t>
                      </a:r>
                    </a:p>
                    <a:p>
                      <a:pPr algn="l" fontAlgn="b"/>
                      <a:r>
                        <a:rPr lang="en-GB" sz="1100" u="none" strike="noStrike" dirty="0">
                          <a:effectLst/>
                        </a:rPr>
                        <a:t> </a:t>
                      </a:r>
                      <a:endParaRPr lang="en-GB" sz="1100" b="0" i="0" u="none" strike="noStrike" dirty="0">
                        <a:solidFill>
                          <a:srgbClr val="000000"/>
                        </a:solidFill>
                        <a:effectLst/>
                        <a:latin typeface="Calibri" panose="020F0502020204030204" pitchFamily="34" charset="0"/>
                      </a:endParaRPr>
                    </a:p>
                  </a:txBody>
                  <a:tcPr marL="9525" marR="9525" marT="9525" marB="0" anchor="b">
                    <a:solidFill>
                      <a:srgbClr val="00B0F0"/>
                    </a:solidFill>
                  </a:tcPr>
                </a:tc>
                <a:extLst>
                  <a:ext uri="{0D108BD9-81ED-4DB2-BD59-A6C34878D82A}">
                    <a16:rowId xmlns:a16="http://schemas.microsoft.com/office/drawing/2014/main" val="215412608"/>
                  </a:ext>
                </a:extLst>
              </a:tr>
            </a:tbl>
          </a:graphicData>
        </a:graphic>
      </p:graphicFrame>
      <p:graphicFrame>
        <p:nvGraphicFramePr>
          <p:cNvPr id="6" name="Table 5">
            <a:extLst>
              <a:ext uri="{FF2B5EF4-FFF2-40B4-BE49-F238E27FC236}">
                <a16:creationId xmlns:a16="http://schemas.microsoft.com/office/drawing/2014/main" id="{3D2664C8-F70D-7FC9-E1B8-578219C90EE3}"/>
              </a:ext>
            </a:extLst>
          </p:cNvPr>
          <p:cNvGraphicFramePr>
            <a:graphicFrameLocks noGrp="1"/>
          </p:cNvGraphicFramePr>
          <p:nvPr>
            <p:extLst>
              <p:ext uri="{D42A27DB-BD31-4B8C-83A1-F6EECF244321}">
                <p14:modId xmlns:p14="http://schemas.microsoft.com/office/powerpoint/2010/main" val="3166868461"/>
              </p:ext>
            </p:extLst>
          </p:nvPr>
        </p:nvGraphicFramePr>
        <p:xfrm>
          <a:off x="1025911" y="2252546"/>
          <a:ext cx="3412273" cy="3958683"/>
        </p:xfrm>
        <a:graphic>
          <a:graphicData uri="http://schemas.openxmlformats.org/drawingml/2006/table">
            <a:tbl>
              <a:tblPr>
                <a:tableStyleId>{5C22544A-7EE6-4342-B048-85BDC9FD1C3A}</a:tableStyleId>
              </a:tblPr>
              <a:tblGrid>
                <a:gridCol w="3412273">
                  <a:extLst>
                    <a:ext uri="{9D8B030D-6E8A-4147-A177-3AD203B41FA5}">
                      <a16:colId xmlns:a16="http://schemas.microsoft.com/office/drawing/2014/main" val="198156676"/>
                    </a:ext>
                  </a:extLst>
                </a:gridCol>
              </a:tblGrid>
              <a:tr h="1684242">
                <a:tc>
                  <a:txBody>
                    <a:bodyPr/>
                    <a:lstStyle/>
                    <a:p>
                      <a:pPr algn="ctr" fontAlgn="b"/>
                      <a:r>
                        <a:rPr lang="en-GB" sz="2000" b="1" u="none" strike="noStrike" dirty="0">
                          <a:effectLst/>
                        </a:rPr>
                        <a:t>PROFIT</a:t>
                      </a:r>
                    </a:p>
                    <a:p>
                      <a:pPr algn="ctr" fontAlgn="b"/>
                      <a:r>
                        <a:rPr lang="en-GB" sz="2000" u="none" strike="noStrike" dirty="0">
                          <a:effectLst/>
                        </a:rPr>
                        <a:t> </a:t>
                      </a:r>
                    </a:p>
                    <a:p>
                      <a:pPr algn="ctr" fontAlgn="b"/>
                      <a:r>
                        <a:rPr lang="en-GB" sz="2000" u="none" strike="noStrike" dirty="0">
                          <a:effectLst/>
                        </a:rPr>
                        <a:t> </a:t>
                      </a:r>
                    </a:p>
                    <a:p>
                      <a:pPr algn="ctr" fontAlgn="b"/>
                      <a:r>
                        <a:rPr lang="en-GB" sz="2000" u="none" strike="noStrike" dirty="0">
                          <a:effectLst/>
                        </a:rPr>
                        <a:t> </a:t>
                      </a:r>
                      <a:endParaRPr lang="en-GB" sz="2000" b="0" i="0" u="none" strike="noStrike" dirty="0">
                        <a:solidFill>
                          <a:srgbClr val="FFFFFF"/>
                        </a:solidFill>
                        <a:effectLst/>
                        <a:latin typeface="Calibri" panose="020F0502020204030204" pitchFamily="34" charset="0"/>
                      </a:endParaRPr>
                    </a:p>
                  </a:txBody>
                  <a:tcPr marL="9525" marR="9525" marT="9525" marB="0" anchor="b">
                    <a:solidFill>
                      <a:srgbClr val="92D050"/>
                    </a:solidFill>
                  </a:tcPr>
                </a:tc>
                <a:extLst>
                  <a:ext uri="{0D108BD9-81ED-4DB2-BD59-A6C34878D82A}">
                    <a16:rowId xmlns:a16="http://schemas.microsoft.com/office/drawing/2014/main" val="121941697"/>
                  </a:ext>
                </a:extLst>
              </a:tr>
              <a:tr h="2274441">
                <a:tc>
                  <a:txBody>
                    <a:bodyPr/>
                    <a:lstStyle/>
                    <a:p>
                      <a:pPr algn="ctr" fontAlgn="b"/>
                      <a:r>
                        <a:rPr lang="en-GB" sz="2000" b="1" u="none" strike="noStrike" dirty="0">
                          <a:effectLst/>
                        </a:rPr>
                        <a:t>COSTS</a:t>
                      </a:r>
                    </a:p>
                    <a:p>
                      <a:pPr algn="l" fontAlgn="b"/>
                      <a:r>
                        <a:rPr lang="en-GB" sz="1100" u="none" strike="noStrike" dirty="0">
                          <a:effectLst/>
                        </a:rPr>
                        <a:t> </a:t>
                      </a:r>
                    </a:p>
                    <a:p>
                      <a:pPr algn="l" fontAlgn="b"/>
                      <a:r>
                        <a:rPr lang="en-GB" sz="1100" u="none" strike="noStrike" dirty="0">
                          <a:effectLst/>
                        </a:rPr>
                        <a:t> </a:t>
                      </a:r>
                    </a:p>
                    <a:p>
                      <a:pPr algn="l" fontAlgn="b"/>
                      <a:r>
                        <a:rPr lang="en-GB" sz="1100" u="none" strike="noStrike" dirty="0">
                          <a:effectLst/>
                        </a:rPr>
                        <a:t> </a:t>
                      </a:r>
                    </a:p>
                    <a:p>
                      <a:pPr algn="l" fontAlgn="b"/>
                      <a:r>
                        <a:rPr lang="en-GB" sz="1100" u="none" strike="noStrike" dirty="0">
                          <a:effectLst/>
                        </a:rPr>
                        <a:t> </a:t>
                      </a:r>
                    </a:p>
                    <a:p>
                      <a:pPr algn="l" fontAlgn="b"/>
                      <a:r>
                        <a:rPr lang="en-GB" sz="1100" u="none" strike="noStrike" dirty="0">
                          <a:effectLst/>
                        </a:rPr>
                        <a:t> </a:t>
                      </a:r>
                    </a:p>
                    <a:p>
                      <a:pPr algn="l" fontAlgn="b"/>
                      <a:r>
                        <a:rPr lang="en-GB" sz="1100" u="none" strike="noStrike" dirty="0">
                          <a:effectLst/>
                        </a:rPr>
                        <a:t> </a:t>
                      </a:r>
                    </a:p>
                    <a:p>
                      <a:pPr algn="l" fontAlgn="b"/>
                      <a:r>
                        <a:rPr lang="en-GB" sz="1100" u="none" strike="noStrike" dirty="0">
                          <a:effectLst/>
                        </a:rPr>
                        <a:t> </a:t>
                      </a:r>
                    </a:p>
                    <a:p>
                      <a:pPr algn="l" fontAlgn="b"/>
                      <a:r>
                        <a:rPr lang="en-GB" sz="1100" u="none" strike="noStrike" dirty="0">
                          <a:effectLst/>
                        </a:rPr>
                        <a:t> </a:t>
                      </a:r>
                      <a:endParaRPr lang="en-GB" sz="1100" b="0" i="0" u="none" strike="noStrike" dirty="0">
                        <a:solidFill>
                          <a:srgbClr val="000000"/>
                        </a:solidFill>
                        <a:effectLst/>
                        <a:latin typeface="Calibri" panose="020F0502020204030204" pitchFamily="34" charset="0"/>
                      </a:endParaRPr>
                    </a:p>
                  </a:txBody>
                  <a:tcPr marL="9525" marR="9525" marT="9525" marB="0" anchor="b">
                    <a:solidFill>
                      <a:srgbClr val="00B0F0"/>
                    </a:solidFill>
                  </a:tcPr>
                </a:tc>
                <a:extLst>
                  <a:ext uri="{0D108BD9-81ED-4DB2-BD59-A6C34878D82A}">
                    <a16:rowId xmlns:a16="http://schemas.microsoft.com/office/drawing/2014/main" val="1709815113"/>
                  </a:ext>
                </a:extLst>
              </a:tr>
            </a:tbl>
          </a:graphicData>
        </a:graphic>
      </p:graphicFrame>
      <p:sp>
        <p:nvSpPr>
          <p:cNvPr id="7" name="TextBox 6">
            <a:extLst>
              <a:ext uri="{FF2B5EF4-FFF2-40B4-BE49-F238E27FC236}">
                <a16:creationId xmlns:a16="http://schemas.microsoft.com/office/drawing/2014/main" id="{F9AADB40-8871-45A6-12F9-662211AC3E75}"/>
              </a:ext>
            </a:extLst>
          </p:cNvPr>
          <p:cNvSpPr txBox="1"/>
          <p:nvPr/>
        </p:nvSpPr>
        <p:spPr>
          <a:xfrm>
            <a:off x="6356197" y="1650380"/>
            <a:ext cx="3579542" cy="400110"/>
          </a:xfrm>
          <a:prstGeom prst="rect">
            <a:avLst/>
          </a:prstGeom>
          <a:noFill/>
        </p:spPr>
        <p:txBody>
          <a:bodyPr wrap="square" rtlCol="0">
            <a:spAutoFit/>
          </a:bodyPr>
          <a:lstStyle/>
          <a:p>
            <a:pPr algn="ctr"/>
            <a:r>
              <a:rPr lang="en-GB" sz="2000" b="1" dirty="0">
                <a:latin typeface="Calibri" panose="020F0502020204030204" pitchFamily="34" charset="0"/>
                <a:ea typeface="Calibri" panose="020F0502020204030204" pitchFamily="34" charset="0"/>
                <a:cs typeface="Calibri" panose="020F0502020204030204" pitchFamily="34" charset="0"/>
              </a:rPr>
              <a:t>STRONG COMPETITION</a:t>
            </a:r>
          </a:p>
        </p:txBody>
      </p:sp>
      <p:sp>
        <p:nvSpPr>
          <p:cNvPr id="8" name="TextBox 7">
            <a:extLst>
              <a:ext uri="{FF2B5EF4-FFF2-40B4-BE49-F238E27FC236}">
                <a16:creationId xmlns:a16="http://schemas.microsoft.com/office/drawing/2014/main" id="{4ADBAE1E-244D-9385-26BC-0F344734EDB4}"/>
              </a:ext>
            </a:extLst>
          </p:cNvPr>
          <p:cNvSpPr txBox="1"/>
          <p:nvPr/>
        </p:nvSpPr>
        <p:spPr>
          <a:xfrm>
            <a:off x="1025910" y="1650380"/>
            <a:ext cx="3412274" cy="400110"/>
          </a:xfrm>
          <a:prstGeom prst="rect">
            <a:avLst/>
          </a:prstGeom>
          <a:noFill/>
        </p:spPr>
        <p:txBody>
          <a:bodyPr wrap="square" rtlCol="0">
            <a:spAutoFit/>
          </a:bodyPr>
          <a:lstStyle/>
          <a:p>
            <a:pPr algn="ctr"/>
            <a:r>
              <a:rPr lang="en-GB" sz="2000" b="1" dirty="0">
                <a:latin typeface="Calibri" panose="020F0502020204030204" pitchFamily="34" charset="0"/>
                <a:ea typeface="Calibri" panose="020F0502020204030204" pitchFamily="34" charset="0"/>
                <a:cs typeface="Calibri" panose="020F0502020204030204" pitchFamily="34" charset="0"/>
              </a:rPr>
              <a:t>WEAK COMPETITION</a:t>
            </a:r>
          </a:p>
        </p:txBody>
      </p:sp>
    </p:spTree>
    <p:extLst>
      <p:ext uri="{BB962C8B-B14F-4D97-AF65-F5344CB8AC3E}">
        <p14:creationId xmlns:p14="http://schemas.microsoft.com/office/powerpoint/2010/main" val="22313852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1964D4-4BDF-2E2C-8CB5-CBAAF01CACD8}"/>
              </a:ext>
            </a:extLst>
          </p:cNvPr>
          <p:cNvSpPr>
            <a:spLocks noGrp="1"/>
          </p:cNvSpPr>
          <p:nvPr>
            <p:ph type="title"/>
          </p:nvPr>
        </p:nvSpPr>
        <p:spPr>
          <a:xfrm>
            <a:off x="496957" y="365760"/>
            <a:ext cx="10457555" cy="958215"/>
          </a:xfrm>
        </p:spPr>
        <p:txBody>
          <a:bodyPr>
            <a:normAutofit/>
          </a:bodyPr>
          <a:lstStyle/>
          <a:p>
            <a:r>
              <a:rPr lang="en-GB" b="1" u="sng" dirty="0">
                <a:latin typeface="Calibri" panose="020F0502020204030204" pitchFamily="34" charset="0"/>
                <a:cs typeface="Calibri" panose="020F0502020204030204" pitchFamily="34" charset="0"/>
              </a:rPr>
              <a:t>Porter’s Five Forces Analysis </a:t>
            </a:r>
          </a:p>
        </p:txBody>
      </p:sp>
      <p:sp>
        <p:nvSpPr>
          <p:cNvPr id="3" name="Content Placeholder 2">
            <a:extLst>
              <a:ext uri="{FF2B5EF4-FFF2-40B4-BE49-F238E27FC236}">
                <a16:creationId xmlns:a16="http://schemas.microsoft.com/office/drawing/2014/main" id="{0F9BC8BD-B7D4-4BAC-B0BC-9482B21DDA26}"/>
              </a:ext>
            </a:extLst>
          </p:cNvPr>
          <p:cNvSpPr>
            <a:spLocks noGrp="1"/>
          </p:cNvSpPr>
          <p:nvPr>
            <p:ph idx="1"/>
          </p:nvPr>
        </p:nvSpPr>
        <p:spPr>
          <a:xfrm>
            <a:off x="496957" y="1533526"/>
            <a:ext cx="10356573" cy="4877214"/>
          </a:xfrm>
        </p:spPr>
        <p:txBody>
          <a:bodyPr>
            <a:normAutofit/>
          </a:bodyPr>
          <a:lstStyle/>
          <a:p>
            <a:pPr algn="l"/>
            <a:r>
              <a:rPr lang="en-GB" sz="3200" b="1" i="0" dirty="0">
                <a:effectLst/>
                <a:latin typeface="Calibri" panose="020F0502020204030204" pitchFamily="34" charset="0"/>
                <a:cs typeface="Calibri" panose="020F0502020204030204" pitchFamily="34" charset="0"/>
              </a:rPr>
              <a:t>What benefits does Porter’s Five Forces analysis provide?</a:t>
            </a:r>
          </a:p>
          <a:p>
            <a:pPr algn="l"/>
            <a:r>
              <a:rPr lang="en-GB" sz="3200" b="0" i="0" dirty="0">
                <a:solidFill>
                  <a:srgbClr val="000000"/>
                </a:solidFill>
                <a:effectLst/>
                <a:latin typeface="Calibri" panose="020F0502020204030204" pitchFamily="34" charset="0"/>
                <a:cs typeface="Calibri" panose="020F0502020204030204" pitchFamily="34" charset="0"/>
              </a:rPr>
              <a:t>Five forces analysis helps organisations to understand the factors affecting profitability in a specific industry.</a:t>
            </a:r>
          </a:p>
          <a:p>
            <a:pPr algn="l"/>
            <a:r>
              <a:rPr lang="en-GB" sz="3200" b="0" i="0" dirty="0">
                <a:solidFill>
                  <a:srgbClr val="000000"/>
                </a:solidFill>
                <a:effectLst/>
                <a:latin typeface="Calibri" panose="020F0502020204030204" pitchFamily="34" charset="0"/>
                <a:cs typeface="Calibri" panose="020F0502020204030204" pitchFamily="34" charset="0"/>
              </a:rPr>
              <a:t>It can help to inform decisions relating to: </a:t>
            </a:r>
          </a:p>
          <a:p>
            <a:pPr lvl="1"/>
            <a:r>
              <a:rPr lang="en-GB" sz="3000" dirty="0">
                <a:solidFill>
                  <a:srgbClr val="000000"/>
                </a:solidFill>
                <a:latin typeface="Calibri" panose="020F0502020204030204" pitchFamily="34" charset="0"/>
                <a:cs typeface="Calibri" panose="020F0502020204030204" pitchFamily="34" charset="0"/>
              </a:rPr>
              <a:t>W</a:t>
            </a:r>
            <a:r>
              <a:rPr lang="en-GB" sz="3000" b="0" i="0" dirty="0">
                <a:solidFill>
                  <a:srgbClr val="000000"/>
                </a:solidFill>
                <a:effectLst/>
                <a:latin typeface="Calibri" panose="020F0502020204030204" pitchFamily="34" charset="0"/>
                <a:cs typeface="Calibri" panose="020F0502020204030204" pitchFamily="34" charset="0"/>
              </a:rPr>
              <a:t>hether to enter a specific industry </a:t>
            </a:r>
          </a:p>
          <a:p>
            <a:pPr lvl="1"/>
            <a:r>
              <a:rPr lang="en-GB" sz="3000" dirty="0">
                <a:solidFill>
                  <a:srgbClr val="000000"/>
                </a:solidFill>
                <a:latin typeface="Calibri" panose="020F0502020204030204" pitchFamily="34" charset="0"/>
                <a:cs typeface="Calibri" panose="020F0502020204030204" pitchFamily="34" charset="0"/>
              </a:rPr>
              <a:t>W</a:t>
            </a:r>
            <a:r>
              <a:rPr lang="en-GB" sz="3000" b="0" i="0" dirty="0">
                <a:solidFill>
                  <a:srgbClr val="000000"/>
                </a:solidFill>
                <a:effectLst/>
                <a:latin typeface="Calibri" panose="020F0502020204030204" pitchFamily="34" charset="0"/>
                <a:cs typeface="Calibri" panose="020F0502020204030204" pitchFamily="34" charset="0"/>
              </a:rPr>
              <a:t>hether to increase capacity in a specific industry</a:t>
            </a:r>
          </a:p>
          <a:p>
            <a:pPr lvl="1"/>
            <a:r>
              <a:rPr lang="en-GB" sz="3000" b="0" i="0" dirty="0">
                <a:solidFill>
                  <a:srgbClr val="000000"/>
                </a:solidFill>
                <a:effectLst/>
                <a:latin typeface="Calibri" panose="020F0502020204030204" pitchFamily="34" charset="0"/>
                <a:cs typeface="Calibri" panose="020F0502020204030204" pitchFamily="34" charset="0"/>
              </a:rPr>
              <a:t>Developing competitive strategies</a:t>
            </a:r>
            <a:r>
              <a:rPr lang="en-GB" sz="2600" b="0" i="0" dirty="0">
                <a:solidFill>
                  <a:srgbClr val="000000"/>
                </a:solidFill>
                <a:effectLst/>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15705017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80F30B-EF92-CB6D-292F-E17579AD0E9A}"/>
              </a:ext>
            </a:extLst>
          </p:cNvPr>
          <p:cNvSpPr>
            <a:spLocks noGrp="1"/>
          </p:cNvSpPr>
          <p:nvPr>
            <p:ph type="title"/>
          </p:nvPr>
        </p:nvSpPr>
        <p:spPr>
          <a:xfrm>
            <a:off x="516835" y="365760"/>
            <a:ext cx="10437677" cy="866692"/>
          </a:xfrm>
        </p:spPr>
        <p:txBody>
          <a:bodyPr/>
          <a:lstStyle/>
          <a:p>
            <a:r>
              <a:rPr lang="en-GB" b="1" u="sng" dirty="0">
                <a:latin typeface="Calibri" panose="020F0502020204030204" pitchFamily="34" charset="0"/>
                <a:cs typeface="Calibri" panose="020F0502020204030204" pitchFamily="34" charset="0"/>
              </a:rPr>
              <a:t>Porter’s Five Forces</a:t>
            </a:r>
          </a:p>
        </p:txBody>
      </p:sp>
      <p:pic>
        <p:nvPicPr>
          <p:cNvPr id="5" name="Content Placeholder 4">
            <a:extLst>
              <a:ext uri="{FF2B5EF4-FFF2-40B4-BE49-F238E27FC236}">
                <a16:creationId xmlns:a16="http://schemas.microsoft.com/office/drawing/2014/main" id="{21B38D7C-7645-12E0-8085-B51F03B0BB83}"/>
              </a:ext>
            </a:extLst>
          </p:cNvPr>
          <p:cNvPicPr>
            <a:picLocks noGrp="1" noChangeAspect="1"/>
          </p:cNvPicPr>
          <p:nvPr>
            <p:ph idx="1"/>
          </p:nvPr>
        </p:nvPicPr>
        <p:blipFill rotWithShape="1">
          <a:blip r:embed="rId2"/>
          <a:srcRect l="4973" t="10422" r="51212" b="23301"/>
          <a:stretch/>
        </p:blipFill>
        <p:spPr>
          <a:xfrm>
            <a:off x="327992" y="1232452"/>
            <a:ext cx="9829800" cy="5546972"/>
          </a:xfrm>
        </p:spPr>
      </p:pic>
    </p:spTree>
    <p:extLst>
      <p:ext uri="{BB962C8B-B14F-4D97-AF65-F5344CB8AC3E}">
        <p14:creationId xmlns:p14="http://schemas.microsoft.com/office/powerpoint/2010/main" val="7370293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6F9E9-BD9B-C83B-29CD-43140B149F22}"/>
              </a:ext>
            </a:extLst>
          </p:cNvPr>
          <p:cNvSpPr>
            <a:spLocks noGrp="1"/>
          </p:cNvSpPr>
          <p:nvPr>
            <p:ph type="title"/>
          </p:nvPr>
        </p:nvSpPr>
        <p:spPr>
          <a:xfrm>
            <a:off x="1229032" y="365760"/>
            <a:ext cx="5997678" cy="1325562"/>
          </a:xfrm>
        </p:spPr>
        <p:txBody>
          <a:bodyPr>
            <a:normAutofit/>
          </a:bodyPr>
          <a:lstStyle/>
          <a:p>
            <a:r>
              <a:rPr lang="en-GB" b="1" u="sng">
                <a:latin typeface="Calibri" panose="020F0502020204030204" pitchFamily="34" charset="0"/>
                <a:cs typeface="Calibri" panose="020F0502020204030204" pitchFamily="34" charset="0"/>
              </a:rPr>
              <a:t>The Five Forces – Threat of New Entrants</a:t>
            </a:r>
          </a:p>
        </p:txBody>
      </p:sp>
      <p:sp>
        <p:nvSpPr>
          <p:cNvPr id="9" name="Rectangle 8">
            <a:extLst>
              <a:ext uri="{FF2B5EF4-FFF2-40B4-BE49-F238E27FC236}">
                <a16:creationId xmlns:a16="http://schemas.microsoft.com/office/drawing/2014/main" id="{60C2BF78-EE5B-49C7-ADD9-58CDBD13E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CFB03E28-F1F0-F050-F69D-6E87B895AC4D}"/>
              </a:ext>
            </a:extLst>
          </p:cNvPr>
          <p:cNvSpPr>
            <a:spLocks noGrp="1"/>
          </p:cNvSpPr>
          <p:nvPr>
            <p:ph idx="1"/>
          </p:nvPr>
        </p:nvSpPr>
        <p:spPr>
          <a:xfrm>
            <a:off x="1211139" y="2005738"/>
            <a:ext cx="6015571" cy="4486501"/>
          </a:xfrm>
        </p:spPr>
        <p:txBody>
          <a:bodyPr>
            <a:noAutofit/>
          </a:bodyPr>
          <a:lstStyle/>
          <a:p>
            <a:r>
              <a:rPr lang="en-GB" sz="2000" b="0" i="0" dirty="0">
                <a:effectLst/>
                <a:latin typeface="Calibri" panose="020F0502020204030204" pitchFamily="34" charset="0"/>
                <a:cs typeface="Calibri" panose="020F0502020204030204" pitchFamily="34" charset="0"/>
              </a:rPr>
              <a:t>New entrants in an industry bring new capacity and the desire to gain market share. </a:t>
            </a:r>
          </a:p>
          <a:p>
            <a:r>
              <a:rPr lang="en-GB" sz="2000" dirty="0">
                <a:latin typeface="Calibri" panose="020F0502020204030204" pitchFamily="34" charset="0"/>
                <a:cs typeface="Calibri" panose="020F0502020204030204" pitchFamily="34" charset="0"/>
              </a:rPr>
              <a:t>If new entrants enter a market profitability will decline to a competitive rate.</a:t>
            </a:r>
            <a:endParaRPr lang="en-GB" sz="2000" b="0" i="0" dirty="0">
              <a:effectLst/>
              <a:latin typeface="Calibri" panose="020F0502020204030204" pitchFamily="34" charset="0"/>
              <a:cs typeface="Calibri" panose="020F0502020204030204" pitchFamily="34" charset="0"/>
            </a:endParaRPr>
          </a:p>
          <a:p>
            <a:r>
              <a:rPr lang="en-GB" sz="2000" b="0" i="0" dirty="0">
                <a:effectLst/>
                <a:latin typeface="Calibri" panose="020F0502020204030204" pitchFamily="34" charset="0"/>
                <a:cs typeface="Calibri" panose="020F0502020204030204" pitchFamily="34" charset="0"/>
              </a:rPr>
              <a:t>The seriousness of the threat depends on the barriers to enter a certain industry. The higher these barriers to entry, the smaller the threat for existing players.</a:t>
            </a:r>
          </a:p>
          <a:p>
            <a:r>
              <a:rPr lang="en-GB" sz="2000" b="0" i="0" dirty="0">
                <a:effectLst/>
                <a:latin typeface="Calibri" panose="020F0502020204030204" pitchFamily="34" charset="0"/>
                <a:cs typeface="Calibri" panose="020F0502020204030204" pitchFamily="34" charset="0"/>
              </a:rPr>
              <a:t>Examples of barriers to entry are the need for economies of scale, high customer loyalty for existing brands, patents,  large capital requirements (e.g. large investments in marketing or R&amp;D), the need for cumulative experience, government policies, and limited access to distribution channels. </a:t>
            </a:r>
            <a:endParaRPr lang="en-GB" sz="2000" dirty="0">
              <a:latin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E84C2464-D145-E661-ED1B-7378E787F74D}"/>
              </a:ext>
            </a:extLst>
          </p:cNvPr>
          <p:cNvPicPr>
            <a:picLocks noChangeAspect="1"/>
          </p:cNvPicPr>
          <p:nvPr/>
        </p:nvPicPr>
        <p:blipFill>
          <a:blip r:embed="rId2"/>
          <a:srcRect l="32722" r="29111"/>
          <a:stretch/>
        </p:blipFill>
        <p:spPr>
          <a:xfrm>
            <a:off x="7538689" y="10"/>
            <a:ext cx="4653311" cy="6857990"/>
          </a:xfrm>
          <a:prstGeom prst="rect">
            <a:avLst/>
          </a:prstGeom>
        </p:spPr>
      </p:pic>
    </p:spTree>
    <p:extLst>
      <p:ext uri="{BB962C8B-B14F-4D97-AF65-F5344CB8AC3E}">
        <p14:creationId xmlns:p14="http://schemas.microsoft.com/office/powerpoint/2010/main" val="7685540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347730" y="365760"/>
            <a:ext cx="10606782" cy="1325562"/>
          </a:xfrm>
        </p:spPr>
        <p:txBody>
          <a:bodyPr/>
          <a:lstStyle/>
          <a:p>
            <a:r>
              <a:rPr lang="en-GB" b="1" dirty="0">
                <a:latin typeface="Calibri" panose="020F0502020204030204" pitchFamily="34" charset="0"/>
                <a:cs typeface="Calibri" panose="020F0502020204030204" pitchFamily="34" charset="0"/>
              </a:rPr>
              <a:t>The following factors will affect the strength of the threat of new entrants:</a:t>
            </a:r>
          </a:p>
        </p:txBody>
      </p:sp>
      <p:sp>
        <p:nvSpPr>
          <p:cNvPr id="10" name="Content Placeholder 9"/>
          <p:cNvSpPr>
            <a:spLocks noGrp="1"/>
          </p:cNvSpPr>
          <p:nvPr>
            <p:ph sz="half" idx="1"/>
          </p:nvPr>
        </p:nvSpPr>
        <p:spPr>
          <a:xfrm>
            <a:off x="347731" y="2086377"/>
            <a:ext cx="4662152" cy="4417454"/>
          </a:xfrm>
        </p:spPr>
        <p:txBody>
          <a:bodyPr/>
          <a:lstStyle/>
          <a:p>
            <a:pPr fontAlgn="base"/>
            <a:r>
              <a:rPr lang="en-GB" sz="2800" dirty="0">
                <a:latin typeface="Calibri" panose="020F0502020204030204" pitchFamily="34" charset="0"/>
                <a:cs typeface="Calibri" panose="020F0502020204030204" pitchFamily="34" charset="0"/>
              </a:rPr>
              <a:t>Economies of scale</a:t>
            </a:r>
          </a:p>
          <a:p>
            <a:pPr fontAlgn="base"/>
            <a:r>
              <a:rPr lang="en-GB" sz="2800" dirty="0">
                <a:latin typeface="Calibri" panose="020F0502020204030204" pitchFamily="34" charset="0"/>
                <a:cs typeface="Calibri" panose="020F0502020204030204" pitchFamily="34" charset="0"/>
              </a:rPr>
              <a:t>Product differentiation</a:t>
            </a:r>
          </a:p>
          <a:p>
            <a:pPr fontAlgn="base"/>
            <a:r>
              <a:rPr lang="en-GB" sz="2800" dirty="0">
                <a:latin typeface="Calibri" panose="020F0502020204030204" pitchFamily="34" charset="0"/>
                <a:cs typeface="Calibri" panose="020F0502020204030204" pitchFamily="34" charset="0"/>
              </a:rPr>
              <a:t>Brand identity/loyalty</a:t>
            </a:r>
          </a:p>
          <a:p>
            <a:pPr fontAlgn="base"/>
            <a:r>
              <a:rPr lang="en-GB" sz="2800" dirty="0">
                <a:latin typeface="Calibri" panose="020F0502020204030204" pitchFamily="34" charset="0"/>
                <a:cs typeface="Calibri" panose="020F0502020204030204" pitchFamily="34" charset="0"/>
              </a:rPr>
              <a:t>Access to distribution channels</a:t>
            </a:r>
          </a:p>
          <a:p>
            <a:pPr fontAlgn="base"/>
            <a:r>
              <a:rPr lang="en-GB" sz="2800" dirty="0">
                <a:latin typeface="Calibri" panose="020F0502020204030204" pitchFamily="34" charset="0"/>
                <a:cs typeface="Calibri" panose="020F0502020204030204" pitchFamily="34" charset="0"/>
              </a:rPr>
              <a:t>Capital requirements</a:t>
            </a:r>
          </a:p>
          <a:p>
            <a:pPr fontAlgn="base"/>
            <a:r>
              <a:rPr lang="en-GB" sz="2800" dirty="0">
                <a:latin typeface="Calibri" panose="020F0502020204030204" pitchFamily="34" charset="0"/>
                <a:cs typeface="Calibri" panose="020F0502020204030204" pitchFamily="34" charset="0"/>
              </a:rPr>
              <a:t>Access to latest technology</a:t>
            </a:r>
          </a:p>
          <a:p>
            <a:endParaRPr lang="en-GB" dirty="0"/>
          </a:p>
        </p:txBody>
      </p:sp>
      <p:sp>
        <p:nvSpPr>
          <p:cNvPr id="11" name="Content Placeholder 10"/>
          <p:cNvSpPr>
            <a:spLocks noGrp="1"/>
          </p:cNvSpPr>
          <p:nvPr>
            <p:ph sz="half" idx="2"/>
          </p:nvPr>
        </p:nvSpPr>
        <p:spPr>
          <a:xfrm>
            <a:off x="5512158" y="2086377"/>
            <a:ext cx="5442354" cy="4417454"/>
          </a:xfrm>
        </p:spPr>
        <p:txBody>
          <a:bodyPr/>
          <a:lstStyle/>
          <a:p>
            <a:pPr fontAlgn="base"/>
            <a:r>
              <a:rPr lang="en-GB" sz="2800" dirty="0">
                <a:latin typeface="Calibri" panose="020F0502020204030204" pitchFamily="34" charset="0"/>
                <a:cs typeface="Calibri" panose="020F0502020204030204" pitchFamily="34" charset="0"/>
              </a:rPr>
              <a:t>Access to necessary inputs</a:t>
            </a:r>
          </a:p>
          <a:p>
            <a:pPr fontAlgn="base"/>
            <a:r>
              <a:rPr lang="en-GB" sz="2800" dirty="0">
                <a:latin typeface="Calibri" panose="020F0502020204030204" pitchFamily="34" charset="0"/>
                <a:cs typeface="Calibri" panose="020F0502020204030204" pitchFamily="34" charset="0"/>
              </a:rPr>
              <a:t>Experience and learning effects</a:t>
            </a:r>
          </a:p>
          <a:p>
            <a:pPr fontAlgn="base"/>
            <a:r>
              <a:rPr lang="en-GB" sz="2800" dirty="0">
                <a:latin typeface="Calibri" panose="020F0502020204030204" pitchFamily="34" charset="0"/>
                <a:cs typeface="Calibri" panose="020F0502020204030204" pitchFamily="34" charset="0"/>
              </a:rPr>
              <a:t>Government policies</a:t>
            </a:r>
          </a:p>
          <a:p>
            <a:pPr fontAlgn="base"/>
            <a:r>
              <a:rPr lang="en-GB" sz="2800" dirty="0">
                <a:latin typeface="Calibri" panose="020F0502020204030204" pitchFamily="34" charset="0"/>
                <a:cs typeface="Calibri" panose="020F0502020204030204" pitchFamily="34" charset="0"/>
              </a:rPr>
              <a:t>Switching costs</a:t>
            </a:r>
          </a:p>
          <a:p>
            <a:pPr fontAlgn="base"/>
            <a:r>
              <a:rPr lang="en-GB" sz="2800" dirty="0">
                <a:latin typeface="Calibri" panose="020F0502020204030204" pitchFamily="34" charset="0"/>
                <a:cs typeface="Calibri" panose="020F0502020204030204" pitchFamily="34" charset="0"/>
              </a:rPr>
              <a:t>Expected retaliation from existing players</a:t>
            </a:r>
          </a:p>
          <a:p>
            <a:endParaRPr lang="en-GB" dirty="0"/>
          </a:p>
        </p:txBody>
      </p:sp>
    </p:spTree>
    <p:extLst>
      <p:ext uri="{BB962C8B-B14F-4D97-AF65-F5344CB8AC3E}">
        <p14:creationId xmlns:p14="http://schemas.microsoft.com/office/powerpoint/2010/main" val="14882342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3801627-6861-4EA9-BE98-E0CE33A894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43466" cy="6858000"/>
          </a:xfrm>
          <a:prstGeom prst="rect">
            <a:avLst/>
          </a:prstGeom>
          <a:solidFill>
            <a:srgbClr val="0D0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3C1483F-490E-4C8A-8765-1F8AF0C67D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6" y="0"/>
            <a:ext cx="3736189" cy="6858000"/>
          </a:xfrm>
          <a:prstGeom prst="rect">
            <a:avLst/>
          </a:prstGeom>
          <a:solidFill>
            <a:srgbClr val="2929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C7D099-309B-505C-C5C4-A0EB92A456F3}"/>
              </a:ext>
            </a:extLst>
          </p:cNvPr>
          <p:cNvSpPr>
            <a:spLocks noGrp="1"/>
          </p:cNvSpPr>
          <p:nvPr>
            <p:ph type="title"/>
          </p:nvPr>
        </p:nvSpPr>
        <p:spPr>
          <a:xfrm>
            <a:off x="965198" y="643466"/>
            <a:ext cx="3092718" cy="5528734"/>
          </a:xfrm>
          <a:noFill/>
        </p:spPr>
        <p:txBody>
          <a:bodyPr anchor="t">
            <a:normAutofit/>
          </a:bodyPr>
          <a:lstStyle/>
          <a:p>
            <a:r>
              <a:rPr lang="en-GB" sz="2800" b="1">
                <a:solidFill>
                  <a:srgbClr val="FFFFFF"/>
                </a:solidFill>
                <a:latin typeface="Calibri" panose="020F0502020204030204" pitchFamily="34" charset="0"/>
                <a:cs typeface="Calibri" panose="020F0502020204030204" pitchFamily="34" charset="0"/>
              </a:rPr>
              <a:t>Class Exercise</a:t>
            </a:r>
          </a:p>
        </p:txBody>
      </p:sp>
      <p:sp useBgFill="1">
        <p:nvSpPr>
          <p:cNvPr id="12" name="Rectangle 11">
            <a:extLst>
              <a:ext uri="{FF2B5EF4-FFF2-40B4-BE49-F238E27FC236}">
                <a16:creationId xmlns:a16="http://schemas.microsoft.com/office/drawing/2014/main" id="{0249BF42-D05C-4553-9417-7B86957592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9654" y="0"/>
            <a:ext cx="691318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A92FDB1-FCA2-6B1F-7620-69A973D1CE01}"/>
              </a:ext>
            </a:extLst>
          </p:cNvPr>
          <p:cNvSpPr>
            <a:spLocks noGrp="1"/>
          </p:cNvSpPr>
          <p:nvPr>
            <p:ph idx="1"/>
          </p:nvPr>
        </p:nvSpPr>
        <p:spPr>
          <a:xfrm>
            <a:off x="4821898" y="643466"/>
            <a:ext cx="5827472" cy="5571067"/>
          </a:xfrm>
        </p:spPr>
        <p:txBody>
          <a:bodyPr>
            <a:normAutofit/>
          </a:bodyPr>
          <a:lstStyle/>
          <a:p>
            <a:r>
              <a:rPr lang="en-GB" sz="2800" dirty="0">
                <a:latin typeface="Calibri" panose="020F0502020204030204" pitchFamily="34" charset="0"/>
                <a:cs typeface="Calibri" panose="020F0502020204030204" pitchFamily="34" charset="0"/>
              </a:rPr>
              <a:t>Work in small groups</a:t>
            </a:r>
          </a:p>
          <a:p>
            <a:r>
              <a:rPr lang="en-GB" sz="2800" dirty="0">
                <a:latin typeface="Calibri" panose="020F0502020204030204" pitchFamily="34" charset="0"/>
                <a:cs typeface="Calibri" panose="020F0502020204030204" pitchFamily="34" charset="0"/>
              </a:rPr>
              <a:t>Choose an organisation with which you are familiar</a:t>
            </a:r>
          </a:p>
          <a:p>
            <a:r>
              <a:rPr lang="en-GB" sz="2800" dirty="0">
                <a:latin typeface="Calibri" panose="020F0502020204030204" pitchFamily="34" charset="0"/>
                <a:cs typeface="Calibri" panose="020F0502020204030204" pitchFamily="34" charset="0"/>
              </a:rPr>
              <a:t>Discuss the ‘Threat of New Entrants’ in relation to that organisation’s industry</a:t>
            </a:r>
          </a:p>
          <a:p>
            <a:r>
              <a:rPr lang="en-GB" sz="2800" dirty="0">
                <a:latin typeface="Calibri" panose="020F0502020204030204" pitchFamily="34" charset="0"/>
                <a:cs typeface="Calibri" panose="020F0502020204030204" pitchFamily="34" charset="0"/>
              </a:rPr>
              <a:t>Make a bullet point list of key factors </a:t>
            </a:r>
          </a:p>
          <a:p>
            <a:r>
              <a:rPr lang="en-GB" sz="2800" dirty="0">
                <a:latin typeface="Calibri" panose="020F0502020204030204" pitchFamily="34" charset="0"/>
                <a:cs typeface="Calibri" panose="020F0502020204030204" pitchFamily="34" charset="0"/>
              </a:rPr>
              <a:t>Evaluate if the ‘Threat of New Entrants’ is a high, moderate or low threat.</a:t>
            </a:r>
          </a:p>
          <a:p>
            <a:r>
              <a:rPr lang="en-GB" sz="2800" dirty="0">
                <a:latin typeface="Calibri" panose="020F0502020204030204" pitchFamily="34" charset="0"/>
                <a:cs typeface="Calibri" panose="020F0502020204030204" pitchFamily="34" charset="0"/>
              </a:rPr>
              <a:t>Share your views with the class</a:t>
            </a:r>
          </a:p>
        </p:txBody>
      </p:sp>
    </p:spTree>
    <p:extLst>
      <p:ext uri="{BB962C8B-B14F-4D97-AF65-F5344CB8AC3E}">
        <p14:creationId xmlns:p14="http://schemas.microsoft.com/office/powerpoint/2010/main" val="24328105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6F9E9-BD9B-C83B-29CD-43140B149F22}"/>
              </a:ext>
            </a:extLst>
          </p:cNvPr>
          <p:cNvSpPr>
            <a:spLocks noGrp="1"/>
          </p:cNvSpPr>
          <p:nvPr>
            <p:ph type="title"/>
          </p:nvPr>
        </p:nvSpPr>
        <p:spPr>
          <a:xfrm>
            <a:off x="3937994" y="365760"/>
            <a:ext cx="6977857" cy="1050445"/>
          </a:xfrm>
        </p:spPr>
        <p:txBody>
          <a:bodyPr>
            <a:normAutofit fontScale="90000"/>
          </a:bodyPr>
          <a:lstStyle/>
          <a:p>
            <a:r>
              <a:rPr lang="en-GB" b="1" u="sng" dirty="0">
                <a:latin typeface="Calibri" panose="020F0502020204030204" pitchFamily="34" charset="0"/>
                <a:cs typeface="Calibri" panose="020F0502020204030204" pitchFamily="34" charset="0"/>
              </a:rPr>
              <a:t>The Five Forces – Bargaining Power of Buyers</a:t>
            </a:r>
          </a:p>
        </p:txBody>
      </p:sp>
      <p:pic>
        <p:nvPicPr>
          <p:cNvPr id="11" name="Picture 10" descr="Cardboard boxes on conveyor belt">
            <a:extLst>
              <a:ext uri="{FF2B5EF4-FFF2-40B4-BE49-F238E27FC236}">
                <a16:creationId xmlns:a16="http://schemas.microsoft.com/office/drawing/2014/main" id="{55396D0A-3082-CDA5-C32E-713D5963754A}"/>
              </a:ext>
            </a:extLst>
          </p:cNvPr>
          <p:cNvPicPr>
            <a:picLocks noChangeAspect="1"/>
          </p:cNvPicPr>
          <p:nvPr/>
        </p:nvPicPr>
        <p:blipFill>
          <a:blip r:embed="rId2"/>
          <a:srcRect l="37772" r="27624" b="-1"/>
          <a:stretch/>
        </p:blipFill>
        <p:spPr>
          <a:xfrm>
            <a:off x="20" y="10"/>
            <a:ext cx="3555185" cy="6857990"/>
          </a:xfrm>
          <a:prstGeom prst="rect">
            <a:avLst/>
          </a:prstGeom>
        </p:spPr>
      </p:pic>
      <p:sp>
        <p:nvSpPr>
          <p:cNvPr id="3" name="Content Placeholder 2">
            <a:extLst>
              <a:ext uri="{FF2B5EF4-FFF2-40B4-BE49-F238E27FC236}">
                <a16:creationId xmlns:a16="http://schemas.microsoft.com/office/drawing/2014/main" id="{CFB03E28-F1F0-F050-F69D-6E87B895AC4D}"/>
              </a:ext>
            </a:extLst>
          </p:cNvPr>
          <p:cNvSpPr>
            <a:spLocks noGrp="1"/>
          </p:cNvSpPr>
          <p:nvPr>
            <p:ph idx="1"/>
          </p:nvPr>
        </p:nvSpPr>
        <p:spPr>
          <a:xfrm>
            <a:off x="3937994" y="1538868"/>
            <a:ext cx="6977857" cy="4641269"/>
          </a:xfrm>
        </p:spPr>
        <p:txBody>
          <a:bodyPr>
            <a:normAutofit fontScale="92500" lnSpcReduction="10000"/>
          </a:bodyPr>
          <a:lstStyle/>
          <a:p>
            <a:r>
              <a:rPr lang="en-GB" sz="2000" b="0" i="0" dirty="0">
                <a:effectLst/>
                <a:latin typeface="Calibri" panose="020F0502020204030204" pitchFamily="34" charset="0"/>
                <a:cs typeface="Calibri" panose="020F0502020204030204" pitchFamily="34" charset="0"/>
              </a:rPr>
              <a:t>This force analyses </a:t>
            </a:r>
            <a:r>
              <a:rPr lang="en-GB" sz="2000" dirty="0">
                <a:latin typeface="Calibri" panose="020F0502020204030204" pitchFamily="34" charset="0"/>
                <a:cs typeface="Calibri" panose="020F0502020204030204" pitchFamily="34" charset="0"/>
              </a:rPr>
              <a:t>the </a:t>
            </a:r>
            <a:r>
              <a:rPr lang="en-GB" sz="2000" b="0" i="0" dirty="0">
                <a:effectLst/>
                <a:latin typeface="Calibri" panose="020F0502020204030204" pitchFamily="34" charset="0"/>
                <a:cs typeface="Calibri" panose="020F0502020204030204" pitchFamily="34" charset="0"/>
              </a:rPr>
              <a:t>extent the customers </a:t>
            </a:r>
            <a:r>
              <a:rPr lang="en-GB" sz="2000" dirty="0">
                <a:latin typeface="Calibri" panose="020F0502020204030204" pitchFamily="34" charset="0"/>
                <a:cs typeface="Calibri" panose="020F0502020204030204" pitchFamily="34" charset="0"/>
              </a:rPr>
              <a:t>can</a:t>
            </a:r>
            <a:r>
              <a:rPr lang="en-GB" sz="2000" b="0" i="0" dirty="0">
                <a:effectLst/>
                <a:latin typeface="Calibri" panose="020F0502020204030204" pitchFamily="34" charset="0"/>
                <a:cs typeface="Calibri" panose="020F0502020204030204" pitchFamily="34" charset="0"/>
              </a:rPr>
              <a:t> put the company under pressure. </a:t>
            </a:r>
          </a:p>
          <a:p>
            <a:r>
              <a:rPr lang="en-GB" sz="2000" b="0" i="0" dirty="0">
                <a:effectLst/>
                <a:latin typeface="Calibri" panose="020F0502020204030204" pitchFamily="34" charset="0"/>
                <a:cs typeface="Calibri" panose="020F0502020204030204" pitchFamily="34" charset="0"/>
              </a:rPr>
              <a:t>The customers have a lot of power when there aren’t many of them and when the customers have many alternatives to buy from. </a:t>
            </a:r>
            <a:r>
              <a:rPr lang="en-GB" sz="2000" dirty="0">
                <a:latin typeface="Calibri" panose="020F0502020204030204" pitchFamily="34" charset="0"/>
                <a:cs typeface="Calibri" panose="020F0502020204030204" pitchFamily="34" charset="0"/>
              </a:rPr>
              <a:t>Also, if</a:t>
            </a:r>
            <a:r>
              <a:rPr lang="en-GB" sz="2000" b="0" i="0" dirty="0">
                <a:effectLst/>
                <a:latin typeface="Calibri" panose="020F0502020204030204" pitchFamily="34" charset="0"/>
                <a:cs typeface="Calibri" panose="020F0502020204030204" pitchFamily="34" charset="0"/>
              </a:rPr>
              <a:t> it is easy for them to switch from one company to another. </a:t>
            </a:r>
          </a:p>
          <a:p>
            <a:r>
              <a:rPr lang="en-GB" sz="2000" b="0" i="0" dirty="0">
                <a:effectLst/>
                <a:latin typeface="Calibri" panose="020F0502020204030204" pitchFamily="34" charset="0"/>
                <a:cs typeface="Calibri" panose="020F0502020204030204" pitchFamily="34" charset="0"/>
              </a:rPr>
              <a:t>Buying power is low when the seller’s product is very different from any of its competitors or when switching is difficult or costly. </a:t>
            </a:r>
          </a:p>
          <a:p>
            <a:r>
              <a:rPr lang="en-GB" sz="2000" b="0" i="0" dirty="0">
                <a:effectLst/>
                <a:latin typeface="Calibri" panose="020F0502020204030204" pitchFamily="34" charset="0"/>
                <a:cs typeface="Calibri" panose="020F0502020204030204" pitchFamily="34" charset="0"/>
              </a:rPr>
              <a:t>The internet has allowed customers to become more informed and therefore more empowered. Customers can easily compare prices online, get information about a wide variety of products and get access to offers from other companies instantly. </a:t>
            </a:r>
          </a:p>
          <a:p>
            <a:r>
              <a:rPr lang="en-GB" sz="2000" b="0" i="0" dirty="0">
                <a:effectLst/>
                <a:latin typeface="Calibri" panose="020F0502020204030204" pitchFamily="34" charset="0"/>
                <a:cs typeface="Calibri" panose="020F0502020204030204" pitchFamily="34" charset="0"/>
              </a:rPr>
              <a:t>Companies can reduce buyer power by implementing loyalty programs or by differentiating their products and services.</a:t>
            </a:r>
          </a:p>
          <a:p>
            <a:endParaRPr lang="en-GB" sz="15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5918835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3801627-6861-4EA9-BE98-E0CE33A894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43466" cy="6858000"/>
          </a:xfrm>
          <a:prstGeom prst="rect">
            <a:avLst/>
          </a:prstGeom>
          <a:solidFill>
            <a:srgbClr val="0D0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3C1483F-490E-4C8A-8765-1F8AF0C67D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6" y="0"/>
            <a:ext cx="3736189" cy="6858000"/>
          </a:xfrm>
          <a:prstGeom prst="rect">
            <a:avLst/>
          </a:prstGeom>
          <a:solidFill>
            <a:srgbClr val="2929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C7D099-309B-505C-C5C4-A0EB92A456F3}"/>
              </a:ext>
            </a:extLst>
          </p:cNvPr>
          <p:cNvSpPr>
            <a:spLocks noGrp="1"/>
          </p:cNvSpPr>
          <p:nvPr>
            <p:ph type="title"/>
          </p:nvPr>
        </p:nvSpPr>
        <p:spPr>
          <a:xfrm>
            <a:off x="965198" y="643466"/>
            <a:ext cx="3092718" cy="5528734"/>
          </a:xfrm>
          <a:noFill/>
        </p:spPr>
        <p:txBody>
          <a:bodyPr anchor="t">
            <a:normAutofit/>
          </a:bodyPr>
          <a:lstStyle/>
          <a:p>
            <a:r>
              <a:rPr lang="en-GB" sz="2800" b="1">
                <a:solidFill>
                  <a:srgbClr val="FFFFFF"/>
                </a:solidFill>
                <a:latin typeface="Calibri" panose="020F0502020204030204" pitchFamily="34" charset="0"/>
                <a:cs typeface="Calibri" panose="020F0502020204030204" pitchFamily="34" charset="0"/>
              </a:rPr>
              <a:t>Class Exercise</a:t>
            </a:r>
          </a:p>
        </p:txBody>
      </p:sp>
      <p:sp useBgFill="1">
        <p:nvSpPr>
          <p:cNvPr id="12" name="Rectangle 11">
            <a:extLst>
              <a:ext uri="{FF2B5EF4-FFF2-40B4-BE49-F238E27FC236}">
                <a16:creationId xmlns:a16="http://schemas.microsoft.com/office/drawing/2014/main" id="{0249BF42-D05C-4553-9417-7B86957592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9654" y="0"/>
            <a:ext cx="691318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A92FDB1-FCA2-6B1F-7620-69A973D1CE01}"/>
              </a:ext>
            </a:extLst>
          </p:cNvPr>
          <p:cNvSpPr>
            <a:spLocks noGrp="1"/>
          </p:cNvSpPr>
          <p:nvPr>
            <p:ph idx="1"/>
          </p:nvPr>
        </p:nvSpPr>
        <p:spPr>
          <a:xfrm>
            <a:off x="4821898" y="643466"/>
            <a:ext cx="5827472" cy="5571067"/>
          </a:xfrm>
        </p:spPr>
        <p:txBody>
          <a:bodyPr>
            <a:normAutofit/>
          </a:bodyPr>
          <a:lstStyle/>
          <a:p>
            <a:r>
              <a:rPr lang="en-GB" sz="2400">
                <a:latin typeface="Calibri" panose="020F0502020204030204" pitchFamily="34" charset="0"/>
                <a:cs typeface="Calibri" panose="020F0502020204030204" pitchFamily="34" charset="0"/>
              </a:rPr>
              <a:t>Continue to work in your group with the same organisation </a:t>
            </a:r>
          </a:p>
          <a:p>
            <a:r>
              <a:rPr lang="en-GB" sz="2400">
                <a:latin typeface="Calibri" panose="020F0502020204030204" pitchFamily="34" charset="0"/>
                <a:cs typeface="Calibri" panose="020F0502020204030204" pitchFamily="34" charset="0"/>
              </a:rPr>
              <a:t>Discuss the ‘Power of Buyers’ in relation to that organisation’s industry</a:t>
            </a:r>
          </a:p>
          <a:p>
            <a:r>
              <a:rPr lang="en-GB" sz="2400">
                <a:latin typeface="Calibri" panose="020F0502020204030204" pitchFamily="34" charset="0"/>
                <a:cs typeface="Calibri" panose="020F0502020204030204" pitchFamily="34" charset="0"/>
              </a:rPr>
              <a:t>Make a bullet point list of key factors </a:t>
            </a:r>
          </a:p>
          <a:p>
            <a:r>
              <a:rPr lang="en-GB" sz="2400">
                <a:latin typeface="Calibri" panose="020F0502020204030204" pitchFamily="34" charset="0"/>
                <a:cs typeface="Calibri" panose="020F0502020204030204" pitchFamily="34" charset="0"/>
              </a:rPr>
              <a:t>Evaluate if the ‘Power of Buyers’ is a high, moderate or low threat.</a:t>
            </a:r>
          </a:p>
          <a:p>
            <a:r>
              <a:rPr lang="en-GB" sz="2400">
                <a:latin typeface="Calibri" panose="020F0502020204030204" pitchFamily="34" charset="0"/>
                <a:cs typeface="Calibri" panose="020F0502020204030204" pitchFamily="34" charset="0"/>
              </a:rPr>
              <a:t>Share your views with the class</a:t>
            </a:r>
          </a:p>
        </p:txBody>
      </p:sp>
    </p:spTree>
    <p:extLst>
      <p:ext uri="{BB962C8B-B14F-4D97-AF65-F5344CB8AC3E}">
        <p14:creationId xmlns:p14="http://schemas.microsoft.com/office/powerpoint/2010/main" val="6477929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6F9E9-BD9B-C83B-29CD-43140B149F22}"/>
              </a:ext>
            </a:extLst>
          </p:cNvPr>
          <p:cNvSpPr>
            <a:spLocks noGrp="1"/>
          </p:cNvSpPr>
          <p:nvPr>
            <p:ph type="title"/>
          </p:nvPr>
        </p:nvSpPr>
        <p:spPr>
          <a:xfrm>
            <a:off x="428624" y="365760"/>
            <a:ext cx="10525887" cy="1373830"/>
          </a:xfrm>
        </p:spPr>
        <p:txBody>
          <a:bodyPr>
            <a:normAutofit fontScale="90000"/>
          </a:bodyPr>
          <a:lstStyle/>
          <a:p>
            <a:r>
              <a:rPr lang="en-GB" b="1" u="sng" dirty="0">
                <a:latin typeface="Calibri" panose="020F0502020204030204" pitchFamily="34" charset="0"/>
                <a:cs typeface="Calibri" panose="020F0502020204030204" pitchFamily="34" charset="0"/>
              </a:rPr>
              <a:t>The Five Forces – </a:t>
            </a:r>
            <a:br>
              <a:rPr lang="en-GB" b="1" u="sng" dirty="0">
                <a:latin typeface="Calibri" panose="020F0502020204030204" pitchFamily="34" charset="0"/>
                <a:cs typeface="Calibri" panose="020F0502020204030204" pitchFamily="34" charset="0"/>
              </a:rPr>
            </a:br>
            <a:br>
              <a:rPr lang="en-GB" b="1" u="sng" dirty="0">
                <a:latin typeface="Calibri" panose="020F0502020204030204" pitchFamily="34" charset="0"/>
                <a:cs typeface="Calibri" panose="020F0502020204030204" pitchFamily="34" charset="0"/>
              </a:rPr>
            </a:br>
            <a:br>
              <a:rPr lang="en-GB" b="1" u="sng" dirty="0">
                <a:latin typeface="Calibri" panose="020F0502020204030204" pitchFamily="34" charset="0"/>
                <a:cs typeface="Calibri" panose="020F0502020204030204" pitchFamily="34" charset="0"/>
              </a:rPr>
            </a:br>
            <a:r>
              <a:rPr lang="en-GB" b="1" u="sng" dirty="0">
                <a:latin typeface="Calibri" panose="020F0502020204030204" pitchFamily="34" charset="0"/>
                <a:cs typeface="Calibri" panose="020F0502020204030204" pitchFamily="34" charset="0"/>
              </a:rPr>
              <a:t>Porter’s Five Forces – The Threat of Substitutes Products</a:t>
            </a:r>
          </a:p>
        </p:txBody>
      </p:sp>
      <p:pic>
        <p:nvPicPr>
          <p:cNvPr id="1028" name="Picture 4" descr="Substitute Goods: Definition, Types and ...">
            <a:extLst>
              <a:ext uri="{FF2B5EF4-FFF2-40B4-BE49-F238E27FC236}">
                <a16:creationId xmlns:a16="http://schemas.microsoft.com/office/drawing/2014/main" id="{3D2FFE3C-81C7-871B-3A09-FE4CA6E9368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85822" y="2302365"/>
            <a:ext cx="5896324" cy="330194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D9BBDF0-D0D1-DF24-ECB2-469F84DC9800}"/>
              </a:ext>
            </a:extLst>
          </p:cNvPr>
          <p:cNvSpPr txBox="1"/>
          <p:nvPr/>
        </p:nvSpPr>
        <p:spPr>
          <a:xfrm>
            <a:off x="724830" y="2553629"/>
            <a:ext cx="3144644" cy="2677656"/>
          </a:xfrm>
          <a:prstGeom prst="rect">
            <a:avLst/>
          </a:prstGeom>
          <a:noFill/>
        </p:spPr>
        <p:txBody>
          <a:bodyPr wrap="square">
            <a:spAutoFit/>
          </a:bodyPr>
          <a:lstStyle/>
          <a:p>
            <a:r>
              <a:rPr lang="en-GB" sz="2800" b="0" i="0" dirty="0">
                <a:solidFill>
                  <a:srgbClr val="1F1F1F"/>
                </a:solidFill>
                <a:effectLst/>
                <a:latin typeface="Arial" panose="020B0604020202020204" pitchFamily="34" charset="0"/>
                <a:cs typeface="Arial" panose="020B0604020202020204" pitchFamily="34" charset="0"/>
              </a:rPr>
              <a:t>A substitute product is </a:t>
            </a:r>
            <a:r>
              <a:rPr lang="en-GB" sz="2800" b="0" i="0" dirty="0">
                <a:solidFill>
                  <a:srgbClr val="040C28"/>
                </a:solidFill>
                <a:effectLst/>
                <a:latin typeface="Arial" panose="020B0604020202020204" pitchFamily="34" charset="0"/>
                <a:cs typeface="Arial" panose="020B0604020202020204" pitchFamily="34" charset="0"/>
              </a:rPr>
              <a:t>one that serves the same purpose as another product in the market.</a:t>
            </a:r>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700664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Rows of shopping trolleys">
            <a:extLst>
              <a:ext uri="{FF2B5EF4-FFF2-40B4-BE49-F238E27FC236}">
                <a16:creationId xmlns:a16="http://schemas.microsoft.com/office/drawing/2014/main" id="{D94A25D7-CFF0-D990-9413-0E1DC2EBF5CB}"/>
              </a:ext>
            </a:extLst>
          </p:cNvPr>
          <p:cNvPicPr>
            <a:picLocks noChangeAspect="1"/>
          </p:cNvPicPr>
          <p:nvPr/>
        </p:nvPicPr>
        <p:blipFill>
          <a:blip r:embed="rId2"/>
          <a:srcRect t="9070" b="2597"/>
          <a:stretch>
            <a:fillRect/>
          </a:stretch>
        </p:blipFill>
        <p:spPr>
          <a:xfrm>
            <a:off x="20" y="10"/>
            <a:ext cx="11292820" cy="6857990"/>
          </a:xfrm>
          <a:prstGeom prst="rect">
            <a:avLst/>
          </a:prstGeom>
        </p:spPr>
      </p:pic>
      <p:sp>
        <p:nvSpPr>
          <p:cNvPr id="12" name="Rectangle 11">
            <a:extLst>
              <a:ext uri="{FF2B5EF4-FFF2-40B4-BE49-F238E27FC236}">
                <a16:creationId xmlns:a16="http://schemas.microsoft.com/office/drawing/2014/main" id="{9163A971-857A-4D4D-B458-BADAF926FF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9481" y="0"/>
            <a:ext cx="7737169" cy="6858000"/>
          </a:xfrm>
          <a:prstGeom prst="rect">
            <a:avLst/>
          </a:prstGeom>
          <a:solidFill>
            <a:schemeClr val="bg1">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entury Schoolbook" panose="02040604050505020304"/>
              <a:ea typeface="+mn-ea"/>
              <a:cs typeface="+mn-cs"/>
            </a:endParaRPr>
          </a:p>
        </p:txBody>
      </p:sp>
      <p:sp>
        <p:nvSpPr>
          <p:cNvPr id="2" name="Title 1">
            <a:extLst>
              <a:ext uri="{FF2B5EF4-FFF2-40B4-BE49-F238E27FC236}">
                <a16:creationId xmlns:a16="http://schemas.microsoft.com/office/drawing/2014/main" id="{D906F9E9-BD9B-C83B-29CD-43140B149F22}"/>
              </a:ext>
            </a:extLst>
          </p:cNvPr>
          <p:cNvSpPr>
            <a:spLocks noGrp="1"/>
          </p:cNvSpPr>
          <p:nvPr>
            <p:ph type="title"/>
          </p:nvPr>
        </p:nvSpPr>
        <p:spPr>
          <a:xfrm>
            <a:off x="4050889" y="365758"/>
            <a:ext cx="6784259" cy="1052734"/>
          </a:xfrm>
        </p:spPr>
        <p:txBody>
          <a:bodyPr>
            <a:normAutofit fontScale="90000"/>
          </a:bodyPr>
          <a:lstStyle/>
          <a:p>
            <a:r>
              <a:rPr lang="en-GB" b="1" u="sng" dirty="0">
                <a:latin typeface="Calibri" panose="020F0502020204030204" pitchFamily="34" charset="0"/>
                <a:cs typeface="Calibri" panose="020F0502020204030204" pitchFamily="34" charset="0"/>
              </a:rPr>
              <a:t>The Five Forces – Threat of Substitutes</a:t>
            </a:r>
          </a:p>
        </p:txBody>
      </p:sp>
      <p:sp>
        <p:nvSpPr>
          <p:cNvPr id="3" name="Content Placeholder 2">
            <a:extLst>
              <a:ext uri="{FF2B5EF4-FFF2-40B4-BE49-F238E27FC236}">
                <a16:creationId xmlns:a16="http://schemas.microsoft.com/office/drawing/2014/main" id="{CFB03E28-F1F0-F050-F69D-6E87B895AC4D}"/>
              </a:ext>
            </a:extLst>
          </p:cNvPr>
          <p:cNvSpPr>
            <a:spLocks noGrp="1"/>
          </p:cNvSpPr>
          <p:nvPr>
            <p:ph idx="1"/>
          </p:nvPr>
        </p:nvSpPr>
        <p:spPr>
          <a:xfrm>
            <a:off x="4050889" y="1547446"/>
            <a:ext cx="6875019" cy="4944796"/>
          </a:xfrm>
        </p:spPr>
        <p:txBody>
          <a:bodyPr>
            <a:normAutofit lnSpcReduction="10000"/>
          </a:bodyPr>
          <a:lstStyle/>
          <a:p>
            <a:r>
              <a:rPr lang="en-GB" sz="2000" b="0" i="0" dirty="0">
                <a:effectLst/>
                <a:latin typeface="Calibri" panose="020F0502020204030204" pitchFamily="34" charset="0"/>
                <a:cs typeface="Calibri" panose="020F0502020204030204" pitchFamily="34" charset="0"/>
              </a:rPr>
              <a:t>Where close substitute products exist in a market, it increases the likelihood of customers switching to alternatives in response to price increases. This reduces both the power of suppliers and the attractiveness of the market.</a:t>
            </a:r>
          </a:p>
          <a:p>
            <a:r>
              <a:rPr lang="en-GB" sz="2000" dirty="0">
                <a:latin typeface="Calibri" panose="020F0502020204030204" pitchFamily="34" charset="0"/>
                <a:cs typeface="Calibri" panose="020F0502020204030204" pitchFamily="34" charset="0"/>
              </a:rPr>
              <a:t>Substitutes </a:t>
            </a:r>
            <a:r>
              <a:rPr lang="en-GB" sz="2000" b="0" i="0" dirty="0">
                <a:effectLst/>
                <a:latin typeface="Calibri" panose="020F0502020204030204" pitchFamily="34" charset="0"/>
                <a:cs typeface="Calibri" panose="020F0502020204030204" pitchFamily="34" charset="0"/>
              </a:rPr>
              <a:t>increase the </a:t>
            </a:r>
            <a:r>
              <a:rPr lang="en-GB" sz="2000" dirty="0">
                <a:latin typeface="Calibri" panose="020F0502020204030204" pitchFamily="34" charset="0"/>
                <a:cs typeface="Calibri" panose="020F0502020204030204" pitchFamily="34" charset="0"/>
              </a:rPr>
              <a:t>chance</a:t>
            </a:r>
            <a:r>
              <a:rPr lang="en-GB" sz="2000" b="0" i="0" dirty="0">
                <a:effectLst/>
                <a:latin typeface="Calibri" panose="020F0502020204030204" pitchFamily="34" charset="0"/>
                <a:cs typeface="Calibri" panose="020F0502020204030204" pitchFamily="34" charset="0"/>
              </a:rPr>
              <a:t> of customers switching to alternatives. As well as</a:t>
            </a:r>
            <a:r>
              <a:rPr lang="en-GB" sz="2000" dirty="0">
                <a:latin typeface="Calibri" panose="020F0502020204030204" pitchFamily="34" charset="0"/>
                <a:cs typeface="Calibri" panose="020F0502020204030204" pitchFamily="34" charset="0"/>
              </a:rPr>
              <a:t> </a:t>
            </a:r>
            <a:r>
              <a:rPr lang="en-GB" sz="2000" b="0" i="0" dirty="0">
                <a:effectLst/>
                <a:latin typeface="Calibri" panose="020F0502020204030204" pitchFamily="34" charset="0"/>
                <a:cs typeface="Calibri" panose="020F0502020204030204" pitchFamily="34" charset="0"/>
              </a:rPr>
              <a:t>similar products that are branded differently by competitors - every product that serves a similar need for customers should be considered a substitute</a:t>
            </a:r>
          </a:p>
          <a:p>
            <a:r>
              <a:rPr lang="en-GB" sz="2000" dirty="0">
                <a:latin typeface="Calibri" panose="020F0502020204030204" pitchFamily="34" charset="0"/>
                <a:cs typeface="Calibri" panose="020F0502020204030204" pitchFamily="34" charset="0"/>
              </a:rPr>
              <a:t>Example: E</a:t>
            </a:r>
            <a:r>
              <a:rPr lang="en-GB" sz="2000" b="0" i="0" dirty="0">
                <a:effectLst/>
                <a:latin typeface="Calibri" panose="020F0502020204030204" pitchFamily="34" charset="0"/>
                <a:cs typeface="Calibri" panose="020F0502020204030204" pitchFamily="34" charset="0"/>
              </a:rPr>
              <a:t>nergy drinks like </a:t>
            </a:r>
            <a:r>
              <a:rPr lang="en-GB" sz="2000" b="0" i="0" dirty="0" err="1">
                <a:effectLst/>
                <a:latin typeface="Calibri" panose="020F0502020204030204" pitchFamily="34" charset="0"/>
                <a:cs typeface="Calibri" panose="020F0502020204030204" pitchFamily="34" charset="0"/>
              </a:rPr>
              <a:t>Redbull</a:t>
            </a:r>
            <a:r>
              <a:rPr lang="en-GB" sz="2000" b="0" i="0" dirty="0">
                <a:effectLst/>
                <a:latin typeface="Calibri" panose="020F0502020204030204" pitchFamily="34" charset="0"/>
                <a:cs typeface="Calibri" panose="020F0502020204030204" pitchFamily="34" charset="0"/>
              </a:rPr>
              <a:t> </a:t>
            </a:r>
            <a:r>
              <a:rPr lang="en-GB" sz="2000" dirty="0">
                <a:latin typeface="Calibri" panose="020F0502020204030204" pitchFamily="34" charset="0"/>
                <a:cs typeface="Calibri" panose="020F0502020204030204" pitchFamily="34" charset="0"/>
              </a:rPr>
              <a:t>are</a:t>
            </a:r>
            <a:r>
              <a:rPr lang="en-GB" sz="2000" b="0" i="0" dirty="0">
                <a:effectLst/>
                <a:latin typeface="Calibri" panose="020F0502020204030204" pitchFamily="34" charset="0"/>
                <a:cs typeface="Calibri" panose="020F0502020204030204" pitchFamily="34" charset="0"/>
              </a:rPr>
              <a:t> usually not considered a competitor of coffee brands such </a:t>
            </a:r>
            <a:r>
              <a:rPr lang="en-GB" sz="2000" dirty="0">
                <a:latin typeface="Calibri" panose="020F0502020204030204" pitchFamily="34" charset="0"/>
                <a:cs typeface="Calibri" panose="020F0502020204030204" pitchFamily="34" charset="0"/>
              </a:rPr>
              <a:t>as </a:t>
            </a:r>
            <a:r>
              <a:rPr lang="en-GB" sz="2000" b="0" i="0" dirty="0">
                <a:effectLst/>
                <a:latin typeface="Calibri" panose="020F0502020204030204" pitchFamily="34" charset="0"/>
                <a:cs typeface="Calibri" panose="020F0502020204030204" pitchFamily="34" charset="0"/>
              </a:rPr>
              <a:t>Starbucks. However, since both coffee and energy drink fulfil a similar need (i.e. staying awake/getting energy), customers might be willing to switch from one to another if they feel that prices increase too much in either coffee or energy drinks. This will ultimately affect an industry’s profitability and should therefore also be taken into account when evaluating the industry’s attractiveness.</a:t>
            </a:r>
          </a:p>
          <a:p>
            <a:endParaRPr lang="en-GB" sz="15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186155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6F9E9-BD9B-C83B-29CD-43140B149F22}"/>
              </a:ext>
            </a:extLst>
          </p:cNvPr>
          <p:cNvSpPr>
            <a:spLocks noGrp="1"/>
          </p:cNvSpPr>
          <p:nvPr>
            <p:ph type="title"/>
          </p:nvPr>
        </p:nvSpPr>
        <p:spPr>
          <a:xfrm>
            <a:off x="428624" y="365760"/>
            <a:ext cx="10525887" cy="758190"/>
          </a:xfrm>
        </p:spPr>
        <p:txBody>
          <a:bodyPr>
            <a:normAutofit fontScale="90000"/>
          </a:bodyPr>
          <a:lstStyle/>
          <a:p>
            <a:r>
              <a:rPr lang="en-GB" b="1" u="sng" dirty="0">
                <a:latin typeface="Calibri" panose="020F0502020204030204" pitchFamily="34" charset="0"/>
                <a:cs typeface="Calibri" panose="020F0502020204030204" pitchFamily="34" charset="0"/>
              </a:rPr>
              <a:t>The Five Forces – </a:t>
            </a:r>
            <a:br>
              <a:rPr lang="en-GB" b="1" u="sng" dirty="0">
                <a:latin typeface="Calibri" panose="020F0502020204030204" pitchFamily="34" charset="0"/>
                <a:cs typeface="Calibri" panose="020F0502020204030204" pitchFamily="34" charset="0"/>
              </a:rPr>
            </a:br>
            <a:br>
              <a:rPr lang="en-GB" b="1" u="sng" dirty="0">
                <a:latin typeface="Calibri" panose="020F0502020204030204" pitchFamily="34" charset="0"/>
                <a:cs typeface="Calibri" panose="020F0502020204030204" pitchFamily="34" charset="0"/>
              </a:rPr>
            </a:br>
            <a:br>
              <a:rPr lang="en-GB" b="1" u="sng" dirty="0">
                <a:latin typeface="Calibri" panose="020F0502020204030204" pitchFamily="34" charset="0"/>
                <a:cs typeface="Calibri" panose="020F0502020204030204" pitchFamily="34" charset="0"/>
              </a:rPr>
            </a:br>
            <a:r>
              <a:rPr lang="en-GB" b="1" u="sng" dirty="0">
                <a:latin typeface="Calibri" panose="020F0502020204030204" pitchFamily="34" charset="0"/>
                <a:cs typeface="Calibri" panose="020F0502020204030204" pitchFamily="34" charset="0"/>
              </a:rPr>
              <a:t>The Threat of Substitutes Will Depend On:</a:t>
            </a:r>
          </a:p>
        </p:txBody>
      </p:sp>
      <p:sp>
        <p:nvSpPr>
          <p:cNvPr id="3" name="Content Placeholder 2">
            <a:extLst>
              <a:ext uri="{FF2B5EF4-FFF2-40B4-BE49-F238E27FC236}">
                <a16:creationId xmlns:a16="http://schemas.microsoft.com/office/drawing/2014/main" id="{CFB03E28-F1F0-F050-F69D-6E87B895AC4D}"/>
              </a:ext>
            </a:extLst>
          </p:cNvPr>
          <p:cNvSpPr>
            <a:spLocks noGrp="1"/>
          </p:cNvSpPr>
          <p:nvPr>
            <p:ph idx="1"/>
          </p:nvPr>
        </p:nvSpPr>
        <p:spPr>
          <a:xfrm>
            <a:off x="428624" y="1468192"/>
            <a:ext cx="10525888" cy="5024048"/>
          </a:xfrm>
        </p:spPr>
        <p:txBody>
          <a:bodyPr>
            <a:normAutofit/>
          </a:bodyPr>
          <a:lstStyle/>
          <a:p>
            <a:pPr algn="l" fontAlgn="base">
              <a:buFont typeface="Arial" panose="020B0604020202020204" pitchFamily="34" charset="0"/>
              <a:buChar char="•"/>
            </a:pPr>
            <a:r>
              <a:rPr lang="en-GB" sz="2800" b="0" i="0" dirty="0">
                <a:effectLst/>
                <a:latin typeface="Calibri" panose="020F0502020204030204" pitchFamily="34" charset="0"/>
                <a:cs typeface="Calibri" panose="020F0502020204030204" pitchFamily="34" charset="0"/>
              </a:rPr>
              <a:t>Number of substitute products available</a:t>
            </a:r>
          </a:p>
          <a:p>
            <a:pPr algn="l" fontAlgn="base">
              <a:buFont typeface="Arial" panose="020B0604020202020204" pitchFamily="34" charset="0"/>
              <a:buChar char="•"/>
            </a:pPr>
            <a:r>
              <a:rPr lang="en-GB" sz="2800" b="0" i="0" dirty="0">
                <a:effectLst/>
                <a:latin typeface="Calibri" panose="020F0502020204030204" pitchFamily="34" charset="0"/>
                <a:cs typeface="Calibri" panose="020F0502020204030204" pitchFamily="34" charset="0"/>
              </a:rPr>
              <a:t>Buyer’s propensity to substitute</a:t>
            </a:r>
          </a:p>
          <a:p>
            <a:pPr algn="l" fontAlgn="base">
              <a:buFont typeface="Arial" panose="020B0604020202020204" pitchFamily="34" charset="0"/>
              <a:buChar char="•"/>
            </a:pPr>
            <a:r>
              <a:rPr lang="en-GB" sz="2800" b="0" i="0" dirty="0">
                <a:effectLst/>
                <a:latin typeface="Calibri" panose="020F0502020204030204" pitchFamily="34" charset="0"/>
                <a:cs typeface="Calibri" panose="020F0502020204030204" pitchFamily="34" charset="0"/>
              </a:rPr>
              <a:t>Relative price performance of substitutes</a:t>
            </a:r>
          </a:p>
          <a:p>
            <a:pPr algn="l" fontAlgn="base">
              <a:buFont typeface="Arial" panose="020B0604020202020204" pitchFamily="34" charset="0"/>
              <a:buChar char="•"/>
            </a:pPr>
            <a:r>
              <a:rPr lang="en-GB" sz="2800" b="0" i="0" dirty="0">
                <a:effectLst/>
                <a:latin typeface="Calibri" panose="020F0502020204030204" pitchFamily="34" charset="0"/>
                <a:cs typeface="Calibri" panose="020F0502020204030204" pitchFamily="34" charset="0"/>
              </a:rPr>
              <a:t>Perceived level of product differentiation</a:t>
            </a:r>
          </a:p>
          <a:p>
            <a:pPr algn="l" fontAlgn="base">
              <a:buFont typeface="Arial" panose="020B0604020202020204" pitchFamily="34" charset="0"/>
              <a:buChar char="•"/>
            </a:pPr>
            <a:r>
              <a:rPr lang="en-GB" sz="2800" b="0" i="0" dirty="0">
                <a:effectLst/>
                <a:latin typeface="Calibri" panose="020F0502020204030204" pitchFamily="34" charset="0"/>
                <a:cs typeface="Calibri" panose="020F0502020204030204" pitchFamily="34" charset="0"/>
              </a:rPr>
              <a:t>Switching costs</a:t>
            </a:r>
          </a:p>
          <a:p>
            <a:pPr algn="l" fontAlgn="base">
              <a:buFont typeface="Arial" panose="020B0604020202020204" pitchFamily="34" charset="0"/>
              <a:buChar char="•"/>
            </a:pPr>
            <a:r>
              <a:rPr lang="en-GB" sz="2800" b="0" i="0" dirty="0">
                <a:effectLst/>
                <a:latin typeface="Calibri" panose="020F0502020204030204" pitchFamily="34" charset="0"/>
                <a:cs typeface="Calibri" panose="020F0502020204030204" pitchFamily="34" charset="0"/>
              </a:rPr>
              <a:t>Substitute producer’s profitability &amp; aggressiveness</a:t>
            </a:r>
          </a:p>
          <a:p>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9751901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3801627-6861-4EA9-BE98-E0CE33A894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43466" cy="6858000"/>
          </a:xfrm>
          <a:prstGeom prst="rect">
            <a:avLst/>
          </a:prstGeom>
          <a:solidFill>
            <a:srgbClr val="0D0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3C1483F-490E-4C8A-8765-1F8AF0C67D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6" y="0"/>
            <a:ext cx="3736189" cy="6858000"/>
          </a:xfrm>
          <a:prstGeom prst="rect">
            <a:avLst/>
          </a:prstGeom>
          <a:solidFill>
            <a:srgbClr val="2929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C7D099-309B-505C-C5C4-A0EB92A456F3}"/>
              </a:ext>
            </a:extLst>
          </p:cNvPr>
          <p:cNvSpPr>
            <a:spLocks noGrp="1"/>
          </p:cNvSpPr>
          <p:nvPr>
            <p:ph type="title"/>
          </p:nvPr>
        </p:nvSpPr>
        <p:spPr>
          <a:xfrm>
            <a:off x="965198" y="643466"/>
            <a:ext cx="3092718" cy="5528734"/>
          </a:xfrm>
          <a:noFill/>
        </p:spPr>
        <p:txBody>
          <a:bodyPr anchor="t">
            <a:normAutofit/>
          </a:bodyPr>
          <a:lstStyle/>
          <a:p>
            <a:r>
              <a:rPr lang="en-GB" sz="2800" b="1">
                <a:solidFill>
                  <a:srgbClr val="FFFFFF"/>
                </a:solidFill>
                <a:latin typeface="Calibri" panose="020F0502020204030204" pitchFamily="34" charset="0"/>
                <a:cs typeface="Calibri" panose="020F0502020204030204" pitchFamily="34" charset="0"/>
              </a:rPr>
              <a:t>Class Exercise</a:t>
            </a:r>
          </a:p>
        </p:txBody>
      </p:sp>
      <p:sp useBgFill="1">
        <p:nvSpPr>
          <p:cNvPr id="12" name="Rectangle 11">
            <a:extLst>
              <a:ext uri="{FF2B5EF4-FFF2-40B4-BE49-F238E27FC236}">
                <a16:creationId xmlns:a16="http://schemas.microsoft.com/office/drawing/2014/main" id="{0249BF42-D05C-4553-9417-7B86957592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9654" y="0"/>
            <a:ext cx="691318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A92FDB1-FCA2-6B1F-7620-69A973D1CE01}"/>
              </a:ext>
            </a:extLst>
          </p:cNvPr>
          <p:cNvSpPr>
            <a:spLocks noGrp="1"/>
          </p:cNvSpPr>
          <p:nvPr>
            <p:ph idx="1"/>
          </p:nvPr>
        </p:nvSpPr>
        <p:spPr>
          <a:xfrm>
            <a:off x="4821898" y="643466"/>
            <a:ext cx="5827472" cy="5571067"/>
          </a:xfrm>
        </p:spPr>
        <p:txBody>
          <a:bodyPr>
            <a:normAutofit/>
          </a:bodyPr>
          <a:lstStyle/>
          <a:p>
            <a:r>
              <a:rPr lang="en-GB" sz="2400">
                <a:latin typeface="Calibri" panose="020F0502020204030204" pitchFamily="34" charset="0"/>
                <a:cs typeface="Calibri" panose="020F0502020204030204" pitchFamily="34" charset="0"/>
              </a:rPr>
              <a:t>Continue to work in your group with the same organisation </a:t>
            </a:r>
          </a:p>
          <a:p>
            <a:r>
              <a:rPr lang="en-GB" sz="2400">
                <a:latin typeface="Calibri" panose="020F0502020204030204" pitchFamily="34" charset="0"/>
                <a:cs typeface="Calibri" panose="020F0502020204030204" pitchFamily="34" charset="0"/>
              </a:rPr>
              <a:t>Discuss the ‘Threat of Substitutes’ in relation to that organisation’s industry</a:t>
            </a:r>
          </a:p>
          <a:p>
            <a:r>
              <a:rPr lang="en-GB" sz="2400">
                <a:latin typeface="Calibri" panose="020F0502020204030204" pitchFamily="34" charset="0"/>
                <a:cs typeface="Calibri" panose="020F0502020204030204" pitchFamily="34" charset="0"/>
              </a:rPr>
              <a:t>Make a bullet point list of key factors </a:t>
            </a:r>
          </a:p>
          <a:p>
            <a:r>
              <a:rPr lang="en-GB" sz="2400">
                <a:latin typeface="Calibri" panose="020F0502020204030204" pitchFamily="34" charset="0"/>
                <a:cs typeface="Calibri" panose="020F0502020204030204" pitchFamily="34" charset="0"/>
              </a:rPr>
              <a:t>Evaluate if the ‘Threat of Substitutes’ is a high, moderate or low threat.</a:t>
            </a:r>
          </a:p>
          <a:p>
            <a:r>
              <a:rPr lang="en-GB" sz="2400">
                <a:latin typeface="Calibri" panose="020F0502020204030204" pitchFamily="34" charset="0"/>
                <a:cs typeface="Calibri" panose="020F0502020204030204" pitchFamily="34" charset="0"/>
              </a:rPr>
              <a:t>Share your views with the class</a:t>
            </a:r>
          </a:p>
        </p:txBody>
      </p:sp>
    </p:spTree>
    <p:extLst>
      <p:ext uri="{BB962C8B-B14F-4D97-AF65-F5344CB8AC3E}">
        <p14:creationId xmlns:p14="http://schemas.microsoft.com/office/powerpoint/2010/main" val="17031475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Packages on conveyor belt">
            <a:extLst>
              <a:ext uri="{FF2B5EF4-FFF2-40B4-BE49-F238E27FC236}">
                <a16:creationId xmlns:a16="http://schemas.microsoft.com/office/drawing/2014/main" id="{C093D79B-DC0D-2A5C-DC75-CF7F3BD3C990}"/>
              </a:ext>
            </a:extLst>
          </p:cNvPr>
          <p:cNvPicPr>
            <a:picLocks noChangeAspect="1"/>
          </p:cNvPicPr>
          <p:nvPr/>
        </p:nvPicPr>
        <p:blipFill>
          <a:blip r:embed="rId2"/>
          <a:srcRect t="4566" b="4454"/>
          <a:stretch/>
        </p:blipFill>
        <p:spPr>
          <a:xfrm>
            <a:off x="20" y="10"/>
            <a:ext cx="11292820" cy="6857990"/>
          </a:xfrm>
          <a:prstGeom prst="rect">
            <a:avLst/>
          </a:prstGeom>
        </p:spPr>
      </p:pic>
      <p:sp>
        <p:nvSpPr>
          <p:cNvPr id="10" name="Rectangle 9">
            <a:extLst>
              <a:ext uri="{FF2B5EF4-FFF2-40B4-BE49-F238E27FC236}">
                <a16:creationId xmlns:a16="http://schemas.microsoft.com/office/drawing/2014/main" id="{9163A971-857A-4D4D-B458-BADAF926FF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9481" y="0"/>
            <a:ext cx="7737169" cy="6858000"/>
          </a:xfrm>
          <a:prstGeom prst="rect">
            <a:avLst/>
          </a:prstGeom>
          <a:solidFill>
            <a:schemeClr val="bg1">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entury Schoolbook" panose="02040604050505020304"/>
              <a:ea typeface="+mn-ea"/>
              <a:cs typeface="+mn-cs"/>
            </a:endParaRPr>
          </a:p>
        </p:txBody>
      </p:sp>
      <p:sp>
        <p:nvSpPr>
          <p:cNvPr id="2" name="Title 1">
            <a:extLst>
              <a:ext uri="{FF2B5EF4-FFF2-40B4-BE49-F238E27FC236}">
                <a16:creationId xmlns:a16="http://schemas.microsoft.com/office/drawing/2014/main" id="{D906F9E9-BD9B-C83B-29CD-43140B149F22}"/>
              </a:ext>
            </a:extLst>
          </p:cNvPr>
          <p:cNvSpPr>
            <a:spLocks noGrp="1"/>
          </p:cNvSpPr>
          <p:nvPr>
            <p:ph type="title"/>
          </p:nvPr>
        </p:nvSpPr>
        <p:spPr>
          <a:xfrm>
            <a:off x="4050889" y="365758"/>
            <a:ext cx="6784259" cy="1016991"/>
          </a:xfrm>
        </p:spPr>
        <p:txBody>
          <a:bodyPr>
            <a:normAutofit fontScale="90000"/>
          </a:bodyPr>
          <a:lstStyle/>
          <a:p>
            <a:r>
              <a:rPr lang="en-GB" b="1" u="sng" dirty="0">
                <a:latin typeface="Calibri" panose="020F0502020204030204" pitchFamily="34" charset="0"/>
                <a:cs typeface="Calibri" panose="020F0502020204030204" pitchFamily="34" charset="0"/>
              </a:rPr>
              <a:t>The Five Forces – Bargaining Power of Suppliers</a:t>
            </a:r>
          </a:p>
        </p:txBody>
      </p:sp>
      <p:sp>
        <p:nvSpPr>
          <p:cNvPr id="3" name="Content Placeholder 2">
            <a:extLst>
              <a:ext uri="{FF2B5EF4-FFF2-40B4-BE49-F238E27FC236}">
                <a16:creationId xmlns:a16="http://schemas.microsoft.com/office/drawing/2014/main" id="{CFB03E28-F1F0-F050-F69D-6E87B895AC4D}"/>
              </a:ext>
            </a:extLst>
          </p:cNvPr>
          <p:cNvSpPr>
            <a:spLocks noGrp="1"/>
          </p:cNvSpPr>
          <p:nvPr>
            <p:ph idx="1"/>
          </p:nvPr>
        </p:nvSpPr>
        <p:spPr>
          <a:xfrm>
            <a:off x="3905923" y="1527716"/>
            <a:ext cx="7055726" cy="5185317"/>
          </a:xfrm>
        </p:spPr>
        <p:txBody>
          <a:bodyPr>
            <a:noAutofit/>
          </a:bodyPr>
          <a:lstStyle/>
          <a:p>
            <a:r>
              <a:rPr lang="en-GB" sz="2000" b="0" i="0" dirty="0">
                <a:effectLst/>
                <a:latin typeface="Calibri" panose="020F0502020204030204" pitchFamily="34" charset="0"/>
                <a:cs typeface="Calibri" panose="020F0502020204030204" pitchFamily="34" charset="0"/>
              </a:rPr>
              <a:t>This force analyses how much power and control a company’s </a:t>
            </a:r>
            <a:r>
              <a:rPr lang="en-GB" sz="2000" b="1" i="0" dirty="0">
                <a:effectLst/>
                <a:latin typeface="Calibri" panose="020F0502020204030204" pitchFamily="34" charset="0"/>
                <a:cs typeface="Calibri" panose="020F0502020204030204" pitchFamily="34" charset="0"/>
              </a:rPr>
              <a:t>suppliers</a:t>
            </a:r>
            <a:r>
              <a:rPr lang="en-GB" sz="2000" b="0" i="0" dirty="0">
                <a:effectLst/>
                <a:latin typeface="Calibri" panose="020F0502020204030204" pitchFamily="34" charset="0"/>
                <a:cs typeface="Calibri" panose="020F0502020204030204" pitchFamily="34" charset="0"/>
              </a:rPr>
              <a:t> have to raise prices or to reduce the quality of purchased goods or services, which in turn would lower an industry’s profitability potential. </a:t>
            </a:r>
          </a:p>
          <a:p>
            <a:r>
              <a:rPr lang="en-GB" sz="2000" b="0" i="0" dirty="0">
                <a:effectLst/>
                <a:latin typeface="Calibri" panose="020F0502020204030204" pitchFamily="34" charset="0"/>
                <a:cs typeface="Calibri" panose="020F0502020204030204" pitchFamily="34" charset="0"/>
              </a:rPr>
              <a:t>The concentration of suppliers and the availability of substitute suppliers are important factors in determining supplier power. </a:t>
            </a:r>
          </a:p>
          <a:p>
            <a:r>
              <a:rPr lang="en-GB" sz="2000" dirty="0">
                <a:latin typeface="Calibri" panose="020F0502020204030204" pitchFamily="34" charset="0"/>
                <a:cs typeface="Calibri" panose="020F0502020204030204" pitchFamily="34" charset="0"/>
              </a:rPr>
              <a:t>F</a:t>
            </a:r>
            <a:r>
              <a:rPr lang="en-GB" sz="2000" b="0" i="0" dirty="0">
                <a:effectLst/>
                <a:latin typeface="Calibri" panose="020F0502020204030204" pitchFamily="34" charset="0"/>
                <a:cs typeface="Calibri" panose="020F0502020204030204" pitchFamily="34" charset="0"/>
              </a:rPr>
              <a:t>ewer Suppliers = More Power</a:t>
            </a:r>
          </a:p>
          <a:p>
            <a:r>
              <a:rPr lang="en-GB" sz="2000" b="0" i="0" dirty="0">
                <a:effectLst/>
                <a:latin typeface="Calibri" panose="020F0502020204030204" pitchFamily="34" charset="0"/>
                <a:cs typeface="Calibri" panose="020F0502020204030204" pitchFamily="34" charset="0"/>
              </a:rPr>
              <a:t>Businesses are in a better position when there are a multitude of suppliers. </a:t>
            </a:r>
          </a:p>
          <a:p>
            <a:r>
              <a:rPr lang="en-GB" sz="2000" b="0" i="0" dirty="0">
                <a:effectLst/>
                <a:latin typeface="Calibri" panose="020F0502020204030204" pitchFamily="34" charset="0"/>
                <a:cs typeface="Calibri" panose="020F0502020204030204" pitchFamily="34" charset="0"/>
              </a:rPr>
              <a:t>Supplier power also includes</a:t>
            </a:r>
            <a:r>
              <a:rPr lang="en-GB" sz="2000" dirty="0">
                <a:latin typeface="Calibri" panose="020F0502020204030204" pitchFamily="34" charset="0"/>
                <a:cs typeface="Calibri" panose="020F0502020204030204" pitchFamily="34" charset="0"/>
              </a:rPr>
              <a:t>:</a:t>
            </a:r>
          </a:p>
          <a:p>
            <a:r>
              <a:rPr lang="en-GB" sz="2000" b="0" i="0" dirty="0">
                <a:effectLst/>
                <a:latin typeface="Calibri" panose="020F0502020204030204" pitchFamily="34" charset="0"/>
                <a:cs typeface="Calibri" panose="020F0502020204030204" pitchFamily="34" charset="0"/>
              </a:rPr>
              <a:t>Switching costs of companies in the industry, availability of substitutes, the strength of their distribution channels and the uniqueness or level of differentiation in the product or service the supplier is delivering.</a:t>
            </a:r>
          </a:p>
        </p:txBody>
      </p:sp>
    </p:spTree>
    <p:extLst>
      <p:ext uri="{BB962C8B-B14F-4D97-AF65-F5344CB8AC3E}">
        <p14:creationId xmlns:p14="http://schemas.microsoft.com/office/powerpoint/2010/main" val="14366252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3801627-6861-4EA9-BE98-E0CE33A894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43466" cy="6858000"/>
          </a:xfrm>
          <a:prstGeom prst="rect">
            <a:avLst/>
          </a:prstGeom>
          <a:solidFill>
            <a:srgbClr val="0D0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3C1483F-490E-4C8A-8765-1F8AF0C67D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6" y="0"/>
            <a:ext cx="3736189" cy="6858000"/>
          </a:xfrm>
          <a:prstGeom prst="rect">
            <a:avLst/>
          </a:prstGeom>
          <a:solidFill>
            <a:srgbClr val="2929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C7D099-309B-505C-C5C4-A0EB92A456F3}"/>
              </a:ext>
            </a:extLst>
          </p:cNvPr>
          <p:cNvSpPr>
            <a:spLocks noGrp="1"/>
          </p:cNvSpPr>
          <p:nvPr>
            <p:ph type="title"/>
          </p:nvPr>
        </p:nvSpPr>
        <p:spPr>
          <a:xfrm>
            <a:off x="965198" y="643466"/>
            <a:ext cx="3092718" cy="5528734"/>
          </a:xfrm>
          <a:noFill/>
        </p:spPr>
        <p:txBody>
          <a:bodyPr anchor="t">
            <a:normAutofit/>
          </a:bodyPr>
          <a:lstStyle/>
          <a:p>
            <a:r>
              <a:rPr lang="en-GB" sz="2800" b="1">
                <a:solidFill>
                  <a:srgbClr val="FFFFFF"/>
                </a:solidFill>
                <a:latin typeface="Calibri" panose="020F0502020204030204" pitchFamily="34" charset="0"/>
                <a:cs typeface="Calibri" panose="020F0502020204030204" pitchFamily="34" charset="0"/>
              </a:rPr>
              <a:t>Class Exercise</a:t>
            </a:r>
          </a:p>
        </p:txBody>
      </p:sp>
      <p:sp useBgFill="1">
        <p:nvSpPr>
          <p:cNvPr id="12" name="Rectangle 11">
            <a:extLst>
              <a:ext uri="{FF2B5EF4-FFF2-40B4-BE49-F238E27FC236}">
                <a16:creationId xmlns:a16="http://schemas.microsoft.com/office/drawing/2014/main" id="{0249BF42-D05C-4553-9417-7B86957592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9654" y="0"/>
            <a:ext cx="691318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A92FDB1-FCA2-6B1F-7620-69A973D1CE01}"/>
              </a:ext>
            </a:extLst>
          </p:cNvPr>
          <p:cNvSpPr>
            <a:spLocks noGrp="1"/>
          </p:cNvSpPr>
          <p:nvPr>
            <p:ph idx="1"/>
          </p:nvPr>
        </p:nvSpPr>
        <p:spPr>
          <a:xfrm>
            <a:off x="4821898" y="643466"/>
            <a:ext cx="5827472" cy="5571067"/>
          </a:xfrm>
        </p:spPr>
        <p:txBody>
          <a:bodyPr>
            <a:normAutofit/>
          </a:bodyPr>
          <a:lstStyle/>
          <a:p>
            <a:r>
              <a:rPr lang="en-GB" sz="2800" dirty="0">
                <a:latin typeface="Calibri" panose="020F0502020204030204" pitchFamily="34" charset="0"/>
                <a:cs typeface="Calibri" panose="020F0502020204030204" pitchFamily="34" charset="0"/>
              </a:rPr>
              <a:t>Continue to work in your group with the same organisation </a:t>
            </a:r>
          </a:p>
          <a:p>
            <a:r>
              <a:rPr lang="en-GB" sz="2800" dirty="0">
                <a:latin typeface="Calibri" panose="020F0502020204030204" pitchFamily="34" charset="0"/>
                <a:cs typeface="Calibri" panose="020F0502020204030204" pitchFamily="34" charset="0"/>
              </a:rPr>
              <a:t>Discuss the ‘Power of Suppliers’ in relation to that organisation’s industry</a:t>
            </a:r>
          </a:p>
          <a:p>
            <a:r>
              <a:rPr lang="en-GB" sz="2800" dirty="0">
                <a:latin typeface="Calibri" panose="020F0502020204030204" pitchFamily="34" charset="0"/>
                <a:cs typeface="Calibri" panose="020F0502020204030204" pitchFamily="34" charset="0"/>
              </a:rPr>
              <a:t>Make a bullet point list of key factors </a:t>
            </a:r>
          </a:p>
          <a:p>
            <a:r>
              <a:rPr lang="en-GB" sz="2800" dirty="0">
                <a:latin typeface="Calibri" panose="020F0502020204030204" pitchFamily="34" charset="0"/>
                <a:cs typeface="Calibri" panose="020F0502020204030204" pitchFamily="34" charset="0"/>
              </a:rPr>
              <a:t>Evaluate if the ‘Power of Suppliers’ is a high, moderate or low threat.</a:t>
            </a:r>
          </a:p>
          <a:p>
            <a:r>
              <a:rPr lang="en-GB" sz="2800" dirty="0">
                <a:latin typeface="Calibri" panose="020F0502020204030204" pitchFamily="34" charset="0"/>
                <a:cs typeface="Calibri" panose="020F0502020204030204" pitchFamily="34" charset="0"/>
              </a:rPr>
              <a:t>Share your views with the class</a:t>
            </a:r>
          </a:p>
        </p:txBody>
      </p:sp>
    </p:spTree>
    <p:extLst>
      <p:ext uri="{BB962C8B-B14F-4D97-AF65-F5344CB8AC3E}">
        <p14:creationId xmlns:p14="http://schemas.microsoft.com/office/powerpoint/2010/main" val="23667534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6F9E9-BD9B-C83B-29CD-43140B149F22}"/>
              </a:ext>
            </a:extLst>
          </p:cNvPr>
          <p:cNvSpPr>
            <a:spLocks noGrp="1"/>
          </p:cNvSpPr>
          <p:nvPr>
            <p:ph type="title"/>
          </p:nvPr>
        </p:nvSpPr>
        <p:spPr>
          <a:xfrm>
            <a:off x="428624" y="365760"/>
            <a:ext cx="10525887" cy="758190"/>
          </a:xfrm>
        </p:spPr>
        <p:txBody>
          <a:bodyPr>
            <a:normAutofit/>
          </a:bodyPr>
          <a:lstStyle/>
          <a:p>
            <a:r>
              <a:rPr lang="en-GB" b="1" u="sng" dirty="0">
                <a:latin typeface="Calibri" panose="020F0502020204030204" pitchFamily="34" charset="0"/>
                <a:cs typeface="Calibri" panose="020F0502020204030204" pitchFamily="34" charset="0"/>
              </a:rPr>
              <a:t>The Five Forces – Competitor Rivalry</a:t>
            </a:r>
          </a:p>
        </p:txBody>
      </p:sp>
      <p:sp>
        <p:nvSpPr>
          <p:cNvPr id="3" name="Content Placeholder 2">
            <a:extLst>
              <a:ext uri="{FF2B5EF4-FFF2-40B4-BE49-F238E27FC236}">
                <a16:creationId xmlns:a16="http://schemas.microsoft.com/office/drawing/2014/main" id="{CFB03E28-F1F0-F050-F69D-6E87B895AC4D}"/>
              </a:ext>
            </a:extLst>
          </p:cNvPr>
          <p:cNvSpPr>
            <a:spLocks noGrp="1"/>
          </p:cNvSpPr>
          <p:nvPr>
            <p:ph idx="1"/>
          </p:nvPr>
        </p:nvSpPr>
        <p:spPr>
          <a:xfrm>
            <a:off x="428624" y="1304925"/>
            <a:ext cx="10525888" cy="5187315"/>
          </a:xfrm>
        </p:spPr>
        <p:txBody>
          <a:bodyPr>
            <a:normAutofit/>
          </a:bodyPr>
          <a:lstStyle/>
          <a:p>
            <a:r>
              <a:rPr lang="en-GB" sz="2400" dirty="0">
                <a:latin typeface="Calibri" panose="020F0502020204030204" pitchFamily="34" charset="0"/>
                <a:cs typeface="Calibri" panose="020F0502020204030204" pitchFamily="34" charset="0"/>
              </a:rPr>
              <a:t>H</a:t>
            </a:r>
            <a:r>
              <a:rPr lang="en-GB" sz="2400" b="0" i="0" dirty="0">
                <a:effectLst/>
                <a:latin typeface="Calibri" panose="020F0502020204030204" pitchFamily="34" charset="0"/>
                <a:cs typeface="Calibri" panose="020F0502020204030204" pitchFamily="34" charset="0"/>
              </a:rPr>
              <a:t>ow intense the current competition is in the marketplace</a:t>
            </a:r>
            <a:r>
              <a:rPr lang="en-GB" sz="2400" dirty="0">
                <a:latin typeface="Calibri" panose="020F0502020204030204" pitchFamily="34" charset="0"/>
                <a:cs typeface="Calibri" panose="020F0502020204030204" pitchFamily="34" charset="0"/>
              </a:rPr>
              <a:t> </a:t>
            </a:r>
            <a:r>
              <a:rPr lang="en-GB" sz="2400" b="0" i="0" dirty="0">
                <a:effectLst/>
                <a:latin typeface="Calibri" panose="020F0502020204030204" pitchFamily="34" charset="0"/>
                <a:cs typeface="Calibri" panose="020F0502020204030204" pitchFamily="34" charset="0"/>
              </a:rPr>
              <a:t>is determined by</a:t>
            </a:r>
            <a:r>
              <a:rPr lang="en-GB" sz="2400" dirty="0">
                <a:latin typeface="Calibri" panose="020F0502020204030204" pitchFamily="34" charset="0"/>
                <a:cs typeface="Calibri" panose="020F0502020204030204" pitchFamily="34" charset="0"/>
              </a:rPr>
              <a:t> t</a:t>
            </a:r>
            <a:r>
              <a:rPr lang="en-GB" sz="2400" b="0" i="0" dirty="0">
                <a:effectLst/>
                <a:latin typeface="Calibri" panose="020F0502020204030204" pitchFamily="34" charset="0"/>
                <a:cs typeface="Calibri" panose="020F0502020204030204" pitchFamily="34" charset="0"/>
              </a:rPr>
              <a:t>he </a:t>
            </a:r>
            <a:r>
              <a:rPr lang="en-GB" sz="2400" b="1" i="0" dirty="0">
                <a:effectLst/>
                <a:latin typeface="Calibri" panose="020F0502020204030204" pitchFamily="34" charset="0"/>
                <a:cs typeface="Calibri" panose="020F0502020204030204" pitchFamily="34" charset="0"/>
              </a:rPr>
              <a:t>number of existing competitors </a:t>
            </a:r>
            <a:r>
              <a:rPr lang="en-GB" sz="2400" b="0" i="0" dirty="0">
                <a:effectLst/>
                <a:latin typeface="Calibri" panose="020F0502020204030204" pitchFamily="34" charset="0"/>
                <a:cs typeface="Calibri" panose="020F0502020204030204" pitchFamily="34" charset="0"/>
              </a:rPr>
              <a:t>and what each competitor is capable of doing. </a:t>
            </a:r>
          </a:p>
          <a:p>
            <a:r>
              <a:rPr lang="en-GB" sz="2400" b="0" i="0" dirty="0">
                <a:effectLst/>
                <a:latin typeface="Calibri" panose="020F0502020204030204" pitchFamily="34" charset="0"/>
                <a:cs typeface="Calibri" panose="020F0502020204030204" pitchFamily="34" charset="0"/>
              </a:rPr>
              <a:t>Rivalry is high when there are a lot of competitors that are roughly equal in size and power, when the industry is growing slowly and when consumers can easily switch to a competitors offering for little cost. </a:t>
            </a:r>
          </a:p>
          <a:p>
            <a:r>
              <a:rPr lang="en-GB" sz="2400" b="0" i="0" dirty="0">
                <a:effectLst/>
                <a:latin typeface="Calibri" panose="020F0502020204030204" pitchFamily="34" charset="0"/>
                <a:cs typeface="Calibri" panose="020F0502020204030204" pitchFamily="34" charset="0"/>
              </a:rPr>
              <a:t>When rivalry is high, competitors are likely to actively engage in advertising and price wars, which can hurt a business’s </a:t>
            </a:r>
            <a:r>
              <a:rPr lang="en-GB" sz="2400" dirty="0">
                <a:latin typeface="Calibri" panose="020F0502020204030204" pitchFamily="34" charset="0"/>
                <a:cs typeface="Calibri" panose="020F0502020204030204" pitchFamily="34" charset="0"/>
              </a:rPr>
              <a:t>profit margin</a:t>
            </a:r>
            <a:r>
              <a:rPr lang="en-GB" sz="2400" b="0" i="0" dirty="0">
                <a:effectLst/>
                <a:latin typeface="Calibri" panose="020F0502020204030204" pitchFamily="34" charset="0"/>
                <a:cs typeface="Calibri" panose="020F0502020204030204" pitchFamily="34" charset="0"/>
              </a:rPr>
              <a:t>. In addition, rivalry will be more intense when barriers to exit are high, forcing companies to remain in the industry even though profit margins are declining. These barriers to exit can for example be long-term loan agreements and high fixed costs.</a:t>
            </a:r>
          </a:p>
          <a:p>
            <a:r>
              <a:rPr lang="en-GB" sz="2400" b="0" i="0" dirty="0">
                <a:solidFill>
                  <a:srgbClr val="000000"/>
                </a:solidFill>
                <a:effectLst/>
                <a:latin typeface="Calibri" panose="020F0502020204030204" pitchFamily="34" charset="0"/>
                <a:cs typeface="Calibri" panose="020F0502020204030204" pitchFamily="34" charset="0"/>
              </a:rPr>
              <a:t>Many competitors, offering undifferentiated products and services, will reduce market attractiveness.</a:t>
            </a:r>
          </a:p>
          <a:p>
            <a:endParaRPr lang="en-GB" sz="2400" b="0" i="0" dirty="0">
              <a:solidFill>
                <a:srgbClr val="444444"/>
              </a:solidFill>
              <a:effectLst/>
              <a:latin typeface="Open Sans" panose="020B0606030504020204" pitchFamily="34" charset="0"/>
            </a:endParaRPr>
          </a:p>
          <a:p>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926454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347730" y="365760"/>
            <a:ext cx="10606782" cy="1325562"/>
          </a:xfrm>
        </p:spPr>
        <p:txBody>
          <a:bodyPr/>
          <a:lstStyle/>
          <a:p>
            <a:r>
              <a:rPr lang="en-GB" b="1" u="sng" dirty="0">
                <a:latin typeface="Calibri" panose="020F0502020204030204" pitchFamily="34" charset="0"/>
                <a:cs typeface="Calibri" panose="020F0502020204030204" pitchFamily="34" charset="0"/>
              </a:rPr>
              <a:t>The Level of Competitor Rivalry Will Depend On:</a:t>
            </a:r>
            <a:endParaRPr lang="en-GB" b="1" dirty="0">
              <a:latin typeface="Calibri" panose="020F0502020204030204" pitchFamily="34" charset="0"/>
              <a:cs typeface="Calibri" panose="020F0502020204030204" pitchFamily="34" charset="0"/>
            </a:endParaRPr>
          </a:p>
        </p:txBody>
      </p:sp>
      <p:sp>
        <p:nvSpPr>
          <p:cNvPr id="10" name="Content Placeholder 9"/>
          <p:cNvSpPr>
            <a:spLocks noGrp="1"/>
          </p:cNvSpPr>
          <p:nvPr>
            <p:ph sz="half" idx="1"/>
          </p:nvPr>
        </p:nvSpPr>
        <p:spPr>
          <a:xfrm>
            <a:off x="347731" y="2086377"/>
            <a:ext cx="4662152" cy="4417454"/>
          </a:xfrm>
        </p:spPr>
        <p:txBody>
          <a:bodyPr/>
          <a:lstStyle/>
          <a:p>
            <a:pPr fontAlgn="base"/>
            <a:r>
              <a:rPr lang="en-GB" sz="2800" b="1" dirty="0">
                <a:latin typeface="Calibri" panose="020F0502020204030204" pitchFamily="34" charset="0"/>
                <a:cs typeface="Calibri" panose="020F0502020204030204" pitchFamily="34" charset="0"/>
              </a:rPr>
              <a:t>Number of competitors</a:t>
            </a:r>
          </a:p>
          <a:p>
            <a:pPr fontAlgn="base"/>
            <a:r>
              <a:rPr lang="en-GB" sz="2800" b="1" dirty="0">
                <a:latin typeface="Calibri" panose="020F0502020204030204" pitchFamily="34" charset="0"/>
                <a:cs typeface="Calibri" panose="020F0502020204030204" pitchFamily="34" charset="0"/>
              </a:rPr>
              <a:t>Differentiation of competitors</a:t>
            </a:r>
          </a:p>
          <a:p>
            <a:pPr fontAlgn="base"/>
            <a:r>
              <a:rPr lang="en-GB" sz="2800" b="1" dirty="0">
                <a:latin typeface="Calibri" panose="020F0502020204030204" pitchFamily="34" charset="0"/>
                <a:cs typeface="Calibri" panose="020F0502020204030204" pitchFamily="34" charset="0"/>
              </a:rPr>
              <a:t>Industry growth</a:t>
            </a:r>
          </a:p>
          <a:p>
            <a:pPr fontAlgn="base"/>
            <a:r>
              <a:rPr lang="en-GB" sz="2800" b="1" dirty="0">
                <a:latin typeface="Calibri" panose="020F0502020204030204" pitchFamily="34" charset="0"/>
                <a:cs typeface="Calibri" panose="020F0502020204030204" pitchFamily="34" charset="0"/>
              </a:rPr>
              <a:t>Quality differences</a:t>
            </a:r>
          </a:p>
          <a:p>
            <a:endParaRPr lang="en-GB" dirty="0"/>
          </a:p>
        </p:txBody>
      </p:sp>
      <p:sp>
        <p:nvSpPr>
          <p:cNvPr id="11" name="Content Placeholder 10"/>
          <p:cNvSpPr>
            <a:spLocks noGrp="1"/>
          </p:cNvSpPr>
          <p:nvPr>
            <p:ph sz="half" idx="2"/>
          </p:nvPr>
        </p:nvSpPr>
        <p:spPr>
          <a:xfrm>
            <a:off x="5512158" y="2086377"/>
            <a:ext cx="5442354" cy="4417454"/>
          </a:xfrm>
        </p:spPr>
        <p:txBody>
          <a:bodyPr/>
          <a:lstStyle/>
          <a:p>
            <a:pPr fontAlgn="base"/>
            <a:r>
              <a:rPr lang="en-GB" sz="2800" b="1" dirty="0">
                <a:latin typeface="Calibri" panose="020F0502020204030204" pitchFamily="34" charset="0"/>
                <a:cs typeface="Calibri" panose="020F0502020204030204" pitchFamily="34" charset="0"/>
              </a:rPr>
              <a:t>Brand identity/loyalty</a:t>
            </a:r>
          </a:p>
          <a:p>
            <a:pPr fontAlgn="base"/>
            <a:r>
              <a:rPr lang="en-GB" sz="2800" b="1" dirty="0">
                <a:latin typeface="Calibri" panose="020F0502020204030204" pitchFamily="34" charset="0"/>
                <a:cs typeface="Calibri" panose="020F0502020204030204" pitchFamily="34" charset="0"/>
              </a:rPr>
              <a:t>Switching costs</a:t>
            </a:r>
          </a:p>
          <a:p>
            <a:pPr fontAlgn="base"/>
            <a:r>
              <a:rPr lang="en-GB" sz="2800" b="1" dirty="0">
                <a:latin typeface="Calibri" panose="020F0502020204030204" pitchFamily="34" charset="0"/>
                <a:cs typeface="Calibri" panose="020F0502020204030204" pitchFamily="34" charset="0"/>
              </a:rPr>
              <a:t>Barriers to exit</a:t>
            </a:r>
          </a:p>
          <a:p>
            <a:endParaRPr lang="en-GB" dirty="0"/>
          </a:p>
        </p:txBody>
      </p:sp>
    </p:spTree>
    <p:extLst>
      <p:ext uri="{BB962C8B-B14F-4D97-AF65-F5344CB8AC3E}">
        <p14:creationId xmlns:p14="http://schemas.microsoft.com/office/powerpoint/2010/main" val="35573133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3801627-6861-4EA9-BE98-E0CE33A894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43466" cy="6858000"/>
          </a:xfrm>
          <a:prstGeom prst="rect">
            <a:avLst/>
          </a:prstGeom>
          <a:solidFill>
            <a:srgbClr val="0D0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3C1483F-490E-4C8A-8765-1F8AF0C67D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6" y="0"/>
            <a:ext cx="3736189" cy="6858000"/>
          </a:xfrm>
          <a:prstGeom prst="rect">
            <a:avLst/>
          </a:prstGeom>
          <a:solidFill>
            <a:srgbClr val="2929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C7D099-309B-505C-C5C4-A0EB92A456F3}"/>
              </a:ext>
            </a:extLst>
          </p:cNvPr>
          <p:cNvSpPr>
            <a:spLocks noGrp="1"/>
          </p:cNvSpPr>
          <p:nvPr>
            <p:ph type="title"/>
          </p:nvPr>
        </p:nvSpPr>
        <p:spPr>
          <a:xfrm>
            <a:off x="965198" y="643466"/>
            <a:ext cx="3092718" cy="5528734"/>
          </a:xfrm>
          <a:noFill/>
        </p:spPr>
        <p:txBody>
          <a:bodyPr anchor="t">
            <a:normAutofit/>
          </a:bodyPr>
          <a:lstStyle/>
          <a:p>
            <a:r>
              <a:rPr lang="en-GB" sz="2800" b="1">
                <a:solidFill>
                  <a:srgbClr val="FFFFFF"/>
                </a:solidFill>
                <a:latin typeface="Calibri" panose="020F0502020204030204" pitchFamily="34" charset="0"/>
                <a:cs typeface="Calibri" panose="020F0502020204030204" pitchFamily="34" charset="0"/>
              </a:rPr>
              <a:t>Class Exercise</a:t>
            </a:r>
          </a:p>
        </p:txBody>
      </p:sp>
      <p:sp useBgFill="1">
        <p:nvSpPr>
          <p:cNvPr id="12" name="Rectangle 11">
            <a:extLst>
              <a:ext uri="{FF2B5EF4-FFF2-40B4-BE49-F238E27FC236}">
                <a16:creationId xmlns:a16="http://schemas.microsoft.com/office/drawing/2014/main" id="{0249BF42-D05C-4553-9417-7B86957592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9654" y="0"/>
            <a:ext cx="691318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A92FDB1-FCA2-6B1F-7620-69A973D1CE01}"/>
              </a:ext>
            </a:extLst>
          </p:cNvPr>
          <p:cNvSpPr>
            <a:spLocks noGrp="1"/>
          </p:cNvSpPr>
          <p:nvPr>
            <p:ph idx="1"/>
          </p:nvPr>
        </p:nvSpPr>
        <p:spPr>
          <a:xfrm>
            <a:off x="4821898" y="643466"/>
            <a:ext cx="5827472" cy="5571067"/>
          </a:xfrm>
        </p:spPr>
        <p:txBody>
          <a:bodyPr>
            <a:normAutofit/>
          </a:bodyPr>
          <a:lstStyle/>
          <a:p>
            <a:r>
              <a:rPr lang="en-GB" sz="2800" dirty="0">
                <a:latin typeface="Calibri" panose="020F0502020204030204" pitchFamily="34" charset="0"/>
                <a:cs typeface="Calibri" panose="020F0502020204030204" pitchFamily="34" charset="0"/>
              </a:rPr>
              <a:t>Continue to work in your group with the same organisation </a:t>
            </a:r>
          </a:p>
          <a:p>
            <a:r>
              <a:rPr lang="en-GB" sz="2800" dirty="0">
                <a:latin typeface="Calibri" panose="020F0502020204030204" pitchFamily="34" charset="0"/>
                <a:cs typeface="Calibri" panose="020F0502020204030204" pitchFamily="34" charset="0"/>
              </a:rPr>
              <a:t>Discuss the level of ‘Competitive Rivalry’ in relation to that organisation’s industry</a:t>
            </a:r>
          </a:p>
          <a:p>
            <a:r>
              <a:rPr lang="en-GB" sz="2800" dirty="0">
                <a:latin typeface="Calibri" panose="020F0502020204030204" pitchFamily="34" charset="0"/>
                <a:cs typeface="Calibri" panose="020F0502020204030204" pitchFamily="34" charset="0"/>
              </a:rPr>
              <a:t>Make a bullet point list of key factors </a:t>
            </a:r>
          </a:p>
          <a:p>
            <a:r>
              <a:rPr lang="en-GB" sz="2800" dirty="0">
                <a:latin typeface="Calibri" panose="020F0502020204030204" pitchFamily="34" charset="0"/>
                <a:cs typeface="Calibri" panose="020F0502020204030204" pitchFamily="34" charset="0"/>
              </a:rPr>
              <a:t>Evaluate if the level of ‘Competitive Rivalry’ is a high, moderate or low threat.</a:t>
            </a:r>
          </a:p>
          <a:p>
            <a:r>
              <a:rPr lang="en-GB" sz="2800" dirty="0">
                <a:latin typeface="Calibri" panose="020F0502020204030204" pitchFamily="34" charset="0"/>
                <a:cs typeface="Calibri" panose="020F0502020204030204" pitchFamily="34" charset="0"/>
              </a:rPr>
              <a:t>Share your views with the class</a:t>
            </a:r>
          </a:p>
        </p:txBody>
      </p:sp>
    </p:spTree>
    <p:extLst>
      <p:ext uri="{BB962C8B-B14F-4D97-AF65-F5344CB8AC3E}">
        <p14:creationId xmlns:p14="http://schemas.microsoft.com/office/powerpoint/2010/main" val="38085649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8D4048-4FAF-9662-3DAE-23D8AF886893}"/>
              </a:ext>
            </a:extLst>
          </p:cNvPr>
          <p:cNvSpPr>
            <a:spLocks noGrp="1"/>
          </p:cNvSpPr>
          <p:nvPr>
            <p:ph type="title"/>
          </p:nvPr>
        </p:nvSpPr>
        <p:spPr>
          <a:xfrm>
            <a:off x="542925" y="365760"/>
            <a:ext cx="10411587" cy="1325562"/>
          </a:xfrm>
        </p:spPr>
        <p:txBody>
          <a:bodyPr/>
          <a:lstStyle/>
          <a:p>
            <a:endParaRPr lang="en-GB" dirty="0"/>
          </a:p>
        </p:txBody>
      </p:sp>
      <p:pic>
        <p:nvPicPr>
          <p:cNvPr id="1026" name="Picture 2" descr="Porter's Five Forces Model">
            <a:extLst>
              <a:ext uri="{FF2B5EF4-FFF2-40B4-BE49-F238E27FC236}">
                <a16:creationId xmlns:a16="http://schemas.microsoft.com/office/drawing/2014/main" id="{B4C0DF4B-5A76-3404-D0E0-E8560B90B3B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9149" y="278296"/>
            <a:ext cx="10982738" cy="6420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56695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C2CF02-F21F-2D5B-A5D9-D8BB66406695}"/>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44ACC300-8C84-AD61-BAA8-BB6F47ED435E}"/>
              </a:ext>
            </a:extLst>
          </p:cNvPr>
          <p:cNvPicPr>
            <a:picLocks noGrp="1" noChangeAspect="1"/>
          </p:cNvPicPr>
          <p:nvPr>
            <p:ph idx="1"/>
          </p:nvPr>
        </p:nvPicPr>
        <p:blipFill rotWithShape="1">
          <a:blip r:embed="rId2"/>
          <a:srcRect l="6913" t="18273" r="35012" b="24166"/>
          <a:stretch/>
        </p:blipFill>
        <p:spPr>
          <a:xfrm>
            <a:off x="-73361" y="0"/>
            <a:ext cx="11334396" cy="6768548"/>
          </a:xfrm>
        </p:spPr>
      </p:pic>
    </p:spTree>
    <p:extLst>
      <p:ext uri="{BB962C8B-B14F-4D97-AF65-F5344CB8AC3E}">
        <p14:creationId xmlns:p14="http://schemas.microsoft.com/office/powerpoint/2010/main" val="11884467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87B1B9-86C8-C560-E57B-AA27C2E6CBB8}"/>
              </a:ext>
            </a:extLst>
          </p:cNvPr>
          <p:cNvSpPr>
            <a:spLocks noGrp="1"/>
          </p:cNvSpPr>
          <p:nvPr>
            <p:ph type="title"/>
          </p:nvPr>
        </p:nvSpPr>
        <p:spPr>
          <a:xfrm>
            <a:off x="477078" y="365760"/>
            <a:ext cx="10477434" cy="936266"/>
          </a:xfrm>
        </p:spPr>
        <p:txBody>
          <a:bodyPr/>
          <a:lstStyle/>
          <a:p>
            <a:endParaRPr lang="en-GB" dirty="0"/>
          </a:p>
        </p:txBody>
      </p:sp>
      <p:pic>
        <p:nvPicPr>
          <p:cNvPr id="4" name="Online Media 3" title="Porter's 5 Forces EXPLAINED | B2U | Business To You">
            <a:hlinkClick r:id="" action="ppaction://media"/>
            <a:extLst>
              <a:ext uri="{FF2B5EF4-FFF2-40B4-BE49-F238E27FC236}">
                <a16:creationId xmlns:a16="http://schemas.microsoft.com/office/drawing/2014/main" id="{390ED832-D762-3B2C-5F6D-EB3A5AF2D06C}"/>
              </a:ext>
            </a:extLst>
          </p:cNvPr>
          <p:cNvPicPr>
            <a:picLocks noGrp="1" noRot="1" noChangeAspect="1"/>
          </p:cNvPicPr>
          <p:nvPr>
            <p:ph idx="1"/>
            <a:videoFile r:link="rId1"/>
          </p:nvPr>
        </p:nvPicPr>
        <p:blipFill>
          <a:blip r:embed="rId3"/>
          <a:stretch>
            <a:fillRect/>
          </a:stretch>
        </p:blipFill>
        <p:spPr>
          <a:xfrm>
            <a:off x="32352" y="0"/>
            <a:ext cx="11188644" cy="6858000"/>
          </a:xfrm>
          <a:prstGeom prst="rect">
            <a:avLst/>
          </a:prstGeom>
        </p:spPr>
      </p:pic>
    </p:spTree>
    <p:extLst>
      <p:ext uri="{BB962C8B-B14F-4D97-AF65-F5344CB8AC3E}">
        <p14:creationId xmlns:p14="http://schemas.microsoft.com/office/powerpoint/2010/main" val="1363206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3801627-6861-4EA9-BE98-E0CE33A894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43466" cy="6858000"/>
          </a:xfrm>
          <a:prstGeom prst="rect">
            <a:avLst/>
          </a:prstGeom>
          <a:solidFill>
            <a:srgbClr val="0D0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3C1483F-490E-4C8A-8765-1F8AF0C67D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6" y="0"/>
            <a:ext cx="3736189" cy="6858000"/>
          </a:xfrm>
          <a:prstGeom prst="rect">
            <a:avLst/>
          </a:prstGeom>
          <a:solidFill>
            <a:srgbClr val="2929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C7D099-309B-505C-C5C4-A0EB92A456F3}"/>
              </a:ext>
            </a:extLst>
          </p:cNvPr>
          <p:cNvSpPr>
            <a:spLocks noGrp="1"/>
          </p:cNvSpPr>
          <p:nvPr>
            <p:ph type="title"/>
          </p:nvPr>
        </p:nvSpPr>
        <p:spPr>
          <a:xfrm>
            <a:off x="965198" y="643466"/>
            <a:ext cx="3092718" cy="5528734"/>
          </a:xfrm>
          <a:noFill/>
        </p:spPr>
        <p:txBody>
          <a:bodyPr anchor="t">
            <a:normAutofit/>
          </a:bodyPr>
          <a:lstStyle/>
          <a:p>
            <a:r>
              <a:rPr lang="en-GB" sz="2800" b="1">
                <a:solidFill>
                  <a:srgbClr val="FFFFFF"/>
                </a:solidFill>
                <a:latin typeface="Calibri" panose="020F0502020204030204" pitchFamily="34" charset="0"/>
                <a:cs typeface="Calibri" panose="020F0502020204030204" pitchFamily="34" charset="0"/>
              </a:rPr>
              <a:t>Class Exercise</a:t>
            </a:r>
          </a:p>
        </p:txBody>
      </p:sp>
      <p:sp useBgFill="1">
        <p:nvSpPr>
          <p:cNvPr id="12" name="Rectangle 11">
            <a:extLst>
              <a:ext uri="{FF2B5EF4-FFF2-40B4-BE49-F238E27FC236}">
                <a16:creationId xmlns:a16="http://schemas.microsoft.com/office/drawing/2014/main" id="{0249BF42-D05C-4553-9417-7B86957592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9654" y="0"/>
            <a:ext cx="691318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A92FDB1-FCA2-6B1F-7620-69A973D1CE01}"/>
              </a:ext>
            </a:extLst>
          </p:cNvPr>
          <p:cNvSpPr>
            <a:spLocks noGrp="1"/>
          </p:cNvSpPr>
          <p:nvPr>
            <p:ph idx="1"/>
          </p:nvPr>
        </p:nvSpPr>
        <p:spPr>
          <a:xfrm>
            <a:off x="4821898" y="643466"/>
            <a:ext cx="5827472" cy="5571067"/>
          </a:xfrm>
        </p:spPr>
        <p:txBody>
          <a:bodyPr>
            <a:normAutofit/>
          </a:bodyPr>
          <a:lstStyle/>
          <a:p>
            <a:r>
              <a:rPr lang="en-GB" sz="2800" dirty="0">
                <a:latin typeface="Calibri" panose="020F0502020204030204" pitchFamily="34" charset="0"/>
                <a:cs typeface="Calibri" panose="020F0502020204030204" pitchFamily="34" charset="0"/>
              </a:rPr>
              <a:t>Make an overall evaluation of the competitive forces in your chosen example company</a:t>
            </a:r>
          </a:p>
          <a:p>
            <a:r>
              <a:rPr lang="en-GB" sz="2800" dirty="0">
                <a:latin typeface="Calibri" panose="020F0502020204030204" pitchFamily="34" charset="0"/>
                <a:cs typeface="Calibri" panose="020F0502020204030204" pitchFamily="34" charset="0"/>
              </a:rPr>
              <a:t>Do you consider the overall competitive forces to be high, moderate or low.</a:t>
            </a:r>
          </a:p>
          <a:p>
            <a:r>
              <a:rPr lang="en-GB" sz="2800" dirty="0">
                <a:latin typeface="Calibri" panose="020F0502020204030204" pitchFamily="34" charset="0"/>
                <a:cs typeface="Calibri" panose="020F0502020204030204" pitchFamily="34" charset="0"/>
              </a:rPr>
              <a:t>Consider how this would impact on strategies followed by the company</a:t>
            </a:r>
          </a:p>
          <a:p>
            <a:r>
              <a:rPr lang="en-GB" sz="2800" dirty="0">
                <a:latin typeface="Calibri" panose="020F0502020204030204" pitchFamily="34" charset="0"/>
                <a:cs typeface="Calibri" panose="020F0502020204030204" pitchFamily="34" charset="0"/>
              </a:rPr>
              <a:t>Share your views with the class</a:t>
            </a:r>
          </a:p>
        </p:txBody>
      </p:sp>
    </p:spTree>
    <p:extLst>
      <p:ext uri="{BB962C8B-B14F-4D97-AF65-F5344CB8AC3E}">
        <p14:creationId xmlns:p14="http://schemas.microsoft.com/office/powerpoint/2010/main" val="6472939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3801627-6861-4EA9-BE98-E0CE33A894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43466" cy="6858000"/>
          </a:xfrm>
          <a:prstGeom prst="rect">
            <a:avLst/>
          </a:prstGeom>
          <a:solidFill>
            <a:srgbClr val="0D0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3C1483F-490E-4C8A-8765-1F8AF0C67D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6" y="0"/>
            <a:ext cx="3736189" cy="6858000"/>
          </a:xfrm>
          <a:prstGeom prst="rect">
            <a:avLst/>
          </a:prstGeom>
          <a:solidFill>
            <a:srgbClr val="2929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C7D099-309B-505C-C5C4-A0EB92A456F3}"/>
              </a:ext>
            </a:extLst>
          </p:cNvPr>
          <p:cNvSpPr>
            <a:spLocks noGrp="1"/>
          </p:cNvSpPr>
          <p:nvPr>
            <p:ph type="title"/>
          </p:nvPr>
        </p:nvSpPr>
        <p:spPr>
          <a:xfrm>
            <a:off x="965198" y="643466"/>
            <a:ext cx="3092718" cy="5528734"/>
          </a:xfrm>
          <a:noFill/>
        </p:spPr>
        <p:txBody>
          <a:bodyPr anchor="t">
            <a:normAutofit/>
          </a:bodyPr>
          <a:lstStyle/>
          <a:p>
            <a:r>
              <a:rPr lang="en-GB" sz="3600" b="1" dirty="0">
                <a:solidFill>
                  <a:srgbClr val="FFFFFF"/>
                </a:solidFill>
                <a:latin typeface="Calibri" panose="020F0502020204030204" pitchFamily="34" charset="0"/>
                <a:cs typeface="Calibri" panose="020F0502020204030204" pitchFamily="34" charset="0"/>
              </a:rPr>
              <a:t>Example:</a:t>
            </a:r>
            <a:br>
              <a:rPr lang="en-GB" sz="3600" b="1" dirty="0">
                <a:solidFill>
                  <a:srgbClr val="FFFFFF"/>
                </a:solidFill>
                <a:latin typeface="Calibri" panose="020F0502020204030204" pitchFamily="34" charset="0"/>
                <a:cs typeface="Calibri" panose="020F0502020204030204" pitchFamily="34" charset="0"/>
              </a:rPr>
            </a:br>
            <a:br>
              <a:rPr lang="en-GB" sz="3600" b="1" dirty="0">
                <a:solidFill>
                  <a:srgbClr val="FFFFFF"/>
                </a:solidFill>
                <a:latin typeface="Calibri" panose="020F0502020204030204" pitchFamily="34" charset="0"/>
                <a:cs typeface="Calibri" panose="020F0502020204030204" pitchFamily="34" charset="0"/>
              </a:rPr>
            </a:br>
            <a:r>
              <a:rPr lang="en-GB" sz="3600" b="1" dirty="0">
                <a:solidFill>
                  <a:srgbClr val="FFFFFF"/>
                </a:solidFill>
                <a:latin typeface="Calibri" panose="020F0502020204030204" pitchFamily="34" charset="0"/>
                <a:cs typeface="Calibri" panose="020F0502020204030204" pitchFamily="34" charset="0"/>
              </a:rPr>
              <a:t>Porter’s Five Forces Analysis of the Airline Industry</a:t>
            </a:r>
          </a:p>
        </p:txBody>
      </p:sp>
      <p:sp useBgFill="1">
        <p:nvSpPr>
          <p:cNvPr id="12" name="Rectangle 11">
            <a:extLst>
              <a:ext uri="{FF2B5EF4-FFF2-40B4-BE49-F238E27FC236}">
                <a16:creationId xmlns:a16="http://schemas.microsoft.com/office/drawing/2014/main" id="{0249BF42-D05C-4553-9417-7B86957592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9654" y="0"/>
            <a:ext cx="691318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0" name="Picture 6" descr="Cloud computing helps airline industry soar - Cloud computing news"/>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379647" y="0"/>
            <a:ext cx="6913192"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99450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C1C00-F742-3283-6B61-C66ECE33210A}"/>
              </a:ext>
            </a:extLst>
          </p:cNvPr>
          <p:cNvSpPr>
            <a:spLocks noGrp="1"/>
          </p:cNvSpPr>
          <p:nvPr>
            <p:ph type="title"/>
          </p:nvPr>
        </p:nvSpPr>
        <p:spPr>
          <a:xfrm>
            <a:off x="248477" y="365760"/>
            <a:ext cx="10706035" cy="797118"/>
          </a:xfrm>
        </p:spPr>
        <p:txBody>
          <a:bodyPr>
            <a:normAutofit/>
          </a:bodyPr>
          <a:lstStyle/>
          <a:p>
            <a:r>
              <a:rPr lang="en-GB" b="1" dirty="0">
                <a:latin typeface="Calibri" panose="020F0502020204030204" pitchFamily="34" charset="0"/>
                <a:cs typeface="Calibri" panose="020F0502020204030204" pitchFamily="34" charset="0"/>
              </a:rPr>
              <a:t>Airline Industry – </a:t>
            </a:r>
            <a:r>
              <a:rPr lang="en-GB" b="1" dirty="0">
                <a:solidFill>
                  <a:srgbClr val="FF0000"/>
                </a:solidFill>
                <a:latin typeface="Calibri" panose="020F0502020204030204" pitchFamily="34" charset="0"/>
                <a:cs typeface="Calibri" panose="020F0502020204030204" pitchFamily="34" charset="0"/>
              </a:rPr>
              <a:t>Threat of New Entrants </a:t>
            </a:r>
          </a:p>
        </p:txBody>
      </p:sp>
      <p:sp>
        <p:nvSpPr>
          <p:cNvPr id="3" name="Content Placeholder 2">
            <a:extLst>
              <a:ext uri="{FF2B5EF4-FFF2-40B4-BE49-F238E27FC236}">
                <a16:creationId xmlns:a16="http://schemas.microsoft.com/office/drawing/2014/main" id="{84AC10F5-DE40-F68D-342C-49879BFA5C85}"/>
              </a:ext>
            </a:extLst>
          </p:cNvPr>
          <p:cNvSpPr>
            <a:spLocks noGrp="1"/>
          </p:cNvSpPr>
          <p:nvPr>
            <p:ph idx="1"/>
          </p:nvPr>
        </p:nvSpPr>
        <p:spPr>
          <a:xfrm>
            <a:off x="248477" y="1331844"/>
            <a:ext cx="10624931" cy="5357192"/>
          </a:xfrm>
        </p:spPr>
        <p:txBody>
          <a:bodyPr>
            <a:normAutofit/>
          </a:bodyPr>
          <a:lstStyle/>
          <a:p>
            <a:pPr marL="0" indent="0">
              <a:buNone/>
            </a:pPr>
            <a:r>
              <a:rPr lang="en-GB" sz="3200" b="1" dirty="0">
                <a:solidFill>
                  <a:srgbClr val="FF0000"/>
                </a:solidFill>
                <a:latin typeface="Calibri" panose="020F0502020204030204" pitchFamily="34" charset="0"/>
                <a:cs typeface="Calibri" panose="020F0502020204030204" pitchFamily="34" charset="0"/>
              </a:rPr>
              <a:t>Low to Medium Threat</a:t>
            </a:r>
          </a:p>
          <a:p>
            <a:r>
              <a:rPr lang="en-GB" sz="3200" dirty="0">
                <a:latin typeface="Calibri" panose="020F0502020204030204" pitchFamily="34" charset="0"/>
                <a:cs typeface="Calibri" panose="020F0502020204030204" pitchFamily="34" charset="0"/>
              </a:rPr>
              <a:t>High upfront investments – aircraft purchase</a:t>
            </a:r>
          </a:p>
          <a:p>
            <a:r>
              <a:rPr lang="en-GB" sz="3200" dirty="0">
                <a:latin typeface="Calibri" panose="020F0502020204030204" pitchFamily="34" charset="0"/>
                <a:cs typeface="Calibri" panose="020F0502020204030204" pitchFamily="34" charset="0"/>
              </a:rPr>
              <a:t>New entrants need insurance, licences, qualifications, access to flight routes</a:t>
            </a:r>
          </a:p>
          <a:p>
            <a:r>
              <a:rPr lang="en-GB" sz="3200" dirty="0">
                <a:latin typeface="Calibri" panose="020F0502020204030204" pitchFamily="34" charset="0"/>
                <a:cs typeface="Calibri" panose="020F0502020204030204" pitchFamily="34" charset="0"/>
              </a:rPr>
              <a:t>Existing airlines will have gained experience to operate more efficiently so a new entrant would have a competitive disadvantage</a:t>
            </a:r>
          </a:p>
          <a:p>
            <a:r>
              <a:rPr lang="en-GB" sz="3200" dirty="0">
                <a:latin typeface="Calibri" panose="020F0502020204030204" pitchFamily="34" charset="0"/>
                <a:cs typeface="Calibri" panose="020F0502020204030204" pitchFamily="34" charset="0"/>
              </a:rPr>
              <a:t>New entrants have entered the market with cost cutting business models</a:t>
            </a:r>
          </a:p>
        </p:txBody>
      </p:sp>
    </p:spTree>
    <p:extLst>
      <p:ext uri="{BB962C8B-B14F-4D97-AF65-F5344CB8AC3E}">
        <p14:creationId xmlns:p14="http://schemas.microsoft.com/office/powerpoint/2010/main" val="2731496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C1C00-F742-3283-6B61-C66ECE33210A}"/>
              </a:ext>
            </a:extLst>
          </p:cNvPr>
          <p:cNvSpPr>
            <a:spLocks noGrp="1"/>
          </p:cNvSpPr>
          <p:nvPr>
            <p:ph type="title"/>
          </p:nvPr>
        </p:nvSpPr>
        <p:spPr>
          <a:xfrm>
            <a:off x="248477" y="365760"/>
            <a:ext cx="10706035" cy="797118"/>
          </a:xfrm>
        </p:spPr>
        <p:txBody>
          <a:bodyPr>
            <a:normAutofit/>
          </a:bodyPr>
          <a:lstStyle/>
          <a:p>
            <a:r>
              <a:rPr lang="en-GB" b="1" dirty="0">
                <a:latin typeface="Calibri" panose="020F0502020204030204" pitchFamily="34" charset="0"/>
                <a:cs typeface="Calibri" panose="020F0502020204030204" pitchFamily="34" charset="0"/>
              </a:rPr>
              <a:t>Airline Industry – </a:t>
            </a:r>
            <a:r>
              <a:rPr lang="en-GB" b="1" dirty="0">
                <a:solidFill>
                  <a:srgbClr val="FF0000"/>
                </a:solidFill>
                <a:latin typeface="Calibri" panose="020F0502020204030204" pitchFamily="34" charset="0"/>
                <a:cs typeface="Calibri" panose="020F0502020204030204" pitchFamily="34" charset="0"/>
              </a:rPr>
              <a:t>Power of Suppliers</a:t>
            </a:r>
          </a:p>
        </p:txBody>
      </p:sp>
      <p:sp>
        <p:nvSpPr>
          <p:cNvPr id="3" name="Content Placeholder 2">
            <a:extLst>
              <a:ext uri="{FF2B5EF4-FFF2-40B4-BE49-F238E27FC236}">
                <a16:creationId xmlns:a16="http://schemas.microsoft.com/office/drawing/2014/main" id="{84AC10F5-DE40-F68D-342C-49879BFA5C85}"/>
              </a:ext>
            </a:extLst>
          </p:cNvPr>
          <p:cNvSpPr>
            <a:spLocks noGrp="1"/>
          </p:cNvSpPr>
          <p:nvPr>
            <p:ph idx="1"/>
          </p:nvPr>
        </p:nvSpPr>
        <p:spPr>
          <a:xfrm>
            <a:off x="248477" y="1331844"/>
            <a:ext cx="10624931" cy="5357192"/>
          </a:xfrm>
        </p:spPr>
        <p:txBody>
          <a:bodyPr>
            <a:normAutofit/>
          </a:bodyPr>
          <a:lstStyle/>
          <a:p>
            <a:pPr marL="0" indent="0">
              <a:buNone/>
            </a:pPr>
            <a:r>
              <a:rPr lang="en-GB" sz="2400" b="1" dirty="0">
                <a:solidFill>
                  <a:srgbClr val="FF0000"/>
                </a:solidFill>
                <a:latin typeface="Calibri" panose="020F0502020204030204" pitchFamily="34" charset="0"/>
                <a:cs typeface="Calibri" panose="020F0502020204030204" pitchFamily="34" charset="0"/>
              </a:rPr>
              <a:t>V</a:t>
            </a:r>
            <a:r>
              <a:rPr lang="en-GB" sz="2400" b="1" i="0" dirty="0">
                <a:solidFill>
                  <a:srgbClr val="FF0000"/>
                </a:solidFill>
                <a:effectLst/>
                <a:latin typeface="Calibri" panose="020F0502020204030204" pitchFamily="34" charset="0"/>
                <a:cs typeface="Calibri" panose="020F0502020204030204" pitchFamily="34" charset="0"/>
              </a:rPr>
              <a:t>ery High </a:t>
            </a:r>
            <a:r>
              <a:rPr lang="en-GB" sz="2400" b="1" dirty="0">
                <a:solidFill>
                  <a:srgbClr val="FF0000"/>
                </a:solidFill>
                <a:latin typeface="Calibri" panose="020F0502020204030204" pitchFamily="34" charset="0"/>
                <a:cs typeface="Calibri" panose="020F0502020204030204" pitchFamily="34" charset="0"/>
              </a:rPr>
              <a:t>T</a:t>
            </a:r>
            <a:r>
              <a:rPr lang="en-GB" sz="2400" b="1" i="0" dirty="0">
                <a:solidFill>
                  <a:srgbClr val="FF0000"/>
                </a:solidFill>
                <a:effectLst/>
                <a:latin typeface="Calibri" panose="020F0502020204030204" pitchFamily="34" charset="0"/>
                <a:cs typeface="Calibri" panose="020F0502020204030204" pitchFamily="34" charset="0"/>
              </a:rPr>
              <a:t>hreat. </a:t>
            </a:r>
          </a:p>
          <a:p>
            <a:r>
              <a:rPr lang="en-GB" sz="2400" b="0" i="0" dirty="0">
                <a:effectLst/>
                <a:latin typeface="Calibri" panose="020F0502020204030204" pitchFamily="34" charset="0"/>
                <a:cs typeface="Calibri" panose="020F0502020204030204" pitchFamily="34" charset="0"/>
              </a:rPr>
              <a:t>When looking at the major inputs that airline companies need, we see that they are especially dependent on fuel and aircrafts. These inputs however are very much affected by the external environment over which the airline companies themselves have little control. </a:t>
            </a:r>
          </a:p>
          <a:p>
            <a:r>
              <a:rPr lang="en-GB" sz="2400" b="0" i="0" dirty="0">
                <a:effectLst/>
                <a:latin typeface="Calibri" panose="020F0502020204030204" pitchFamily="34" charset="0"/>
                <a:cs typeface="Calibri" panose="020F0502020204030204" pitchFamily="34" charset="0"/>
              </a:rPr>
              <a:t>The price of aviation fuel is subject to the fluctuations in the global market for oil, which can change wildly because of geopolitical and other factors. </a:t>
            </a:r>
          </a:p>
          <a:p>
            <a:r>
              <a:rPr lang="en-GB" sz="2400" b="0" i="0" dirty="0">
                <a:effectLst/>
                <a:latin typeface="Calibri" panose="020F0502020204030204" pitchFamily="34" charset="0"/>
                <a:cs typeface="Calibri" panose="020F0502020204030204" pitchFamily="34" charset="0"/>
              </a:rPr>
              <a:t>In terms of aircrafts for example, only two major suppliers exist: Boeing and Airbus. Boeing and Airbus therefore have substantial bargaining power on the prices they charge.</a:t>
            </a:r>
            <a:endParaRPr lang="en-GB"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374803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C1C00-F742-3283-6B61-C66ECE33210A}"/>
              </a:ext>
            </a:extLst>
          </p:cNvPr>
          <p:cNvSpPr>
            <a:spLocks noGrp="1"/>
          </p:cNvSpPr>
          <p:nvPr>
            <p:ph type="title"/>
          </p:nvPr>
        </p:nvSpPr>
        <p:spPr>
          <a:xfrm>
            <a:off x="248477" y="365760"/>
            <a:ext cx="10706035" cy="797118"/>
          </a:xfrm>
        </p:spPr>
        <p:txBody>
          <a:bodyPr>
            <a:normAutofit/>
          </a:bodyPr>
          <a:lstStyle/>
          <a:p>
            <a:r>
              <a:rPr lang="en-GB" b="1" dirty="0">
                <a:latin typeface="Calibri" panose="020F0502020204030204" pitchFamily="34" charset="0"/>
                <a:cs typeface="Calibri" panose="020F0502020204030204" pitchFamily="34" charset="0"/>
              </a:rPr>
              <a:t>Airline Industry – </a:t>
            </a:r>
            <a:r>
              <a:rPr lang="en-GB" b="1" dirty="0">
                <a:solidFill>
                  <a:srgbClr val="FF0000"/>
                </a:solidFill>
                <a:latin typeface="Calibri" panose="020F0502020204030204" pitchFamily="34" charset="0"/>
                <a:cs typeface="Calibri" panose="020F0502020204030204" pitchFamily="34" charset="0"/>
              </a:rPr>
              <a:t>Power of Buyers</a:t>
            </a:r>
          </a:p>
        </p:txBody>
      </p:sp>
      <p:sp>
        <p:nvSpPr>
          <p:cNvPr id="3" name="Content Placeholder 2">
            <a:extLst>
              <a:ext uri="{FF2B5EF4-FFF2-40B4-BE49-F238E27FC236}">
                <a16:creationId xmlns:a16="http://schemas.microsoft.com/office/drawing/2014/main" id="{84AC10F5-DE40-F68D-342C-49879BFA5C85}"/>
              </a:ext>
            </a:extLst>
          </p:cNvPr>
          <p:cNvSpPr>
            <a:spLocks noGrp="1"/>
          </p:cNvSpPr>
          <p:nvPr>
            <p:ph idx="1"/>
          </p:nvPr>
        </p:nvSpPr>
        <p:spPr>
          <a:xfrm>
            <a:off x="248477" y="1331844"/>
            <a:ext cx="10624931" cy="5357192"/>
          </a:xfrm>
        </p:spPr>
        <p:txBody>
          <a:bodyPr>
            <a:normAutofit/>
          </a:bodyPr>
          <a:lstStyle/>
          <a:p>
            <a:pPr marL="0" indent="0">
              <a:buNone/>
            </a:pPr>
            <a:r>
              <a:rPr lang="en-GB" sz="2400" b="1" dirty="0">
                <a:solidFill>
                  <a:srgbClr val="FF0000"/>
                </a:solidFill>
                <a:latin typeface="Calibri" panose="020F0502020204030204" pitchFamily="34" charset="0"/>
                <a:cs typeface="Calibri" panose="020F0502020204030204" pitchFamily="34" charset="0"/>
              </a:rPr>
              <a:t>H</a:t>
            </a:r>
            <a:r>
              <a:rPr lang="en-GB" sz="2400" b="1" i="0" dirty="0">
                <a:solidFill>
                  <a:srgbClr val="FF0000"/>
                </a:solidFill>
                <a:effectLst/>
                <a:latin typeface="Calibri" panose="020F0502020204030204" pitchFamily="34" charset="0"/>
                <a:cs typeface="Calibri" panose="020F0502020204030204" pitchFamily="34" charset="0"/>
              </a:rPr>
              <a:t>igh Threat</a:t>
            </a:r>
            <a:r>
              <a:rPr lang="en-GB" sz="2400" b="0" i="0" dirty="0">
                <a:effectLst/>
                <a:latin typeface="Calibri" panose="020F0502020204030204" pitchFamily="34" charset="0"/>
                <a:cs typeface="Calibri" panose="020F0502020204030204" pitchFamily="34" charset="0"/>
              </a:rPr>
              <a:t>. </a:t>
            </a:r>
          </a:p>
          <a:p>
            <a:r>
              <a:rPr lang="en-GB" sz="2800" b="0" i="0" dirty="0">
                <a:effectLst/>
                <a:latin typeface="Calibri" panose="020F0502020204030204" pitchFamily="34" charset="0"/>
                <a:cs typeface="Calibri" panose="020F0502020204030204" pitchFamily="34" charset="0"/>
              </a:rPr>
              <a:t>Customers are able to check prices of different airline companies fast through the many online price comparisons websites such as Skyscanner and Expedia. </a:t>
            </a:r>
          </a:p>
          <a:p>
            <a:r>
              <a:rPr lang="en-GB" sz="2800" b="0" i="0" dirty="0">
                <a:effectLst/>
                <a:latin typeface="Calibri" panose="020F0502020204030204" pitchFamily="34" charset="0"/>
                <a:cs typeface="Calibri" panose="020F0502020204030204" pitchFamily="34" charset="0"/>
              </a:rPr>
              <a:t>In addition, there aren’t any switching costs involved in the process. Customers nowadays are likely to fly with different carriers to and from their destination if that would lower the costs. </a:t>
            </a:r>
          </a:p>
          <a:p>
            <a:r>
              <a:rPr lang="en-GB" sz="2800" b="0" i="0" dirty="0">
                <a:effectLst/>
                <a:latin typeface="Calibri" panose="020F0502020204030204" pitchFamily="34" charset="0"/>
                <a:cs typeface="Calibri" panose="020F0502020204030204" pitchFamily="34" charset="0"/>
              </a:rPr>
              <a:t>Brand loyalty therefore doesn’t seem to be that high. Some airline companies are trying to change this with frequent flyer programs aimed at rewarding customers that come back to them from time to time.</a:t>
            </a:r>
            <a:endParaRPr lang="en-GB"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641309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C1C00-F742-3283-6B61-C66ECE33210A}"/>
              </a:ext>
            </a:extLst>
          </p:cNvPr>
          <p:cNvSpPr>
            <a:spLocks noGrp="1"/>
          </p:cNvSpPr>
          <p:nvPr>
            <p:ph type="title"/>
          </p:nvPr>
        </p:nvSpPr>
        <p:spPr>
          <a:xfrm>
            <a:off x="248477" y="365760"/>
            <a:ext cx="10706035" cy="797118"/>
          </a:xfrm>
        </p:spPr>
        <p:txBody>
          <a:bodyPr>
            <a:normAutofit/>
          </a:bodyPr>
          <a:lstStyle/>
          <a:p>
            <a:r>
              <a:rPr lang="en-GB" b="1" dirty="0">
                <a:latin typeface="Calibri" panose="020F0502020204030204" pitchFamily="34" charset="0"/>
                <a:cs typeface="Calibri" panose="020F0502020204030204" pitchFamily="34" charset="0"/>
              </a:rPr>
              <a:t>Airline Industry – </a:t>
            </a:r>
            <a:r>
              <a:rPr lang="en-GB" b="1" dirty="0">
                <a:solidFill>
                  <a:srgbClr val="FF0000"/>
                </a:solidFill>
                <a:latin typeface="Calibri" panose="020F0502020204030204" pitchFamily="34" charset="0"/>
                <a:cs typeface="Calibri" panose="020F0502020204030204" pitchFamily="34" charset="0"/>
              </a:rPr>
              <a:t>Threat of Substitutes</a:t>
            </a:r>
          </a:p>
        </p:txBody>
      </p:sp>
      <p:sp>
        <p:nvSpPr>
          <p:cNvPr id="3" name="Content Placeholder 2">
            <a:extLst>
              <a:ext uri="{FF2B5EF4-FFF2-40B4-BE49-F238E27FC236}">
                <a16:creationId xmlns:a16="http://schemas.microsoft.com/office/drawing/2014/main" id="{84AC10F5-DE40-F68D-342C-49879BFA5C85}"/>
              </a:ext>
            </a:extLst>
          </p:cNvPr>
          <p:cNvSpPr>
            <a:spLocks noGrp="1"/>
          </p:cNvSpPr>
          <p:nvPr>
            <p:ph idx="1"/>
          </p:nvPr>
        </p:nvSpPr>
        <p:spPr>
          <a:xfrm>
            <a:off x="248477" y="1331844"/>
            <a:ext cx="10624931" cy="5357192"/>
          </a:xfrm>
        </p:spPr>
        <p:txBody>
          <a:bodyPr>
            <a:normAutofit/>
          </a:bodyPr>
          <a:lstStyle/>
          <a:p>
            <a:pPr marL="0" indent="0">
              <a:buNone/>
            </a:pPr>
            <a:r>
              <a:rPr lang="en-GB" sz="2400" b="1" i="0" dirty="0">
                <a:solidFill>
                  <a:srgbClr val="FF0000"/>
                </a:solidFill>
                <a:effectLst/>
                <a:latin typeface="Calibri" panose="020F0502020204030204" pitchFamily="34" charset="0"/>
                <a:cs typeface="Calibri" panose="020F0502020204030204" pitchFamily="34" charset="0"/>
              </a:rPr>
              <a:t>Medium to High Threat</a:t>
            </a:r>
          </a:p>
          <a:p>
            <a:pPr marL="0" indent="0">
              <a:buNone/>
            </a:pPr>
            <a:r>
              <a:rPr lang="en-GB" sz="2400" b="0" i="0" dirty="0">
                <a:effectLst/>
                <a:latin typeface="Calibri" panose="020F0502020204030204" pitchFamily="34" charset="0"/>
                <a:cs typeface="Calibri" panose="020F0502020204030204" pitchFamily="34" charset="0"/>
              </a:rPr>
              <a:t>In terms of the airline industry, it can be said that the general need of its customers is traveling. </a:t>
            </a:r>
          </a:p>
          <a:p>
            <a:pPr marL="0" indent="0">
              <a:buNone/>
            </a:pPr>
            <a:r>
              <a:rPr lang="en-GB" sz="2400" b="0" i="0" dirty="0">
                <a:effectLst/>
                <a:latin typeface="Calibri" panose="020F0502020204030204" pitchFamily="34" charset="0"/>
                <a:cs typeface="Calibri" panose="020F0502020204030204" pitchFamily="34" charset="0"/>
              </a:rPr>
              <a:t>It may be clear that there are many alternatives for traveling besides going by airplane. </a:t>
            </a:r>
          </a:p>
          <a:p>
            <a:pPr marL="0" indent="0">
              <a:buNone/>
            </a:pPr>
            <a:r>
              <a:rPr lang="en-GB" sz="2400" b="0" i="0" dirty="0">
                <a:effectLst/>
                <a:latin typeface="Calibri" panose="020F0502020204030204" pitchFamily="34" charset="0"/>
                <a:cs typeface="Calibri" panose="020F0502020204030204" pitchFamily="34" charset="0"/>
              </a:rPr>
              <a:t>Depending on the urgency and distance, customers could take the train or go by car. Especially in Asia, more and more people make use of highspeed trains such as Bullet Trains and Maglev Trains. </a:t>
            </a:r>
          </a:p>
          <a:p>
            <a:pPr marL="0" indent="0">
              <a:buNone/>
            </a:pPr>
            <a:r>
              <a:rPr lang="en-GB" sz="2400" b="0" i="0" dirty="0">
                <a:effectLst/>
                <a:latin typeface="Calibri" panose="020F0502020204030204" pitchFamily="34" charset="0"/>
                <a:cs typeface="Calibri" panose="020F0502020204030204" pitchFamily="34" charset="0"/>
              </a:rPr>
              <a:t>Furthermore, the airline industry might get some serious future competition from Elon Musk’s Hyperloop concept in which passengers will be traveling in capsules through a vacuum tube reaching speed limits of 1200 km/h. </a:t>
            </a:r>
          </a:p>
        </p:txBody>
      </p:sp>
    </p:spTree>
    <p:extLst>
      <p:ext uri="{BB962C8B-B14F-4D97-AF65-F5344CB8AC3E}">
        <p14:creationId xmlns:p14="http://schemas.microsoft.com/office/powerpoint/2010/main" val="27312109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C1C00-F742-3283-6B61-C66ECE33210A}"/>
              </a:ext>
            </a:extLst>
          </p:cNvPr>
          <p:cNvSpPr>
            <a:spLocks noGrp="1"/>
          </p:cNvSpPr>
          <p:nvPr>
            <p:ph type="title"/>
          </p:nvPr>
        </p:nvSpPr>
        <p:spPr>
          <a:xfrm>
            <a:off x="248477" y="365760"/>
            <a:ext cx="10706035" cy="797118"/>
          </a:xfrm>
        </p:spPr>
        <p:txBody>
          <a:bodyPr>
            <a:normAutofit/>
          </a:bodyPr>
          <a:lstStyle/>
          <a:p>
            <a:r>
              <a:rPr lang="en-GB" b="1" dirty="0">
                <a:latin typeface="Calibri" panose="020F0502020204030204" pitchFamily="34" charset="0"/>
                <a:cs typeface="Calibri" panose="020F0502020204030204" pitchFamily="34" charset="0"/>
              </a:rPr>
              <a:t>Airline Industry – </a:t>
            </a:r>
            <a:r>
              <a:rPr lang="en-GB" b="1" dirty="0">
                <a:solidFill>
                  <a:srgbClr val="FF0000"/>
                </a:solidFill>
                <a:latin typeface="Calibri" panose="020F0502020204030204" pitchFamily="34" charset="0"/>
                <a:cs typeface="Calibri" panose="020F0502020204030204" pitchFamily="34" charset="0"/>
              </a:rPr>
              <a:t>Competitive Rivalry</a:t>
            </a:r>
          </a:p>
        </p:txBody>
      </p:sp>
      <p:sp>
        <p:nvSpPr>
          <p:cNvPr id="3" name="Content Placeholder 2">
            <a:extLst>
              <a:ext uri="{FF2B5EF4-FFF2-40B4-BE49-F238E27FC236}">
                <a16:creationId xmlns:a16="http://schemas.microsoft.com/office/drawing/2014/main" id="{84AC10F5-DE40-F68D-342C-49879BFA5C85}"/>
              </a:ext>
            </a:extLst>
          </p:cNvPr>
          <p:cNvSpPr>
            <a:spLocks noGrp="1"/>
          </p:cNvSpPr>
          <p:nvPr>
            <p:ph idx="1"/>
          </p:nvPr>
        </p:nvSpPr>
        <p:spPr>
          <a:xfrm>
            <a:off x="248477" y="1331844"/>
            <a:ext cx="10624931" cy="5357192"/>
          </a:xfrm>
        </p:spPr>
        <p:txBody>
          <a:bodyPr>
            <a:normAutofit/>
          </a:bodyPr>
          <a:lstStyle/>
          <a:p>
            <a:pPr marL="0" indent="0">
              <a:buNone/>
            </a:pPr>
            <a:r>
              <a:rPr lang="en-GB" sz="2400" b="1" i="0" dirty="0">
                <a:solidFill>
                  <a:srgbClr val="FF0000"/>
                </a:solidFill>
                <a:effectLst/>
                <a:latin typeface="Calibri" panose="020F0502020204030204" pitchFamily="34" charset="0"/>
                <a:cs typeface="Calibri" panose="020F0502020204030204" pitchFamily="34" charset="0"/>
              </a:rPr>
              <a:t>High Threat</a:t>
            </a:r>
          </a:p>
          <a:p>
            <a:pPr marL="0" indent="0">
              <a:buNone/>
            </a:pPr>
            <a:r>
              <a:rPr lang="en-GB" sz="2400" b="0" i="0" dirty="0">
                <a:effectLst/>
                <a:latin typeface="Calibri" panose="020F0502020204030204" pitchFamily="34" charset="0"/>
                <a:cs typeface="Calibri" panose="020F0502020204030204" pitchFamily="34" charset="0"/>
              </a:rPr>
              <a:t>When looking at the airline industry we see that the industry is </a:t>
            </a:r>
            <a:r>
              <a:rPr lang="en-GB" sz="2400" b="1" i="0" dirty="0">
                <a:effectLst/>
                <a:latin typeface="Calibri" panose="020F0502020204030204" pitchFamily="34" charset="0"/>
                <a:cs typeface="Calibri" panose="020F0502020204030204" pitchFamily="34" charset="0"/>
              </a:rPr>
              <a:t>extremely competitive</a:t>
            </a:r>
            <a:r>
              <a:rPr lang="en-GB" sz="2400" b="0" i="0" dirty="0">
                <a:effectLst/>
                <a:latin typeface="Calibri" panose="020F0502020204030204" pitchFamily="34" charset="0"/>
                <a:cs typeface="Calibri" panose="020F0502020204030204" pitchFamily="34" charset="0"/>
              </a:rPr>
              <a:t> because of a number of reasons:</a:t>
            </a:r>
          </a:p>
          <a:p>
            <a:r>
              <a:rPr lang="en-GB" sz="2400" dirty="0">
                <a:latin typeface="Calibri" panose="020F0502020204030204" pitchFamily="34" charset="0"/>
                <a:cs typeface="Calibri" panose="020F0502020204030204" pitchFamily="34" charset="0"/>
              </a:rPr>
              <a:t>T</a:t>
            </a:r>
            <a:r>
              <a:rPr lang="en-GB" sz="2400" b="0" i="0" dirty="0">
                <a:effectLst/>
                <a:latin typeface="Calibri" panose="020F0502020204030204" pitchFamily="34" charset="0"/>
                <a:cs typeface="Calibri" panose="020F0502020204030204" pitchFamily="34" charset="0"/>
              </a:rPr>
              <a:t>he entry of low cost carriers, </a:t>
            </a:r>
          </a:p>
          <a:p>
            <a:r>
              <a:rPr lang="en-GB" sz="2400" dirty="0">
                <a:latin typeface="Calibri" panose="020F0502020204030204" pitchFamily="34" charset="0"/>
                <a:cs typeface="Calibri" panose="020F0502020204030204" pitchFamily="34" charset="0"/>
              </a:rPr>
              <a:t>T</a:t>
            </a:r>
            <a:r>
              <a:rPr lang="en-GB" sz="2400" b="0" i="0" dirty="0">
                <a:effectLst/>
                <a:latin typeface="Calibri" panose="020F0502020204030204" pitchFamily="34" charset="0"/>
                <a:cs typeface="Calibri" panose="020F0502020204030204" pitchFamily="34" charset="0"/>
              </a:rPr>
              <a:t>he tight regulation of the industry wherein safety become paramount leading to high fixed costs and high barriers to exit, and the fact that the industry is very stagnant in terms of growth at the moment. </a:t>
            </a:r>
          </a:p>
          <a:p>
            <a:r>
              <a:rPr lang="en-GB" sz="2400" b="0" i="0" dirty="0">
                <a:effectLst/>
                <a:latin typeface="Calibri" panose="020F0502020204030204" pitchFamily="34" charset="0"/>
                <a:cs typeface="Calibri" panose="020F0502020204030204" pitchFamily="34" charset="0"/>
              </a:rPr>
              <a:t>The switching costs for customers are also very low and many players in the industry are similar in size leading to extra fierce competition between those firms. </a:t>
            </a:r>
          </a:p>
        </p:txBody>
      </p:sp>
    </p:spTree>
    <p:extLst>
      <p:ext uri="{BB962C8B-B14F-4D97-AF65-F5344CB8AC3E}">
        <p14:creationId xmlns:p14="http://schemas.microsoft.com/office/powerpoint/2010/main" val="6432489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3801627-6861-4EA9-BE98-E0CE33A894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43466" cy="6858000"/>
          </a:xfrm>
          <a:prstGeom prst="rect">
            <a:avLst/>
          </a:prstGeom>
          <a:solidFill>
            <a:srgbClr val="0D0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3C1483F-490E-4C8A-8765-1F8AF0C67D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6" y="0"/>
            <a:ext cx="3736189" cy="6858000"/>
          </a:xfrm>
          <a:prstGeom prst="rect">
            <a:avLst/>
          </a:prstGeom>
          <a:solidFill>
            <a:srgbClr val="2929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C7D099-309B-505C-C5C4-A0EB92A456F3}"/>
              </a:ext>
            </a:extLst>
          </p:cNvPr>
          <p:cNvSpPr>
            <a:spLocks noGrp="1"/>
          </p:cNvSpPr>
          <p:nvPr>
            <p:ph type="title"/>
          </p:nvPr>
        </p:nvSpPr>
        <p:spPr>
          <a:xfrm>
            <a:off x="965198" y="643466"/>
            <a:ext cx="3092718" cy="5528734"/>
          </a:xfrm>
          <a:noFill/>
        </p:spPr>
        <p:txBody>
          <a:bodyPr anchor="t">
            <a:normAutofit/>
          </a:bodyPr>
          <a:lstStyle/>
          <a:p>
            <a:br>
              <a:rPr lang="en-GB" sz="3600" b="1" dirty="0">
                <a:solidFill>
                  <a:srgbClr val="FFFFFF"/>
                </a:solidFill>
                <a:latin typeface="Calibri" panose="020F0502020204030204" pitchFamily="34" charset="0"/>
                <a:cs typeface="Calibri" panose="020F0502020204030204" pitchFamily="34" charset="0"/>
              </a:rPr>
            </a:br>
            <a:br>
              <a:rPr lang="en-GB" sz="3600" b="1" dirty="0">
                <a:solidFill>
                  <a:srgbClr val="FFFFFF"/>
                </a:solidFill>
                <a:latin typeface="Calibri" panose="020F0502020204030204" pitchFamily="34" charset="0"/>
                <a:cs typeface="Calibri" panose="020F0502020204030204" pitchFamily="34" charset="0"/>
              </a:rPr>
            </a:br>
            <a:r>
              <a:rPr lang="en-GB" sz="3600" b="1" dirty="0">
                <a:solidFill>
                  <a:srgbClr val="FFFFFF"/>
                </a:solidFill>
                <a:latin typeface="Calibri" panose="020F0502020204030204" pitchFamily="34" charset="0"/>
                <a:cs typeface="Calibri" panose="020F0502020204030204" pitchFamily="34" charset="0"/>
              </a:rPr>
              <a:t>Competitor Analysis</a:t>
            </a:r>
          </a:p>
        </p:txBody>
      </p:sp>
      <p:sp useBgFill="1">
        <p:nvSpPr>
          <p:cNvPr id="12" name="Rectangle 11">
            <a:extLst>
              <a:ext uri="{FF2B5EF4-FFF2-40B4-BE49-F238E27FC236}">
                <a16:creationId xmlns:a16="http://schemas.microsoft.com/office/drawing/2014/main" id="{0249BF42-D05C-4553-9417-7B86957592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9654" y="0"/>
            <a:ext cx="691318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6" name="Picture 4" descr="Do You Know What Your Competitors Are Doing? Create a Competitor Analysis  in 5 Easy Steps - AllBusiness.com"/>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379647" y="1303986"/>
            <a:ext cx="6913192" cy="42500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561280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245" y="365760"/>
            <a:ext cx="10393251" cy="793339"/>
          </a:xfrm>
        </p:spPr>
        <p:txBody>
          <a:bodyPr/>
          <a:lstStyle/>
          <a:p>
            <a:r>
              <a:rPr lang="en-GB" b="1" u="sng" dirty="0">
                <a:latin typeface="Calibri" panose="020F0502020204030204" pitchFamily="34" charset="0"/>
                <a:cs typeface="Calibri" panose="020F0502020204030204" pitchFamily="34" charset="0"/>
              </a:rPr>
              <a:t>Competitor Analysis</a:t>
            </a:r>
          </a:p>
        </p:txBody>
      </p:sp>
      <p:sp>
        <p:nvSpPr>
          <p:cNvPr id="3" name="Content Placeholder 2"/>
          <p:cNvSpPr>
            <a:spLocks noGrp="1"/>
          </p:cNvSpPr>
          <p:nvPr>
            <p:ph idx="1"/>
          </p:nvPr>
        </p:nvSpPr>
        <p:spPr>
          <a:xfrm>
            <a:off x="399245" y="1300766"/>
            <a:ext cx="10393251" cy="5228824"/>
          </a:xfrm>
        </p:spPr>
        <p:txBody>
          <a:bodyPr>
            <a:normAutofit/>
          </a:bodyPr>
          <a:lstStyle/>
          <a:p>
            <a:r>
              <a:rPr lang="en-GB" sz="2400" dirty="0">
                <a:latin typeface="Calibri" panose="020F0502020204030204" pitchFamily="34" charset="0"/>
                <a:cs typeface="Calibri" panose="020F0502020204030204" pitchFamily="34" charset="0"/>
              </a:rPr>
              <a:t>A competitor analysis is an assessment of your competitors’ products, services and sales tactics, evaluating their strengths and weaknesses relative to your own. </a:t>
            </a:r>
          </a:p>
          <a:p>
            <a:r>
              <a:rPr lang="en-GB" sz="2400" dirty="0">
                <a:latin typeface="Calibri" panose="020F0502020204030204" pitchFamily="34" charset="0"/>
                <a:cs typeface="Calibri" panose="020F0502020204030204" pitchFamily="34" charset="0"/>
              </a:rPr>
              <a:t>It’s good business practice to conduct a full competitive analysis at least once a year.</a:t>
            </a:r>
          </a:p>
          <a:p>
            <a:r>
              <a:rPr lang="en-GB" sz="2400" dirty="0">
                <a:latin typeface="Calibri" panose="020F0502020204030204" pitchFamily="34" charset="0"/>
                <a:cs typeface="Calibri" panose="020F0502020204030204" pitchFamily="34" charset="0"/>
              </a:rPr>
              <a:t>Conducting a competitor analysis will help an organisation identify areas of competitive advantage and also threats from competitors</a:t>
            </a:r>
          </a:p>
          <a:p>
            <a:pPr fontAlgn="base"/>
            <a:r>
              <a:rPr lang="en-GB" sz="2400" dirty="0">
                <a:latin typeface="Calibri" panose="020F0502020204030204" pitchFamily="34" charset="0"/>
                <a:cs typeface="Calibri" panose="020F0502020204030204" pitchFamily="34" charset="0"/>
              </a:rPr>
              <a:t>Performing a competitor analysis enables organisations to:</a:t>
            </a:r>
          </a:p>
          <a:p>
            <a:pPr lvl="1" fontAlgn="base"/>
            <a:r>
              <a:rPr lang="en-GB" sz="2200" dirty="0">
                <a:solidFill>
                  <a:schemeClr val="tx1"/>
                </a:solidFill>
                <a:latin typeface="Calibri" panose="020F0502020204030204" pitchFamily="34" charset="0"/>
                <a:cs typeface="Calibri" panose="020F0502020204030204" pitchFamily="34" charset="0"/>
              </a:rPr>
              <a:t>Identify your USP </a:t>
            </a:r>
          </a:p>
          <a:p>
            <a:pPr lvl="1" fontAlgn="base"/>
            <a:r>
              <a:rPr lang="en-GB" sz="2200" dirty="0">
                <a:solidFill>
                  <a:schemeClr val="tx1"/>
                </a:solidFill>
                <a:latin typeface="Calibri" panose="020F0502020204030204" pitchFamily="34" charset="0"/>
                <a:cs typeface="Calibri" panose="020F0502020204030204" pitchFamily="34" charset="0"/>
              </a:rPr>
              <a:t>Identify gaps in the market</a:t>
            </a:r>
          </a:p>
          <a:p>
            <a:pPr lvl="1" fontAlgn="base"/>
            <a:r>
              <a:rPr lang="en-GB" sz="2200" dirty="0">
                <a:solidFill>
                  <a:schemeClr val="tx1"/>
                </a:solidFill>
                <a:latin typeface="Calibri" panose="020F0502020204030204" pitchFamily="34" charset="0"/>
                <a:cs typeface="Calibri" panose="020F0502020204030204" pitchFamily="34" charset="0"/>
              </a:rPr>
              <a:t>Develop new products and services</a:t>
            </a:r>
          </a:p>
          <a:p>
            <a:pPr lvl="1" fontAlgn="base"/>
            <a:r>
              <a:rPr lang="en-GB" sz="2200" dirty="0">
                <a:solidFill>
                  <a:schemeClr val="tx1"/>
                </a:solidFill>
                <a:latin typeface="Calibri" panose="020F0502020204030204" pitchFamily="34" charset="0"/>
                <a:cs typeface="Calibri" panose="020F0502020204030204" pitchFamily="34" charset="0"/>
              </a:rPr>
              <a:t>Market and sell more effectively</a:t>
            </a:r>
          </a:p>
          <a:p>
            <a:endParaRPr lang="en-GB"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637742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245" y="365760"/>
            <a:ext cx="10393251" cy="793339"/>
          </a:xfrm>
        </p:spPr>
        <p:txBody>
          <a:bodyPr/>
          <a:lstStyle/>
          <a:p>
            <a:r>
              <a:rPr lang="en-GB" b="1" u="sng" dirty="0">
                <a:latin typeface="Calibri" panose="020F0502020204030204" pitchFamily="34" charset="0"/>
                <a:cs typeface="Calibri" panose="020F0502020204030204" pitchFamily="34" charset="0"/>
              </a:rPr>
              <a:t>Competitor Analysis</a:t>
            </a:r>
          </a:p>
        </p:txBody>
      </p:sp>
      <p:sp>
        <p:nvSpPr>
          <p:cNvPr id="3" name="Content Placeholder 2"/>
          <p:cNvSpPr>
            <a:spLocks noGrp="1"/>
          </p:cNvSpPr>
          <p:nvPr>
            <p:ph idx="1"/>
          </p:nvPr>
        </p:nvSpPr>
        <p:spPr>
          <a:xfrm>
            <a:off x="399245" y="1300766"/>
            <a:ext cx="10393251" cy="5228824"/>
          </a:xfrm>
        </p:spPr>
        <p:txBody>
          <a:bodyPr>
            <a:normAutofit lnSpcReduction="10000"/>
          </a:bodyPr>
          <a:lstStyle/>
          <a:p>
            <a:r>
              <a:rPr lang="en-GB" sz="2400" dirty="0">
                <a:latin typeface="Calibri" panose="020F0502020204030204" pitchFamily="34" charset="0"/>
                <a:cs typeface="Calibri" panose="020F0502020204030204" pitchFamily="34" charset="0"/>
              </a:rPr>
              <a:t>A competitor analysis will enable your organisation to:</a:t>
            </a:r>
          </a:p>
          <a:p>
            <a:pPr fontAlgn="base"/>
            <a:r>
              <a:rPr lang="en-GB" sz="2400" dirty="0">
                <a:latin typeface="Calibri" panose="020F0502020204030204" pitchFamily="34" charset="0"/>
                <a:cs typeface="Calibri" panose="020F0502020204030204" pitchFamily="34" charset="0"/>
              </a:rPr>
              <a:t>Identify your product's USP and what makes your product different from the competitors', which can inform future marketing efforts.</a:t>
            </a:r>
          </a:p>
          <a:p>
            <a:pPr fontAlgn="base"/>
            <a:r>
              <a:rPr lang="en-GB" sz="2400" dirty="0">
                <a:latin typeface="Calibri" panose="020F0502020204030204" pitchFamily="34" charset="0"/>
                <a:cs typeface="Calibri" panose="020F0502020204030204" pitchFamily="34" charset="0"/>
              </a:rPr>
              <a:t>Enables you to identify what your competitor is doing right. This information is critical for staying relevant and ensuring both your product and your marketing campaigns are outperforming industry standards.</a:t>
            </a:r>
          </a:p>
          <a:p>
            <a:pPr fontAlgn="base"/>
            <a:r>
              <a:rPr lang="en-GB" sz="2400" dirty="0">
                <a:latin typeface="Calibri" panose="020F0502020204030204" pitchFamily="34" charset="0"/>
                <a:cs typeface="Calibri" panose="020F0502020204030204" pitchFamily="34" charset="0"/>
              </a:rPr>
              <a:t>Tells you where your competitors are falling short — which helps you identify areas of opportunities in the marketplace, and test out new, unique marketing strategies they haven't taken advantage of.</a:t>
            </a:r>
          </a:p>
          <a:p>
            <a:pPr fontAlgn="base"/>
            <a:r>
              <a:rPr lang="en-GB" sz="2400" dirty="0">
                <a:latin typeface="Calibri" panose="020F0502020204030204" pitchFamily="34" charset="0"/>
                <a:cs typeface="Calibri" panose="020F0502020204030204" pitchFamily="34" charset="0"/>
              </a:rPr>
              <a:t>Learn through customer reviews what's missing in a competitor's product, and consider how you might add features to your own product to meet those needs.</a:t>
            </a:r>
          </a:p>
          <a:p>
            <a:pPr fontAlgn="base"/>
            <a:r>
              <a:rPr lang="en-GB" sz="2400" dirty="0">
                <a:latin typeface="Calibri" panose="020F0502020204030204" pitchFamily="34" charset="0"/>
                <a:cs typeface="Calibri" panose="020F0502020204030204" pitchFamily="34" charset="0"/>
              </a:rPr>
              <a:t>Provides you with a benchmark against which you can measure your growth</a:t>
            </a:r>
          </a:p>
          <a:p>
            <a:endParaRPr lang="en-GB"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3363042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245" y="365760"/>
            <a:ext cx="10393251" cy="793339"/>
          </a:xfrm>
        </p:spPr>
        <p:txBody>
          <a:bodyPr/>
          <a:lstStyle/>
          <a:p>
            <a:r>
              <a:rPr lang="en-GB" b="1" u="sng" dirty="0">
                <a:latin typeface="Calibri" panose="020F0502020204030204" pitchFamily="34" charset="0"/>
                <a:cs typeface="Calibri" panose="020F0502020204030204" pitchFamily="34" charset="0"/>
              </a:rPr>
              <a:t>Stages in A Competitor Analysis</a:t>
            </a:r>
          </a:p>
        </p:txBody>
      </p:sp>
      <p:sp>
        <p:nvSpPr>
          <p:cNvPr id="3" name="Content Placeholder 2"/>
          <p:cNvSpPr>
            <a:spLocks noGrp="1"/>
          </p:cNvSpPr>
          <p:nvPr>
            <p:ph idx="1"/>
          </p:nvPr>
        </p:nvSpPr>
        <p:spPr>
          <a:xfrm>
            <a:off x="399245" y="1300766"/>
            <a:ext cx="10393251" cy="5228824"/>
          </a:xfrm>
        </p:spPr>
        <p:txBody>
          <a:bodyPr>
            <a:normAutofit lnSpcReduction="10000"/>
          </a:bodyPr>
          <a:lstStyle/>
          <a:p>
            <a:pPr marL="457200" indent="-457200">
              <a:buFont typeface="+mj-lt"/>
              <a:buAutoNum type="arabicPeriod"/>
            </a:pPr>
            <a:r>
              <a:rPr lang="en-GB" sz="2400" dirty="0">
                <a:latin typeface="Calibri" panose="020F0502020204030204" pitchFamily="34" charset="0"/>
                <a:cs typeface="Calibri" panose="020F0502020204030204" pitchFamily="34" charset="0"/>
              </a:rPr>
              <a:t>Identify your competitors</a:t>
            </a:r>
          </a:p>
          <a:p>
            <a:pPr lvl="2"/>
            <a:r>
              <a:rPr lang="en-GB" sz="2000" b="1" dirty="0">
                <a:latin typeface="Calibri" panose="020F0502020204030204" pitchFamily="34" charset="0"/>
                <a:cs typeface="Calibri" panose="020F0502020204030204" pitchFamily="34" charset="0"/>
              </a:rPr>
              <a:t>Direct Competitors </a:t>
            </a:r>
            <a:r>
              <a:rPr lang="en-GB" sz="2000" dirty="0">
                <a:latin typeface="Calibri" panose="020F0502020204030204" pitchFamily="34" charset="0"/>
                <a:cs typeface="Calibri" panose="020F0502020204030204" pitchFamily="34" charset="0"/>
              </a:rPr>
              <a:t>– offer similar products, targeted at the same customers in the same geographic area</a:t>
            </a:r>
          </a:p>
          <a:p>
            <a:pPr lvl="2"/>
            <a:r>
              <a:rPr lang="en-GB" sz="2000" b="1" dirty="0">
                <a:latin typeface="Calibri" panose="020F0502020204030204" pitchFamily="34" charset="0"/>
                <a:cs typeface="Calibri" panose="020F0502020204030204" pitchFamily="34" charset="0"/>
              </a:rPr>
              <a:t>Indirect Competitors </a:t>
            </a:r>
            <a:r>
              <a:rPr lang="en-GB" sz="2000" dirty="0">
                <a:latin typeface="Calibri" panose="020F0502020204030204" pitchFamily="34" charset="0"/>
                <a:cs typeface="Calibri" panose="020F0502020204030204" pitchFamily="34" charset="0"/>
              </a:rPr>
              <a:t>– offer slightly different products but competing for the same customers</a:t>
            </a:r>
          </a:p>
          <a:p>
            <a:pPr marL="457200" indent="-457200">
              <a:buFont typeface="+mj-lt"/>
              <a:buAutoNum type="arabicPeriod"/>
            </a:pPr>
            <a:r>
              <a:rPr lang="en-GB" sz="2400" dirty="0">
                <a:latin typeface="Calibri" panose="020F0502020204030204" pitchFamily="34" charset="0"/>
                <a:cs typeface="Calibri" panose="020F0502020204030204" pitchFamily="34" charset="0"/>
              </a:rPr>
              <a:t>Gather information about your competitors</a:t>
            </a:r>
          </a:p>
          <a:p>
            <a:pPr lvl="2"/>
            <a:r>
              <a:rPr lang="en-GB" sz="2000" dirty="0">
                <a:solidFill>
                  <a:schemeClr val="tx1"/>
                </a:solidFill>
                <a:latin typeface="Calibri" panose="020F0502020204030204" pitchFamily="34" charset="0"/>
                <a:cs typeface="Calibri" panose="020F0502020204030204" pitchFamily="34" charset="0"/>
              </a:rPr>
              <a:t>Look at areas of their marketing mix</a:t>
            </a:r>
          </a:p>
          <a:p>
            <a:pPr lvl="2"/>
            <a:r>
              <a:rPr lang="en-GB" sz="2000" dirty="0">
                <a:solidFill>
                  <a:schemeClr val="tx1"/>
                </a:solidFill>
                <a:latin typeface="Calibri" panose="020F0502020204030204" pitchFamily="34" charset="0"/>
                <a:cs typeface="Calibri" panose="020F0502020204030204" pitchFamily="34" charset="0"/>
              </a:rPr>
              <a:t>Market share &amp; sales </a:t>
            </a:r>
          </a:p>
          <a:p>
            <a:pPr marL="457200" indent="-457200">
              <a:buFont typeface="+mj-lt"/>
              <a:buAutoNum type="arabicPeriod"/>
            </a:pPr>
            <a:r>
              <a:rPr lang="en-GB" sz="2400" dirty="0">
                <a:latin typeface="Calibri" panose="020F0502020204030204" pitchFamily="34" charset="0"/>
                <a:cs typeface="Calibri" panose="020F0502020204030204" pitchFamily="34" charset="0"/>
              </a:rPr>
              <a:t>Analyse your competitors’ strengths and weaknesses compared to yours</a:t>
            </a:r>
          </a:p>
          <a:p>
            <a:pPr lvl="2"/>
            <a:r>
              <a:rPr lang="en-GB" sz="2000" dirty="0">
                <a:latin typeface="Calibri" panose="020F0502020204030204" pitchFamily="34" charset="0"/>
                <a:cs typeface="Calibri" panose="020F0502020204030204" pitchFamily="34" charset="0"/>
              </a:rPr>
              <a:t>Compare the competitive categories</a:t>
            </a:r>
          </a:p>
          <a:p>
            <a:pPr marL="457200" indent="-457200">
              <a:buFont typeface="+mj-lt"/>
              <a:buAutoNum type="arabicPeriod"/>
            </a:pPr>
            <a:r>
              <a:rPr lang="en-GB" sz="2400" dirty="0">
                <a:latin typeface="Calibri" panose="020F0502020204030204" pitchFamily="34" charset="0"/>
                <a:cs typeface="Calibri" panose="020F0502020204030204" pitchFamily="34" charset="0"/>
              </a:rPr>
              <a:t>Determine your competitive advantage</a:t>
            </a:r>
          </a:p>
          <a:p>
            <a:pPr lvl="2"/>
            <a:r>
              <a:rPr lang="en-GB" sz="2000" dirty="0">
                <a:latin typeface="Calibri" panose="020F0502020204030204" pitchFamily="34" charset="0"/>
                <a:cs typeface="Calibri" panose="020F0502020204030204" pitchFamily="34" charset="0"/>
              </a:rPr>
              <a:t>Identify your strengths and competitive advantage as well as your areas of weakness. advantage and weakness</a:t>
            </a:r>
            <a:endParaRPr lang="en-GB" sz="2400" dirty="0">
              <a:latin typeface="Calibri" panose="020F0502020204030204" pitchFamily="34" charset="0"/>
              <a:cs typeface="Calibri" panose="020F0502020204030204" pitchFamily="34" charset="0"/>
            </a:endParaRPr>
          </a:p>
          <a:p>
            <a:pPr marL="457200" indent="-457200">
              <a:buFont typeface="+mj-lt"/>
              <a:buAutoNum type="arabicPeriod"/>
            </a:pPr>
            <a:r>
              <a:rPr lang="en-GB" sz="2400" dirty="0">
                <a:latin typeface="Calibri" panose="020F0502020204030204" pitchFamily="34" charset="0"/>
                <a:cs typeface="Calibri" panose="020F0502020204030204" pitchFamily="34" charset="0"/>
              </a:rPr>
              <a:t>Develop competitive strategies </a:t>
            </a:r>
          </a:p>
          <a:p>
            <a:pPr marL="457200" indent="-457200">
              <a:buFont typeface="+mj-lt"/>
              <a:buAutoNum type="arabicPeriod"/>
            </a:pPr>
            <a:endParaRPr lang="en-GB"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595050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062" y="365761"/>
            <a:ext cx="10748450" cy="694678"/>
          </a:xfrm>
        </p:spPr>
        <p:txBody>
          <a:bodyPr>
            <a:normAutofit fontScale="90000"/>
          </a:bodyPr>
          <a:lstStyle/>
          <a:p>
            <a:r>
              <a:rPr lang="en-GB" b="1" dirty="0">
                <a:latin typeface="Calibri" panose="020F0502020204030204" pitchFamily="34" charset="0"/>
                <a:cs typeface="Calibri" panose="020F0502020204030204" pitchFamily="34" charset="0"/>
              </a:rPr>
              <a:t>Example Competitive Analysis Table</a:t>
            </a:r>
          </a:p>
        </p:txBody>
      </p:sp>
      <p:pic>
        <p:nvPicPr>
          <p:cNvPr id="2050" name="Picture 2" descr="https://www.bdc.ca/globalassets/digizuite/35203-blog-competitive-analysis-960px.p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0765" y="1060438"/>
            <a:ext cx="11328401" cy="5636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708048"/>
      </p:ext>
    </p:extLst>
  </p:cSld>
  <p:clrMapOvr>
    <a:masterClrMapping/>
  </p:clrMapOvr>
</p:sld>
</file>

<file path=ppt/theme/theme1.xml><?xml version="1.0" encoding="utf-8"?>
<a:theme xmlns:a="http://schemas.openxmlformats.org/drawingml/2006/main" name="View">
  <a:themeElements>
    <a:clrScheme name="View">
      <a:dk1>
        <a:srgbClr val="000000"/>
      </a:dk1>
      <a:lt1>
        <a:srgbClr val="FFFFFF"/>
      </a:lt1>
      <a:dk2>
        <a:srgbClr val="46464A"/>
      </a:dk2>
      <a:lt2>
        <a:srgbClr val="D6D3CC"/>
      </a:lt2>
      <a:accent1>
        <a:srgbClr val="6F6F74"/>
      </a:accent1>
      <a:accent2>
        <a:srgbClr val="92A9B9"/>
      </a:accent2>
      <a:accent3>
        <a:srgbClr val="A7B789"/>
      </a:accent3>
      <a:accent4>
        <a:srgbClr val="B9A489"/>
      </a:accent4>
      <a:accent5>
        <a:srgbClr val="8D6374"/>
      </a:accent5>
      <a:accent6>
        <a:srgbClr val="9B7362"/>
      </a:accent6>
      <a:hlink>
        <a:srgbClr val="67AABF"/>
      </a:hlink>
      <a:folHlink>
        <a:srgbClr val="ABAFA5"/>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6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3969A8A2-35DB-4E3B-8885-16FD2056867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TM03457515[[fn=View]]</Template>
  <TotalTime>0</TotalTime>
  <Words>2403</Words>
  <Application>Microsoft Office PowerPoint</Application>
  <PresentationFormat>Widescreen</PresentationFormat>
  <Paragraphs>226</Paragraphs>
  <Slides>41</Slides>
  <Notes>1</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Century Schoolbook</vt:lpstr>
      <vt:lpstr>Open Sans</vt:lpstr>
      <vt:lpstr>Wingdings 2</vt:lpstr>
      <vt:lpstr>View</vt:lpstr>
      <vt:lpstr>BMBM5024   Marketing in Practice</vt:lpstr>
      <vt:lpstr>SOSTAC Planning Model</vt:lpstr>
      <vt:lpstr>Lecture 4  The Marketing Audit</vt:lpstr>
      <vt:lpstr>PowerPoint Presentation</vt:lpstr>
      <vt:lpstr>The Micro Environment  Audit</vt:lpstr>
      <vt:lpstr>Porter’s Five Forces Analysis</vt:lpstr>
      <vt:lpstr>PowerPoint Presentation</vt:lpstr>
      <vt:lpstr>Porter’s Five Forces Analysis</vt:lpstr>
      <vt:lpstr>Porter’s Five Forces Analysis</vt:lpstr>
      <vt:lpstr>High Competition = Lower Profitability</vt:lpstr>
      <vt:lpstr>Porter’s Five Forces Analysis </vt:lpstr>
      <vt:lpstr>Porter’s Five Forces</vt:lpstr>
      <vt:lpstr>The Five Forces – Threat of New Entrants</vt:lpstr>
      <vt:lpstr>The following factors will affect the strength of the threat of new entrants:</vt:lpstr>
      <vt:lpstr>Class Exercise</vt:lpstr>
      <vt:lpstr>The Five Forces – Bargaining Power of Buyers</vt:lpstr>
      <vt:lpstr>Class Exercise</vt:lpstr>
      <vt:lpstr>The Five Forces –    Porter’s Five Forces – The Threat of Substitutes Products</vt:lpstr>
      <vt:lpstr>The Five Forces – Threat of Substitutes</vt:lpstr>
      <vt:lpstr>The Five Forces –    The Threat of Substitutes Will Depend On:</vt:lpstr>
      <vt:lpstr>Class Exercise</vt:lpstr>
      <vt:lpstr>The Five Forces – Bargaining Power of Suppliers</vt:lpstr>
      <vt:lpstr>Class Exercise</vt:lpstr>
      <vt:lpstr>The Five Forces – Competitor Rivalry</vt:lpstr>
      <vt:lpstr>The Level of Competitor Rivalry Will Depend On:</vt:lpstr>
      <vt:lpstr>Class Exercise</vt:lpstr>
      <vt:lpstr>PowerPoint Presentation</vt:lpstr>
      <vt:lpstr>PowerPoint Presentation</vt:lpstr>
      <vt:lpstr>PowerPoint Presentation</vt:lpstr>
      <vt:lpstr>Class Exercise</vt:lpstr>
      <vt:lpstr>Example:  Porter’s Five Forces Analysis of the Airline Industry</vt:lpstr>
      <vt:lpstr>Airline Industry – Threat of New Entrants </vt:lpstr>
      <vt:lpstr>Airline Industry – Power of Suppliers</vt:lpstr>
      <vt:lpstr>Airline Industry – Power of Buyers</vt:lpstr>
      <vt:lpstr>Airline Industry – Threat of Substitutes</vt:lpstr>
      <vt:lpstr>Airline Industry – Competitive Rivalry</vt:lpstr>
      <vt:lpstr>  Competitor Analysis</vt:lpstr>
      <vt:lpstr>Competitor Analysis</vt:lpstr>
      <vt:lpstr>Competitor Analysis</vt:lpstr>
      <vt:lpstr>Stages in A Competitor Analysis</vt:lpstr>
      <vt:lpstr>Example Competitive Analysis Table</vt:lpstr>
    </vt:vector>
  </TitlesOfParts>
  <Company>Solent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Gwyneth Jones</dc:creator>
  <cp:lastModifiedBy>Gwyneth Jones</cp:lastModifiedBy>
  <cp:revision>48</cp:revision>
  <dcterms:created xsi:type="dcterms:W3CDTF">2023-02-12T18:43:03Z</dcterms:created>
  <dcterms:modified xsi:type="dcterms:W3CDTF">2026-02-17T11:10:47Z</dcterms:modified>
</cp:coreProperties>
</file>