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9" r:id="rId1"/>
  </p:sldMasterIdLst>
  <p:notesMasterIdLst>
    <p:notesMasterId r:id="rId25"/>
  </p:notesMasterIdLst>
  <p:sldIdLst>
    <p:sldId id="440" r:id="rId2"/>
    <p:sldId id="544" r:id="rId3"/>
    <p:sldId id="501" r:id="rId4"/>
    <p:sldId id="593" r:id="rId5"/>
    <p:sldId id="619" r:id="rId6"/>
    <p:sldId id="625" r:id="rId7"/>
    <p:sldId id="637" r:id="rId8"/>
    <p:sldId id="626" r:id="rId9"/>
    <p:sldId id="633" r:id="rId10"/>
    <p:sldId id="638" r:id="rId11"/>
    <p:sldId id="639" r:id="rId12"/>
    <p:sldId id="640" r:id="rId13"/>
    <p:sldId id="642" r:id="rId14"/>
    <p:sldId id="595" r:id="rId15"/>
    <p:sldId id="598" r:id="rId16"/>
    <p:sldId id="597" r:id="rId17"/>
    <p:sldId id="631" r:id="rId18"/>
    <p:sldId id="615" r:id="rId19"/>
    <p:sldId id="632" r:id="rId20"/>
    <p:sldId id="616" r:id="rId21"/>
    <p:sldId id="617" r:id="rId22"/>
    <p:sldId id="441" r:id="rId23"/>
    <p:sldId id="54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02"/>
    <p:restoredTop sz="94618"/>
  </p:normalViewPr>
  <p:slideViewPr>
    <p:cSldViewPr snapToGrid="0" snapToObjects="1">
      <p:cViewPr varScale="1">
        <p:scale>
          <a:sx n="47" d="100"/>
          <a:sy n="47" d="100"/>
        </p:scale>
        <p:origin x="240" y="1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214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87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50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375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048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243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835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335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7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719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538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31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3027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4125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435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79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772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995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5455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737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10/21/20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45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  <p:sldLayoutId id="2147483802" r:id="rId13"/>
    <p:sldLayoutId id="2147483803" r:id="rId14"/>
    <p:sldLayoutId id="2147483804" r:id="rId15"/>
    <p:sldLayoutId id="2147483805" r:id="rId16"/>
    <p:sldLayoutId id="2147483806" r:id="rId17"/>
    <p:sldLayoutId id="214748380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tiff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11" Type="http://schemas.openxmlformats.org/officeDocument/2006/relationships/image" Target="../media/image22.tiff"/><Relationship Id="rId5" Type="http://schemas.openxmlformats.org/officeDocument/2006/relationships/image" Target="../media/image16.tiff"/><Relationship Id="rId10" Type="http://schemas.openxmlformats.org/officeDocument/2006/relationships/image" Target="../media/image21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tiff"/><Relationship Id="rId11" Type="http://schemas.openxmlformats.org/officeDocument/2006/relationships/image" Target="../media/image22.tiff"/><Relationship Id="rId5" Type="http://schemas.openxmlformats.org/officeDocument/2006/relationships/image" Target="../media/image16.tiff"/><Relationship Id="rId10" Type="http://schemas.openxmlformats.org/officeDocument/2006/relationships/image" Target="../media/image21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20ba5da5-965c-42b3-8f9a-ac4c00efdc57" TargetMode="External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tiff"/><Relationship Id="rId3" Type="http://schemas.openxmlformats.org/officeDocument/2006/relationships/image" Target="../media/image25.tiff"/><Relationship Id="rId7" Type="http://schemas.openxmlformats.org/officeDocument/2006/relationships/image" Target="../media/image29.tiff"/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tiff"/><Relationship Id="rId5" Type="http://schemas.openxmlformats.org/officeDocument/2006/relationships/image" Target="../media/image27.tiff"/><Relationship Id="rId4" Type="http://schemas.openxmlformats.org/officeDocument/2006/relationships/image" Target="../media/image26.tiff"/><Relationship Id="rId9" Type="http://schemas.openxmlformats.org/officeDocument/2006/relationships/image" Target="../media/image31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22ain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Hydref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22.10.2020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4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100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67205" y="1879226"/>
            <a:ext cx="5687464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gwneud</a:t>
            </a:r>
            <a:r>
              <a:rPr lang="en-US" sz="2800" dirty="0"/>
              <a:t> y </a:t>
            </a:r>
            <a:r>
              <a:rPr lang="en-US" sz="2800" dirty="0" err="1"/>
              <a:t>gofrestr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adolygu’r</a:t>
            </a:r>
            <a:r>
              <a:rPr lang="en-US" sz="2800" dirty="0"/>
              <a:t> </a:t>
            </a:r>
            <a:r>
              <a:rPr lang="en-US" sz="2800" dirty="0" err="1"/>
              <a:t>gorchmynion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enwau’r</a:t>
            </a:r>
            <a:r>
              <a:rPr lang="en-US" sz="2800" dirty="0"/>
              <a:t> </a:t>
            </a:r>
            <a:r>
              <a:rPr lang="en-US" sz="2800" dirty="0" err="1"/>
              <a:t>pynciau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Meysydd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a </a:t>
            </a:r>
            <a:r>
              <a:rPr lang="en-US" sz="2800" dirty="0" err="1"/>
              <a:t>Phrofiad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mynegi</a:t>
            </a:r>
            <a:r>
              <a:rPr lang="en-US" sz="2800" dirty="0"/>
              <a:t> </a:t>
            </a:r>
            <a:r>
              <a:rPr lang="en-US" sz="2800" dirty="0" err="1"/>
              <a:t>hoffter</a:t>
            </a:r>
            <a:r>
              <a:rPr lang="en-US" sz="28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204108" y="1899665"/>
            <a:ext cx="5768490" cy="397031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the commands;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the Welsh names of the school subject and names of the Areas of Learning and Experience;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discuss likes and dislikes.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420227" y="6022669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Ydy</a:t>
            </a:r>
            <a:r>
              <a:rPr lang="en-US" sz="3600" b="1" dirty="0">
                <a:solidFill>
                  <a:schemeClr val="bg1"/>
                </a:solidFill>
              </a:rPr>
              <a:t>  ….....  </a:t>
            </a:r>
            <a:r>
              <a:rPr lang="en-US" sz="3600" b="1" dirty="0" err="1">
                <a:solidFill>
                  <a:schemeClr val="bg1"/>
                </a:solidFill>
              </a:rPr>
              <a:t>yma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364074" y="1344215"/>
            <a:ext cx="2115890" cy="109259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3089656" y="1344216"/>
            <a:ext cx="2050380" cy="109259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659092" y="1352328"/>
            <a:ext cx="2515089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741324" y="1352328"/>
            <a:ext cx="2744093" cy="108448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00B05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…. ? (</a:t>
            </a:r>
            <a:r>
              <a:rPr lang="en-US" sz="3600" b="1" dirty="0" err="1">
                <a:solidFill>
                  <a:schemeClr val="bg1"/>
                </a:solidFill>
              </a:rPr>
              <a:t>sgl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ydych</a:t>
            </a:r>
            <a:r>
              <a:rPr lang="en-US" sz="3600" b="1" dirty="0">
                <a:solidFill>
                  <a:schemeClr val="bg1"/>
                </a:solidFill>
              </a:rPr>
              <a:t> chi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…. ? (</a:t>
            </a:r>
            <a:r>
              <a:rPr lang="en-US" sz="3600" b="1" dirty="0" err="1">
                <a:solidFill>
                  <a:schemeClr val="bg1"/>
                </a:solidFill>
              </a:rPr>
              <a:t>pl</a:t>
            </a:r>
            <a:r>
              <a:rPr lang="en-US" sz="36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ED94F5-E889-BA4B-ABCB-5ECE3B129603}"/>
              </a:ext>
            </a:extLst>
          </p:cNvPr>
          <p:cNvSpPr txBox="1"/>
          <p:nvPr/>
        </p:nvSpPr>
        <p:spPr>
          <a:xfrm>
            <a:off x="2046501" y="2557416"/>
            <a:ext cx="1620981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sz="1400" b="1" dirty="0" err="1"/>
              <a:t>Treiglad</a:t>
            </a:r>
            <a:r>
              <a:rPr lang="en-US" sz="1400" b="1" dirty="0"/>
              <a:t> </a:t>
            </a:r>
            <a:r>
              <a:rPr lang="en-US" sz="1400" b="1" dirty="0" err="1"/>
              <a:t>meddal</a:t>
            </a:r>
            <a:r>
              <a:rPr lang="en-US" sz="1400" b="1" dirty="0"/>
              <a:t> / soft mutation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F047643-A22B-DF40-9F5D-73DD9D4A4D6B}"/>
              </a:ext>
            </a:extLst>
          </p:cNvPr>
          <p:cNvCxnSpPr>
            <a:stCxn id="4" idx="1"/>
          </p:cNvCxnSpPr>
          <p:nvPr/>
        </p:nvCxnSpPr>
        <p:spPr>
          <a:xfrm flipH="1" flipV="1">
            <a:off x="1149927" y="2286000"/>
            <a:ext cx="896574" cy="533026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EBED1C6-46FA-E14B-AC8E-1F48AADB42DD}"/>
              </a:ext>
            </a:extLst>
          </p:cNvPr>
          <p:cNvCxnSpPr>
            <a:cxnSpLocks/>
          </p:cNvCxnSpPr>
          <p:nvPr/>
        </p:nvCxnSpPr>
        <p:spPr>
          <a:xfrm flipV="1">
            <a:off x="3079357" y="2181995"/>
            <a:ext cx="482542" cy="38892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18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79837" y="129304"/>
            <a:ext cx="6777079" cy="64633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751387" y="4196144"/>
            <a:ext cx="1728762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698163" y="6052887"/>
            <a:ext cx="1313731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4435119" y="3948008"/>
            <a:ext cx="172102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7231456" y="4064389"/>
            <a:ext cx="189081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52974" y="4064389"/>
            <a:ext cx="1645635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314723" y="6175097"/>
            <a:ext cx="203734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8196163" y="6109643"/>
            <a:ext cx="173276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824B069-9617-4144-B73B-EB25FE897793}"/>
              </a:ext>
            </a:extLst>
          </p:cNvPr>
          <p:cNvSpPr txBox="1"/>
          <p:nvPr/>
        </p:nvSpPr>
        <p:spPr>
          <a:xfrm>
            <a:off x="2679836" y="1141490"/>
            <a:ext cx="6777079" cy="646331"/>
          </a:xfrm>
          <a:prstGeom prst="rect">
            <a:avLst/>
          </a:prstGeom>
          <a:solidFill>
            <a:schemeClr val="accent5"/>
          </a:solidFill>
          <a:ln w="76200">
            <a:solidFill>
              <a:schemeClr val="accent5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Ry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/   </a:t>
            </a:r>
            <a:r>
              <a:rPr lang="en-US" sz="3600" b="1" dirty="0" err="1">
                <a:solidFill>
                  <a:schemeClr val="bg1"/>
                </a:solidFill>
              </a:rPr>
              <a:t>Dw</a:t>
            </a:r>
            <a:r>
              <a:rPr lang="en-US" sz="3600" b="1" dirty="0"/>
              <a:t> </a:t>
            </a:r>
            <a:r>
              <a:rPr lang="en-US" sz="3600" b="1" dirty="0" err="1"/>
              <a:t>i’n</a:t>
            </a:r>
            <a:r>
              <a:rPr lang="en-US" sz="3600" b="1" dirty="0"/>
              <a:t> ….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95BC63-60F5-6C44-8B16-7A856C5E3C88}"/>
              </a:ext>
            </a:extLst>
          </p:cNvPr>
          <p:cNvSpPr txBox="1"/>
          <p:nvPr/>
        </p:nvSpPr>
        <p:spPr>
          <a:xfrm>
            <a:off x="271227" y="789432"/>
            <a:ext cx="2118646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 + </a:t>
            </a:r>
            <a:r>
              <a:rPr lang="en-US" sz="2800" b="1" dirty="0" err="1"/>
              <a:t>yn</a:t>
            </a:r>
            <a:r>
              <a:rPr lang="en-US" sz="2800" b="1" dirty="0"/>
              <a:t> = </a:t>
            </a:r>
            <a:r>
              <a:rPr lang="en-US" sz="2800" b="1" dirty="0" err="1"/>
              <a:t>i’n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7118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15608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Plural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Canwch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Gwrandewch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Rhedwch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6662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15608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Gorchmynion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        Singular Commands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4BE92F-BF5A-D44C-ABF5-337CE1658F64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91BF5AB-F100-324D-9D31-D706C3979760}"/>
              </a:ext>
            </a:extLst>
          </p:cNvPr>
          <p:cNvSpPr txBox="1"/>
          <p:nvPr/>
        </p:nvSpPr>
        <p:spPr>
          <a:xfrm>
            <a:off x="2414000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BAF62-367D-1D49-A8EF-E29069D84C81}"/>
              </a:ext>
            </a:extLst>
          </p:cNvPr>
          <p:cNvSpPr txBox="1"/>
          <p:nvPr/>
        </p:nvSpPr>
        <p:spPr>
          <a:xfrm>
            <a:off x="4791838" y="2664068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345407" y="268200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1BAFF2-400A-D246-BB0A-46BAD03276F3}"/>
              </a:ext>
            </a:extLst>
          </p:cNvPr>
          <p:cNvSpPr txBox="1"/>
          <p:nvPr/>
        </p:nvSpPr>
        <p:spPr>
          <a:xfrm>
            <a:off x="9807425" y="4344050"/>
            <a:ext cx="76317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1B64637-0EDB-BD44-99F7-90C4B93BE2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7761" y="1541995"/>
            <a:ext cx="2109427" cy="1479747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EB48DD1-4D1E-A145-AA03-161C4294AC78}"/>
              </a:ext>
            </a:extLst>
          </p:cNvPr>
          <p:cNvSpPr txBox="1"/>
          <p:nvPr/>
        </p:nvSpPr>
        <p:spPr>
          <a:xfrm>
            <a:off x="9737066" y="273067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2922C2F-5291-844F-A334-709902A728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865" y="4508969"/>
            <a:ext cx="1196964" cy="190976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9458F52-BF98-D440-8538-D084A20F54D3}"/>
              </a:ext>
            </a:extLst>
          </p:cNvPr>
          <p:cNvSpPr txBox="1"/>
          <p:nvPr/>
        </p:nvSpPr>
        <p:spPr>
          <a:xfrm>
            <a:off x="283745" y="4192559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C9E328-98AE-7546-A881-13AA65E0EA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85336" y="4508969"/>
            <a:ext cx="1572969" cy="20623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3121FC4-49CA-EF45-8FAA-0E3A8FEC8895}"/>
              </a:ext>
            </a:extLst>
          </p:cNvPr>
          <p:cNvSpPr txBox="1"/>
          <p:nvPr/>
        </p:nvSpPr>
        <p:spPr>
          <a:xfrm>
            <a:off x="2781589" y="426814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3D22ECF-B0DC-AD4F-B7F7-9AF8663C91C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1405" y="4508969"/>
            <a:ext cx="1582778" cy="18747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31AC58E-4F3E-1E4A-A1B9-D37E293327D1}"/>
              </a:ext>
            </a:extLst>
          </p:cNvPr>
          <p:cNvSpPr txBox="1"/>
          <p:nvPr/>
        </p:nvSpPr>
        <p:spPr>
          <a:xfrm>
            <a:off x="5053458" y="4306395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5A0EEABC-912A-DA45-A469-674C516F15F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2732" y="4637237"/>
            <a:ext cx="2472026" cy="142940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7ACD348C-8E8B-C349-A355-92E022B0682A}"/>
              </a:ext>
            </a:extLst>
          </p:cNvPr>
          <p:cNvSpPr txBox="1"/>
          <p:nvPr/>
        </p:nvSpPr>
        <p:spPr>
          <a:xfrm>
            <a:off x="443900" y="333253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Neidia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8F77E83-8F53-0D42-B8D0-047723FD71CF}"/>
              </a:ext>
            </a:extLst>
          </p:cNvPr>
          <p:cNvSpPr txBox="1"/>
          <p:nvPr/>
        </p:nvSpPr>
        <p:spPr>
          <a:xfrm>
            <a:off x="2688554" y="335290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Bwyta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B94778D-5B38-8A4A-A42D-4ADDAFFE8B18}"/>
              </a:ext>
            </a:extLst>
          </p:cNvPr>
          <p:cNvSpPr txBox="1"/>
          <p:nvPr/>
        </p:nvSpPr>
        <p:spPr>
          <a:xfrm>
            <a:off x="5165982" y="3367489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Cana!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50C2C9-B920-E949-95CC-99CA63848903}"/>
              </a:ext>
            </a:extLst>
          </p:cNvPr>
          <p:cNvSpPr txBox="1"/>
          <p:nvPr/>
        </p:nvSpPr>
        <p:spPr>
          <a:xfrm>
            <a:off x="7481840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Gwranda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5BFAAED5-5FA1-2A43-ACEB-7E535E8DD99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02858" y="1632721"/>
            <a:ext cx="1336084" cy="1561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38308024-78FD-9A48-A172-819C2B0BD6D5}"/>
              </a:ext>
            </a:extLst>
          </p:cNvPr>
          <p:cNvSpPr txBox="1"/>
          <p:nvPr/>
        </p:nvSpPr>
        <p:spPr>
          <a:xfrm>
            <a:off x="9975041" y="3377111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Edrycha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65E837F-C162-7E44-84F1-6E43D40E557E}"/>
              </a:ext>
            </a:extLst>
          </p:cNvPr>
          <p:cNvSpPr txBox="1"/>
          <p:nvPr/>
        </p:nvSpPr>
        <p:spPr>
          <a:xfrm>
            <a:off x="3411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Eistedda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68F131E-3CCC-A844-9C93-0350567B519F}"/>
              </a:ext>
            </a:extLst>
          </p:cNvPr>
          <p:cNvSpPr txBox="1"/>
          <p:nvPr/>
        </p:nvSpPr>
        <p:spPr>
          <a:xfrm>
            <a:off x="7149608" y="432696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9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2342BC4-E8DA-0248-A4BD-A54E3EE8F6DC}"/>
              </a:ext>
            </a:extLst>
          </p:cNvPr>
          <p:cNvSpPr txBox="1"/>
          <p:nvPr/>
        </p:nvSpPr>
        <p:spPr>
          <a:xfrm>
            <a:off x="2903490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Sefa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7734590F-ACCE-0249-AD38-C0F45D10997F}"/>
              </a:ext>
            </a:extLst>
          </p:cNvPr>
          <p:cNvSpPr txBox="1"/>
          <p:nvPr/>
        </p:nvSpPr>
        <p:spPr>
          <a:xfrm>
            <a:off x="5243787" y="6442774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Ysgrifenna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7E2CFB3-73D3-9242-9D50-7704DFA42561}"/>
              </a:ext>
            </a:extLst>
          </p:cNvPr>
          <p:cNvSpPr txBox="1"/>
          <p:nvPr/>
        </p:nvSpPr>
        <p:spPr>
          <a:xfrm>
            <a:off x="7683083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Darllena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6C95CF8-2E43-7F49-8BEF-27E61B192E1A}"/>
              </a:ext>
            </a:extLst>
          </p:cNvPr>
          <p:cNvSpPr txBox="1"/>
          <p:nvPr/>
        </p:nvSpPr>
        <p:spPr>
          <a:xfrm>
            <a:off x="10139764" y="6418732"/>
            <a:ext cx="169486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Rheda</a:t>
            </a:r>
            <a:r>
              <a:rPr lang="en-US" b="1" dirty="0">
                <a:solidFill>
                  <a:srgbClr val="00206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04156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165229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Catrin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681288" y="3915092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Sit, girls!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681288" y="5678492"/>
            <a:ext cx="5385539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Sit, boys,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ond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the mat!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497527" y="2106193"/>
            <a:ext cx="4446494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Darllena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Siôn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,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dawel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6681975" y="4170912"/>
            <a:ext cx="52052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Sefwch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bwys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y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drws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0B999-900D-0843-BBF1-9AF698082AD5}"/>
              </a:ext>
            </a:extLst>
          </p:cNvPr>
          <p:cNvSpPr txBox="1"/>
          <p:nvPr/>
        </p:nvSpPr>
        <p:spPr>
          <a:xfrm>
            <a:off x="6681974" y="5577429"/>
            <a:ext cx="52052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Listen, boys!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BCA40-8ED8-9946-B9A5-E41648C225C7}"/>
              </a:ext>
            </a:extLst>
          </p:cNvPr>
          <p:cNvSpPr txBox="1"/>
          <p:nvPr/>
        </p:nvSpPr>
        <p:spPr>
          <a:xfrm>
            <a:off x="1917683" y="2921133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Eistedda</a:t>
            </a:r>
            <a:r>
              <a:rPr lang="en-US" b="1" dirty="0"/>
              <a:t>, </a:t>
            </a:r>
            <a:r>
              <a:rPr lang="en-US" b="1" dirty="0" err="1"/>
              <a:t>Catrin</a:t>
            </a:r>
            <a:r>
              <a:rPr lang="en-US" b="1" dirty="0"/>
              <a:t>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CC51A4-4DF1-AA45-B36F-E23AAE14A0A2}"/>
              </a:ext>
            </a:extLst>
          </p:cNvPr>
          <p:cNvSpPr txBox="1"/>
          <p:nvPr/>
        </p:nvSpPr>
        <p:spPr>
          <a:xfrm>
            <a:off x="2471911" y="4718288"/>
            <a:ext cx="300951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, </a:t>
            </a:r>
            <a:r>
              <a:rPr lang="en-US" b="1" dirty="0" err="1"/>
              <a:t>ferched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2D166C-BFF3-B845-B975-FF071FF5FF60}"/>
              </a:ext>
            </a:extLst>
          </p:cNvPr>
          <p:cNvSpPr txBox="1"/>
          <p:nvPr/>
        </p:nvSpPr>
        <p:spPr>
          <a:xfrm>
            <a:off x="3048000" y="6327800"/>
            <a:ext cx="3633974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, </a:t>
            </a:r>
            <a:r>
              <a:rPr lang="en-US" b="1" dirty="0" err="1"/>
              <a:t>fechgyn</a:t>
            </a:r>
            <a:r>
              <a:rPr lang="en-US" b="1" dirty="0"/>
              <a:t>, </a:t>
            </a:r>
            <a:r>
              <a:rPr lang="en-US" b="1" dirty="0" err="1"/>
              <a:t>ar</a:t>
            </a:r>
            <a:r>
              <a:rPr lang="en-US" b="1" dirty="0"/>
              <a:t> y mat!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987A80-0792-6342-B958-DC2DD7E4BD85}"/>
              </a:ext>
            </a:extLst>
          </p:cNvPr>
          <p:cNvSpPr txBox="1"/>
          <p:nvPr/>
        </p:nvSpPr>
        <p:spPr>
          <a:xfrm>
            <a:off x="8601558" y="6281309"/>
            <a:ext cx="3135739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Gwrandewch</a:t>
            </a:r>
            <a:r>
              <a:rPr lang="en-US" b="1" dirty="0"/>
              <a:t>, </a:t>
            </a:r>
            <a:r>
              <a:rPr lang="en-US" b="1" dirty="0" err="1"/>
              <a:t>fechgyn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7D915A-62A8-FC40-8BAD-553399848161}"/>
              </a:ext>
            </a:extLst>
          </p:cNvPr>
          <p:cNvSpPr txBox="1"/>
          <p:nvPr/>
        </p:nvSpPr>
        <p:spPr>
          <a:xfrm>
            <a:off x="7799294" y="4902953"/>
            <a:ext cx="379259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Stand by the door.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55E3B9-A1DE-7C48-AD0B-E7B1F5BFCE47}"/>
              </a:ext>
            </a:extLst>
          </p:cNvPr>
          <p:cNvSpPr txBox="1"/>
          <p:nvPr/>
        </p:nvSpPr>
        <p:spPr>
          <a:xfrm>
            <a:off x="7966180" y="3255164"/>
            <a:ext cx="3625709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Read, </a:t>
            </a:r>
            <a:r>
              <a:rPr lang="en-US" b="1" dirty="0" err="1"/>
              <a:t>Siôn</a:t>
            </a:r>
            <a:r>
              <a:rPr lang="en-US" b="1" dirty="0"/>
              <a:t>, quietly.</a:t>
            </a:r>
          </a:p>
        </p:txBody>
      </p:sp>
    </p:spTree>
    <p:extLst>
      <p:ext uri="{BB962C8B-B14F-4D97-AF65-F5344CB8AC3E}">
        <p14:creationId xmlns:p14="http://schemas.microsoft.com/office/powerpoint/2010/main" val="144620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60774"/>
            <a:ext cx="2563906" cy="397225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D17E3A9-58CC-BC4D-A3C6-AA43366A24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0138687"/>
              </p:ext>
            </p:extLst>
          </p:nvPr>
        </p:nvGraphicFramePr>
        <p:xfrm>
          <a:off x="2766236" y="-96890"/>
          <a:ext cx="7059082" cy="6954890"/>
        </p:xfrm>
        <a:graphic>
          <a:graphicData uri="http://schemas.openxmlformats.org/drawingml/2006/table">
            <a:tbl>
              <a:tblPr firstRow="1" firstCol="1" bandRow="1">
                <a:tableStyleId>{72833802-FEF1-4C79-8D5D-14CF1EAF98D9}</a:tableStyleId>
              </a:tblPr>
              <a:tblGrid>
                <a:gridCol w="3529541">
                  <a:extLst>
                    <a:ext uri="{9D8B030D-6E8A-4147-A177-3AD203B41FA5}">
                      <a16:colId xmlns:a16="http://schemas.microsoft.com/office/drawing/2014/main" val="366730155"/>
                    </a:ext>
                  </a:extLst>
                </a:gridCol>
                <a:gridCol w="3529541">
                  <a:extLst>
                    <a:ext uri="{9D8B030D-6E8A-4147-A177-3AD203B41FA5}">
                      <a16:colId xmlns:a16="http://schemas.microsoft.com/office/drawing/2014/main" val="2776217176"/>
                    </a:ext>
                  </a:extLst>
                </a:gridCol>
              </a:tblGrid>
              <a:tr h="52887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Gymraeg</a:t>
                      </a:r>
                      <a:r>
                        <a:rPr lang="en-GB" sz="1800" dirty="0">
                          <a:effectLst/>
                        </a:rPr>
                        <a:t>:</a:t>
                      </a:r>
                      <a:endParaRPr lang="en-GB" sz="12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Saesneg</a:t>
                      </a:r>
                      <a:r>
                        <a:rPr lang="en-GB" sz="1800" dirty="0">
                          <a:effectLst/>
                        </a:rPr>
                        <a:t>: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2319608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Eisteddwch</a:t>
                      </a:r>
                      <a:r>
                        <a:rPr lang="en-GB" sz="1800" dirty="0">
                          <a:effectLst/>
                        </a:rPr>
                        <a:t>, </a:t>
                      </a:r>
                      <a:r>
                        <a:rPr lang="en-GB" sz="1800" dirty="0" err="1">
                          <a:effectLst/>
                        </a:rPr>
                        <a:t>blant</a:t>
                      </a:r>
                      <a:r>
                        <a:rPr lang="en-GB" sz="1800" dirty="0">
                          <a:effectLst/>
                        </a:rPr>
                        <a:t>!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Sit, children!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4968990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Cerddwch</a:t>
                      </a:r>
                      <a:r>
                        <a:rPr lang="en-GB" sz="1800" dirty="0">
                          <a:effectLst/>
                        </a:rPr>
                        <a:t>, </a:t>
                      </a:r>
                      <a:r>
                        <a:rPr lang="en-GB" sz="1800" dirty="0" err="1">
                          <a:effectLst/>
                        </a:rPr>
                        <a:t>blant</a:t>
                      </a:r>
                      <a:r>
                        <a:rPr lang="en-GB" sz="1800" dirty="0">
                          <a:effectLst/>
                        </a:rPr>
                        <a:t>!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Walk, children!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3630187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Eisteddwch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dawel</a:t>
                      </a:r>
                      <a:r>
                        <a:rPr lang="en-GB" sz="1800" dirty="0">
                          <a:effectLst/>
                        </a:rPr>
                        <a:t>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Sit, quietly! (</a:t>
                      </a:r>
                      <a:r>
                        <a:rPr lang="en-GB" sz="1800" dirty="0" err="1">
                          <a:effectLst/>
                        </a:rPr>
                        <a:t>pl</a:t>
                      </a:r>
                      <a:r>
                        <a:rPr lang="en-GB" sz="1800" dirty="0">
                          <a:effectLst/>
                        </a:rPr>
                        <a:t>)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905865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Sefwch, blant!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Stand, children!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0918780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Tacluswch, ferched!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Tidy up, girls!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8858316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Darllenwch, fechgyn!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Read, boys!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1535922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Cerddwch, ferched, yn dawel!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Walk, girls, quietly!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446733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Tacluswch</a:t>
                      </a:r>
                      <a:r>
                        <a:rPr lang="en-GB" sz="1800" dirty="0">
                          <a:effectLst/>
                        </a:rPr>
                        <a:t>, </a:t>
                      </a:r>
                      <a:r>
                        <a:rPr lang="en-GB" sz="1800" dirty="0" err="1">
                          <a:effectLst/>
                        </a:rPr>
                        <a:t>blant</a:t>
                      </a:r>
                      <a:r>
                        <a:rPr lang="en-GB" sz="1800" dirty="0">
                          <a:effectLst/>
                        </a:rPr>
                        <a:t>, </a:t>
                      </a: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unwaith</a:t>
                      </a:r>
                      <a:r>
                        <a:rPr lang="en-GB" sz="1800" dirty="0">
                          <a:effectLst/>
                        </a:rPr>
                        <a:t>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Tidy up, children, at once!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9148371"/>
                  </a:ext>
                </a:extLst>
              </a:tr>
              <a:tr h="37121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Cerdda, Nerys, yn y dosbarth!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Walk, </a:t>
                      </a:r>
                      <a:r>
                        <a:rPr lang="en-GB" sz="1800" dirty="0" err="1">
                          <a:effectLst/>
                        </a:rPr>
                        <a:t>Nerys</a:t>
                      </a:r>
                      <a:r>
                        <a:rPr lang="en-GB" sz="1800" dirty="0">
                          <a:effectLst/>
                        </a:rPr>
                        <a:t>, in the classroom!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5276675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Sefa</a:t>
                      </a:r>
                      <a:r>
                        <a:rPr lang="en-GB" sz="1800" dirty="0">
                          <a:effectLst/>
                        </a:rPr>
                        <a:t>, Rhodri, </a:t>
                      </a:r>
                      <a:r>
                        <a:rPr lang="en-GB" sz="1800" dirty="0" err="1">
                          <a:effectLst/>
                        </a:rPr>
                        <a:t>ar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bwys</a:t>
                      </a:r>
                      <a:r>
                        <a:rPr lang="en-GB" sz="1800" dirty="0">
                          <a:effectLst/>
                        </a:rPr>
                        <a:t> y </a:t>
                      </a:r>
                      <a:r>
                        <a:rPr lang="en-GB" sz="1800" dirty="0" err="1">
                          <a:effectLst/>
                        </a:rPr>
                        <a:t>drws</a:t>
                      </a:r>
                      <a:r>
                        <a:rPr lang="en-GB" sz="1800" dirty="0">
                          <a:effectLst/>
                        </a:rPr>
                        <a:t>.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Stand, Rhodri, by the door.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7681395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 err="1">
                          <a:effectLst/>
                        </a:rPr>
                        <a:t>Cerddwch</a:t>
                      </a:r>
                      <a:r>
                        <a:rPr lang="en-GB" sz="1800" dirty="0">
                          <a:effectLst/>
                        </a:rPr>
                        <a:t>, </a:t>
                      </a:r>
                      <a:r>
                        <a:rPr lang="en-GB" sz="1800" dirty="0" err="1">
                          <a:effectLst/>
                        </a:rPr>
                        <a:t>yn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araf</a:t>
                      </a:r>
                      <a:r>
                        <a:rPr lang="en-GB" sz="1800" dirty="0">
                          <a:effectLst/>
                        </a:rPr>
                        <a:t>!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Walk, slowly!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6634989"/>
                  </a:ext>
                </a:extLst>
              </a:tr>
              <a:tr h="52887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Gwranda, Nia!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Listen, Nia!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925" marR="32925" marT="0" marB="0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0050437"/>
                  </a:ext>
                </a:extLst>
              </a:tr>
            </a:tbl>
          </a:graphicData>
        </a:graphic>
      </p:graphicFrame>
      <p:sp>
        <p:nvSpPr>
          <p:cNvPr id="9" name="12-Point Star 8">
            <a:extLst>
              <a:ext uri="{FF2B5EF4-FFF2-40B4-BE49-F238E27FC236}">
                <a16:creationId xmlns:a16="http://schemas.microsoft.com/office/drawing/2014/main" id="{93688E24-4F29-8B4B-B10E-991D0DB06EA9}"/>
              </a:ext>
            </a:extLst>
          </p:cNvPr>
          <p:cNvSpPr/>
          <p:nvPr/>
        </p:nvSpPr>
        <p:spPr>
          <a:xfrm>
            <a:off x="8606933" y="1180896"/>
            <a:ext cx="3117273" cy="282632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Dyma’r</a:t>
            </a:r>
            <a:r>
              <a:rPr lang="en-US" sz="3200" b="1" dirty="0"/>
              <a:t> </a:t>
            </a:r>
            <a:r>
              <a:rPr lang="en-US" sz="3200" b="1" dirty="0" err="1"/>
              <a:t>atebion</a:t>
            </a:r>
            <a:r>
              <a:rPr lang="en-US" sz="32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262146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40" y="1555928"/>
            <a:ext cx="2571870" cy="19223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  <a:latin typeface="+mj-lt"/>
              </a:rPr>
              <a:t>mynd</a:t>
            </a:r>
            <a:r>
              <a:rPr lang="en-US" sz="54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</a:rPr>
              <a:t>to go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739153" y="3872753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Cer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718612" y="3908612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Ewch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Cer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Cer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Go to the hall.</a:t>
            </a:r>
          </a:p>
          <a:p>
            <a:r>
              <a:rPr lang="en-US" dirty="0"/>
              <a:t>Go to the classroom.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C31EE9-51D9-1B4F-AB43-4EC28E253C66}"/>
              </a:ext>
            </a:extLst>
          </p:cNvPr>
          <p:cNvSpPr txBox="1"/>
          <p:nvPr/>
        </p:nvSpPr>
        <p:spPr>
          <a:xfrm>
            <a:off x="7509836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Go to the hall.</a:t>
            </a:r>
          </a:p>
          <a:p>
            <a:r>
              <a:rPr lang="en-US" dirty="0"/>
              <a:t>Go to the classroom.</a:t>
            </a:r>
          </a:p>
        </p:txBody>
      </p:sp>
    </p:spTree>
    <p:extLst>
      <p:ext uri="{BB962C8B-B14F-4D97-AF65-F5344CB8AC3E}">
        <p14:creationId xmlns:p14="http://schemas.microsoft.com/office/powerpoint/2010/main" val="4078614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40" y="1555928"/>
            <a:ext cx="2571870" cy="1922378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  <a:latin typeface="+mj-lt"/>
              </a:rPr>
              <a:t>dod</a:t>
            </a:r>
            <a:r>
              <a:rPr lang="en-US" sz="54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</a:rPr>
              <a:t>to come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739153" y="3872753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Dere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718612" y="3908612"/>
            <a:ext cx="2892146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Dewch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Dere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Dere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Come to the hall.</a:t>
            </a:r>
          </a:p>
          <a:p>
            <a:r>
              <a:rPr lang="en-US" dirty="0"/>
              <a:t>Come in.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8F15BC-BE3B-434C-87E9-0766D5FD3171}"/>
              </a:ext>
            </a:extLst>
          </p:cNvPr>
          <p:cNvSpPr txBox="1"/>
          <p:nvPr/>
        </p:nvSpPr>
        <p:spPr>
          <a:xfrm>
            <a:off x="7687371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Dewch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neuadd</a:t>
            </a:r>
            <a:r>
              <a:rPr lang="en-US" b="1" dirty="0"/>
              <a:t>.</a:t>
            </a:r>
          </a:p>
          <a:p>
            <a:r>
              <a:rPr lang="en-US" b="1" dirty="0" err="1"/>
              <a:t>Dewch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mewn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Come to the hall.</a:t>
            </a:r>
          </a:p>
          <a:p>
            <a:r>
              <a:rPr lang="en-US" dirty="0"/>
              <a:t>Come in.</a:t>
            </a:r>
          </a:p>
        </p:txBody>
      </p:sp>
    </p:spTree>
    <p:extLst>
      <p:ext uri="{BB962C8B-B14F-4D97-AF65-F5344CB8AC3E}">
        <p14:creationId xmlns:p14="http://schemas.microsoft.com/office/powerpoint/2010/main" val="67155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39" y="1555927"/>
            <a:ext cx="2800969" cy="23168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  <a:latin typeface="+mj-lt"/>
              </a:rPr>
              <a:t>gwneud</a:t>
            </a:r>
            <a:r>
              <a:rPr lang="en-US" sz="5400" b="1" dirty="0">
                <a:solidFill>
                  <a:schemeClr val="tx1"/>
                </a:solidFill>
                <a:latin typeface="+mj-lt"/>
              </a:rPr>
              <a:t> </a:t>
            </a:r>
          </a:p>
          <a:p>
            <a:pPr algn="ctr"/>
            <a:r>
              <a:rPr lang="en-US" sz="4000" dirty="0">
                <a:solidFill>
                  <a:schemeClr val="tx1"/>
                </a:solidFill>
                <a:latin typeface="+mj-lt"/>
              </a:rPr>
              <a:t>to do / </a:t>
            </a:r>
          </a:p>
          <a:p>
            <a:pPr algn="ctr"/>
            <a:r>
              <a:rPr lang="en-US" sz="4000" dirty="0">
                <a:solidFill>
                  <a:schemeClr val="tx1"/>
                </a:solidFill>
                <a:latin typeface="+mj-lt"/>
              </a:rPr>
              <a:t>to make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739153" y="3872753"/>
            <a:ext cx="2459849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Gwna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279341" y="3908612"/>
            <a:ext cx="3639671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Gwnewch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Gwna</a:t>
            </a:r>
            <a:r>
              <a:rPr lang="en-US" b="1" dirty="0"/>
              <a:t> </a:t>
            </a:r>
            <a:r>
              <a:rPr lang="en-US" b="1" dirty="0" err="1"/>
              <a:t>siap</a:t>
            </a:r>
            <a:r>
              <a:rPr lang="en-US" b="1" dirty="0"/>
              <a:t> </a:t>
            </a:r>
            <a:r>
              <a:rPr lang="en-US" b="1" dirty="0" err="1"/>
              <a:t>pêl</a:t>
            </a:r>
            <a:r>
              <a:rPr lang="en-US" b="1" dirty="0"/>
              <a:t>.</a:t>
            </a:r>
          </a:p>
          <a:p>
            <a:r>
              <a:rPr lang="en-US" b="1" dirty="0" err="1"/>
              <a:t>Gwna</a:t>
            </a:r>
            <a:r>
              <a:rPr lang="en-US" b="1" dirty="0"/>
              <a:t> </a:t>
            </a:r>
            <a:r>
              <a:rPr lang="en-US" b="1" dirty="0" err="1"/>
              <a:t>dy</a:t>
            </a:r>
            <a:r>
              <a:rPr lang="en-US" b="1" dirty="0"/>
              <a:t> </a:t>
            </a:r>
            <a:r>
              <a:rPr lang="en-US" b="1" dirty="0" err="1"/>
              <a:t>waith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Make a ball.</a:t>
            </a:r>
          </a:p>
          <a:p>
            <a:r>
              <a:rPr lang="en-US" dirty="0"/>
              <a:t>Do your work.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881DE7-C713-A142-B499-9ABD805193B7}"/>
              </a:ext>
            </a:extLst>
          </p:cNvPr>
          <p:cNvSpPr txBox="1"/>
          <p:nvPr/>
        </p:nvSpPr>
        <p:spPr>
          <a:xfrm>
            <a:off x="7660476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Gwnewch</a:t>
            </a:r>
            <a:r>
              <a:rPr lang="en-US" b="1" dirty="0"/>
              <a:t> </a:t>
            </a:r>
            <a:r>
              <a:rPr lang="en-US" b="1" dirty="0" err="1"/>
              <a:t>siap</a:t>
            </a:r>
            <a:r>
              <a:rPr lang="en-US" b="1" dirty="0"/>
              <a:t> </a:t>
            </a:r>
            <a:r>
              <a:rPr lang="en-US" b="1" dirty="0" err="1"/>
              <a:t>pêl</a:t>
            </a:r>
            <a:r>
              <a:rPr lang="en-US" b="1" dirty="0"/>
              <a:t>.</a:t>
            </a:r>
          </a:p>
          <a:p>
            <a:r>
              <a:rPr lang="en-US" b="1" dirty="0" err="1"/>
              <a:t>Gwnewch</a:t>
            </a:r>
            <a:r>
              <a:rPr lang="en-US" b="1" dirty="0"/>
              <a:t> </a:t>
            </a:r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gwaith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Make a ball.</a:t>
            </a:r>
          </a:p>
          <a:p>
            <a:r>
              <a:rPr lang="en-US" dirty="0"/>
              <a:t>Do your work.</a:t>
            </a:r>
          </a:p>
        </p:txBody>
      </p:sp>
    </p:spTree>
    <p:extLst>
      <p:ext uri="{BB962C8B-B14F-4D97-AF65-F5344CB8AC3E}">
        <p14:creationId xmlns:p14="http://schemas.microsoft.com/office/powerpoint/2010/main" val="349568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 idx="4294967295"/>
          </p:nvPr>
        </p:nvSpPr>
        <p:spPr>
          <a:xfrm>
            <a:off x="233081" y="233463"/>
            <a:ext cx="11636189" cy="104933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y-GB" sz="4400" b="1" dirty="0">
                <a:solidFill>
                  <a:schemeClr val="bg1"/>
                </a:solidFill>
              </a:rPr>
              <a:t>Berfau Afreolaidd         </a:t>
            </a:r>
            <a:r>
              <a:rPr lang="cy-GB" sz="4400" b="1" i="1" dirty="0">
                <a:solidFill>
                  <a:schemeClr val="bg1"/>
                </a:solidFill>
              </a:rPr>
              <a:t>irregular verbs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6417521-D820-F34B-8776-4ECF7A09CEEE}"/>
              </a:ext>
            </a:extLst>
          </p:cNvPr>
          <p:cNvSpPr/>
          <p:nvPr/>
        </p:nvSpPr>
        <p:spPr>
          <a:xfrm>
            <a:off x="4765239" y="1555927"/>
            <a:ext cx="2800969" cy="231682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>
                <a:solidFill>
                  <a:schemeClr val="tx1"/>
                </a:solidFill>
                <a:latin typeface="+mj-lt"/>
              </a:rPr>
              <a:t>bod</a:t>
            </a:r>
          </a:p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</a:rPr>
              <a:t>(to be) </a:t>
            </a:r>
          </a:p>
          <a:p>
            <a:pPr algn="ctr"/>
            <a:r>
              <a:rPr lang="en-US" sz="2400" dirty="0">
                <a:solidFill>
                  <a:schemeClr val="tx1"/>
                </a:solidFill>
                <a:latin typeface="+mj-lt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89537E-AD75-C743-BA17-E0A6817FDE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284259"/>
            <a:ext cx="3606800" cy="558800"/>
          </a:xfrm>
          <a:prstGeom prst="rect">
            <a:avLst/>
          </a:prstGeom>
        </p:spPr>
      </p:pic>
      <p:sp useBgFill="1">
        <p:nvSpPr>
          <p:cNvPr id="3" name="TextBox 2">
            <a:extLst>
              <a:ext uri="{FF2B5EF4-FFF2-40B4-BE49-F238E27FC236}">
                <a16:creationId xmlns:a16="http://schemas.microsoft.com/office/drawing/2014/main" id="{B609B102-B2C0-914B-B9DA-57871FA86543}"/>
              </a:ext>
            </a:extLst>
          </p:cNvPr>
          <p:cNvSpPr txBox="1"/>
          <p:nvPr/>
        </p:nvSpPr>
        <p:spPr>
          <a:xfrm>
            <a:off x="6391565" y="5320146"/>
            <a:ext cx="184731" cy="461665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FECC03-55EF-AE45-A766-40081929E4BF}"/>
              </a:ext>
            </a:extLst>
          </p:cNvPr>
          <p:cNvSpPr txBox="1"/>
          <p:nvPr/>
        </p:nvSpPr>
        <p:spPr>
          <a:xfrm>
            <a:off x="1471990" y="3893962"/>
            <a:ext cx="2935787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Bydda</a:t>
            </a:r>
            <a:r>
              <a:rPr lang="en-US" sz="4400" b="1" dirty="0"/>
              <a:t> ….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C36A15A-7DAD-1641-8749-AA60B3362B9D}"/>
              </a:ext>
            </a:extLst>
          </p:cNvPr>
          <p:cNvSpPr txBox="1"/>
          <p:nvPr/>
        </p:nvSpPr>
        <p:spPr>
          <a:xfrm>
            <a:off x="7279341" y="3908612"/>
            <a:ext cx="3639671" cy="76944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 err="1"/>
              <a:t>Byddwch</a:t>
            </a:r>
            <a:r>
              <a:rPr lang="en-US" sz="4400" b="1" dirty="0"/>
              <a:t> ….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FD38BC1-FA60-FB4C-8C5F-8B4B1F7BDE6D}"/>
              </a:ext>
            </a:extLst>
          </p:cNvPr>
          <p:cNvCxnSpPr/>
          <p:nvPr/>
        </p:nvCxnSpPr>
        <p:spPr>
          <a:xfrm flipH="1">
            <a:off x="2832847" y="2517117"/>
            <a:ext cx="1703294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2593E9B-4030-B845-924B-31977BB3E8F7}"/>
              </a:ext>
            </a:extLst>
          </p:cNvPr>
          <p:cNvCxnSpPr>
            <a:cxnSpLocks/>
          </p:cNvCxnSpPr>
          <p:nvPr/>
        </p:nvCxnSpPr>
        <p:spPr>
          <a:xfrm>
            <a:off x="7566209" y="2517117"/>
            <a:ext cx="1559862" cy="1212201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1D759C1-5D59-8941-939E-BA079273B9F9}"/>
              </a:ext>
            </a:extLst>
          </p:cNvPr>
          <p:cNvSpPr txBox="1"/>
          <p:nvPr/>
        </p:nvSpPr>
        <p:spPr>
          <a:xfrm>
            <a:off x="3786095" y="3549587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sgl</a:t>
            </a:r>
            <a:endParaRPr lang="en-US" sz="36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1240B4-3503-624B-A81E-2A58348D3433}"/>
              </a:ext>
            </a:extLst>
          </p:cNvPr>
          <p:cNvSpPr txBox="1"/>
          <p:nvPr/>
        </p:nvSpPr>
        <p:spPr>
          <a:xfrm>
            <a:off x="9746163" y="3549586"/>
            <a:ext cx="86459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pl</a:t>
            </a:r>
            <a:endParaRPr lang="en-US" sz="3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3B94A-C18B-8F4F-A635-4241AFB259D4}"/>
              </a:ext>
            </a:extLst>
          </p:cNvPr>
          <p:cNvSpPr txBox="1"/>
          <p:nvPr/>
        </p:nvSpPr>
        <p:spPr>
          <a:xfrm>
            <a:off x="1530377" y="4745283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Bydda’n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  <a:p>
            <a:r>
              <a:rPr lang="en-US" b="1" dirty="0" err="1"/>
              <a:t>Bydda’n</a:t>
            </a:r>
            <a:r>
              <a:rPr lang="en-US" b="1" dirty="0"/>
              <a:t> </a:t>
            </a:r>
            <a:r>
              <a:rPr lang="en-US" b="1" dirty="0" err="1"/>
              <a:t>ofalus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Be quiet.</a:t>
            </a:r>
          </a:p>
          <a:p>
            <a:r>
              <a:rPr lang="en-US" dirty="0"/>
              <a:t>Be careful.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C969BF-8846-9940-BB90-0406E0F3268E}"/>
              </a:ext>
            </a:extLst>
          </p:cNvPr>
          <p:cNvSpPr txBox="1"/>
          <p:nvPr/>
        </p:nvSpPr>
        <p:spPr>
          <a:xfrm>
            <a:off x="7808065" y="4806931"/>
            <a:ext cx="2877400" cy="147732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  <a:p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ofalus</a:t>
            </a:r>
            <a:r>
              <a:rPr lang="en-US" b="1" dirty="0"/>
              <a:t>.</a:t>
            </a:r>
          </a:p>
          <a:p>
            <a:endParaRPr lang="en-US" dirty="0"/>
          </a:p>
          <a:p>
            <a:r>
              <a:rPr lang="en-US" dirty="0"/>
              <a:t>Be quiet.</a:t>
            </a:r>
          </a:p>
          <a:p>
            <a:r>
              <a:rPr lang="en-US" dirty="0"/>
              <a:t>Be careful.</a:t>
            </a:r>
          </a:p>
        </p:txBody>
      </p:sp>
    </p:spTree>
    <p:extLst>
      <p:ext uri="{BB962C8B-B14F-4D97-AF65-F5344CB8AC3E}">
        <p14:creationId xmlns:p14="http://schemas.microsoft.com/office/powerpoint/2010/main" val="266963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7638757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165229"/>
            <a:ext cx="393106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Byddwch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yn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dawel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D2CC2-F054-7A41-B0E3-088602777E17}"/>
              </a:ext>
            </a:extLst>
          </p:cNvPr>
          <p:cNvSpPr txBox="1"/>
          <p:nvPr/>
        </p:nvSpPr>
        <p:spPr>
          <a:xfrm>
            <a:off x="681288" y="3915092"/>
            <a:ext cx="3599767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Come in, girls!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3639656" y="5619914"/>
            <a:ext cx="426723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Ewch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i’r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neuadd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497527" y="2106193"/>
            <a:ext cx="4446494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 to the 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classoom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, children.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B4053C-5CE7-FC4C-9A14-FBE6456CD329}"/>
              </a:ext>
            </a:extLst>
          </p:cNvPr>
          <p:cNvSpPr txBox="1"/>
          <p:nvPr/>
        </p:nvSpPr>
        <p:spPr>
          <a:xfrm>
            <a:off x="6681975" y="4170912"/>
            <a:ext cx="520522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 your work, boys!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BCA40-8ED8-9946-B9A5-E41648C225C7}"/>
              </a:ext>
            </a:extLst>
          </p:cNvPr>
          <p:cNvSpPr txBox="1"/>
          <p:nvPr/>
        </p:nvSpPr>
        <p:spPr>
          <a:xfrm>
            <a:off x="1917683" y="2921133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Be quiet!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CC51A4-4DF1-AA45-B36F-E23AAE14A0A2}"/>
              </a:ext>
            </a:extLst>
          </p:cNvPr>
          <p:cNvSpPr txBox="1"/>
          <p:nvPr/>
        </p:nvSpPr>
        <p:spPr>
          <a:xfrm>
            <a:off x="2471911" y="4718288"/>
            <a:ext cx="3009510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Dewch</a:t>
            </a:r>
            <a:r>
              <a:rPr lang="en-US" b="1" dirty="0"/>
              <a:t> i </a:t>
            </a:r>
            <a:r>
              <a:rPr lang="en-US" b="1" dirty="0" err="1"/>
              <a:t>mewn</a:t>
            </a:r>
            <a:r>
              <a:rPr lang="en-US" b="1" dirty="0"/>
              <a:t> </a:t>
            </a:r>
            <a:r>
              <a:rPr lang="en-US" b="1" dirty="0" err="1"/>
              <a:t>ferched</a:t>
            </a:r>
            <a:r>
              <a:rPr lang="en-US" b="1" dirty="0"/>
              <a:t>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D2D166C-BFF3-B845-B975-FF071FF5FF60}"/>
              </a:ext>
            </a:extLst>
          </p:cNvPr>
          <p:cNvSpPr txBox="1"/>
          <p:nvPr/>
        </p:nvSpPr>
        <p:spPr>
          <a:xfrm>
            <a:off x="4538759" y="6306097"/>
            <a:ext cx="2725271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Go to the hall!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7D915A-62A8-FC40-8BAD-553399848161}"/>
              </a:ext>
            </a:extLst>
          </p:cNvPr>
          <p:cNvSpPr txBox="1"/>
          <p:nvPr/>
        </p:nvSpPr>
        <p:spPr>
          <a:xfrm>
            <a:off x="7799294" y="4902953"/>
            <a:ext cx="379259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Gwnewch</a:t>
            </a:r>
            <a:r>
              <a:rPr lang="en-US" b="1" dirty="0"/>
              <a:t> </a:t>
            </a:r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gwaith</a:t>
            </a:r>
            <a:r>
              <a:rPr lang="en-US" b="1" dirty="0"/>
              <a:t>, </a:t>
            </a:r>
            <a:r>
              <a:rPr lang="en-US" b="1" dirty="0" err="1"/>
              <a:t>fechgyn</a:t>
            </a:r>
            <a:r>
              <a:rPr lang="en-US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55E3B9-A1DE-7C48-AD0B-E7B1F5BFCE47}"/>
              </a:ext>
            </a:extLst>
          </p:cNvPr>
          <p:cNvSpPr txBox="1"/>
          <p:nvPr/>
        </p:nvSpPr>
        <p:spPr>
          <a:xfrm>
            <a:off x="7966180" y="3255164"/>
            <a:ext cx="3625709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Ewch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r>
              <a:rPr lang="en-US" b="1" dirty="0"/>
              <a:t>, </a:t>
            </a:r>
            <a:r>
              <a:rPr lang="en-US" b="1" dirty="0" err="1"/>
              <a:t>blant</a:t>
            </a:r>
            <a:r>
              <a:rPr lang="en-US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35323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6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8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Geiriau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defnyddiol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useful words 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7926F4-4123-A142-B823-91FC076E47D8}"/>
              </a:ext>
            </a:extLst>
          </p:cNvPr>
          <p:cNvSpPr txBox="1"/>
          <p:nvPr/>
        </p:nvSpPr>
        <p:spPr>
          <a:xfrm>
            <a:off x="587813" y="1775012"/>
            <a:ext cx="462964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gwers</a:t>
            </a:r>
            <a:r>
              <a:rPr lang="en-US" sz="4400" b="1" dirty="0"/>
              <a:t> = </a:t>
            </a:r>
            <a:r>
              <a:rPr lang="en-US" sz="4400" b="1" i="1" dirty="0"/>
              <a:t>lesson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DDD1E0-52DB-B44D-81F6-0F961A544D25}"/>
              </a:ext>
            </a:extLst>
          </p:cNvPr>
          <p:cNvSpPr txBox="1"/>
          <p:nvPr/>
        </p:nvSpPr>
        <p:spPr>
          <a:xfrm>
            <a:off x="6131860" y="1775011"/>
            <a:ext cx="5605438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gwersi</a:t>
            </a:r>
            <a:r>
              <a:rPr lang="en-US" sz="4400" b="1" dirty="0"/>
              <a:t> = </a:t>
            </a:r>
            <a:r>
              <a:rPr lang="en-US" sz="4400" b="1" i="1" dirty="0"/>
              <a:t>lessons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3E353A-CE25-9F49-944E-107BE8F56FFE}"/>
              </a:ext>
            </a:extLst>
          </p:cNvPr>
          <p:cNvSpPr txBox="1"/>
          <p:nvPr/>
        </p:nvSpPr>
        <p:spPr>
          <a:xfrm>
            <a:off x="587813" y="3312041"/>
            <a:ext cx="462964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pwnc</a:t>
            </a:r>
            <a:r>
              <a:rPr lang="en-US" sz="4400" b="1" dirty="0"/>
              <a:t> = </a:t>
            </a:r>
            <a:r>
              <a:rPr lang="en-US" sz="4400" b="1" i="1" dirty="0"/>
              <a:t>subject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3B7F0F-091B-5842-AE75-E9F1067CFED1}"/>
              </a:ext>
            </a:extLst>
          </p:cNvPr>
          <p:cNvSpPr txBox="1"/>
          <p:nvPr/>
        </p:nvSpPr>
        <p:spPr>
          <a:xfrm>
            <a:off x="6131859" y="3355367"/>
            <a:ext cx="5605437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pynciau</a:t>
            </a:r>
            <a:r>
              <a:rPr lang="en-US" sz="4400" b="1" dirty="0"/>
              <a:t> = </a:t>
            </a:r>
            <a:r>
              <a:rPr lang="en-US" sz="4400" b="1" i="1" dirty="0"/>
              <a:t>subjects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326779" y="4537978"/>
            <a:ext cx="11293601" cy="14465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Maes</a:t>
            </a:r>
            <a:r>
              <a:rPr lang="en-US" sz="4400" b="1" dirty="0"/>
              <a:t> </a:t>
            </a:r>
            <a:r>
              <a:rPr lang="en-US" sz="4400" b="1" dirty="0" err="1"/>
              <a:t>Dysgu</a:t>
            </a:r>
            <a:r>
              <a:rPr lang="en-US" sz="4400" b="1" dirty="0"/>
              <a:t> a </a:t>
            </a:r>
            <a:r>
              <a:rPr lang="en-US" sz="4400" b="1" dirty="0" err="1"/>
              <a:t>Phrofiad</a:t>
            </a:r>
            <a:r>
              <a:rPr lang="en-US" sz="4400" b="1" dirty="0"/>
              <a:t> = </a:t>
            </a:r>
          </a:p>
          <a:p>
            <a:pPr algn="ctr"/>
            <a:r>
              <a:rPr lang="en-US" sz="4400" b="1" i="1" dirty="0"/>
              <a:t>Area of Learning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8728190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Help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llaw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             A helping hand…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455540-2417-A940-93C1-911DF966AFF6}"/>
              </a:ext>
            </a:extLst>
          </p:cNvPr>
          <p:cNvSpPr txBox="1"/>
          <p:nvPr/>
        </p:nvSpPr>
        <p:spPr>
          <a:xfrm>
            <a:off x="326779" y="2157159"/>
            <a:ext cx="11293601" cy="28007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i="1" dirty="0">
                <a:hlinkClick r:id="rId3"/>
              </a:rPr>
              <a:t>https://uwtsd.hosted.panopto.com/Panopto/Pages/Viewer.aspx?id=20ba5da5-965c-42b3-8f9a-ac4c00efdc57</a:t>
            </a:r>
            <a:endParaRPr lang="en-US" sz="4400" b="1" i="1" dirty="0"/>
          </a:p>
          <a:p>
            <a:pPr algn="ctr"/>
            <a:endParaRPr lang="en-US" sz="4400" b="1" i="1" dirty="0"/>
          </a:p>
        </p:txBody>
      </p:sp>
    </p:spTree>
    <p:extLst>
      <p:ext uri="{BB962C8B-B14F-4D97-AF65-F5344CB8AC3E}">
        <p14:creationId xmlns:p14="http://schemas.microsoft.com/office/powerpoint/2010/main" val="3395826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EB446E0-B0FD-A644-979C-17BE0E5AF7B6}"/>
              </a:ext>
            </a:extLst>
          </p:cNvPr>
          <p:cNvSpPr txBox="1"/>
          <p:nvPr/>
        </p:nvSpPr>
        <p:spPr>
          <a:xfrm>
            <a:off x="7104247" y="264181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EFC5CA-2D8E-0D4C-B639-22CE6A0840B3}"/>
              </a:ext>
            </a:extLst>
          </p:cNvPr>
          <p:cNvSpPr txBox="1"/>
          <p:nvPr/>
        </p:nvSpPr>
        <p:spPr>
          <a:xfrm>
            <a:off x="1062472" y="623943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6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22FDC2-F4AD-3A41-AA39-F542C626197C}"/>
              </a:ext>
            </a:extLst>
          </p:cNvPr>
          <p:cNvSpPr txBox="1"/>
          <p:nvPr/>
        </p:nvSpPr>
        <p:spPr>
          <a:xfrm>
            <a:off x="4398292" y="5161690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7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8A68F7-AF6C-5D4E-9673-48013A9BE67B}"/>
              </a:ext>
            </a:extLst>
          </p:cNvPr>
          <p:cNvSpPr txBox="1"/>
          <p:nvPr/>
        </p:nvSpPr>
        <p:spPr>
          <a:xfrm>
            <a:off x="7960086" y="5423300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8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859FEEA-A730-8E40-90D9-9B0BDF6310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35" b="6689"/>
          <a:stretch/>
        </p:blipFill>
        <p:spPr>
          <a:xfrm>
            <a:off x="488111" y="1226204"/>
            <a:ext cx="1703546" cy="157619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68860C1-FD2D-CD41-8577-59C9F89289B6}"/>
              </a:ext>
            </a:extLst>
          </p:cNvPr>
          <p:cNvSpPr txBox="1"/>
          <p:nvPr/>
        </p:nvSpPr>
        <p:spPr>
          <a:xfrm>
            <a:off x="206881" y="2590027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28A68C9-B0B3-3943-B879-A2036F7B2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06" y="4410642"/>
            <a:ext cx="3680735" cy="182879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392B5B6-CDFC-894A-A6A5-D199DCB473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r="-234" b="41020"/>
          <a:stretch/>
        </p:blipFill>
        <p:spPr>
          <a:xfrm>
            <a:off x="2413999" y="2054543"/>
            <a:ext cx="2092975" cy="1322786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91F4455-7F19-5D4A-B20A-3C02FC512ABA}"/>
              </a:ext>
            </a:extLst>
          </p:cNvPr>
          <p:cNvSpPr txBox="1"/>
          <p:nvPr/>
        </p:nvSpPr>
        <p:spPr>
          <a:xfrm>
            <a:off x="2134812" y="3253892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83515B6A-CE51-AB46-8BC1-FD0593669E4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782" t="2600" r="18425" b="3194"/>
          <a:stretch/>
        </p:blipFill>
        <p:spPr>
          <a:xfrm>
            <a:off x="5138057" y="1349829"/>
            <a:ext cx="1712686" cy="145256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DAF42902-9A26-E540-B36C-1EFE65B01C24}"/>
              </a:ext>
            </a:extLst>
          </p:cNvPr>
          <p:cNvSpPr txBox="1"/>
          <p:nvPr/>
        </p:nvSpPr>
        <p:spPr>
          <a:xfrm>
            <a:off x="5001638" y="2722414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3729659-4964-6E41-BE28-9B8AADAC16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0241" y="3795726"/>
            <a:ext cx="2123846" cy="303406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227EFD8E-5E1C-0744-893A-E3A2B09CDD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32860" y="1653393"/>
            <a:ext cx="1607674" cy="213804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35564C8-A62C-884E-A529-67CB908D63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12119" y="4412343"/>
            <a:ext cx="3485727" cy="231533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CC03416-047D-B049-8E84-A694D4DEDA0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20042" y="1724836"/>
            <a:ext cx="2442815" cy="1652493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B47F894B-F01D-5E4B-BEAB-A31F59C35B7A}"/>
              </a:ext>
            </a:extLst>
          </p:cNvPr>
          <p:cNvSpPr txBox="1"/>
          <p:nvPr/>
        </p:nvSpPr>
        <p:spPr>
          <a:xfrm>
            <a:off x="11219807" y="1463226"/>
            <a:ext cx="451949" cy="52322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Segoe Print" panose="02000800000000000000" pitchFamily="2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057149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748505" y="1960202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746708" y="4889871"/>
            <a:ext cx="1864398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625166" y="4874482"/>
            <a:ext cx="2453478" cy="1138773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7890100" y="3424716"/>
            <a:ext cx="542441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748505" y="3467541"/>
            <a:ext cx="464950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62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149261" y="1957391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 …… 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 you like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375106" y="4837903"/>
            <a:ext cx="4432419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Yes, I like ….. 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5737832" y="4837903"/>
            <a:ext cx="6190931" cy="1107996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ydw</a:t>
            </a:r>
            <a:r>
              <a:rPr lang="en-US" sz="2400" b="1" dirty="0"/>
              <a:t>, </a:t>
            </a:r>
            <a:r>
              <a:rPr lang="en-US" sz="2400" b="1" dirty="0" err="1"/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ddim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hoffi</a:t>
            </a:r>
            <a:r>
              <a:rPr lang="en-US" sz="2400" b="1" dirty="0"/>
              <a:t> ……..</a:t>
            </a:r>
          </a:p>
          <a:p>
            <a:pPr algn="ctr"/>
            <a:endParaRPr lang="en-US" sz="2400" b="1" dirty="0"/>
          </a:p>
          <a:p>
            <a:pPr algn="ctr"/>
            <a:r>
              <a:rPr lang="en-US" b="1" i="1" dirty="0"/>
              <a:t>No.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7890100" y="3424716"/>
            <a:ext cx="542441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023123" y="3424716"/>
            <a:ext cx="464950" cy="100739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10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748504" y="1960202"/>
            <a:ext cx="6894259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Pa </a:t>
            </a:r>
            <a:r>
              <a:rPr lang="en-US" sz="3600" b="1" dirty="0" err="1">
                <a:solidFill>
                  <a:schemeClr val="bg1"/>
                </a:solidFill>
              </a:rPr>
              <a:t>wers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lesson do you like?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3615076" y="4517633"/>
            <a:ext cx="5083444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/>
              <a:t>Dw</a:t>
            </a:r>
            <a:r>
              <a:rPr lang="en-US" sz="3200" b="1" dirty="0"/>
              <a:t> </a:t>
            </a:r>
            <a:r>
              <a:rPr lang="en-US" sz="3200" b="1" dirty="0" err="1"/>
              <a:t>i’n</a:t>
            </a:r>
            <a:r>
              <a:rPr lang="en-US" sz="3200" b="1" dirty="0"/>
              <a:t> </a:t>
            </a:r>
            <a:r>
              <a:rPr lang="en-US" sz="3200" b="1" dirty="0" err="1"/>
              <a:t>hoffi</a:t>
            </a:r>
            <a:r>
              <a:rPr lang="en-US" sz="3200" b="1" dirty="0"/>
              <a:t> … 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240789" y="3246086"/>
            <a:ext cx="0" cy="1124436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31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176786"/>
            <a:ext cx="12070403" cy="78730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Gofyn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/>
              </a:rPr>
              <a:t>cwestiwn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…      asking a question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314780" y="1960202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Beth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ti’n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hoffi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What do you like?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3615076" y="4573053"/>
            <a:ext cx="5083444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/>
              <a:t>Dw</a:t>
            </a:r>
            <a:r>
              <a:rPr lang="en-US" sz="3200" b="1" dirty="0"/>
              <a:t> </a:t>
            </a:r>
            <a:r>
              <a:rPr lang="en-US" sz="3200" b="1" dirty="0" err="1"/>
              <a:t>i’n</a:t>
            </a:r>
            <a:r>
              <a:rPr lang="en-US" sz="3200" b="1" dirty="0"/>
              <a:t> </a:t>
            </a:r>
            <a:r>
              <a:rPr lang="en-US" sz="3200" b="1" dirty="0" err="1"/>
              <a:t>hoffi</a:t>
            </a:r>
            <a:r>
              <a:rPr lang="en-US" sz="3200" b="1" dirty="0"/>
              <a:t> … 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2400" b="1" i="1" dirty="0"/>
              <a:t>I like … 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273796"/>
            <a:ext cx="0" cy="1124436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3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4407622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Ymarferwch</a:t>
            </a:r>
            <a:r>
              <a:rPr lang="en-US" sz="2800" dirty="0"/>
              <a:t> </a:t>
            </a:r>
            <a:r>
              <a:rPr lang="en-US" sz="2800" dirty="0" err="1"/>
              <a:t>eich</a:t>
            </a:r>
            <a:r>
              <a:rPr lang="en-US" sz="2800" dirty="0"/>
              <a:t> </a:t>
            </a:r>
            <a:r>
              <a:rPr lang="en-US" sz="2800" dirty="0" err="1"/>
              <a:t>ynganu</a:t>
            </a:r>
            <a:r>
              <a:rPr lang="en-US" sz="2800" dirty="0"/>
              <a:t> </a:t>
            </a:r>
            <a:r>
              <a:rPr lang="en-US" sz="2800" dirty="0" err="1"/>
              <a:t>drwy</a:t>
            </a:r>
            <a:r>
              <a:rPr lang="en-US" sz="2800" dirty="0"/>
              <a:t> </a:t>
            </a:r>
            <a:r>
              <a:rPr lang="en-US" sz="2800" dirty="0" err="1"/>
              <a:t>ddefnyddio’r</a:t>
            </a:r>
            <a:r>
              <a:rPr lang="en-US" sz="2800" dirty="0"/>
              <a:t> </a:t>
            </a:r>
            <a:r>
              <a:rPr lang="en-US" sz="2800" dirty="0" err="1"/>
              <a:t>ffilm</a:t>
            </a:r>
            <a:r>
              <a:rPr lang="en-US" sz="2800" dirty="0"/>
              <a:t> a </a:t>
            </a:r>
            <a:r>
              <a:rPr lang="en-US" sz="2800" dirty="0" err="1"/>
              <a:t>recordiwyd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Panopto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Cwblhewch</a:t>
            </a:r>
            <a:r>
              <a:rPr lang="en-US" sz="2800" dirty="0"/>
              <a:t> y </a:t>
            </a:r>
            <a:r>
              <a:rPr lang="en-US" sz="2800" dirty="0" err="1"/>
              <a:t>tabl</a:t>
            </a:r>
            <a:r>
              <a:rPr lang="en-US" sz="2800" dirty="0"/>
              <a:t> </a:t>
            </a:r>
            <a:r>
              <a:rPr lang="en-US" sz="2800" dirty="0" err="1"/>
              <a:t>gydag</a:t>
            </a:r>
            <a:r>
              <a:rPr lang="en-US" sz="2800" dirty="0"/>
              <a:t> </a:t>
            </a:r>
            <a:r>
              <a:rPr lang="en-US" sz="2800" dirty="0" err="1"/>
              <a:t>enwau’r</a:t>
            </a:r>
            <a:r>
              <a:rPr lang="en-US" sz="2800" dirty="0"/>
              <a:t> </a:t>
            </a:r>
            <a:r>
              <a:rPr lang="en-US" sz="2800" dirty="0" err="1"/>
              <a:t>pynciau</a:t>
            </a:r>
            <a:r>
              <a:rPr lang="en-US" sz="2800" dirty="0"/>
              <a:t> </a:t>
            </a:r>
            <a:r>
              <a:rPr lang="en-US" sz="2800" dirty="0" err="1"/>
              <a:t>a’r</a:t>
            </a:r>
            <a:r>
              <a:rPr lang="en-US" sz="2800" dirty="0"/>
              <a:t> </a:t>
            </a:r>
            <a:r>
              <a:rPr lang="en-US" sz="2800" dirty="0" err="1"/>
              <a:t>Meysydd</a:t>
            </a:r>
            <a:r>
              <a:rPr lang="en-US" sz="2800" dirty="0"/>
              <a:t> </a:t>
            </a:r>
            <a:r>
              <a:rPr lang="en-US" sz="2800" dirty="0" err="1"/>
              <a:t>Dysgu</a:t>
            </a:r>
            <a:r>
              <a:rPr lang="en-US" sz="2800" dirty="0"/>
              <a:t> a </a:t>
            </a:r>
            <a:r>
              <a:rPr lang="en-US" sz="2800" dirty="0" err="1"/>
              <a:t>Phrofiad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7512424" y="1998048"/>
            <a:ext cx="4390901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Use the pre-recorded film to practice your pronunciation;</a:t>
            </a:r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Complete the table with the correct names for the subjects and Areas of Learning and Experience.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3CC589-3C27-0A48-91FC-0BB571AAE9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101" t="22424" r="36868" b="12525"/>
          <a:stretch/>
        </p:blipFill>
        <p:spPr>
          <a:xfrm>
            <a:off x="4841045" y="1873358"/>
            <a:ext cx="2526194" cy="366412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800223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ydych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chi’n</a:t>
            </a:r>
            <a:r>
              <a:rPr lang="en-GB" b="1" dirty="0">
                <a:latin typeface="+mj-lt"/>
              </a:rPr>
              <a:t> </a:t>
            </a:r>
            <a:r>
              <a:rPr lang="en-GB" b="1" dirty="0" err="1">
                <a:latin typeface="+mj-lt"/>
              </a:rPr>
              <a:t>wneud</a:t>
            </a:r>
            <a:r>
              <a:rPr lang="en-GB" b="1" dirty="0">
                <a:latin typeface="+mj-lt"/>
              </a:rPr>
              <a:t>?                   What are you doing?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205" y="1447800"/>
            <a:ext cx="5062728" cy="50627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013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01E2D22-0DFD-6D40-A7A7-37435665B0DB}"/>
              </a:ext>
            </a:extLst>
          </p:cNvPr>
          <p:cNvSpPr txBox="1"/>
          <p:nvPr/>
        </p:nvSpPr>
        <p:spPr>
          <a:xfrm>
            <a:off x="374073" y="1025237"/>
            <a:ext cx="11194472" cy="35394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3.11.2020 @ 9am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A6E34C-A301-1A47-957E-6BCE91444A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893D3D-86EA-4044-9FAF-CC332938D8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5539073" y="5979277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9033578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756</TotalTime>
  <Words>1127</Words>
  <Application>Microsoft Macintosh PowerPoint</Application>
  <PresentationFormat>Widescreen</PresentationFormat>
  <Paragraphs>290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American Typewriter</vt:lpstr>
      <vt:lpstr>Arial</vt:lpstr>
      <vt:lpstr>Ayuthaya</vt:lpstr>
      <vt:lpstr>Bookman Old Style</vt:lpstr>
      <vt:lpstr>Calibri</vt:lpstr>
      <vt:lpstr>Segoe Print</vt:lpstr>
      <vt:lpstr>Segoe Script</vt:lpstr>
      <vt:lpstr>Times New Roman</vt:lpstr>
      <vt:lpstr>Tw Cen MT</vt:lpstr>
      <vt:lpstr>Droplet</vt:lpstr>
      <vt:lpstr>PowerPoint Presentation</vt:lpstr>
      <vt:lpstr>Heddiw, fe fyddwn ni yn… Today we will… </vt:lpstr>
      <vt:lpstr>Amser cofrestru ...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Berfau Afreolaidd         irregular verbs </vt:lpstr>
      <vt:lpstr>Berfau Afreolaidd         irregular verbs </vt:lpstr>
      <vt:lpstr>Berfau Afreolaidd         irregular verbs </vt:lpstr>
      <vt:lpstr>Berfau Afreolaidd         irregular verbs </vt:lpstr>
      <vt:lpstr>PowerPoint Presentation</vt:lpstr>
      <vt:lpstr>PowerPoint Presentation</vt:lpstr>
      <vt:lpstr>PowerPoint Presentation</vt:lpstr>
      <vt:lpstr>PowerPoint Presentation</vt:lpstr>
      <vt:lpstr>Gofyn cwestiwn …      asking a question ... </vt:lpstr>
      <vt:lpstr>Gofyn cwestiwn …      asking a question ... </vt:lpstr>
      <vt:lpstr>Gofyn cwestiwn …      asking a question ... </vt:lpstr>
      <vt:lpstr>Gofyn cwestiwn …      asking a question ... </vt:lpstr>
      <vt:lpstr>Erbyn y tro nesaf … By next time … </vt:lpstr>
      <vt:lpstr>Beth ydych chi’n wneud?                   What are you doing?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52</cp:revision>
  <dcterms:created xsi:type="dcterms:W3CDTF">2020-09-11T11:29:22Z</dcterms:created>
  <dcterms:modified xsi:type="dcterms:W3CDTF">2020-10-21T09:23:10Z</dcterms:modified>
</cp:coreProperties>
</file>