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
  </p:notesMasterIdLst>
  <p:sldIdLst>
    <p:sldId id="256" r:id="rId2"/>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FE9ADF"/>
    <a:srgbClr val="71DD69"/>
    <a:srgbClr val="95E3E7"/>
    <a:srgbClr val="B5B5E3"/>
    <a:srgbClr val="FEB79A"/>
    <a:srgbClr val="ACD1EC"/>
    <a:srgbClr val="F1A7AE"/>
    <a:srgbClr val="B5E3C9"/>
    <a:srgbClr val="E7B1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9F9CB5-C93D-4EAE-9266-1685768735CD}" v="93" dt="2023-09-27T07:01:51.3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400" autoAdjust="0"/>
  </p:normalViewPr>
  <p:slideViewPr>
    <p:cSldViewPr snapToGrid="0">
      <p:cViewPr>
        <p:scale>
          <a:sx n="25" d="100"/>
          <a:sy n="25" d="100"/>
        </p:scale>
        <p:origin x="2141" y="-102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B65AF-D46B-4264-8A32-D1FD7ED33443}" type="datetimeFigureOut">
              <a:rPr lang="en-IN" smtClean="0"/>
              <a:t>21-07-2025</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BDF2A7-386A-4E09-AB23-37F80E6BE2CC}" type="slidenum">
              <a:rPr lang="en-IN" smtClean="0"/>
              <a:t>‹#›</a:t>
            </a:fld>
            <a:endParaRPr lang="en-IN"/>
          </a:p>
        </p:txBody>
      </p:sp>
    </p:spTree>
    <p:extLst>
      <p:ext uri="{BB962C8B-B14F-4D97-AF65-F5344CB8AC3E}">
        <p14:creationId xmlns:p14="http://schemas.microsoft.com/office/powerpoint/2010/main" val="914323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EBDF2A7-386A-4E09-AB23-37F80E6BE2CC}" type="slidenum">
              <a:rPr lang="en-IN" smtClean="0"/>
              <a:t>1</a:t>
            </a:fld>
            <a:endParaRPr lang="en-IN"/>
          </a:p>
        </p:txBody>
      </p:sp>
    </p:spTree>
    <p:extLst>
      <p:ext uri="{BB962C8B-B14F-4D97-AF65-F5344CB8AC3E}">
        <p14:creationId xmlns:p14="http://schemas.microsoft.com/office/powerpoint/2010/main" val="2311747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1929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94622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14206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9886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6212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7/21/2025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80772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76147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5898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4877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1698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80754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C764DE79-268F-4C1A-8933-263129D2AF90}" type="datetimeFigureOut">
              <a:rPr lang="en-US" dirty="0"/>
              <a:t>7/21/2025</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7780450"/>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0" y="120791"/>
            <a:ext cx="21426940" cy="1200329"/>
          </a:xfrm>
          <a:prstGeom prst="rect">
            <a:avLst/>
          </a:prstGeom>
          <a:solidFill>
            <a:schemeClr val="accent4">
              <a:lumMod val="40000"/>
              <a:lumOff val="60000"/>
            </a:schemeClr>
          </a:solidFill>
        </p:spPr>
        <p:txBody>
          <a:bodyPr wrap="square">
            <a:spAutoFit/>
          </a:bodyPr>
          <a:lstStyle/>
          <a:p>
            <a:pPr algn="ctr"/>
            <a:r>
              <a:rPr lang="en-IN" sz="7200" b="1" dirty="0">
                <a:latin typeface="Times New Roman" panose="02020603050405020304" pitchFamily="18" charset="0"/>
                <a:cs typeface="Times New Roman" panose="02020603050405020304" pitchFamily="18" charset="0"/>
              </a:rPr>
              <a:t>How to create a chart in a Word document</a:t>
            </a:r>
            <a:endParaRPr lang="en-IN" sz="7200" dirty="0">
              <a:latin typeface="Times New Roman" panose="02020603050405020304" pitchFamily="18" charset="0"/>
              <a:cs typeface="Times New Roman" panose="02020603050405020304" pitchFamily="18" charset="0"/>
            </a:endParaRPr>
          </a:p>
        </p:txBody>
      </p:sp>
      <p:sp>
        <p:nvSpPr>
          <p:cNvPr id="31" name="Rectangle 1"/>
          <p:cNvSpPr>
            <a:spLocks noChangeArrowheads="1"/>
          </p:cNvSpPr>
          <p:nvPr/>
        </p:nvSpPr>
        <p:spPr bwMode="auto">
          <a:xfrm>
            <a:off x="8810625" y="15925800"/>
            <a:ext cx="21383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7" name="AutoShape 3" descr="MPYG | AI Based engaging yoga platfor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AutoShape 5" descr="MPYG | AI Based engaging yoga platfor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26" name="Table 25">
            <a:extLst>
              <a:ext uri="{FF2B5EF4-FFF2-40B4-BE49-F238E27FC236}">
                <a16:creationId xmlns:a16="http://schemas.microsoft.com/office/drawing/2014/main" xmlns="" id="{79580A3C-3F22-4F77-91EB-D7DFCFD51E21}"/>
              </a:ext>
            </a:extLst>
          </p:cNvPr>
          <p:cNvGraphicFramePr>
            <a:graphicFrameLocks noGrp="1"/>
          </p:cNvGraphicFramePr>
          <p:nvPr>
            <p:extLst>
              <p:ext uri="{D42A27DB-BD31-4B8C-83A1-F6EECF244321}">
                <p14:modId xmlns:p14="http://schemas.microsoft.com/office/powerpoint/2010/main" val="159769510"/>
              </p:ext>
            </p:extLst>
          </p:nvPr>
        </p:nvGraphicFramePr>
        <p:xfrm>
          <a:off x="155575" y="26485848"/>
          <a:ext cx="21073132" cy="3757168"/>
        </p:xfrm>
        <a:graphic>
          <a:graphicData uri="http://schemas.openxmlformats.org/drawingml/2006/table">
            <a:tbl>
              <a:tblPr/>
              <a:tblGrid>
                <a:gridCol w="21073132">
                  <a:extLst>
                    <a:ext uri="{9D8B030D-6E8A-4147-A177-3AD203B41FA5}">
                      <a16:colId xmlns:a16="http://schemas.microsoft.com/office/drawing/2014/main" xmlns="" val="935280574"/>
                    </a:ext>
                  </a:extLst>
                </a:gridCol>
              </a:tblGrid>
              <a:tr h="2979549">
                <a:tc>
                  <a:txBody>
                    <a:bodyPr/>
                    <a:lstStyle/>
                    <a:p>
                      <a:pPr algn="just">
                        <a:lnSpc>
                          <a:spcPct val="115000"/>
                        </a:lnSpc>
                        <a:spcBef>
                          <a:spcPts val="1200"/>
                        </a:spcBef>
                        <a:spcAft>
                          <a:spcPts val="1200"/>
                        </a:spcAft>
                      </a:pPr>
                      <a: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t>Reference List </a:t>
                      </a:r>
                      <a:endParaRPr lang="en-GB" sz="2800" b="1"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Pinheiro</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J. and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Poco</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J., 2022.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Charttext</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Linking text with charts in documents. </a:t>
                      </a:r>
                      <a:r>
                        <a:rPr lang="en-IN" sz="2800" i="1" kern="1200" dirty="0" err="1" smtClean="0">
                          <a:solidFill>
                            <a:schemeClr val="tx1"/>
                          </a:solidFill>
                          <a:effectLst/>
                          <a:latin typeface="Times New Roman" panose="02020603050405020304" pitchFamily="18" charset="0"/>
                          <a:ea typeface="+mn-ea"/>
                          <a:cs typeface="Times New Roman" panose="02020603050405020304" pitchFamily="18" charset="0"/>
                        </a:rPr>
                        <a:t>arXiv</a:t>
                      </a:r>
                      <a:r>
                        <a:rPr lang="en-IN" sz="2800" i="1" kern="1200" dirty="0" smtClean="0">
                          <a:solidFill>
                            <a:schemeClr val="tx1"/>
                          </a:solidFill>
                          <a:effectLst/>
                          <a:latin typeface="Times New Roman" panose="02020603050405020304" pitchFamily="18" charset="0"/>
                          <a:ea typeface="+mn-ea"/>
                          <a:cs typeface="Times New Roman" panose="02020603050405020304" pitchFamily="18" charset="0"/>
                        </a:rPr>
                        <a:t> preprint arXiv:2201.05043</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a:t>
                      </a:r>
                    </a:p>
                    <a:p>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Farahani</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A.M.,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Adibi</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P.,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Ehsani</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M.S.,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Hutter</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H.P. and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Darvishy</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A., 2023. Automatic chart understanding: a review. </a:t>
                      </a:r>
                      <a:r>
                        <a:rPr lang="en-IN" sz="2800" i="1" kern="1200" dirty="0" smtClean="0">
                          <a:solidFill>
                            <a:schemeClr val="tx1"/>
                          </a:solidFill>
                          <a:effectLst/>
                          <a:latin typeface="Times New Roman" panose="02020603050405020304" pitchFamily="18" charset="0"/>
                          <a:ea typeface="+mn-ea"/>
                          <a:cs typeface="Times New Roman" panose="02020603050405020304" pitchFamily="18" charset="0"/>
                        </a:rPr>
                        <a:t>IEEE Access</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a:t>
                      </a:r>
                      <a:r>
                        <a:rPr lang="en-IN" sz="2800" i="1" kern="1200" dirty="0" smtClean="0">
                          <a:solidFill>
                            <a:schemeClr val="tx1"/>
                          </a:solidFill>
                          <a:effectLst/>
                          <a:latin typeface="Times New Roman" panose="02020603050405020304" pitchFamily="18" charset="0"/>
                          <a:ea typeface="+mn-ea"/>
                          <a:cs typeface="Times New Roman" panose="02020603050405020304" pitchFamily="18" charset="0"/>
                        </a:rPr>
                        <a:t>11</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pp.76202-76221.</a:t>
                      </a:r>
                    </a:p>
                    <a:p>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Rodriguez, P.L. and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Spirling</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A., 2022. Word </a:t>
                      </a:r>
                      <a:r>
                        <a:rPr lang="en-IN" sz="2800" kern="1200" dirty="0" err="1" smtClean="0">
                          <a:solidFill>
                            <a:schemeClr val="tx1"/>
                          </a:solidFill>
                          <a:effectLst/>
                          <a:latin typeface="Times New Roman" panose="02020603050405020304" pitchFamily="18" charset="0"/>
                          <a:ea typeface="+mn-ea"/>
                          <a:cs typeface="Times New Roman" panose="02020603050405020304" pitchFamily="18" charset="0"/>
                        </a:rPr>
                        <a:t>embeddings</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What works, what doesn’t, and how to tell the difference for applied research. </a:t>
                      </a:r>
                      <a:r>
                        <a:rPr lang="en-IN" sz="2800" i="1" kern="1200" dirty="0" smtClean="0">
                          <a:solidFill>
                            <a:schemeClr val="tx1"/>
                          </a:solidFill>
                          <a:effectLst/>
                          <a:latin typeface="Times New Roman" panose="02020603050405020304" pitchFamily="18" charset="0"/>
                          <a:ea typeface="+mn-ea"/>
                          <a:cs typeface="Times New Roman" panose="02020603050405020304" pitchFamily="18" charset="0"/>
                        </a:rPr>
                        <a:t>The Journal of Politics</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a:t>
                      </a:r>
                      <a:r>
                        <a:rPr lang="en-IN" sz="2800" i="1" kern="1200" dirty="0" smtClean="0">
                          <a:solidFill>
                            <a:schemeClr val="tx1"/>
                          </a:solidFill>
                          <a:effectLst/>
                          <a:latin typeface="Times New Roman" panose="02020603050405020304" pitchFamily="18" charset="0"/>
                          <a:ea typeface="+mn-ea"/>
                          <a:cs typeface="Times New Roman" panose="02020603050405020304" pitchFamily="18" charset="0"/>
                        </a:rPr>
                        <a:t>84</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(1), pp.101-115.</a:t>
                      </a:r>
                    </a:p>
                    <a:p>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Chen, C. and Liu, Z., 2023, June. The state of the art in creating visualization corpora for automated chart analysis. In </a:t>
                      </a:r>
                      <a:r>
                        <a:rPr lang="en-IN" sz="2800" i="1" kern="1200" dirty="0" smtClean="0">
                          <a:solidFill>
                            <a:schemeClr val="tx1"/>
                          </a:solidFill>
                          <a:effectLst/>
                          <a:latin typeface="Times New Roman" panose="02020603050405020304" pitchFamily="18" charset="0"/>
                          <a:ea typeface="+mn-ea"/>
                          <a:cs typeface="Times New Roman" panose="02020603050405020304" pitchFamily="18" charset="0"/>
                        </a:rPr>
                        <a:t>Computer Graphics Forum</a:t>
                      </a:r>
                      <a:r>
                        <a:rPr lang="en-IN" sz="2800" kern="1200" dirty="0" smtClean="0">
                          <a:solidFill>
                            <a:schemeClr val="tx1"/>
                          </a:solidFill>
                          <a:effectLst/>
                          <a:latin typeface="Times New Roman" panose="02020603050405020304" pitchFamily="18" charset="0"/>
                          <a:ea typeface="+mn-ea"/>
                          <a:cs typeface="Times New Roman" panose="02020603050405020304" pitchFamily="18" charset="0"/>
                        </a:rPr>
                        <a:t> (Vol. 42, No. 3, pp. 449-470).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xmlns="" val="3585240169"/>
                  </a:ext>
                </a:extLst>
              </a:tr>
            </a:tbl>
          </a:graphicData>
        </a:graphic>
      </p:graphicFrame>
      <p:sp>
        <p:nvSpPr>
          <p:cNvPr id="7" name="Rectangle 6">
            <a:extLst>
              <a:ext uri="{FF2B5EF4-FFF2-40B4-BE49-F238E27FC236}">
                <a16:creationId xmlns:a16="http://schemas.microsoft.com/office/drawing/2014/main" xmlns="" id="{F220E4EB-C3BA-45EC-B6FF-38087F7013DD}"/>
              </a:ext>
            </a:extLst>
          </p:cNvPr>
          <p:cNvSpPr/>
          <p:nvPr/>
        </p:nvSpPr>
        <p:spPr>
          <a:xfrm>
            <a:off x="193412" y="1775937"/>
            <a:ext cx="9407525" cy="2462213"/>
          </a:xfrm>
          <a:prstGeom prst="rect">
            <a:avLst/>
          </a:prstGeom>
          <a:solidFill>
            <a:srgbClr val="CCFFCC"/>
          </a:solidFill>
        </p:spPr>
        <p:txBody>
          <a:bodyPr wrap="square">
            <a:spAutoFit/>
          </a:bodyPr>
          <a:lstStyle/>
          <a:p>
            <a:pPr algn="just"/>
            <a:r>
              <a:rPr lang="en-IN" sz="2800" b="1" dirty="0">
                <a:latin typeface="Times New Roman" panose="02020603050405020304" pitchFamily="18" charset="0"/>
                <a:cs typeface="Times New Roman" panose="02020603050405020304" pitchFamily="18" charset="0"/>
              </a:rPr>
              <a:t>Step 1: Open Microsoft Word</a:t>
            </a:r>
            <a:endParaRPr lang="en-IN" sz="2800" dirty="0">
              <a:latin typeface="Times New Roman" panose="02020603050405020304" pitchFamily="18" charset="0"/>
              <a:cs typeface="Times New Roman" panose="02020603050405020304" pitchFamily="18" charset="0"/>
            </a:endParaRPr>
          </a:p>
          <a:p>
            <a:pPr algn="just">
              <a:lnSpc>
                <a:spcPct val="150000"/>
              </a:lnSpc>
            </a:pPr>
            <a:r>
              <a:rPr lang="en-IN" sz="2800" dirty="0">
                <a:latin typeface="Times New Roman" panose="02020603050405020304" pitchFamily="18" charset="0"/>
                <a:cs typeface="Times New Roman" panose="02020603050405020304" pitchFamily="18" charset="0"/>
              </a:rPr>
              <a:t>At first, launch Microsoft Word by double-clicking the icon of Microsoft Word and then click on the option "Blank Document" to initiate a new project. </a:t>
            </a:r>
          </a:p>
        </p:txBody>
      </p:sp>
      <p:sp>
        <p:nvSpPr>
          <p:cNvPr id="11" name="Rectangle 10">
            <a:extLst>
              <a:ext uri="{FF2B5EF4-FFF2-40B4-BE49-F238E27FC236}">
                <a16:creationId xmlns:a16="http://schemas.microsoft.com/office/drawing/2014/main" xmlns="" id="{311A6A80-4875-49E3-8637-414E91E3B607}"/>
              </a:ext>
            </a:extLst>
          </p:cNvPr>
          <p:cNvSpPr/>
          <p:nvPr/>
        </p:nvSpPr>
        <p:spPr>
          <a:xfrm>
            <a:off x="86064" y="9153682"/>
            <a:ext cx="9110345" cy="3108543"/>
          </a:xfrm>
          <a:prstGeom prst="rect">
            <a:avLst/>
          </a:prstGeom>
          <a:solidFill>
            <a:schemeClr val="bg1">
              <a:lumMod val="95000"/>
            </a:schemeClr>
          </a:solidFill>
        </p:spPr>
        <p:txBody>
          <a:bodyPr wrap="square">
            <a:spAutoFit/>
          </a:bodyPr>
          <a:lstStyle/>
          <a:p>
            <a:pPr algn="just"/>
            <a:r>
              <a:rPr lang="en-IN" sz="2800" b="1" dirty="0">
                <a:latin typeface="Times New Roman" panose="02020603050405020304" pitchFamily="18" charset="0"/>
                <a:cs typeface="Times New Roman" panose="02020603050405020304" pitchFamily="18" charset="0"/>
              </a:rPr>
              <a:t>Step 2: Insert a graph</a:t>
            </a:r>
            <a:endParaRPr lang="en-IN" sz="2800" dirty="0">
              <a:latin typeface="Times New Roman" panose="02020603050405020304" pitchFamily="18" charset="0"/>
              <a:cs typeface="Times New Roman" panose="02020603050405020304" pitchFamily="18" charset="0"/>
            </a:endParaRPr>
          </a:p>
          <a:p>
            <a:pPr algn="just">
              <a:lnSpc>
                <a:spcPct val="150000"/>
              </a:lnSpc>
            </a:pPr>
            <a:r>
              <a:rPr lang="en-IN" sz="2800" dirty="0">
                <a:latin typeface="Times New Roman" panose="02020603050405020304" pitchFamily="18" charset="0"/>
                <a:cs typeface="Times New Roman" panose="02020603050405020304" pitchFamily="18" charset="0"/>
              </a:rPr>
              <a:t>After clicking the option of Blank document, Word will show a new document where you can make a graph by inserting. It needs to click on the “Insert” tab to get the “Chart” button (</a:t>
            </a:r>
            <a:r>
              <a:rPr lang="en-IN" sz="2800" dirty="0" err="1">
                <a:latin typeface="Times New Roman" panose="02020603050405020304" pitchFamily="18" charset="0"/>
                <a:cs typeface="Times New Roman" panose="02020603050405020304" pitchFamily="18" charset="0"/>
              </a:rPr>
              <a:t>Pinheiro</a:t>
            </a:r>
            <a:r>
              <a:rPr lang="en-IN" sz="2800" dirty="0">
                <a:latin typeface="Times New Roman" panose="02020603050405020304" pitchFamily="18" charset="0"/>
                <a:cs typeface="Times New Roman" panose="02020603050405020304" pitchFamily="18" charset="0"/>
              </a:rPr>
              <a:t> and </a:t>
            </a:r>
            <a:r>
              <a:rPr lang="en-IN" sz="2800" dirty="0" err="1">
                <a:latin typeface="Times New Roman" panose="02020603050405020304" pitchFamily="18" charset="0"/>
                <a:cs typeface="Times New Roman" panose="02020603050405020304" pitchFamily="18" charset="0"/>
              </a:rPr>
              <a:t>Poco</a:t>
            </a:r>
            <a:r>
              <a:rPr lang="en-IN" sz="2800" dirty="0">
                <a:latin typeface="Times New Roman" panose="02020603050405020304" pitchFamily="18" charset="0"/>
                <a:cs typeface="Times New Roman" panose="02020603050405020304" pitchFamily="18" charset="0"/>
              </a:rPr>
              <a:t>, 2022).</a:t>
            </a:r>
          </a:p>
        </p:txBody>
      </p:sp>
      <p:sp>
        <p:nvSpPr>
          <p:cNvPr id="17" name="Rectangle 16">
            <a:extLst>
              <a:ext uri="{FF2B5EF4-FFF2-40B4-BE49-F238E27FC236}">
                <a16:creationId xmlns:a16="http://schemas.microsoft.com/office/drawing/2014/main" xmlns="" id="{BB55A074-693F-4BA8-952D-6FF919C92696}"/>
              </a:ext>
            </a:extLst>
          </p:cNvPr>
          <p:cNvSpPr/>
          <p:nvPr/>
        </p:nvSpPr>
        <p:spPr>
          <a:xfrm>
            <a:off x="9673165" y="1818130"/>
            <a:ext cx="11782702" cy="3323987"/>
          </a:xfrm>
          <a:prstGeom prst="rect">
            <a:avLst/>
          </a:prstGeom>
          <a:solidFill>
            <a:schemeClr val="accent1">
              <a:lumMod val="20000"/>
              <a:lumOff val="80000"/>
            </a:schemeClr>
          </a:solidFill>
        </p:spPr>
        <p:txBody>
          <a:bodyPr wrap="square">
            <a:spAutoFit/>
          </a:bodyPr>
          <a:lstStyle/>
          <a:p>
            <a:pPr algn="just">
              <a:lnSpc>
                <a:spcPct val="150000"/>
              </a:lnSpc>
            </a:pPr>
            <a:r>
              <a:rPr lang="en-IN" sz="2800" b="1" dirty="0">
                <a:latin typeface="Times New Roman" panose="02020603050405020304" pitchFamily="18" charset="0"/>
                <a:cs typeface="Times New Roman" panose="02020603050405020304" pitchFamily="18" charset="0"/>
              </a:rPr>
              <a:t>Step 4: Enter your data</a:t>
            </a:r>
            <a:endParaRPr lang="en-IN" sz="2800" dirty="0">
              <a:latin typeface="Times New Roman" panose="02020603050405020304" pitchFamily="18" charset="0"/>
              <a:cs typeface="Times New Roman" panose="02020603050405020304" pitchFamily="18" charset="0"/>
            </a:endParaRPr>
          </a:p>
          <a:p>
            <a:pPr algn="just">
              <a:lnSpc>
                <a:spcPct val="150000"/>
              </a:lnSpc>
            </a:pPr>
            <a:r>
              <a:rPr lang="en-IN" sz="2800" dirty="0">
                <a:latin typeface="Times New Roman" panose="02020603050405020304" pitchFamily="18" charset="0"/>
                <a:cs typeface="Times New Roman" panose="02020603050405020304" pitchFamily="18" charset="0"/>
              </a:rPr>
              <a:t>At this stage, an excel sheet would open in Word for entering data, the user needs to put data in the excel sheet and modify the rows or columns as per needs (Chen and Liu, 2023). After that, close the excel sheet and it would be updated in graph automatically. </a:t>
            </a:r>
          </a:p>
        </p:txBody>
      </p:sp>
      <p:sp>
        <p:nvSpPr>
          <p:cNvPr id="19" name="Rectangle 18">
            <a:extLst>
              <a:ext uri="{FF2B5EF4-FFF2-40B4-BE49-F238E27FC236}">
                <a16:creationId xmlns:a16="http://schemas.microsoft.com/office/drawing/2014/main" xmlns="" id="{C211CA2E-9C25-4D1A-8C1F-DF4B822A9571}"/>
              </a:ext>
            </a:extLst>
          </p:cNvPr>
          <p:cNvSpPr/>
          <p:nvPr/>
        </p:nvSpPr>
        <p:spPr>
          <a:xfrm>
            <a:off x="9465208" y="14097615"/>
            <a:ext cx="11645159" cy="3323987"/>
          </a:xfrm>
          <a:prstGeom prst="rect">
            <a:avLst/>
          </a:prstGeom>
          <a:solidFill>
            <a:schemeClr val="accent6">
              <a:lumMod val="20000"/>
              <a:lumOff val="80000"/>
            </a:schemeClr>
          </a:solidFill>
        </p:spPr>
        <p:txBody>
          <a:bodyPr wrap="square">
            <a:spAutoFit/>
          </a:bodyPr>
          <a:lstStyle/>
          <a:p>
            <a:pPr algn="just">
              <a:lnSpc>
                <a:spcPct val="150000"/>
              </a:lnSpc>
            </a:pPr>
            <a:r>
              <a:rPr lang="en-IN" sz="2800" b="1" dirty="0">
                <a:latin typeface="Times New Roman" panose="02020603050405020304" pitchFamily="18" charset="0"/>
                <a:cs typeface="Times New Roman" panose="02020603050405020304" pitchFamily="18" charset="0"/>
              </a:rPr>
              <a:t>Step 6: Add titles and labels</a:t>
            </a:r>
            <a:endParaRPr lang="en-IN" sz="2800" dirty="0">
              <a:latin typeface="Times New Roman" panose="02020603050405020304" pitchFamily="18" charset="0"/>
              <a:cs typeface="Times New Roman" panose="02020603050405020304" pitchFamily="18" charset="0"/>
            </a:endParaRPr>
          </a:p>
          <a:p>
            <a:pPr algn="just">
              <a:lnSpc>
                <a:spcPct val="150000"/>
              </a:lnSpc>
            </a:pPr>
            <a:r>
              <a:rPr lang="en-IN" sz="2800" dirty="0">
                <a:latin typeface="Times New Roman" panose="02020603050405020304" pitchFamily="18" charset="0"/>
                <a:cs typeface="Times New Roman" panose="02020603050405020304" pitchFamily="18" charset="0"/>
              </a:rPr>
              <a:t>It needs to click on the “+” icon, which is shown next to the graph, to get the chart elements option. Click on the Chart Title box and add the Title of the Graph (</a:t>
            </a:r>
            <a:r>
              <a:rPr lang="en-IN" sz="2800" dirty="0" err="1">
                <a:latin typeface="Times New Roman" panose="02020603050405020304" pitchFamily="18" charset="0"/>
                <a:cs typeface="Times New Roman" panose="02020603050405020304" pitchFamily="18" charset="0"/>
              </a:rPr>
              <a:t>Farahani</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et al.</a:t>
            </a:r>
            <a:r>
              <a:rPr lang="en-IN" sz="2800" dirty="0">
                <a:latin typeface="Times New Roman" panose="02020603050405020304" pitchFamily="18" charset="0"/>
                <a:cs typeface="Times New Roman" panose="02020603050405020304" pitchFamily="18" charset="0"/>
              </a:rPr>
              <a:t>, 2023). Click on the “Axis Title” to add labels towards the vertical with horizontal axis for editing the text. </a:t>
            </a:r>
          </a:p>
        </p:txBody>
      </p:sp>
      <p:pic>
        <p:nvPicPr>
          <p:cNvPr id="16" name="image2.png"/>
          <p:cNvPicPr/>
          <p:nvPr/>
        </p:nvPicPr>
        <p:blipFill>
          <a:blip r:embed="rId3"/>
          <a:srcRect/>
          <a:stretch>
            <a:fillRect/>
          </a:stretch>
        </p:blipFill>
        <p:spPr>
          <a:xfrm>
            <a:off x="238464" y="4403331"/>
            <a:ext cx="9133350" cy="4561779"/>
          </a:xfrm>
          <a:prstGeom prst="rect">
            <a:avLst/>
          </a:prstGeom>
          <a:ln/>
        </p:spPr>
      </p:pic>
      <p:pic>
        <p:nvPicPr>
          <p:cNvPr id="18" name="image5.png"/>
          <p:cNvPicPr/>
          <p:nvPr/>
        </p:nvPicPr>
        <p:blipFill>
          <a:blip r:embed="rId4"/>
          <a:srcRect/>
          <a:stretch>
            <a:fillRect/>
          </a:stretch>
        </p:blipFill>
        <p:spPr>
          <a:xfrm>
            <a:off x="193412" y="12262226"/>
            <a:ext cx="9178402" cy="5252508"/>
          </a:xfrm>
          <a:prstGeom prst="rect">
            <a:avLst/>
          </a:prstGeom>
          <a:ln/>
        </p:spPr>
      </p:pic>
      <p:sp>
        <p:nvSpPr>
          <p:cNvPr id="5" name="Rectangle 4"/>
          <p:cNvSpPr/>
          <p:nvPr/>
        </p:nvSpPr>
        <p:spPr>
          <a:xfrm>
            <a:off x="286807" y="17732893"/>
            <a:ext cx="9178402" cy="3323987"/>
          </a:xfrm>
          <a:prstGeom prst="rect">
            <a:avLst/>
          </a:prstGeom>
          <a:solidFill>
            <a:schemeClr val="accent4">
              <a:lumMod val="40000"/>
              <a:lumOff val="60000"/>
            </a:schemeClr>
          </a:solidFill>
        </p:spPr>
        <p:txBody>
          <a:bodyPr wrap="square">
            <a:spAutoFit/>
          </a:bodyPr>
          <a:lstStyle/>
          <a:p>
            <a:pPr algn="just">
              <a:lnSpc>
                <a:spcPct val="150000"/>
              </a:lnSpc>
              <a:spcAft>
                <a:spcPts val="0"/>
              </a:spcAft>
            </a:pPr>
            <a:r>
              <a:rPr lang="en-IN" sz="2800" b="1" dirty="0">
                <a:latin typeface="Times New Roman" panose="02020603050405020304" pitchFamily="18" charset="0"/>
                <a:ea typeface="Times New Roman" panose="02020603050405020304" pitchFamily="18" charset="0"/>
                <a:cs typeface="Times New Roman" panose="02020603050405020304" pitchFamily="18" charset="0"/>
              </a:rPr>
              <a:t>Step 3: Choose the type of graph</a:t>
            </a:r>
            <a:endParaRPr lang="en-IN" sz="28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2800" dirty="0">
                <a:latin typeface="Times New Roman" panose="02020603050405020304" pitchFamily="18" charset="0"/>
                <a:ea typeface="Times New Roman" panose="02020603050405020304" pitchFamily="18" charset="0"/>
                <a:cs typeface="Times New Roman" panose="02020603050405020304" pitchFamily="18" charset="0"/>
              </a:rPr>
              <a:t>At the time a new window appears, showing different kinds of chart types, it needs to choose a graph type, such as column, pie, line, or bar, from the list. Once the chart type is selected, it needs to click OK. </a:t>
            </a:r>
            <a:endParaRPr lang="en-IN" sz="28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1" name="image1.png"/>
          <p:cNvPicPr/>
          <p:nvPr/>
        </p:nvPicPr>
        <p:blipFill>
          <a:blip r:embed="rId5"/>
          <a:srcRect/>
          <a:stretch>
            <a:fillRect/>
          </a:stretch>
        </p:blipFill>
        <p:spPr>
          <a:xfrm>
            <a:off x="368818" y="21275040"/>
            <a:ext cx="8827591" cy="5029200"/>
          </a:xfrm>
          <a:prstGeom prst="rect">
            <a:avLst/>
          </a:prstGeom>
          <a:ln/>
        </p:spPr>
      </p:pic>
      <p:sp>
        <p:nvSpPr>
          <p:cNvPr id="9" name="Rectangle 8"/>
          <p:cNvSpPr/>
          <p:nvPr/>
        </p:nvSpPr>
        <p:spPr>
          <a:xfrm>
            <a:off x="9600937" y="5237970"/>
            <a:ext cx="11602826" cy="3323987"/>
          </a:xfrm>
          <a:prstGeom prst="rect">
            <a:avLst/>
          </a:prstGeom>
          <a:solidFill>
            <a:schemeClr val="accent2">
              <a:lumMod val="20000"/>
              <a:lumOff val="80000"/>
            </a:schemeClr>
          </a:solidFill>
        </p:spPr>
        <p:txBody>
          <a:bodyPr wrap="square">
            <a:spAutoFit/>
          </a:bodyPr>
          <a:lstStyle/>
          <a:p>
            <a:pPr algn="just">
              <a:lnSpc>
                <a:spcPct val="150000"/>
              </a:lnSpc>
              <a:spcAft>
                <a:spcPts val="0"/>
              </a:spcAft>
            </a:pPr>
            <a:r>
              <a:rPr lang="en-IN" sz="2800" b="1" dirty="0">
                <a:latin typeface="Times New Roman" panose="02020603050405020304" pitchFamily="18" charset="0"/>
                <a:ea typeface="Times New Roman" panose="02020603050405020304" pitchFamily="18" charset="0"/>
                <a:cs typeface="Times New Roman" panose="02020603050405020304" pitchFamily="18" charset="0"/>
              </a:rPr>
              <a:t>Step 5: Customize the graph</a:t>
            </a:r>
            <a:endParaRPr lang="en-IN" sz="28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2800" dirty="0">
                <a:latin typeface="Times New Roman" panose="02020603050405020304" pitchFamily="18" charset="0"/>
                <a:ea typeface="Times New Roman" panose="02020603050405020304" pitchFamily="18" charset="0"/>
                <a:cs typeface="Times New Roman" panose="02020603050405020304" pitchFamily="18" charset="0"/>
              </a:rPr>
              <a:t>At this stage, I need to click on the graph in the word document. Use the tab for changing the overall chart style like rows and columns as it provides the opportunity to select different chart types. It can be used for adjusting the appearance of charts by changing colors and fonts of data. </a:t>
            </a:r>
            <a:endParaRPr lang="en-IN" sz="28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2" name="image4.png"/>
          <p:cNvPicPr/>
          <p:nvPr/>
        </p:nvPicPr>
        <p:blipFill>
          <a:blip r:embed="rId6"/>
          <a:srcRect/>
          <a:stretch>
            <a:fillRect/>
          </a:stretch>
        </p:blipFill>
        <p:spPr>
          <a:xfrm>
            <a:off x="9465209" y="8722026"/>
            <a:ext cx="11738554" cy="5141236"/>
          </a:xfrm>
          <a:prstGeom prst="rect">
            <a:avLst/>
          </a:prstGeom>
          <a:ln/>
        </p:spPr>
      </p:pic>
      <p:sp>
        <p:nvSpPr>
          <p:cNvPr id="10" name="Rectangle 9"/>
          <p:cNvSpPr/>
          <p:nvPr/>
        </p:nvSpPr>
        <p:spPr>
          <a:xfrm>
            <a:off x="9645085" y="17580831"/>
            <a:ext cx="11465283" cy="4185761"/>
          </a:xfrm>
          <a:prstGeom prst="rect">
            <a:avLst/>
          </a:prstGeom>
          <a:solidFill>
            <a:schemeClr val="accent2">
              <a:lumMod val="20000"/>
              <a:lumOff val="80000"/>
            </a:schemeClr>
          </a:solidFill>
        </p:spPr>
        <p:txBody>
          <a:bodyPr wrap="square">
            <a:spAutoFit/>
          </a:bodyPr>
          <a:lstStyle/>
          <a:p>
            <a:pPr algn="just"/>
            <a:r>
              <a:rPr lang="en-IN" sz="2800" b="1" dirty="0">
                <a:latin typeface="Times New Roman" panose="02020603050405020304" pitchFamily="18" charset="0"/>
                <a:cs typeface="Times New Roman" panose="02020603050405020304" pitchFamily="18" charset="0"/>
              </a:rPr>
              <a:t>Step 7: Final adjustments</a:t>
            </a:r>
            <a:endParaRPr lang="en-IN" sz="2800" dirty="0">
              <a:latin typeface="Times New Roman" panose="02020603050405020304" pitchFamily="18" charset="0"/>
              <a:cs typeface="Times New Roman" panose="02020603050405020304" pitchFamily="18" charset="0"/>
            </a:endParaRPr>
          </a:p>
          <a:p>
            <a:pPr algn="just">
              <a:lnSpc>
                <a:spcPct val="150000"/>
              </a:lnSpc>
            </a:pPr>
            <a:r>
              <a:rPr lang="en-IN" sz="2800" dirty="0">
                <a:latin typeface="Times New Roman" panose="02020603050405020304" pitchFamily="18" charset="0"/>
                <a:cs typeface="Times New Roman" panose="02020603050405020304" pitchFamily="18" charset="0"/>
              </a:rPr>
              <a:t>At this stage, it needs to click and drag the graph corner to resize it and move it to the desired location </a:t>
            </a:r>
            <a:r>
              <a:rPr lang="en-IN" sz="2800" dirty="0" err="1">
                <a:latin typeface="Times New Roman" panose="02020603050405020304" pitchFamily="18" charset="0"/>
                <a:cs typeface="Times New Roman" panose="02020603050405020304" pitchFamily="18" charset="0"/>
              </a:rPr>
              <a:t>ointhe</a:t>
            </a:r>
            <a:r>
              <a:rPr lang="en-IN" sz="2800" dirty="0">
                <a:latin typeface="Times New Roman" panose="02020603050405020304" pitchFamily="18" charset="0"/>
                <a:cs typeface="Times New Roman" panose="02020603050405020304" pitchFamily="18" charset="0"/>
              </a:rPr>
              <a:t> document. It needs to ensure the accuracy of the data, titles, and labels with display (Rodriguez and </a:t>
            </a:r>
            <a:r>
              <a:rPr lang="en-IN" sz="2800" dirty="0" err="1">
                <a:latin typeface="Times New Roman" panose="02020603050405020304" pitchFamily="18" charset="0"/>
                <a:cs typeface="Times New Roman" panose="02020603050405020304" pitchFamily="18" charset="0"/>
              </a:rPr>
              <a:t>Spirling</a:t>
            </a:r>
            <a:r>
              <a:rPr lang="en-IN" sz="2800" dirty="0">
                <a:latin typeface="Times New Roman" panose="02020603050405020304" pitchFamily="18" charset="0"/>
                <a:cs typeface="Times New Roman" panose="02020603050405020304" pitchFamily="18" charset="0"/>
              </a:rPr>
              <a:t>, 2022). </a:t>
            </a:r>
          </a:p>
          <a:p>
            <a:pPr algn="just"/>
            <a:r>
              <a:rPr lang="en-IN" sz="2800" b="1" dirty="0">
                <a:latin typeface="Times New Roman" panose="02020603050405020304" pitchFamily="18" charset="0"/>
                <a:cs typeface="Times New Roman" panose="02020603050405020304" pitchFamily="18" charset="0"/>
              </a:rPr>
              <a:t>Step 8: Save your document</a:t>
            </a:r>
            <a:endParaRPr lang="en-IN" sz="2800" dirty="0">
              <a:latin typeface="Times New Roman" panose="02020603050405020304" pitchFamily="18" charset="0"/>
              <a:cs typeface="Times New Roman" panose="02020603050405020304" pitchFamily="18" charset="0"/>
            </a:endParaRPr>
          </a:p>
          <a:p>
            <a:pPr algn="just"/>
            <a:r>
              <a:rPr lang="en-IN" sz="2800" dirty="0">
                <a:latin typeface="Times New Roman" panose="02020603050405020304" pitchFamily="18" charset="0"/>
                <a:cs typeface="Times New Roman" panose="02020603050405020304" pitchFamily="18" charset="0"/>
              </a:rPr>
              <a:t>It needs to click the “File” tab with the “Save or Save As” option and then select the location where the document will be saved. Then enter the name of the document and Click “Save”. </a:t>
            </a:r>
          </a:p>
        </p:txBody>
      </p:sp>
      <p:pic>
        <p:nvPicPr>
          <p:cNvPr id="23" name="image3.png"/>
          <p:cNvPicPr/>
          <p:nvPr/>
        </p:nvPicPr>
        <p:blipFill>
          <a:blip r:embed="rId7"/>
          <a:srcRect/>
          <a:stretch>
            <a:fillRect/>
          </a:stretch>
        </p:blipFill>
        <p:spPr>
          <a:xfrm>
            <a:off x="9551692" y="22048387"/>
            <a:ext cx="11521440" cy="4255853"/>
          </a:xfrm>
          <a:prstGeom prst="rect">
            <a:avLst/>
          </a:prstGeom>
          <a:ln/>
        </p:spPr>
      </p:pic>
    </p:spTree>
    <p:extLst>
      <p:ext uri="{BB962C8B-B14F-4D97-AF65-F5344CB8AC3E}">
        <p14:creationId xmlns:p14="http://schemas.microsoft.com/office/powerpoint/2010/main" val="2746346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585</TotalTime>
  <Words>604</Words>
  <PresentationFormat>Custom</PresentationFormat>
  <Paragraphs>23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2023-09-27T06:31:40Z</dcterms:created>
  <dcterms:modified xsi:type="dcterms:W3CDTF">2025-07-21T05:37:42Z</dcterms:modified>
</cp:coreProperties>
</file>