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76" r:id="rId2"/>
    <p:sldId id="256" r:id="rId3"/>
    <p:sldId id="257" r:id="rId4"/>
    <p:sldId id="258" r:id="rId5"/>
    <p:sldId id="259" r:id="rId6"/>
    <p:sldId id="260" r:id="rId7"/>
    <p:sldId id="261" r:id="rId8"/>
    <p:sldId id="263" r:id="rId9"/>
    <p:sldId id="264" r:id="rId10"/>
    <p:sldId id="265" r:id="rId11"/>
    <p:sldId id="266" r:id="rId12"/>
    <p:sldId id="267" r:id="rId13"/>
    <p:sldId id="268" r:id="rId14"/>
    <p:sldId id="270" r:id="rId15"/>
    <p:sldId id="271" r:id="rId16"/>
    <p:sldId id="275" r:id="rId17"/>
    <p:sldId id="272" r:id="rId18"/>
    <p:sldId id="273" r:id="rId19"/>
    <p:sldId id="274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144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C4E449-0D2C-416D-8E08-2305CD248851}" type="datetimeFigureOut">
              <a:rPr lang="en-US" smtClean="0"/>
              <a:pPr/>
              <a:t>1/5/2018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23141E-23B3-4D39-B733-D7B0BCE017C6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23141E-23B3-4D39-B733-D7B0BCE017C6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503830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 &amp; S is recognised for their signature of line of own products as the branded labels</a:t>
            </a:r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It has its production spread across over 40 countries with about more than 1000 stores. </a:t>
            </a:r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Employees from across the globe form above 80,000 employees</a:t>
            </a:r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23141E-23B3-4D39-B733-D7B0BCE017C6}" type="slidenum">
              <a:rPr lang="en-US" smtClean="0"/>
              <a:pPr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future opportunities can be explored by inflating their brand varieties and entering into China and India</a:t>
            </a:r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23141E-23B3-4D39-B733-D7B0BCE017C6}" type="slidenum">
              <a:rPr lang="en-US" smtClean="0"/>
              <a:pPr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Government policies and regulations for retail stores</a:t>
            </a:r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closest competitors of M&amp;S are 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Aldi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Central, Tesco, 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Asda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and 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Farmfoods</a:t>
            </a:r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23141E-23B3-4D39-B733-D7B0BCE017C6}" type="slidenum">
              <a:rPr lang="en-US" smtClean="0"/>
              <a:pPr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Higher cost structures are discouraged in case of suiting the internal market necessities. </a:t>
            </a:r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Energy efficiency scheme lacks sufficient distinctiveness as provided by the UK government, having negative impact of M&amp;S initiatives</a:t>
            </a:r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23141E-23B3-4D39-B733-D7B0BCE017C6}" type="slidenum">
              <a:rPr lang="en-US" smtClean="0"/>
              <a:pPr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Marks and Spencer emphasises more upon the quality and value of the products. </a:t>
            </a:r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drop in the oil prices seems to negatively impact the performances of the stores in Middle East countries and UAE. </a:t>
            </a:r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23141E-23B3-4D39-B733-D7B0BCE017C6}" type="slidenum">
              <a:rPr lang="en-US" smtClean="0"/>
              <a:pPr/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Shift from baby boomers towards catering to the generation x requirements are now necessary. </a:t>
            </a:r>
          </a:p>
          <a:p>
            <a:r>
              <a:rPr lang="en-GB" dirty="0"/>
              <a:t>. The brand needs to be pushed further. </a:t>
            </a:r>
          </a:p>
          <a:p>
            <a:endParaRPr lang="en-GB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23141E-23B3-4D39-B733-D7B0BCE017C6}" type="slidenum">
              <a:rPr lang="en-US" smtClean="0"/>
              <a:pPr/>
              <a:t>10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People increasingly prefer online retailing stores than the in stores for purchase</a:t>
            </a:r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M&amp;S is expected to develop their digital means to cope up with the shift in purchasing process</a:t>
            </a:r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23141E-23B3-4D39-B733-D7B0BCE017C6}" type="slidenum">
              <a:rPr lang="en-US" smtClean="0"/>
              <a:pPr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M&amp;S has shown dependence upon its mystery shopper scheme to determine the effectiveness regarding customer service standards maintained in their stores (Faulkner </a:t>
            </a:r>
            <a:r>
              <a:rPr lang="en-GB" sz="1200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et al.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2014). </a:t>
            </a:r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 individual resource is entitled for each of their store outlets to carry out a monthly visit to conduct assessment on responses provided towards their operations </a:t>
            </a:r>
            <a:r>
              <a:rPr lang="en-GB" dirty="0"/>
              <a:t>(Rashid, 2016). 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Specific customer feedback matrix is applied to measure the outcomes. </a:t>
            </a:r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daily behaviour or thought could not be included into the process but a gross conception on the basis of the average sales amount the satisfaction level among the customers is understood. </a:t>
            </a:r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M&amp;S conducts a point of purchase survey to be carried out on global outlets. </a:t>
            </a:r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experience of the customer regarding the shortcomings they face while communicating in the in-store outlets are also expressed through the survey procedures (Scott and Walker, 2017). </a:t>
            </a:r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M&amp;S operates on separate and specific URLs regarding the surveys conducted over different countries. </a:t>
            </a:r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 number of lucrative discounts and attractive offers are raised to draw the attention of the customers </a:t>
            </a:r>
            <a:r>
              <a:rPr lang="en-GB" dirty="0"/>
              <a:t>(Gill and Broderick, 2014).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Customer retention schemes in the form of monthly prize draws, publishing gift vouchers and bounce back discounts such as 10% off upon the next purchase are included</a:t>
            </a:r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customer loyalty gets counted in the form of football points each customer has gathered against their shopping (Oh </a:t>
            </a:r>
            <a:r>
              <a:rPr lang="en-GB" sz="1200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et al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2016). </a:t>
            </a:r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23141E-23B3-4D39-B733-D7B0BCE017C6}" type="slidenum">
              <a:rPr lang="en-US" smtClean="0"/>
              <a:pPr/>
              <a:t>14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827E2-62DC-4B24-8BCD-B5DAE989032E}" type="datetimeFigureOut">
              <a:rPr lang="en-US" smtClean="0"/>
              <a:pPr/>
              <a:t>1/5/2018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2582A-A477-4098-B0CF-BF47B263802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827E2-62DC-4B24-8BCD-B5DAE989032E}" type="datetimeFigureOut">
              <a:rPr lang="en-US" smtClean="0"/>
              <a:pPr/>
              <a:t>1/5/2018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2582A-A477-4098-B0CF-BF47B263802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827E2-62DC-4B24-8BCD-B5DAE989032E}" type="datetimeFigureOut">
              <a:rPr lang="en-US" smtClean="0"/>
              <a:pPr/>
              <a:t>1/5/2018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2582A-A477-4098-B0CF-BF47B263802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827E2-62DC-4B24-8BCD-B5DAE989032E}" type="datetimeFigureOut">
              <a:rPr lang="en-US" smtClean="0"/>
              <a:pPr/>
              <a:t>1/5/2018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2582A-A477-4098-B0CF-BF47B263802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827E2-62DC-4B24-8BCD-B5DAE989032E}" type="datetimeFigureOut">
              <a:rPr lang="en-US" smtClean="0"/>
              <a:pPr/>
              <a:t>1/5/2018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2582A-A477-4098-B0CF-BF47B263802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827E2-62DC-4B24-8BCD-B5DAE989032E}" type="datetimeFigureOut">
              <a:rPr lang="en-US" smtClean="0"/>
              <a:pPr/>
              <a:t>1/5/2018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2582A-A477-4098-B0CF-BF47B263802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827E2-62DC-4B24-8BCD-B5DAE989032E}" type="datetimeFigureOut">
              <a:rPr lang="en-US" smtClean="0"/>
              <a:pPr/>
              <a:t>1/5/2018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2582A-A477-4098-B0CF-BF47B263802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827E2-62DC-4B24-8BCD-B5DAE989032E}" type="datetimeFigureOut">
              <a:rPr lang="en-US" smtClean="0"/>
              <a:pPr/>
              <a:t>1/5/2018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2582A-A477-4098-B0CF-BF47B263802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827E2-62DC-4B24-8BCD-B5DAE989032E}" type="datetimeFigureOut">
              <a:rPr lang="en-US" smtClean="0"/>
              <a:pPr/>
              <a:t>1/5/2018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2582A-A477-4098-B0CF-BF47B263802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827E2-62DC-4B24-8BCD-B5DAE989032E}" type="datetimeFigureOut">
              <a:rPr lang="en-US" smtClean="0"/>
              <a:pPr/>
              <a:t>1/5/2018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2582A-A477-4098-B0CF-BF47B263802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827E2-62DC-4B24-8BCD-B5DAE989032E}" type="datetimeFigureOut">
              <a:rPr lang="en-US" smtClean="0"/>
              <a:pPr/>
              <a:t>1/5/2018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2582A-A477-4098-B0CF-BF47B263802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9827E2-62DC-4B24-8BCD-B5DAE989032E}" type="datetimeFigureOut">
              <a:rPr lang="en-US" smtClean="0"/>
              <a:pPr/>
              <a:t>1/5/2018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82582A-A477-4098-B0CF-BF47B2638020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0C363-8404-A848-993E-823BFF5D62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0800000" flipV="1">
            <a:off x="457200" y="585107"/>
            <a:ext cx="8229600" cy="123825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Marketing </a:t>
            </a:r>
            <a:r>
              <a:rPr lang="en-GB" b="1" dirty="0" err="1"/>
              <a:t>Presentaion</a:t>
            </a:r>
            <a:r>
              <a:rPr lang="en-GB" b="1" dirty="0"/>
              <a:t> </a:t>
            </a:r>
            <a:br>
              <a:rPr lang="en-GB" b="1" dirty="0"/>
            </a:br>
            <a:r>
              <a:rPr lang="en-GB" b="1" dirty="0"/>
              <a:t>on</a:t>
            </a:r>
            <a:br>
              <a:rPr lang="en-GB" b="1" dirty="0"/>
            </a:br>
            <a:r>
              <a:rPr lang="en-GB" b="1" dirty="0"/>
              <a:t> Marks &amp; Spencer </a:t>
            </a:r>
            <a:br>
              <a:rPr lang="en-GB" b="1" dirty="0"/>
            </a:br>
            <a:r>
              <a:rPr lang="en-GB" b="1" dirty="0"/>
              <a:t>University of Wales Trinity Saint David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9F53A0-C1FA-904A-BD4D-CA6DC1551D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639785"/>
            <a:ext cx="8229600" cy="3486377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3800" b="1" dirty="0"/>
              <a:t>Prepared By</a:t>
            </a:r>
            <a:r>
              <a:rPr lang="en-GB" dirty="0"/>
              <a:t>                                               </a:t>
            </a:r>
            <a:r>
              <a:rPr lang="en-GB" sz="3800" b="1" dirty="0"/>
              <a:t>Faculty</a:t>
            </a:r>
          </a:p>
          <a:p>
            <a:pPr marL="0" indent="0">
              <a:buNone/>
            </a:pPr>
            <a:r>
              <a:rPr lang="en-GB" dirty="0"/>
              <a:t>Ibrahim Tasira   (1705750)                       Richard Small</a:t>
            </a:r>
          </a:p>
          <a:p>
            <a:pPr marL="0" indent="0">
              <a:buNone/>
            </a:pPr>
            <a:r>
              <a:rPr lang="en-GB" dirty="0"/>
              <a:t>Nimisha Rana   (1705820)</a:t>
            </a:r>
          </a:p>
          <a:p>
            <a:pPr marL="0" indent="0">
              <a:buNone/>
            </a:pPr>
            <a:r>
              <a:rPr lang="en-GB" dirty="0"/>
              <a:t>Ronak Bhavsar  (1705386)</a:t>
            </a:r>
          </a:p>
          <a:p>
            <a:pPr marL="0" indent="0">
              <a:buNone/>
            </a:pPr>
            <a:r>
              <a:rPr lang="en-GB" dirty="0"/>
              <a:t>Mitul Pathak     (1705904)</a:t>
            </a:r>
          </a:p>
          <a:p>
            <a:pPr marL="0" indent="0">
              <a:buNone/>
            </a:pPr>
            <a:r>
              <a:rPr lang="en-GB" dirty="0"/>
              <a:t>Satish Sonera    (1705988)</a:t>
            </a:r>
          </a:p>
          <a:p>
            <a:pPr marL="0" indent="0">
              <a:buNone/>
            </a:pPr>
            <a:r>
              <a:rPr lang="en-GB" dirty="0"/>
              <a:t>Jay Gandhi         (1705528)</a:t>
            </a:r>
          </a:p>
          <a:p>
            <a:pPr marL="0" indent="0">
              <a:buNone/>
            </a:pPr>
            <a:r>
              <a:rPr lang="en-GB" dirty="0"/>
              <a:t>Shilpa Sharma   (1704927)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12731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638925" y="228600"/>
            <a:ext cx="2505075" cy="213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66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47800" y="2438400"/>
            <a:ext cx="5905500" cy="314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Marks and Spencer is an international retailer based in the UK</a:t>
            </a:r>
          </a:p>
          <a:p>
            <a:r>
              <a:rPr lang="en-US" dirty="0"/>
              <a:t>Specializes in clothing, home products and luxury food products</a:t>
            </a:r>
          </a:p>
          <a:p>
            <a:r>
              <a:rPr lang="en-US" dirty="0"/>
              <a:t>Established in 1884</a:t>
            </a:r>
          </a:p>
          <a:p>
            <a:r>
              <a:rPr lang="en-US" dirty="0"/>
              <a:t>979 stores across UK and 454 international stores</a:t>
            </a:r>
          </a:p>
          <a:p>
            <a:r>
              <a:rPr lang="en-US" dirty="0"/>
              <a:t>Revenues of £10,622 million in 2017</a:t>
            </a:r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8200" y="2247741"/>
            <a:ext cx="4038600" cy="32308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Strength: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Marks and Spencer is considered as one of the most influential retailing brand </a:t>
            </a:r>
            <a:endParaRPr lang="en-US" dirty="0"/>
          </a:p>
          <a:p>
            <a:r>
              <a:rPr lang="en-GB" dirty="0"/>
              <a:t>The products of M &amp; S are perceived to be worth the value of money as the quality is assured. They encompass a wide range of product variety along with convenient availability (</a:t>
            </a:r>
            <a:r>
              <a:rPr lang="en-GB" dirty="0" err="1"/>
              <a:t>Drucker</a:t>
            </a:r>
            <a:r>
              <a:rPr lang="en-GB" dirty="0"/>
              <a:t>, 2017). 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8200" y="2475346"/>
            <a:ext cx="4038600" cy="27756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Weakness: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Marks and Spencer is found to face huge competition from a wide range of retailing brands having the similar objectives</a:t>
            </a:r>
            <a:endParaRPr lang="en-US" dirty="0"/>
          </a:p>
          <a:p>
            <a:r>
              <a:rPr lang="en-GB" dirty="0"/>
              <a:t>The products are required to be protected from being misused by faking of imitation of products to reduce their popularity</a:t>
            </a:r>
            <a:endParaRPr lang="en-US" dirty="0"/>
          </a:p>
          <a:p>
            <a:endParaRPr lang="en-US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648200" y="2348025"/>
            <a:ext cx="4038600" cy="3030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Opportunities: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M&amp;S is necessary to be created and innovated through their official website</a:t>
            </a:r>
            <a:endParaRPr lang="en-US" dirty="0"/>
          </a:p>
          <a:p>
            <a:r>
              <a:rPr lang="en-GB" dirty="0"/>
              <a:t>For ensuring better profit outcomes a new market segmenting can be created</a:t>
            </a:r>
            <a:endParaRPr lang="en-US" dirty="0"/>
          </a:p>
          <a:p>
            <a:endParaRPr lang="en-US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5075192" y="1600200"/>
            <a:ext cx="3184616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Threats: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The other contemporary retailing stores act as threats as they provide huge discounts upon the product prices</a:t>
            </a:r>
            <a:endParaRPr lang="en-US" dirty="0"/>
          </a:p>
          <a:p>
            <a:r>
              <a:rPr lang="en-GB" dirty="0"/>
              <a:t>Being a global retailing market they are exposed to diverse political fears</a:t>
            </a:r>
            <a:endParaRPr lang="en-US" dirty="0"/>
          </a:p>
          <a:p>
            <a:endParaRPr lang="en-US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4654049" y="1600200"/>
            <a:ext cx="4026902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Political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costs associated with sourcing are effectually reduced by Marks and Spencer by favouring the free trade agreement</a:t>
            </a:r>
            <a:endParaRPr lang="en-US" dirty="0"/>
          </a:p>
          <a:p>
            <a:r>
              <a:rPr lang="en-GB" dirty="0"/>
              <a:t>M&amp;S is recognised for incorporating the CSR plan into their operations (Ager </a:t>
            </a:r>
            <a:r>
              <a:rPr lang="en-GB" i="1" dirty="0"/>
              <a:t>et al</a:t>
            </a:r>
            <a:r>
              <a:rPr lang="en-GB" dirty="0"/>
              <a:t>. 2016). </a:t>
            </a:r>
            <a:endParaRPr lang="en-US" dirty="0"/>
          </a:p>
          <a:p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Economical: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major impact befalls upon M&amp;S in course of getting affected by the competitors for engaging into high discounts on similar products. </a:t>
            </a:r>
            <a:endParaRPr lang="en-US" dirty="0"/>
          </a:p>
          <a:p>
            <a:r>
              <a:rPr lang="en-GB" dirty="0"/>
              <a:t>For establishing a sustained sale of products M&amp;S is necessary to work on the market flow especially during the times of economic crisis (Morgan, 2015). </a:t>
            </a:r>
            <a:endParaRPr lang="en-US" dirty="0"/>
          </a:p>
          <a:p>
            <a:endParaRPr 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Social: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M&amp;S is necessary to keep in track with the recent and contemporary needs of the customers. </a:t>
            </a:r>
            <a:endParaRPr lang="en-US" dirty="0"/>
          </a:p>
          <a:p>
            <a:r>
              <a:rPr lang="en-GB" dirty="0"/>
              <a:t>The interests have now shifted into purchase of organic and green products</a:t>
            </a:r>
            <a:endParaRPr 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Technological: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M&amp;S has a strong presence by connecting to their customer base through social media and online activities. </a:t>
            </a:r>
            <a:endParaRPr lang="en-US" dirty="0"/>
          </a:p>
          <a:p>
            <a:r>
              <a:rPr lang="en-GB" dirty="0"/>
              <a:t>The consumers are found to be technologically driven mostly, prefer mobile commerce (</a:t>
            </a:r>
            <a:r>
              <a:rPr lang="en-GB" dirty="0" err="1"/>
              <a:t>Shen</a:t>
            </a:r>
            <a:r>
              <a:rPr lang="en-GB" dirty="0"/>
              <a:t> </a:t>
            </a:r>
            <a:r>
              <a:rPr lang="en-GB" i="1" dirty="0"/>
              <a:t>et al</a:t>
            </a:r>
            <a:r>
              <a:rPr lang="en-GB" dirty="0"/>
              <a:t>. 2014).</a:t>
            </a:r>
            <a:endParaRPr lang="en-US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Environmental: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 ethical green practice imposes a strict standard upon M&amp;S to make their venture a success (Brander </a:t>
            </a:r>
            <a:r>
              <a:rPr lang="en-GB" i="1" dirty="0"/>
              <a:t>et al.</a:t>
            </a:r>
            <a:r>
              <a:rPr lang="en-GB" dirty="0"/>
              <a:t> 2018). </a:t>
            </a:r>
            <a:endParaRPr lang="en-US" dirty="0"/>
          </a:p>
          <a:p>
            <a:r>
              <a:rPr lang="en-GB" dirty="0"/>
              <a:t>M&amp;S is already upgrading its operations to show their concern regarding the environmental concerns</a:t>
            </a:r>
            <a:endParaRPr lang="en-US" dirty="0"/>
          </a:p>
          <a:p>
            <a:endParaRPr 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Legal: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M&amp;S is involved in incorporating an Omni channel approach to reach its maximum customer base. </a:t>
            </a:r>
            <a:endParaRPr lang="en-US" dirty="0"/>
          </a:p>
          <a:p>
            <a:r>
              <a:rPr lang="en-GB" dirty="0"/>
              <a:t>Both home delivery provisions along with in-store pickup options are extended through this process. </a:t>
            </a:r>
            <a:endParaRPr lang="en-US" dirty="0"/>
          </a:p>
          <a:p>
            <a:r>
              <a:rPr lang="en-GB" dirty="0"/>
              <a:t>M&amp;S is likely to face legal issues with respect to exit from EU</a:t>
            </a:r>
            <a:endParaRPr lang="en-US" dirty="0"/>
          </a:p>
          <a:p>
            <a:endParaRPr lang="en-US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customer touch points include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Marks and Spencer ensures through their global approach the optimisation of accessibility and availability of the customers (Esposito </a:t>
            </a:r>
            <a:r>
              <a:rPr lang="en-GB" i="1" dirty="0"/>
              <a:t>et al.</a:t>
            </a:r>
            <a:r>
              <a:rPr lang="en-GB" dirty="0"/>
              <a:t> 2015). </a:t>
            </a:r>
            <a:endParaRPr lang="en-US" dirty="0"/>
          </a:p>
          <a:p>
            <a:r>
              <a:rPr lang="en-GB" dirty="0"/>
              <a:t>Steve Rowe being the CEO of M&amp;S ensures the fact those customers is considered the heart of every operation they make, although executing the same across 450 international stores is never an easy task. </a:t>
            </a:r>
            <a:endParaRPr lang="en-US" dirty="0"/>
          </a:p>
          <a:p>
            <a:r>
              <a:rPr lang="en-GB" dirty="0"/>
              <a:t>Customer feedback attainment is the prime aspect that is initiated by M&amp;S with renewed focus. </a:t>
            </a:r>
            <a:endParaRPr lang="en-US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Recommendations for the future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The original business needs to be flourished and expanded with effective operations in execution</a:t>
            </a:r>
            <a:endParaRPr lang="en-US" dirty="0"/>
          </a:p>
          <a:p>
            <a:r>
              <a:rPr lang="en-GB" dirty="0"/>
              <a:t>The pricing strategies are required to be modified keeping in comparison with the close competitors in the market</a:t>
            </a:r>
            <a:endParaRPr lang="en-US" dirty="0"/>
          </a:p>
          <a:p>
            <a:r>
              <a:rPr lang="en-GB" dirty="0"/>
              <a:t>Quality and grade of the products are surely not to be compromised for adapting an affordability price range</a:t>
            </a:r>
            <a:endParaRPr lang="en-US" dirty="0"/>
          </a:p>
          <a:p>
            <a:r>
              <a:rPr lang="en-GB" dirty="0"/>
              <a:t>Strengthening the online and technological marketing areas are necessary to suit the requirements of new generation</a:t>
            </a:r>
            <a:endParaRPr lang="en-US" dirty="0"/>
          </a:p>
          <a:p>
            <a:r>
              <a:rPr lang="en-GB" dirty="0"/>
              <a:t>Better positioning in terms of segmentation of their in-stores need to be established to cater to include as many people as possible</a:t>
            </a:r>
            <a:endParaRPr lang="en-US" dirty="0"/>
          </a:p>
          <a:p>
            <a:endParaRPr lang="en-US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/>
              <a:t>The presentation illustrates areas where M&amp;S can improve</a:t>
            </a:r>
          </a:p>
          <a:p>
            <a:r>
              <a:rPr lang="en-US" dirty="0"/>
              <a:t>It needs to focus on ethical sourcing</a:t>
            </a:r>
          </a:p>
          <a:p>
            <a:r>
              <a:rPr lang="en-US" dirty="0"/>
              <a:t>It also needs to ensure that it adds value to the customer experience </a:t>
            </a:r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24400" y="1905000"/>
            <a:ext cx="4038600" cy="134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24400" y="3810000"/>
            <a:ext cx="41148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>
              <a:buNone/>
            </a:pPr>
            <a:endParaRPr lang="en-US" dirty="0"/>
          </a:p>
          <a:p>
            <a:r>
              <a:rPr lang="en-US" dirty="0"/>
              <a:t>Ager, C., </a:t>
            </a:r>
            <a:r>
              <a:rPr lang="en-US" dirty="0" err="1"/>
              <a:t>Reilley</a:t>
            </a:r>
            <a:r>
              <a:rPr lang="en-US" dirty="0"/>
              <a:t>, M., Nicholas, C., </a:t>
            </a:r>
            <a:r>
              <a:rPr lang="en-US" dirty="0" err="1"/>
              <a:t>Bartkowiak</a:t>
            </a:r>
            <a:r>
              <a:rPr lang="en-US" dirty="0"/>
              <a:t>, T., </a:t>
            </a:r>
            <a:r>
              <a:rPr lang="en-US" dirty="0" err="1"/>
              <a:t>Jaiswal</a:t>
            </a:r>
            <a:r>
              <a:rPr lang="en-US" dirty="0"/>
              <a:t>, A., Curran, M., </a:t>
            </a:r>
            <a:r>
              <a:rPr lang="en-US" dirty="0" err="1"/>
              <a:t>Albershardt</a:t>
            </a:r>
            <a:r>
              <a:rPr lang="en-US" dirty="0"/>
              <a:t>, T.C., Bajaj, A., Archer, J.F., Reeves, R.S. and Ngo, L.Y., 2016. 31st Annual Meeting and Associated Programs of the Society for Immunotherapy of Cancer (SITC 2016): part two. </a:t>
            </a:r>
            <a:r>
              <a:rPr lang="en-US" i="1" dirty="0"/>
              <a:t>Journal for immunotherapy of cancer</a:t>
            </a:r>
            <a:r>
              <a:rPr lang="en-US" dirty="0"/>
              <a:t>, </a:t>
            </a:r>
            <a:r>
              <a:rPr lang="en-US" i="1" dirty="0"/>
              <a:t>4</a:t>
            </a:r>
            <a:r>
              <a:rPr lang="en-US" dirty="0"/>
              <a:t>(1), p.73.</a:t>
            </a:r>
          </a:p>
          <a:p>
            <a:r>
              <a:rPr lang="en-US" dirty="0"/>
              <a:t>Brander, M., </a:t>
            </a:r>
            <a:r>
              <a:rPr lang="en-US" dirty="0" err="1"/>
              <a:t>Gillenwater</a:t>
            </a:r>
            <a:r>
              <a:rPr lang="en-US" dirty="0"/>
              <a:t>, M. and </a:t>
            </a:r>
            <a:r>
              <a:rPr lang="en-US" dirty="0" err="1"/>
              <a:t>Ascui</a:t>
            </a:r>
            <a:r>
              <a:rPr lang="en-US" dirty="0"/>
              <a:t>, F., 2018. Creative accounting: A critical perspective on the market-based method for reporting purchased electricity (scope 2) emissions. </a:t>
            </a:r>
            <a:r>
              <a:rPr lang="en-US" i="1" dirty="0"/>
              <a:t>Energy Policy</a:t>
            </a:r>
            <a:r>
              <a:rPr lang="en-US" dirty="0"/>
              <a:t>, </a:t>
            </a:r>
            <a:r>
              <a:rPr lang="en-US" i="1" dirty="0"/>
              <a:t>112</a:t>
            </a:r>
            <a:r>
              <a:rPr lang="en-US" dirty="0"/>
              <a:t>, pp.29-33.</a:t>
            </a:r>
          </a:p>
          <a:p>
            <a:r>
              <a:rPr lang="en-US" dirty="0" err="1"/>
              <a:t>Drucker</a:t>
            </a:r>
            <a:r>
              <a:rPr lang="en-US" dirty="0"/>
              <a:t>, P.F., 2017. </a:t>
            </a:r>
            <a:r>
              <a:rPr lang="en-US" i="1" dirty="0"/>
              <a:t>The Theory of the Business (Harvard Business Review Classics)</a:t>
            </a:r>
            <a:r>
              <a:rPr lang="en-US" dirty="0"/>
              <a:t>. Harvard Business Press.</a:t>
            </a:r>
          </a:p>
          <a:p>
            <a:r>
              <a:rPr lang="en-US" dirty="0"/>
              <a:t>Esposito, E., </a:t>
            </a:r>
            <a:r>
              <a:rPr lang="en-US" dirty="0" err="1"/>
              <a:t>Romagnoli</a:t>
            </a:r>
            <a:r>
              <a:rPr lang="en-US" dirty="0"/>
              <a:t>, G., </a:t>
            </a:r>
            <a:r>
              <a:rPr lang="en-US" dirty="0" err="1"/>
              <a:t>Sandri</a:t>
            </a:r>
            <a:r>
              <a:rPr lang="en-US" dirty="0"/>
              <a:t>, S. and </a:t>
            </a:r>
            <a:r>
              <a:rPr lang="en-US" dirty="0" err="1"/>
              <a:t>Villani</a:t>
            </a:r>
            <a:r>
              <a:rPr lang="en-US" dirty="0"/>
              <a:t>, L., 2015. Deploying RFID in the fashion and apparel sector: An “in the field” analysis to understand where the technology is going to. </a:t>
            </a:r>
            <a:r>
              <a:rPr lang="en-US" i="1" dirty="0"/>
              <a:t>Proceedings of the 20th Summer School “F. </a:t>
            </a:r>
            <a:r>
              <a:rPr lang="en-US" i="1" dirty="0" err="1"/>
              <a:t>Turco</a:t>
            </a:r>
            <a:r>
              <a:rPr lang="en-US" i="1" dirty="0"/>
              <a:t>” in Industrial Mechanical Plants</a:t>
            </a:r>
            <a:r>
              <a:rPr lang="en-US" dirty="0"/>
              <a:t>, pp.16-18.</a:t>
            </a:r>
          </a:p>
          <a:p>
            <a:r>
              <a:rPr lang="en-US" dirty="0"/>
              <a:t>Faulkner, G.P., Livingstone, M.B.E., McCaffrey, T.A. and Kerr, M.A., 2014. Supermarket own brand foods: lower in energy cost but similar in nutritional quality to their market brand alternatives. </a:t>
            </a:r>
            <a:r>
              <a:rPr lang="en-US" i="1" dirty="0"/>
              <a:t>Journal of human nutrition and dietetics</a:t>
            </a:r>
            <a:r>
              <a:rPr lang="en-US" dirty="0"/>
              <a:t>, </a:t>
            </a:r>
            <a:r>
              <a:rPr lang="en-US" i="1" dirty="0"/>
              <a:t>27</a:t>
            </a:r>
            <a:r>
              <a:rPr lang="en-US" dirty="0"/>
              <a:t>(6), pp.617-625.</a:t>
            </a:r>
          </a:p>
          <a:p>
            <a:r>
              <a:rPr lang="en-US" dirty="0"/>
              <a:t>Gill, D. and Broderick, A., 2014. Brand Heritage and CSR Credentials: A Discourse Analysis of M&amp;S Reports. In </a:t>
            </a:r>
            <a:r>
              <a:rPr lang="en-US" i="1" dirty="0"/>
              <a:t>Communicating Corporate Social Responsibility: Perspectives and Practice</a:t>
            </a:r>
            <a:r>
              <a:rPr lang="en-US" dirty="0"/>
              <a:t> (pp. 179-199). Emerald Group Publishing Limited.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US" dirty="0"/>
              <a:t>Morgan, E., 2015. </a:t>
            </a:r>
            <a:r>
              <a:rPr lang="en-US" dirty="0" err="1"/>
              <a:t>Analysing</a:t>
            </a:r>
            <a:r>
              <a:rPr lang="en-US" dirty="0"/>
              <a:t> Business Model Innovation for Sustainable Consumption in Mass-Market Clothes Retailing. </a:t>
            </a:r>
            <a:r>
              <a:rPr lang="en-US" i="1" dirty="0"/>
              <a:t>New Business Models for Sustainable Fashion: A Special Theme Issue of The Journal of Corporate Citizenship (Issue 57)</a:t>
            </a:r>
            <a:r>
              <a:rPr lang="en-US" dirty="0"/>
              <a:t>, </a:t>
            </a:r>
            <a:r>
              <a:rPr lang="en-US" i="1" dirty="0"/>
              <a:t>57</a:t>
            </a:r>
            <a:r>
              <a:rPr lang="en-US" dirty="0"/>
              <a:t>, p.73.</a:t>
            </a:r>
          </a:p>
          <a:p>
            <a:r>
              <a:rPr lang="en-US" dirty="0"/>
              <a:t>Oh, S., Han, Y., Nah, K. and Kwon, K., 2016. Development Direction Research Of Korean Lifestyle Brands Through Analysis For Global Lifestyle Brands-Focused On The Trend Analysis. </a:t>
            </a:r>
            <a:r>
              <a:rPr lang="en-US" i="1" dirty="0"/>
              <a:t>The International Business &amp; Economics Research Journal (Online)</a:t>
            </a:r>
            <a:r>
              <a:rPr lang="en-US" dirty="0"/>
              <a:t>, </a:t>
            </a:r>
            <a:r>
              <a:rPr lang="en-US" i="1" dirty="0"/>
              <a:t>15</a:t>
            </a:r>
            <a:r>
              <a:rPr lang="en-US" dirty="0"/>
              <a:t>(2), p.41.</a:t>
            </a:r>
          </a:p>
          <a:p>
            <a:r>
              <a:rPr lang="en-US" dirty="0"/>
              <a:t>Rashid, M.D., 2016. </a:t>
            </a:r>
            <a:r>
              <a:rPr lang="en-US" i="1" dirty="0"/>
              <a:t>Perception of Employee’s about the Human Resource Management Practices (Talent Management) in Marks and Spencer in Waterloo, London</a:t>
            </a:r>
            <a:r>
              <a:rPr lang="en-US" dirty="0"/>
              <a:t>(Doctoral dissertation, University of East London).</a:t>
            </a:r>
          </a:p>
          <a:p>
            <a:r>
              <a:rPr lang="en-US" dirty="0" err="1"/>
              <a:t>Salend</a:t>
            </a:r>
            <a:endParaRPr lang="en-US" dirty="0"/>
          </a:p>
          <a:p>
            <a:r>
              <a:rPr lang="en-US" dirty="0"/>
              <a:t>Scott, P. and Walker, J.T., 2017. Barriers to ‘</a:t>
            </a:r>
            <a:r>
              <a:rPr lang="en-US" dirty="0" err="1"/>
              <a:t>industrialisation’for</a:t>
            </a:r>
            <a:r>
              <a:rPr lang="en-US" dirty="0"/>
              <a:t> interwar British retailing? The case of Marks &amp; Spencer Ltd. </a:t>
            </a:r>
            <a:r>
              <a:rPr lang="en-US" i="1" dirty="0"/>
              <a:t>Business History</a:t>
            </a:r>
            <a:r>
              <a:rPr lang="en-US" dirty="0"/>
              <a:t>, </a:t>
            </a:r>
            <a:r>
              <a:rPr lang="en-US" i="1" dirty="0"/>
              <a:t>59</a:t>
            </a:r>
            <a:r>
              <a:rPr lang="en-US" dirty="0"/>
              <a:t>(2), pp.179-201.</a:t>
            </a:r>
          </a:p>
          <a:p>
            <a:r>
              <a:rPr lang="en-US" dirty="0" err="1"/>
              <a:t>Shen</a:t>
            </a:r>
            <a:r>
              <a:rPr lang="en-US" dirty="0"/>
              <a:t>, B., </a:t>
            </a:r>
            <a:r>
              <a:rPr lang="en-US" dirty="0" err="1"/>
              <a:t>Zheng</a:t>
            </a:r>
            <a:r>
              <a:rPr lang="en-US" dirty="0"/>
              <a:t>, J.H., Chow, P.S. and Chow, K.Y., 2014. Perception of fashion sustainability in online community. </a:t>
            </a:r>
            <a:r>
              <a:rPr lang="en-US" i="1" dirty="0"/>
              <a:t>The Journal of the textile institute</a:t>
            </a:r>
            <a:r>
              <a:rPr lang="en-US" dirty="0"/>
              <a:t>, </a:t>
            </a:r>
            <a:r>
              <a:rPr lang="en-US" i="1" dirty="0"/>
              <a:t>105</a:t>
            </a:r>
            <a:r>
              <a:rPr lang="en-US" dirty="0"/>
              <a:t>(9), pp.971-979.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00200" y="457200"/>
            <a:ext cx="6248399" cy="3644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172" name="Picture 4" descr="Image result for Thank you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95600" y="4438649"/>
            <a:ext cx="3810000" cy="241935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1270</Words>
  <Application>Microsoft Office PowerPoint</Application>
  <PresentationFormat>On-screen Show (4:3)</PresentationFormat>
  <Paragraphs>107</Paragraphs>
  <Slides>19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2" baseType="lpstr">
      <vt:lpstr>Arial</vt:lpstr>
      <vt:lpstr>Calibri</vt:lpstr>
      <vt:lpstr>Office Theme</vt:lpstr>
      <vt:lpstr>Marketing Presentaion  on  Marks &amp; Spencer  University of Wales Trinity Saint David</vt:lpstr>
      <vt:lpstr>PowerPoint Presentation</vt:lpstr>
      <vt:lpstr>Introduction</vt:lpstr>
      <vt:lpstr>Strength: </vt:lpstr>
      <vt:lpstr>Weakness: </vt:lpstr>
      <vt:lpstr>Opportunities: </vt:lpstr>
      <vt:lpstr>Threats:</vt:lpstr>
      <vt:lpstr>Political</vt:lpstr>
      <vt:lpstr>Economical:</vt:lpstr>
      <vt:lpstr>Social: </vt:lpstr>
      <vt:lpstr>Technological:</vt:lpstr>
      <vt:lpstr>Environmental: </vt:lpstr>
      <vt:lpstr>Legal: </vt:lpstr>
      <vt:lpstr>The customer touch points include </vt:lpstr>
      <vt:lpstr>Recommendations for the future</vt:lpstr>
      <vt:lpstr>Conclusion</vt:lpstr>
      <vt:lpstr>References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environmental marketing analysis taking into consideration the key external influence along with internal environmental analysis and the role that market plays</dc:title>
  <dc:creator>System X</dc:creator>
  <cp:lastModifiedBy>nimisha rana</cp:lastModifiedBy>
  <cp:revision>12</cp:revision>
  <dcterms:created xsi:type="dcterms:W3CDTF">2018-01-05T08:55:45Z</dcterms:created>
  <dcterms:modified xsi:type="dcterms:W3CDTF">2018-01-05T13:53:49Z</dcterms:modified>
</cp:coreProperties>
</file>