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1EC1C61-2E27-4289-BF48-B172CA628113}">
          <p14:sldIdLst>
            <p14:sldId id="257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6387" autoAdjust="0"/>
  </p:normalViewPr>
  <p:slideViewPr>
    <p:cSldViewPr snapToGrid="0">
      <p:cViewPr varScale="1">
        <p:scale>
          <a:sx n="85" d="100"/>
          <a:sy n="85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4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724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50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273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68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430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78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61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7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38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278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1E4A4-CE7E-4E2A-AECE-55E51394FA2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26F59F-16AC-4575-8236-58C35F86C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32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http://countrygirldiabetic.blogspot.com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shapingyouth.org/body-image-tips-for-teens-to-survive-the-media-morass/" TargetMode="External"/><Relationship Id="rId12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hyperlink" Target="https://www.adaptabilitycoach.com/crucibles-cool/" TargetMode="External"/><Relationship Id="rId5" Type="http://schemas.openxmlformats.org/officeDocument/2006/relationships/hyperlink" Target="http://drdeborahserani.blogspot.com/" TargetMode="External"/><Relationship Id="rId10" Type="http://schemas.openxmlformats.org/officeDocument/2006/relationships/image" Target="../media/image6.jpg"/><Relationship Id="rId4" Type="http://schemas.openxmlformats.org/officeDocument/2006/relationships/image" Target="../media/image3.png"/><Relationship Id="rId9" Type="http://schemas.openxmlformats.org/officeDocument/2006/relationships/hyperlink" Target="http://www.flickr.com/photos/27897239@N04/3900946553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C80AE2F-32F5-4067-8E15-04F4F1D169A7}"/>
              </a:ext>
            </a:extLst>
          </p:cNvPr>
          <p:cNvSpPr/>
          <p:nvPr/>
        </p:nvSpPr>
        <p:spPr>
          <a:xfrm>
            <a:off x="4565211" y="1232061"/>
            <a:ext cx="2969240" cy="264123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EATING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DISORDERS. </a:t>
            </a:r>
          </a:p>
          <a:p>
            <a:pPr algn="ctr"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Eating disorders are described as an unhealthy relationship with food that can be detrimental to an individuals health</a:t>
            </a:r>
            <a:r>
              <a:rPr lang="en-GB" sz="1000" dirty="0">
                <a:latin typeface="Times New Roman" panose="02020603050405020304" pitchFamily="18" charset="0"/>
              </a:rPr>
              <a:t>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("Eating disorders: recognition and treatment | Guidance and guidelines | NICE", 2018).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A range of eating disorders have been associated with a reduction in perceived subjective well-being, when compared to healthy individuals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Magallares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Jauregui-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Lobera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Gamiz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-Jimenez, &amp; 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Santed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2014). </a:t>
            </a:r>
            <a:endParaRPr lang="en-GB" sz="800" b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73ED900-CD71-48D0-8483-5C488A7A23DB}"/>
              </a:ext>
            </a:extLst>
          </p:cNvPr>
          <p:cNvSpPr/>
          <p:nvPr/>
        </p:nvSpPr>
        <p:spPr>
          <a:xfrm>
            <a:off x="4678231" y="3931037"/>
            <a:ext cx="2743199" cy="145576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87A8AA2-ABC2-45E2-B4FB-9078F224099A}"/>
              </a:ext>
            </a:extLst>
          </p:cNvPr>
          <p:cNvSpPr/>
          <p:nvPr/>
        </p:nvSpPr>
        <p:spPr>
          <a:xfrm>
            <a:off x="9243966" y="67075"/>
            <a:ext cx="2844801" cy="141931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8B3177-FEC9-4E13-AFB9-ED0DF37449F7}"/>
              </a:ext>
            </a:extLst>
          </p:cNvPr>
          <p:cNvCxnSpPr>
            <a:cxnSpLocks/>
            <a:endCxn id="2" idx="1"/>
          </p:cNvCxnSpPr>
          <p:nvPr/>
        </p:nvCxnSpPr>
        <p:spPr>
          <a:xfrm>
            <a:off x="2633096" y="1161097"/>
            <a:ext cx="2366950" cy="457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7137A39-3FCA-4B11-923D-0C76587675F9}"/>
              </a:ext>
            </a:extLst>
          </p:cNvPr>
          <p:cNvCxnSpPr>
            <a:cxnSpLocks/>
            <a:stCxn id="2" idx="7"/>
          </p:cNvCxnSpPr>
          <p:nvPr/>
        </p:nvCxnSpPr>
        <p:spPr>
          <a:xfrm flipV="1">
            <a:off x="7099616" y="1161097"/>
            <a:ext cx="2366950" cy="457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F1F2846-84B2-49B4-BAC7-7400E09F92E4}"/>
              </a:ext>
            </a:extLst>
          </p:cNvPr>
          <p:cNvSpPr/>
          <p:nvPr/>
        </p:nvSpPr>
        <p:spPr>
          <a:xfrm>
            <a:off x="3066006" y="58872"/>
            <a:ext cx="6051868" cy="110682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The Stigma and Negativity surrounding Eating Disorders (ED).</a:t>
            </a:r>
          </a:p>
          <a:p>
            <a:pPr lvl="0" algn="ctr"/>
            <a:r>
              <a:rPr lang="en-GB" sz="1000" dirty="0">
                <a:solidFill>
                  <a:prstClr val="black"/>
                </a:solidFill>
              </a:rPr>
              <a:t>Stigma can vary in its definition, but is commonly believed to be negative evaluations of an individuals characteristics, not seen as being in line with social norms </a:t>
            </a:r>
            <a:r>
              <a:rPr lang="en-GB" sz="800" dirty="0">
                <a:solidFill>
                  <a:prstClr val="black"/>
                </a:solidFill>
              </a:rPr>
              <a:t>(</a:t>
            </a:r>
            <a:r>
              <a:rPr lang="en-GB" sz="800" dirty="0" err="1">
                <a:solidFill>
                  <a:prstClr val="black"/>
                </a:solidFill>
              </a:rPr>
              <a:t>Rüsch</a:t>
            </a:r>
            <a:r>
              <a:rPr lang="en-GB" sz="800" dirty="0">
                <a:solidFill>
                  <a:prstClr val="black"/>
                </a:solidFill>
              </a:rPr>
              <a:t>, </a:t>
            </a:r>
            <a:r>
              <a:rPr lang="en-GB" sz="800" dirty="0" err="1">
                <a:solidFill>
                  <a:prstClr val="black"/>
                </a:solidFill>
              </a:rPr>
              <a:t>Angermeyer</a:t>
            </a:r>
            <a:r>
              <a:rPr lang="en-GB" sz="800" dirty="0">
                <a:solidFill>
                  <a:prstClr val="black"/>
                </a:solidFill>
              </a:rPr>
              <a:t>, &amp; Corrigan, 2005). 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C530F66-1E92-4044-B852-6E73DAF4B8A2}"/>
              </a:ext>
            </a:extLst>
          </p:cNvPr>
          <p:cNvSpPr txBox="1"/>
          <p:nvPr/>
        </p:nvSpPr>
        <p:spPr>
          <a:xfrm>
            <a:off x="9529970" y="124739"/>
            <a:ext cx="224971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600" b="1" dirty="0">
                <a:solidFill>
                  <a:prstClr val="black"/>
                </a:solidFill>
              </a:rPr>
              <a:t>Binge-Eating </a:t>
            </a:r>
          </a:p>
          <a:p>
            <a:pPr lvl="0" algn="ctr"/>
            <a:r>
              <a:rPr lang="en-GB" sz="1600" b="1" dirty="0">
                <a:solidFill>
                  <a:prstClr val="black"/>
                </a:solidFill>
              </a:rPr>
              <a:t>Disorder (BED).</a:t>
            </a:r>
          </a:p>
          <a:p>
            <a:pPr lvl="0" algn="ctr"/>
            <a:r>
              <a:rPr lang="en-GB" sz="1000" dirty="0">
                <a:solidFill>
                  <a:prstClr val="black"/>
                </a:solidFill>
              </a:rPr>
              <a:t>Secretly eating large amounts of food until full, followed by feelings of upset and guilt </a:t>
            </a:r>
            <a:r>
              <a:rPr lang="en-GB" sz="800" dirty="0">
                <a:solidFill>
                  <a:prstClr val="black"/>
                </a:solidFill>
              </a:rPr>
              <a:t>("Eating disorders: recognition and treatment | Guidance and guidelines | NICE", 2018).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378B90B-1700-4D35-B38B-06A2ED4B0D2F}"/>
              </a:ext>
            </a:extLst>
          </p:cNvPr>
          <p:cNvSpPr txBox="1"/>
          <p:nvPr/>
        </p:nvSpPr>
        <p:spPr>
          <a:xfrm>
            <a:off x="4962447" y="4058516"/>
            <a:ext cx="22497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600" b="1" dirty="0">
                <a:solidFill>
                  <a:prstClr val="black"/>
                </a:solidFill>
              </a:rPr>
              <a:t>Bulimia Nervosa (BN).</a:t>
            </a:r>
          </a:p>
          <a:p>
            <a:pPr lvl="0" algn="ctr"/>
            <a:r>
              <a:rPr lang="en-GB" sz="1000" dirty="0">
                <a:solidFill>
                  <a:prstClr val="black"/>
                </a:solidFill>
              </a:rPr>
              <a:t>Defined as cycles of </a:t>
            </a:r>
            <a:r>
              <a:rPr lang="en-GB" sz="1000" i="1" dirty="0">
                <a:solidFill>
                  <a:prstClr val="black"/>
                </a:solidFill>
              </a:rPr>
              <a:t>bingeing</a:t>
            </a:r>
            <a:r>
              <a:rPr lang="en-GB" sz="1000" dirty="0">
                <a:solidFill>
                  <a:prstClr val="black"/>
                </a:solidFill>
              </a:rPr>
              <a:t> (eating a lot of food) and </a:t>
            </a:r>
            <a:r>
              <a:rPr lang="en-GB" sz="1000" i="1" dirty="0">
                <a:solidFill>
                  <a:prstClr val="black"/>
                </a:solidFill>
              </a:rPr>
              <a:t>purging </a:t>
            </a:r>
            <a:r>
              <a:rPr lang="en-GB" sz="1000" dirty="0">
                <a:solidFill>
                  <a:prstClr val="black"/>
                </a:solidFill>
              </a:rPr>
              <a:t>(vomiting, over exercising, and using laxatives or medication) to control weight </a:t>
            </a:r>
            <a:r>
              <a:rPr lang="en-GB" sz="800" dirty="0">
                <a:solidFill>
                  <a:prstClr val="black"/>
                </a:solidFill>
              </a:rPr>
              <a:t>("Eating disorders: recognition and treatment | Guidance and guidelines | NICE", 2018).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808F7AD2-0853-4BAE-AA0B-F23D6A0AA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5658" y="1661214"/>
            <a:ext cx="1331565" cy="923942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02D082B-5F3D-4DD7-B12E-9D518AAB1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6574" y="1655764"/>
            <a:ext cx="1378702" cy="929392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242801D4-3F8C-4D22-AA82-4AC6618C6347}"/>
              </a:ext>
            </a:extLst>
          </p:cNvPr>
          <p:cNvCxnSpPr>
            <a:cxnSpLocks/>
            <a:stCxn id="4" idx="2"/>
            <a:endCxn id="109" idx="3"/>
          </p:cNvCxnSpPr>
          <p:nvPr/>
        </p:nvCxnSpPr>
        <p:spPr>
          <a:xfrm flipH="1" flipV="1">
            <a:off x="4565211" y="4576119"/>
            <a:ext cx="113020" cy="828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6" name="Rounded Rectangle 165"/>
          <p:cNvSpPr/>
          <p:nvPr/>
        </p:nvSpPr>
        <p:spPr>
          <a:xfrm>
            <a:off x="4754770" y="5405730"/>
            <a:ext cx="2624247" cy="103245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Eating Disorders can have a negative effect on their carers own mental well-being: -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Dependency of the sufferer.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Stigma related to the disorder.</a:t>
            </a: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Personality of the sufferer attributed to the ED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(Whitney, Haigh, Weinman,  &amp; Treasure, 2007).</a:t>
            </a:r>
            <a:endParaRPr lang="it-IT" sz="800" dirty="0"/>
          </a:p>
        </p:txBody>
      </p:sp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844CF37C-5384-4CAB-8BDC-075ABBBD1EB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42194" y="5946222"/>
            <a:ext cx="1575680" cy="816801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pic>
        <p:nvPicPr>
          <p:cNvPr id="51" name="Picture 50" descr="A close up of a measure&#10;&#10;Description automatically generated">
            <a:extLst>
              <a:ext uri="{FF2B5EF4-FFF2-40B4-BE49-F238E27FC236}">
                <a16:creationId xmlns:a16="http://schemas.microsoft.com/office/drawing/2014/main" id="{2229B426-F10B-44C4-ADF8-806F32DBD2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971143" y="6535391"/>
            <a:ext cx="2249714" cy="322609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pic>
        <p:nvPicPr>
          <p:cNvPr id="56" name="Picture 55" descr="A picture containing object, clock&#10;&#10;Description automatically generated">
            <a:extLst>
              <a:ext uri="{FF2B5EF4-FFF2-40B4-BE49-F238E27FC236}">
                <a16:creationId xmlns:a16="http://schemas.microsoft.com/office/drawing/2014/main" id="{2E7B78E0-4015-45A0-8890-B0EF00F4F07F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015914" y="5946222"/>
            <a:ext cx="1549297" cy="838430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734A0985-FCD1-4AE5-83E6-A761A5A84D12}"/>
              </a:ext>
            </a:extLst>
          </p:cNvPr>
          <p:cNvCxnSpPr>
            <a:cxnSpLocks/>
            <a:stCxn id="2" idx="4"/>
            <a:endCxn id="4" idx="0"/>
          </p:cNvCxnSpPr>
          <p:nvPr/>
        </p:nvCxnSpPr>
        <p:spPr>
          <a:xfrm>
            <a:off x="6049831" y="3873296"/>
            <a:ext cx="0" cy="577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8431027E-5F76-4D62-B698-37E617447AB3}"/>
              </a:ext>
            </a:extLst>
          </p:cNvPr>
          <p:cNvSpPr/>
          <p:nvPr/>
        </p:nvSpPr>
        <p:spPr>
          <a:xfrm>
            <a:off x="67155" y="3853783"/>
            <a:ext cx="2867052" cy="118454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</a:rPr>
              <a:t>A review of literature has shown stigma related to AN can involve viewing sufferers as weak and psychologically vulnerable </a:t>
            </a:r>
            <a:r>
              <a:rPr lang="en-GB" sz="800" dirty="0">
                <a:solidFill>
                  <a:prstClr val="black"/>
                </a:solidFill>
              </a:rPr>
              <a:t>(</a:t>
            </a:r>
            <a:r>
              <a:rPr lang="fi-FI" sz="800" dirty="0">
                <a:solidFill>
                  <a:prstClr val="black"/>
                </a:solidFill>
              </a:rPr>
              <a:t>Puhl, &amp; Suh, 2015).</a:t>
            </a:r>
          </a:p>
          <a:p>
            <a:pPr lvl="0">
              <a:defRPr/>
            </a:pPr>
            <a:r>
              <a:rPr lang="fi-FI" sz="1000" dirty="0">
                <a:solidFill>
                  <a:prstClr val="black"/>
                </a:solidFill>
              </a:rPr>
              <a:t>Stigma can be a barrier to seeking treatment, alongside feelings of shame for needing to seek help </a:t>
            </a:r>
            <a:r>
              <a:rPr lang="fi-FI" sz="800" dirty="0">
                <a:solidFill>
                  <a:prstClr val="black"/>
                </a:solidFill>
              </a:rPr>
              <a:t>(Evans, et al., 2011).</a:t>
            </a:r>
          </a:p>
          <a:p>
            <a:pPr lvl="0">
              <a:defRPr/>
            </a:pPr>
            <a:r>
              <a:rPr lang="fi-FI" sz="1000" dirty="0">
                <a:solidFill>
                  <a:prstClr val="black"/>
                </a:solidFill>
              </a:rPr>
              <a:t>Support for these findings </a:t>
            </a:r>
            <a:r>
              <a:rPr lang="fi-FI" sz="800" dirty="0">
                <a:solidFill>
                  <a:prstClr val="black"/>
                </a:solidFill>
              </a:rPr>
              <a:t>(Ali, et al., 2017).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AF072-C09A-473D-AFCA-0E3A8F9919AA}"/>
              </a:ext>
            </a:extLst>
          </p:cNvPr>
          <p:cNvSpPr/>
          <p:nvPr/>
        </p:nvSpPr>
        <p:spPr>
          <a:xfrm>
            <a:off x="67154" y="5120318"/>
            <a:ext cx="2854735" cy="167881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fi-FI" sz="1000" b="1" i="1" dirty="0">
                <a:solidFill>
                  <a:prstClr val="black"/>
                </a:solidFill>
              </a:rPr>
              <a:t>External shame </a:t>
            </a:r>
            <a:r>
              <a:rPr lang="fi-FI" sz="1000" i="1" dirty="0">
                <a:solidFill>
                  <a:prstClr val="black"/>
                </a:solidFill>
              </a:rPr>
              <a:t>(others perceptions) </a:t>
            </a:r>
            <a:r>
              <a:rPr lang="fi-FI" sz="1000" dirty="0">
                <a:solidFill>
                  <a:prstClr val="black"/>
                </a:solidFill>
              </a:rPr>
              <a:t>has been specifically linked to AN </a:t>
            </a:r>
            <a:r>
              <a:rPr lang="fi-FI" sz="800" dirty="0">
                <a:solidFill>
                  <a:prstClr val="black"/>
                </a:solidFill>
              </a:rPr>
              <a:t>(</a:t>
            </a:r>
            <a:r>
              <a:rPr lang="en-GB" sz="800" dirty="0">
                <a:solidFill>
                  <a:prstClr val="black"/>
                </a:solidFill>
              </a:rPr>
              <a:t>Troop, Allan, </a:t>
            </a:r>
            <a:r>
              <a:rPr lang="en-GB" sz="800" dirty="0" err="1">
                <a:solidFill>
                  <a:prstClr val="black"/>
                </a:solidFill>
              </a:rPr>
              <a:t>Serpell</a:t>
            </a:r>
            <a:r>
              <a:rPr lang="en-GB" sz="800" dirty="0">
                <a:solidFill>
                  <a:prstClr val="black"/>
                </a:solidFill>
              </a:rPr>
              <a:t>, &amp; Treasure, 2008). </a:t>
            </a:r>
            <a:endParaRPr lang="fi-FI" sz="80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fi-FI" sz="1000" dirty="0">
                <a:solidFill>
                  <a:prstClr val="black"/>
                </a:solidFill>
              </a:rPr>
              <a:t>Feelings of shame are also apparent amongst ethnically diverse women </a:t>
            </a:r>
            <a:r>
              <a:rPr lang="fi-FI" sz="800" dirty="0">
                <a:solidFill>
                  <a:prstClr val="black"/>
                </a:solidFill>
              </a:rPr>
              <a:t>(</a:t>
            </a:r>
            <a:r>
              <a:rPr lang="de-DE" sz="800" dirty="0">
                <a:solidFill>
                  <a:prstClr val="black"/>
                </a:solidFill>
              </a:rPr>
              <a:t>Cachelin, Rebeck, Veisel, &amp; Striegel‐Moore, 2001). </a:t>
            </a:r>
          </a:p>
          <a:p>
            <a:pPr lvl="0"/>
            <a:r>
              <a:rPr lang="fi-FI" sz="1000" dirty="0">
                <a:solidFill>
                  <a:prstClr val="black"/>
                </a:solidFill>
              </a:rPr>
              <a:t>Give birth to children with lower birth weight </a:t>
            </a:r>
            <a:r>
              <a:rPr lang="fi-FI" sz="800" dirty="0">
                <a:solidFill>
                  <a:prstClr val="black"/>
                </a:solidFill>
              </a:rPr>
              <a:t>(</a:t>
            </a:r>
            <a:r>
              <a:rPr lang="en-GB" sz="800" dirty="0">
                <a:solidFill>
                  <a:prstClr val="black"/>
                </a:solidFill>
              </a:rPr>
              <a:t>Micali, </a:t>
            </a:r>
            <a:r>
              <a:rPr lang="en-GB" sz="800" dirty="0" err="1">
                <a:solidFill>
                  <a:prstClr val="black"/>
                </a:solidFill>
              </a:rPr>
              <a:t>Simonoff</a:t>
            </a:r>
            <a:r>
              <a:rPr lang="en-GB" sz="800" dirty="0">
                <a:solidFill>
                  <a:prstClr val="black"/>
                </a:solidFill>
              </a:rPr>
              <a:t>, &amp; Treasure, 2007). </a:t>
            </a:r>
            <a:endParaRPr lang="de-DE" sz="1000" dirty="0">
              <a:solidFill>
                <a:prstClr val="black"/>
              </a:solidFill>
            </a:endParaRPr>
          </a:p>
          <a:p>
            <a:pPr lvl="0"/>
            <a:r>
              <a:rPr lang="en-GB" sz="1000" dirty="0">
                <a:solidFill>
                  <a:prstClr val="black"/>
                </a:solidFill>
              </a:rPr>
              <a:t>Males more at risk of suicide, and showed more co-morbidity with psychological disorders </a:t>
            </a:r>
            <a:r>
              <a:rPr lang="en-GB" sz="800" dirty="0">
                <a:solidFill>
                  <a:prstClr val="black"/>
                </a:solidFill>
              </a:rPr>
              <a:t>(Bramon‐Bosch, Troop, &amp; Treasure, 2000). </a:t>
            </a:r>
            <a:endParaRPr lang="de-DE" sz="800" dirty="0">
              <a:solidFill>
                <a:prstClr val="black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592158-10F4-427A-8547-9F6E330134D8}"/>
              </a:ext>
            </a:extLst>
          </p:cNvPr>
          <p:cNvSpPr/>
          <p:nvPr/>
        </p:nvSpPr>
        <p:spPr>
          <a:xfrm>
            <a:off x="65644" y="1571452"/>
            <a:ext cx="2868562" cy="22003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de-DE" sz="1000" dirty="0">
                <a:solidFill>
                  <a:prstClr val="black"/>
                </a:solidFill>
              </a:rPr>
              <a:t>Stigmatizing attitudes can involve AN sufferers being seen as: -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de-DE" sz="1000" dirty="0">
                <a:solidFill>
                  <a:prstClr val="black"/>
                </a:solidFill>
              </a:rPr>
              <a:t>Needing to pull themselves together.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de-DE" sz="1000" dirty="0">
                <a:solidFill>
                  <a:prstClr val="black"/>
                </a:solidFill>
              </a:rPr>
              <a:t>Being to blame for their condition/conscious choice.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de-DE" sz="1000" dirty="0">
                <a:solidFill>
                  <a:prstClr val="black"/>
                </a:solidFill>
              </a:rPr>
              <a:t>Attention seekers.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de-DE" sz="1000" dirty="0">
                <a:solidFill>
                  <a:prstClr val="black"/>
                </a:solidFill>
              </a:rPr>
              <a:t>Harder to talk to.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de-DE" sz="1000" dirty="0">
                <a:solidFill>
                  <a:prstClr val="black"/>
                </a:solidFill>
              </a:rPr>
              <a:t>A danger to others/influence others</a:t>
            </a:r>
          </a:p>
          <a:p>
            <a:pPr lvl="0">
              <a:defRPr/>
            </a:pPr>
            <a:r>
              <a:rPr lang="de-DE" sz="800" dirty="0">
                <a:solidFill>
                  <a:prstClr val="black"/>
                </a:solidFill>
              </a:rPr>
              <a:t>(</a:t>
            </a:r>
            <a:r>
              <a:rPr lang="nl-NL" sz="800" dirty="0">
                <a:solidFill>
                  <a:prstClr val="black"/>
                </a:solidFill>
              </a:rPr>
              <a:t>Stewart, Keel, &amp; Schiavo, 2006;</a:t>
            </a:r>
            <a:r>
              <a:rPr lang="en-GB" sz="800" dirty="0">
                <a:solidFill>
                  <a:prstClr val="black"/>
                </a:solidFill>
              </a:rPr>
              <a:t> Mond, Robertson-Smith, &amp; </a:t>
            </a:r>
            <a:r>
              <a:rPr lang="en-GB" sz="800" dirty="0" err="1">
                <a:solidFill>
                  <a:prstClr val="black"/>
                </a:solidFill>
              </a:rPr>
              <a:t>Vetere</a:t>
            </a:r>
            <a:r>
              <a:rPr lang="en-GB" sz="800" dirty="0">
                <a:solidFill>
                  <a:prstClr val="black"/>
                </a:solidFill>
              </a:rPr>
              <a:t>, 2006</a:t>
            </a:r>
            <a:r>
              <a:rPr lang="nl-NL" sz="800" dirty="0">
                <a:solidFill>
                  <a:prstClr val="black"/>
                </a:solidFill>
              </a:rPr>
              <a:t>; </a:t>
            </a:r>
            <a:r>
              <a:rPr lang="fi-FI" sz="800" dirty="0">
                <a:solidFill>
                  <a:prstClr val="black"/>
                </a:solidFill>
              </a:rPr>
              <a:t>Roehrig, &amp; McLean, 2010).</a:t>
            </a:r>
          </a:p>
          <a:p>
            <a:pPr lvl="0">
              <a:defRPr/>
            </a:pPr>
            <a:endParaRPr lang="fi-FI" sz="1000" dirty="0">
              <a:solidFill>
                <a:prstClr val="black"/>
              </a:solidFill>
            </a:endParaRPr>
          </a:p>
          <a:p>
            <a:pPr lvl="0"/>
            <a:r>
              <a:rPr lang="en-GB" sz="1000" b="1" i="1" dirty="0">
                <a:solidFill>
                  <a:prstClr val="black"/>
                </a:solidFill>
              </a:rPr>
              <a:t>Self- stigmatization </a:t>
            </a:r>
            <a:r>
              <a:rPr lang="en-GB" sz="1000" dirty="0">
                <a:solidFill>
                  <a:prstClr val="black"/>
                </a:solidFill>
              </a:rPr>
              <a:t>also a factor. Sufferers of AN have reported high rates of agreement with stigma alongside peer-rejection </a:t>
            </a:r>
            <a:r>
              <a:rPr lang="en-GB" sz="800" dirty="0">
                <a:solidFill>
                  <a:prstClr val="black"/>
                </a:solidFill>
              </a:rPr>
              <a:t>(Maier, et al., 2014).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09A89A-FF52-4587-8C29-030D4F95A0F2}"/>
              </a:ext>
            </a:extLst>
          </p:cNvPr>
          <p:cNvSpPr/>
          <p:nvPr/>
        </p:nvSpPr>
        <p:spPr>
          <a:xfrm>
            <a:off x="9209234" y="1556317"/>
            <a:ext cx="2886328" cy="127938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</a:rPr>
              <a:t>Stigmatization due to weight has been indicated as being a risk factor for binge-eating behaviour </a:t>
            </a:r>
            <a:r>
              <a:rPr lang="en-GB" sz="800" dirty="0">
                <a:solidFill>
                  <a:prstClr val="black"/>
                </a:solidFill>
              </a:rPr>
              <a:t>(</a:t>
            </a:r>
            <a:r>
              <a:rPr lang="pt-BR" sz="800" dirty="0">
                <a:solidFill>
                  <a:prstClr val="black"/>
                </a:solidFill>
              </a:rPr>
              <a:t>Almeida, Savoy, &amp; Boxer, 2011).</a:t>
            </a:r>
          </a:p>
          <a:p>
            <a:pPr lvl="0">
              <a:defRPr/>
            </a:pPr>
            <a:r>
              <a:rPr lang="pt-BR" sz="1000" dirty="0">
                <a:solidFill>
                  <a:prstClr val="black"/>
                </a:solidFill>
              </a:rPr>
              <a:t> </a:t>
            </a:r>
          </a:p>
          <a:p>
            <a:pPr lvl="0">
              <a:defRPr/>
            </a:pPr>
            <a:r>
              <a:rPr lang="pt-BR" sz="1000" dirty="0">
                <a:solidFill>
                  <a:prstClr val="black"/>
                </a:solidFill>
              </a:rPr>
              <a:t>Psychological distress experienced due to weight based stigmatization has been shown impact on binge eating behaviour (</a:t>
            </a:r>
            <a:r>
              <a:rPr lang="de-DE" sz="1000" dirty="0">
                <a:solidFill>
                  <a:prstClr val="black"/>
                </a:solidFill>
              </a:rPr>
              <a:t>Ashmore, Friedman, </a:t>
            </a:r>
            <a:r>
              <a:rPr lang="de-DE" sz="800" dirty="0">
                <a:solidFill>
                  <a:prstClr val="black"/>
                </a:solidFill>
              </a:rPr>
              <a:t>Reichmann, &amp; Musante, 2008). </a:t>
            </a:r>
            <a:r>
              <a:rPr lang="pt-BR" sz="800" dirty="0">
                <a:solidFill>
                  <a:prstClr val="black"/>
                </a:solidFill>
              </a:rPr>
              <a:t> </a:t>
            </a:r>
            <a:endParaRPr lang="en-GB" sz="800" dirty="0">
              <a:solidFill>
                <a:prstClr val="black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009751-E1FE-479E-992E-27E92AF2DB5A}"/>
              </a:ext>
            </a:extLst>
          </p:cNvPr>
          <p:cNvSpPr/>
          <p:nvPr/>
        </p:nvSpPr>
        <p:spPr>
          <a:xfrm>
            <a:off x="9227794" y="2904315"/>
            <a:ext cx="2877144" cy="171990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</a:rPr>
              <a:t>Individuals suffering from BED are seen as being: - 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000" dirty="0">
                <a:solidFill>
                  <a:prstClr val="black"/>
                </a:solidFill>
              </a:rPr>
              <a:t>more responsible for their disorder compared to AN and BN,  due to a lack of self-control </a:t>
            </a:r>
            <a:r>
              <a:rPr lang="en-GB" sz="800" dirty="0">
                <a:solidFill>
                  <a:prstClr val="black"/>
                </a:solidFill>
              </a:rPr>
              <a:t>(</a:t>
            </a:r>
            <a:r>
              <a:rPr lang="nb-NO" sz="800" dirty="0">
                <a:solidFill>
                  <a:prstClr val="black"/>
                </a:solidFill>
              </a:rPr>
              <a:t>Ebneter, &amp; Latner, 2013). </a:t>
            </a:r>
          </a:p>
          <a:p>
            <a:pPr lvl="0">
              <a:defRPr/>
            </a:pPr>
            <a:endParaRPr lang="nb-NO" sz="100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nb-NO" sz="1000" dirty="0">
                <a:solidFill>
                  <a:prstClr val="black"/>
                </a:solidFill>
              </a:rPr>
              <a:t>Individuals with Binge-Eating Disorder are commonly classed as obese. Research investigating preference for sexual partner.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nb-NO" sz="1000" dirty="0">
                <a:solidFill>
                  <a:prstClr val="black"/>
                </a:solidFill>
              </a:rPr>
              <a:t>Least prefered when compared with people with disabilities and people with history of STDs </a:t>
            </a:r>
            <a:r>
              <a:rPr lang="nb-NO" sz="800" dirty="0">
                <a:solidFill>
                  <a:prstClr val="black"/>
                </a:solidFill>
              </a:rPr>
              <a:t>(</a:t>
            </a:r>
            <a:r>
              <a:rPr lang="de-DE" sz="800" dirty="0">
                <a:solidFill>
                  <a:prstClr val="black"/>
                </a:solidFill>
              </a:rPr>
              <a:t>Chen, &amp; Brown, 2005). </a:t>
            </a:r>
            <a:endParaRPr lang="nb-NO" sz="800" dirty="0">
              <a:solidFill>
                <a:prstClr val="black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FB2880-DC22-4E87-A2C9-7D120AAA6FCA}"/>
              </a:ext>
            </a:extLst>
          </p:cNvPr>
          <p:cNvSpPr/>
          <p:nvPr/>
        </p:nvSpPr>
        <p:spPr>
          <a:xfrm>
            <a:off x="9227794" y="4680311"/>
            <a:ext cx="2881502" cy="21043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000" dirty="0">
                <a:solidFill>
                  <a:prstClr val="black"/>
                </a:solidFill>
              </a:rPr>
              <a:t>Stigmatizing attitudes have been shown to be as prevalent amongst </a:t>
            </a:r>
            <a:r>
              <a:rPr lang="en-GB" sz="1000" b="1" dirty="0">
                <a:solidFill>
                  <a:prstClr val="black"/>
                </a:solidFill>
              </a:rPr>
              <a:t>medical professionals </a:t>
            </a:r>
            <a:r>
              <a:rPr lang="en-GB" sz="1000" dirty="0">
                <a:solidFill>
                  <a:prstClr val="black"/>
                </a:solidFill>
              </a:rPr>
              <a:t>as with the general public </a:t>
            </a:r>
            <a:r>
              <a:rPr lang="en-GB" sz="800" dirty="0">
                <a:solidFill>
                  <a:prstClr val="black"/>
                </a:solidFill>
              </a:rPr>
              <a:t>(</a:t>
            </a:r>
            <a:r>
              <a:rPr lang="it-IT" sz="800" dirty="0">
                <a:solidFill>
                  <a:prstClr val="black"/>
                </a:solidFill>
              </a:rPr>
              <a:t>Sabin, Marini, &amp; Nosek, 2012)</a:t>
            </a:r>
            <a:r>
              <a:rPr lang="it-IT" sz="9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it-IT" sz="900" dirty="0">
              <a:solidFill>
                <a:prstClr val="black"/>
              </a:solidFill>
            </a:endParaRPr>
          </a:p>
          <a:p>
            <a:pPr lvl="0"/>
            <a:r>
              <a:rPr lang="it-IT" sz="1000" dirty="0">
                <a:solidFill>
                  <a:prstClr val="black"/>
                </a:solidFill>
              </a:rPr>
              <a:t>Similar attitudes were shown to persist amongst over 4k </a:t>
            </a:r>
            <a:r>
              <a:rPr lang="it-IT" sz="1000" b="1" dirty="0">
                <a:solidFill>
                  <a:prstClr val="black"/>
                </a:solidFill>
              </a:rPr>
              <a:t>medical students </a:t>
            </a:r>
            <a:r>
              <a:rPr lang="it-IT" sz="800" dirty="0">
                <a:solidFill>
                  <a:prstClr val="black"/>
                </a:solidFill>
              </a:rPr>
              <a:t>(Phelan, et al., 2014).  </a:t>
            </a:r>
          </a:p>
          <a:p>
            <a:pPr lvl="0"/>
            <a:endParaRPr lang="it-IT" sz="80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en-GB" sz="1000" dirty="0">
                <a:solidFill>
                  <a:prstClr val="black"/>
                </a:solidFill>
              </a:rPr>
              <a:t>AN, BN and BED have all been shown to involve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000" dirty="0">
                <a:solidFill>
                  <a:prstClr val="black"/>
                </a:solidFill>
              </a:rPr>
              <a:t>Internalisation.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000" dirty="0">
                <a:solidFill>
                  <a:prstClr val="black"/>
                </a:solidFill>
              </a:rPr>
              <a:t>Alienation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000" dirty="0">
                <a:solidFill>
                  <a:prstClr val="black"/>
                </a:solidFill>
              </a:rPr>
              <a:t>Social withdrawal</a:t>
            </a:r>
          </a:p>
          <a:p>
            <a:pPr marL="171450" lvl="0" indent="-171450">
              <a:buFont typeface="Arial" panose="020B0604020202020204" pitchFamily="34" charset="0"/>
              <a:buChar char="•"/>
              <a:defRPr/>
            </a:pPr>
            <a:r>
              <a:rPr lang="en-GB" sz="1000" dirty="0">
                <a:solidFill>
                  <a:prstClr val="black"/>
                </a:solidFill>
              </a:rPr>
              <a:t>Increasing the severity of symptoms </a:t>
            </a:r>
            <a:r>
              <a:rPr lang="en-GB" sz="800" dirty="0">
                <a:solidFill>
                  <a:prstClr val="black"/>
                </a:solidFill>
              </a:rPr>
              <a:t>(Griffiths, </a:t>
            </a:r>
            <a:r>
              <a:rPr lang="en-GB" sz="800" dirty="0" err="1">
                <a:solidFill>
                  <a:prstClr val="black"/>
                </a:solidFill>
              </a:rPr>
              <a:t>Mitchison</a:t>
            </a:r>
            <a:r>
              <a:rPr lang="en-GB" sz="800" dirty="0">
                <a:solidFill>
                  <a:prstClr val="black"/>
                </a:solidFill>
              </a:rPr>
              <a:t>, Murray, Mond, &amp; Bastian, 2018). 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3BF3A0D9-26ED-47F0-B73D-86A7186D5B00}"/>
              </a:ext>
            </a:extLst>
          </p:cNvPr>
          <p:cNvSpPr/>
          <p:nvPr/>
        </p:nvSpPr>
        <p:spPr>
          <a:xfrm>
            <a:off x="80262" y="58871"/>
            <a:ext cx="2879875" cy="1430589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D150C3E-A8ED-4AB0-8794-4BE43CA503E3}"/>
              </a:ext>
            </a:extLst>
          </p:cNvPr>
          <p:cNvSpPr txBox="1"/>
          <p:nvPr/>
        </p:nvSpPr>
        <p:spPr>
          <a:xfrm>
            <a:off x="391124" y="273141"/>
            <a:ext cx="224971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600" b="1" dirty="0">
                <a:solidFill>
                  <a:prstClr val="black"/>
                </a:solidFill>
              </a:rPr>
              <a:t>Anorexia Nervosa (AN).</a:t>
            </a:r>
          </a:p>
          <a:p>
            <a:pPr lvl="0" algn="ctr"/>
            <a:r>
              <a:rPr lang="en-GB" sz="1000" dirty="0">
                <a:solidFill>
                  <a:prstClr val="black"/>
                </a:solidFill>
              </a:rPr>
              <a:t>Controlling your weight through limiting food or over exercising</a:t>
            </a:r>
          </a:p>
          <a:p>
            <a:pPr lvl="0" algn="ctr"/>
            <a:r>
              <a:rPr lang="en-GB" sz="800" dirty="0">
                <a:solidFill>
                  <a:prstClr val="black"/>
                </a:solidFill>
              </a:rPr>
              <a:t>("Eating disorders: recognition and treatment | Guidance and guidelines | NICE", 2018).  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7B4B1B4-B9AA-450C-B5F5-88F1CD893460}"/>
              </a:ext>
            </a:extLst>
          </p:cNvPr>
          <p:cNvSpPr/>
          <p:nvPr/>
        </p:nvSpPr>
        <p:spPr>
          <a:xfrm>
            <a:off x="3015914" y="3322182"/>
            <a:ext cx="1549297" cy="25078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Research has often looked at stigma related to Bulimia alongside Anorexia and have shown similar stigmatizing attitudes to be apparent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Roehrig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&amp; McLean, 2010). </a:t>
            </a:r>
          </a:p>
          <a:p>
            <a:pPr>
              <a:spcAft>
                <a:spcPts val="0"/>
              </a:spcAft>
            </a:pP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Sufferers of both BN and AN were seen as less impaired when compared to other mental health disorders such as major depressive disorder</a:t>
            </a:r>
            <a:r>
              <a:rPr lang="en-GB" sz="10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</a:t>
            </a:r>
            <a:r>
              <a:rPr lang="nb-NO" sz="800" dirty="0">
                <a:solidFill>
                  <a:srgbClr val="000000"/>
                </a:solidFill>
                <a:latin typeface="Calibri" panose="020F0502020204030204" pitchFamily="34" charset="0"/>
              </a:rPr>
              <a:t>Ebneter, &amp; Latner, 2013). </a:t>
            </a:r>
            <a:endParaRPr lang="en-GB" sz="800" dirty="0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34257E3-B0FF-4ED5-A0B9-3D39F0334B6A}"/>
              </a:ext>
            </a:extLst>
          </p:cNvPr>
          <p:cNvSpPr/>
          <p:nvPr/>
        </p:nvSpPr>
        <p:spPr>
          <a:xfrm>
            <a:off x="7542193" y="3322182"/>
            <a:ext cx="1589652" cy="2534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tx1">
                <a:lumMod val="50000"/>
                <a:lumOff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Bulimia sufferers seen as: - 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More responsible. 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More self-destructive. </a:t>
            </a:r>
            <a:endParaRPr lang="en-GB" sz="1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</a:t>
            </a:r>
            <a:r>
              <a:rPr lang="en-GB" sz="800" dirty="0">
                <a:solidFill>
                  <a:prstClr val="black"/>
                </a:solidFill>
              </a:rPr>
              <a:t>Wingfield, Kelly, Serdar,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Shivy, &amp; 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Mazzeo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2011).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More at risk of mis-carriage during pregnancy 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(Micali, </a:t>
            </a:r>
            <a:r>
              <a:rPr lang="en-GB" sz="800" dirty="0" err="1">
                <a:solidFill>
                  <a:srgbClr val="000000"/>
                </a:solidFill>
                <a:latin typeface="Calibri" panose="020F0502020204030204" pitchFamily="34" charset="0"/>
              </a:rPr>
              <a:t>Simonoff</a:t>
            </a:r>
            <a:r>
              <a:rPr lang="en-GB" sz="800" dirty="0">
                <a:solidFill>
                  <a:srgbClr val="000000"/>
                </a:solidFill>
                <a:latin typeface="Calibri" panose="020F0502020204030204" pitchFamily="34" charset="0"/>
              </a:rPr>
              <a:t>, &amp; Treasure, 2007).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The feelings of shame reported by individuals with eating disorders have shown Bulimia to be associated with</a:t>
            </a:r>
            <a:r>
              <a:rPr lang="en-GB" sz="1000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b="1" i="1" dirty="0">
                <a:solidFill>
                  <a:srgbClr val="000000"/>
                </a:solidFill>
                <a:latin typeface="Calibri" panose="020F0502020204030204" pitchFamily="34" charset="0"/>
              </a:rPr>
              <a:t>Internal shame </a:t>
            </a:r>
            <a:r>
              <a:rPr lang="en-GB" sz="800" i="1" dirty="0">
                <a:solidFill>
                  <a:srgbClr val="000000"/>
                </a:solidFill>
                <a:latin typeface="Calibri" panose="020F0502020204030204" pitchFamily="34" charset="0"/>
              </a:rPr>
              <a:t>(Troop, Allan, </a:t>
            </a:r>
            <a:r>
              <a:rPr lang="en-GB" sz="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Serpell</a:t>
            </a:r>
            <a:r>
              <a:rPr lang="en-GB" sz="800" i="1" dirty="0">
                <a:solidFill>
                  <a:srgbClr val="000000"/>
                </a:solidFill>
                <a:latin typeface="Calibri" panose="020F0502020204030204" pitchFamily="34" charset="0"/>
              </a:rPr>
              <a:t>, &amp; Treasure, 2008). </a:t>
            </a:r>
            <a:endParaRPr lang="en-GB" sz="800" dirty="0"/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0A07B30A-5FD8-4174-A78A-008515673C04}"/>
              </a:ext>
            </a:extLst>
          </p:cNvPr>
          <p:cNvCxnSpPr>
            <a:cxnSpLocks/>
            <a:stCxn id="4" idx="6"/>
            <a:endCxn id="114" idx="1"/>
          </p:cNvCxnSpPr>
          <p:nvPr/>
        </p:nvCxnSpPr>
        <p:spPr>
          <a:xfrm flipV="1">
            <a:off x="7421430" y="4589515"/>
            <a:ext cx="120763" cy="694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A close up of a sign&#10;&#10;Description automatically generated">
            <a:extLst>
              <a:ext uri="{FF2B5EF4-FFF2-40B4-BE49-F238E27FC236}">
                <a16:creationId xmlns:a16="http://schemas.microsoft.com/office/drawing/2014/main" id="{4FDDA278-7E3B-4148-91EA-17F40A8DD6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075536" y="2674533"/>
            <a:ext cx="1327913" cy="578669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446578B-5105-4C8B-A566-AAE3CF6FC7C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7692547" y="2664334"/>
            <a:ext cx="1346757" cy="578670"/>
          </a:xfrm>
          <a:prstGeom prst="rect">
            <a:avLst/>
          </a:prstGeom>
          <a:effectLst>
            <a:glow rad="1270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2562804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7175" y="209550"/>
            <a:ext cx="1164907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References.</a:t>
            </a:r>
          </a:p>
          <a:p>
            <a:endParaRPr lang="en-GB" sz="800" dirty="0"/>
          </a:p>
          <a:p>
            <a:r>
              <a:rPr lang="en-GB" sz="800" dirty="0"/>
              <a:t>Ali, K., Farrer, L., </a:t>
            </a:r>
            <a:r>
              <a:rPr lang="en-GB" sz="800" dirty="0" err="1"/>
              <a:t>Fassnacht</a:t>
            </a:r>
            <a:r>
              <a:rPr lang="en-GB" sz="800" dirty="0"/>
              <a:t>, D. B., Gulliver, A., Bauer, S., &amp; Griffiths, K. M. (2017). Perceived barriers and facilitators towards help‐seeking for eating disorders: A systematic review. International Journal of Eating Disorders, 	50(1), 9-21.</a:t>
            </a:r>
          </a:p>
          <a:p>
            <a:endParaRPr lang="en-GB" sz="800" dirty="0"/>
          </a:p>
          <a:p>
            <a:r>
              <a:rPr lang="en-GB" sz="800" dirty="0"/>
              <a:t>Almeida, L., Savoy, S., &amp; Boxer, P. (2011). The role of weight stigmatization in cumulative risk for binge eating. Journal of Clinical Psychology, 67(3), 278–292. https://doi-org.ezproxy.uwtsd.ac.uk/10.1002/jclp.20749</a:t>
            </a:r>
          </a:p>
          <a:p>
            <a:endParaRPr lang="en-GB" sz="800" dirty="0"/>
          </a:p>
          <a:p>
            <a:r>
              <a:rPr lang="en-GB" sz="800" dirty="0"/>
              <a:t>Ashmore, Friedman, Reichmann, &amp; </a:t>
            </a:r>
            <a:r>
              <a:rPr lang="en-GB" sz="800" dirty="0" err="1"/>
              <a:t>Musante</a:t>
            </a:r>
            <a:r>
              <a:rPr lang="en-GB" sz="800" dirty="0"/>
              <a:t>. (2008). Weight-based stigmatization, psychological distress, &amp; binge eating </a:t>
            </a:r>
            <a:r>
              <a:rPr lang="en-GB" sz="800" dirty="0" err="1"/>
              <a:t>behavior</a:t>
            </a:r>
            <a:r>
              <a:rPr lang="en-GB" sz="800" dirty="0"/>
              <a:t> among obese treatment-seeking adults. Eating </a:t>
            </a:r>
            <a:r>
              <a:rPr lang="en-GB" sz="800" dirty="0" err="1"/>
              <a:t>Behaviors</a:t>
            </a:r>
            <a:r>
              <a:rPr lang="en-GB" sz="800" dirty="0"/>
              <a:t>, 9(2), 203-209.</a:t>
            </a:r>
          </a:p>
          <a:p>
            <a:endParaRPr lang="en-GB" sz="800" dirty="0"/>
          </a:p>
          <a:p>
            <a:r>
              <a:rPr lang="en-GB" sz="800" dirty="0"/>
              <a:t>Bramon‐Bosch, E., Troop, N. A., &amp; Treasure, J. L. (2000). Eating disorders in males: A comparison with female patients. European Eating Disorders Review, 8(4), 321-328.</a:t>
            </a:r>
          </a:p>
          <a:p>
            <a:endParaRPr lang="en-GB" sz="800" dirty="0"/>
          </a:p>
          <a:p>
            <a:r>
              <a:rPr lang="en-GB" sz="800" dirty="0"/>
              <a:t>Cachelin, F. M., </a:t>
            </a:r>
            <a:r>
              <a:rPr lang="en-GB" sz="800" dirty="0" err="1"/>
              <a:t>Rebeck</a:t>
            </a:r>
            <a:r>
              <a:rPr lang="en-GB" sz="800" dirty="0"/>
              <a:t>, R., </a:t>
            </a:r>
            <a:r>
              <a:rPr lang="en-GB" sz="800" dirty="0" err="1"/>
              <a:t>Veisel</a:t>
            </a:r>
            <a:r>
              <a:rPr lang="en-GB" sz="800" dirty="0"/>
              <a:t>, C., &amp; </a:t>
            </a:r>
            <a:r>
              <a:rPr lang="en-GB" sz="800" dirty="0" err="1"/>
              <a:t>Striegel</a:t>
            </a:r>
            <a:r>
              <a:rPr lang="en-GB" sz="800" dirty="0"/>
              <a:t>‐Moore, R. H. (2001). Barriers to treatment for eating disorders among ethnically diverse women. International Journal of Eating Disorders, 30(3), 269-278.</a:t>
            </a:r>
          </a:p>
          <a:p>
            <a:endParaRPr lang="en-GB" sz="800" dirty="0"/>
          </a:p>
          <a:p>
            <a:r>
              <a:rPr lang="en-GB" sz="800" dirty="0"/>
              <a:t>Chen, E. Y., &amp; Brown, M. (2005). Obesity stigma in sexual relationships. Obesity Research, 13(8), 1393-1397.</a:t>
            </a:r>
          </a:p>
          <a:p>
            <a:endParaRPr lang="en-GB" sz="800" dirty="0"/>
          </a:p>
          <a:p>
            <a:r>
              <a:rPr lang="en-GB" sz="800" dirty="0"/>
              <a:t>Eating disorders: recognition and treatment | Guidance and guidelines | NICE. (2018). Retrieved from https://www.nice.org.uk/guidance/ng69 </a:t>
            </a:r>
          </a:p>
          <a:p>
            <a:endParaRPr lang="en-GB" sz="800" dirty="0"/>
          </a:p>
          <a:p>
            <a:r>
              <a:rPr lang="en-GB" sz="800" dirty="0"/>
              <a:t>Ebneter, D. S., &amp; </a:t>
            </a:r>
            <a:r>
              <a:rPr lang="en-GB" sz="800" dirty="0" err="1"/>
              <a:t>Latner</a:t>
            </a:r>
            <a:r>
              <a:rPr lang="en-GB" sz="800" dirty="0"/>
              <a:t>, J. D. (2013). Stigmatizing attitudes differ across mental health disorders: a comparison of stigma across eating disorders, obesity, and major depressive disorder. The Journal of nervous and mental 	disease, 201(4), 281-285.</a:t>
            </a:r>
          </a:p>
          <a:p>
            <a:endParaRPr lang="en-GB" sz="800" dirty="0"/>
          </a:p>
          <a:p>
            <a:r>
              <a:rPr lang="en-GB" sz="800" dirty="0"/>
              <a:t>Evans, E. J., Hay, P. J., Mond, J., Paxton, S. J., Quirk, F., Rodgers, B., ... &amp; </a:t>
            </a:r>
            <a:r>
              <a:rPr lang="en-GB" sz="800" dirty="0" err="1"/>
              <a:t>Sawoniewska</a:t>
            </a:r>
            <a:r>
              <a:rPr lang="en-GB" sz="800" dirty="0"/>
              <a:t>, M. A. (2011). Barriers to help-seeking in young women with eating disorders: a qualitative exploration in a longitudinal community survey. Eating Disorders, 19(3), 270-285.</a:t>
            </a:r>
          </a:p>
          <a:p>
            <a:endParaRPr lang="en-GB" sz="800" dirty="0"/>
          </a:p>
          <a:p>
            <a:r>
              <a:rPr lang="en-GB" sz="800" dirty="0"/>
              <a:t>Griffiths, S., </a:t>
            </a:r>
            <a:r>
              <a:rPr lang="en-GB" sz="800" dirty="0" err="1"/>
              <a:t>Mitchison</a:t>
            </a:r>
            <a:r>
              <a:rPr lang="en-GB" sz="800" dirty="0"/>
              <a:t>, D., Murray, S. B., Mond, J. M., &amp; Bastian, B. B. (2018). How might eating disorders stigmatization worsen eating disorders symptom severity? Evaluation of a stigma internalization model. International Journal of Eating Disorders.</a:t>
            </a:r>
          </a:p>
          <a:p>
            <a:endParaRPr lang="en-GB" sz="800" dirty="0"/>
          </a:p>
          <a:p>
            <a:r>
              <a:rPr lang="en-GB" sz="800" dirty="0"/>
              <a:t>Magallares, A., Jauregui-</a:t>
            </a:r>
            <a:r>
              <a:rPr lang="en-GB" sz="800" dirty="0" err="1"/>
              <a:t>Lobera</a:t>
            </a:r>
            <a:r>
              <a:rPr lang="en-GB" sz="800" dirty="0"/>
              <a:t>, I., </a:t>
            </a:r>
            <a:r>
              <a:rPr lang="en-GB" sz="800" dirty="0" err="1"/>
              <a:t>Gamiz</a:t>
            </a:r>
            <a:r>
              <a:rPr lang="en-GB" sz="800" dirty="0"/>
              <a:t>-Jimenez, N., &amp; </a:t>
            </a:r>
            <a:r>
              <a:rPr lang="en-GB" sz="800" dirty="0" err="1"/>
              <a:t>Santed</a:t>
            </a:r>
            <a:r>
              <a:rPr lang="en-GB" sz="800" dirty="0"/>
              <a:t>, M. (2014). Subjective Well-Being in a Sample of Women with Eating Disorders. Psychological Record, 64(4), 769–776. https://doi-org.ezproxy.uwtsd.ac.uk/10.1007/s40732-014-0043-x</a:t>
            </a:r>
          </a:p>
          <a:p>
            <a:endParaRPr lang="en-GB" sz="800" dirty="0"/>
          </a:p>
          <a:p>
            <a:r>
              <a:rPr lang="en-GB" sz="800" dirty="0"/>
              <a:t>Maier, A., Ernst, J., Müller, S., Gross, D., </a:t>
            </a:r>
            <a:r>
              <a:rPr lang="en-GB" sz="800" dirty="0" err="1"/>
              <a:t>Zepf</a:t>
            </a:r>
            <a:r>
              <a:rPr lang="en-GB" sz="800" dirty="0"/>
              <a:t>, F., </a:t>
            </a:r>
            <a:r>
              <a:rPr lang="en-GB" sz="800" dirty="0" err="1"/>
              <a:t>Herpertz-dahlmann</a:t>
            </a:r>
            <a:r>
              <a:rPr lang="en-GB" sz="800" dirty="0"/>
              <a:t>, B., &amp; Hagenah, U. (2014). Self-Perceived Stigmatization in Female Patients with Anorexia Nervosa - Results from an Explorative Retrospective Pilot Study of Adolescents. Psychopathology, 47(2), 127-32.</a:t>
            </a:r>
          </a:p>
          <a:p>
            <a:endParaRPr lang="en-GB" sz="800" dirty="0"/>
          </a:p>
          <a:p>
            <a:r>
              <a:rPr lang="en-GB" sz="800" dirty="0"/>
              <a:t>Micali, N., </a:t>
            </a:r>
            <a:r>
              <a:rPr lang="en-GB" sz="800" dirty="0" err="1"/>
              <a:t>Simonoff</a:t>
            </a:r>
            <a:r>
              <a:rPr lang="en-GB" sz="800" dirty="0"/>
              <a:t>, E., &amp; Treasure, J. (2007). Risk of major adverse perinatal outcomes in women with eating disorders. The British Journal of Psychiatry, 190(3), 255-259.</a:t>
            </a:r>
          </a:p>
          <a:p>
            <a:endParaRPr lang="en-GB" sz="800" dirty="0"/>
          </a:p>
          <a:p>
            <a:r>
              <a:rPr lang="en-GB" sz="800" dirty="0"/>
              <a:t>Mond, J. M., Robertson-Smith, G., &amp; </a:t>
            </a:r>
            <a:r>
              <a:rPr lang="en-GB" sz="800" dirty="0" err="1"/>
              <a:t>Vetere</a:t>
            </a:r>
            <a:r>
              <a:rPr lang="en-GB" sz="800" dirty="0"/>
              <a:t>, A. (2006). Stigma and eating disorders: Is there evidence of negative attitudes towards anorexia nervosa among women in the community?. Journal of Mental Health, 15(5), 519-532.</a:t>
            </a:r>
          </a:p>
          <a:p>
            <a:endParaRPr lang="en-GB" sz="800" dirty="0"/>
          </a:p>
          <a:p>
            <a:r>
              <a:rPr lang="en-GB" sz="800" dirty="0"/>
              <a:t>Phelan, S. M., Dovidio, J. F., </a:t>
            </a:r>
            <a:r>
              <a:rPr lang="en-GB" sz="800" dirty="0" err="1"/>
              <a:t>Puhl</a:t>
            </a:r>
            <a:r>
              <a:rPr lang="en-GB" sz="800" dirty="0"/>
              <a:t>, R. M., Burgess, D. J., Nelson, D. B., </a:t>
            </a:r>
            <a:r>
              <a:rPr lang="en-GB" sz="800" dirty="0" err="1"/>
              <a:t>Yeazel</a:t>
            </a:r>
            <a:r>
              <a:rPr lang="en-GB" sz="800" dirty="0"/>
              <a:t>, M. W., ... &amp; Van </a:t>
            </a:r>
            <a:r>
              <a:rPr lang="en-GB" sz="800" dirty="0" err="1"/>
              <a:t>Ryn</a:t>
            </a:r>
            <a:r>
              <a:rPr lang="en-GB" sz="800" dirty="0"/>
              <a:t>, M. (2014). Implicit and explicit weight bias in a national sample of 4,732 medical students: The medical student CHANGES study. Obesity, 22(4), 1201-1208.</a:t>
            </a:r>
          </a:p>
          <a:p>
            <a:endParaRPr lang="en-GB" sz="800" dirty="0"/>
          </a:p>
          <a:p>
            <a:r>
              <a:rPr lang="en-GB" sz="800" dirty="0"/>
              <a:t>Puhl, R., &amp; Suh, Y. (2015). Stigma and eating and weight disorders. Current psychiatry reports, 17(3), 10.</a:t>
            </a:r>
          </a:p>
          <a:p>
            <a:endParaRPr lang="en-GB" sz="800" dirty="0"/>
          </a:p>
          <a:p>
            <a:r>
              <a:rPr lang="en-GB" sz="800" dirty="0"/>
              <a:t>Roehrig, J. P., &amp; McLean, C. P. (2010). A comparison of stigma toward eating disorders versus depression. International Journal of Eating Disorders, 43(7), 671-674.</a:t>
            </a:r>
          </a:p>
          <a:p>
            <a:endParaRPr lang="en-GB" sz="800" dirty="0"/>
          </a:p>
          <a:p>
            <a:r>
              <a:rPr lang="en-GB" sz="800" dirty="0" err="1"/>
              <a:t>Rüsch</a:t>
            </a:r>
            <a:r>
              <a:rPr lang="en-GB" sz="800" dirty="0"/>
              <a:t>, N., </a:t>
            </a:r>
            <a:r>
              <a:rPr lang="en-GB" sz="800" dirty="0" err="1"/>
              <a:t>Angermeyer</a:t>
            </a:r>
            <a:r>
              <a:rPr lang="en-GB" sz="800" dirty="0"/>
              <a:t>, M. C., &amp; Corrigan, P. W. (2005). Mental illness stigma: concepts, consequences, and initiatives to reduce stigma. European psychiatry, 20(8), 529-539.</a:t>
            </a:r>
          </a:p>
          <a:p>
            <a:endParaRPr lang="en-GB" sz="800" dirty="0"/>
          </a:p>
          <a:p>
            <a:r>
              <a:rPr lang="en-GB" sz="800" dirty="0"/>
              <a:t>Sabin, J. A., Marini, M., &amp; </a:t>
            </a:r>
            <a:r>
              <a:rPr lang="en-GB" sz="800" dirty="0" err="1"/>
              <a:t>Nosek</a:t>
            </a:r>
            <a:r>
              <a:rPr lang="en-GB" sz="800" dirty="0"/>
              <a:t>, B. A. (2012). Implicit and explicit anti-fat bias among a large sample of medical doctors by BMI, race/ethnicity and gender. </a:t>
            </a:r>
            <a:r>
              <a:rPr lang="en-GB" sz="800" dirty="0" err="1"/>
              <a:t>PloS</a:t>
            </a:r>
            <a:r>
              <a:rPr lang="en-GB" sz="800" dirty="0"/>
              <a:t> one, 7(11), e48448.</a:t>
            </a:r>
          </a:p>
          <a:p>
            <a:endParaRPr lang="en-GB" sz="800" dirty="0"/>
          </a:p>
          <a:p>
            <a:r>
              <a:rPr lang="en-GB" sz="800" dirty="0"/>
              <a:t>Stewart, M. C., Keel, P. K., &amp; </a:t>
            </a:r>
            <a:r>
              <a:rPr lang="en-GB" sz="800" dirty="0" err="1"/>
              <a:t>Schiavo</a:t>
            </a:r>
            <a:r>
              <a:rPr lang="en-GB" sz="800" dirty="0"/>
              <a:t>, R. S. (2006). Stigmatization of anorexia nervosa. International Journal of Eating Disorders, 39(4), 320-325.</a:t>
            </a:r>
          </a:p>
          <a:p>
            <a:endParaRPr lang="en-GB" sz="800" dirty="0"/>
          </a:p>
          <a:p>
            <a:r>
              <a:rPr lang="en-GB" sz="800" dirty="0"/>
              <a:t>Troop, N. A., Allan, S., </a:t>
            </a:r>
            <a:r>
              <a:rPr lang="en-GB" sz="800" dirty="0" err="1"/>
              <a:t>Serpell</a:t>
            </a:r>
            <a:r>
              <a:rPr lang="en-GB" sz="800" dirty="0"/>
              <a:t>, L., &amp; Treasure, J. L. (2008). Shame in women with a history of eating disorders. European Eating Disorders Review: The Professional Journal of the Eating Disorders Association, 16(6), 480-488.</a:t>
            </a:r>
          </a:p>
          <a:p>
            <a:endParaRPr lang="en-GB" sz="800" dirty="0"/>
          </a:p>
          <a:p>
            <a:r>
              <a:rPr lang="en-GB" sz="800" dirty="0"/>
              <a:t>Whitney, J., Haigh, R., </a:t>
            </a:r>
            <a:r>
              <a:rPr lang="en-GB" sz="800" dirty="0" err="1"/>
              <a:t>Weinman</a:t>
            </a:r>
            <a:r>
              <a:rPr lang="en-GB" sz="800" dirty="0"/>
              <a:t>, J., &amp; Treasure, J. (2007). Caring for people with eating disorders: Factors associated with psychological distress and negative caregiving appraisals in carers of people with eating disorders. 	British Journal of Clinical Psychology, 46(4), 413-428.</a:t>
            </a:r>
          </a:p>
          <a:p>
            <a:endParaRPr lang="en-GB" sz="800" dirty="0"/>
          </a:p>
          <a:p>
            <a:r>
              <a:rPr lang="en-GB" sz="800" dirty="0"/>
              <a:t>Wingfield, N., Kelly, N., Serdar, K., Shivy, V. A., &amp; </a:t>
            </a:r>
            <a:r>
              <a:rPr lang="en-GB" sz="800" dirty="0" err="1"/>
              <a:t>Mazzeo</a:t>
            </a:r>
            <a:r>
              <a:rPr lang="en-GB" sz="800" dirty="0"/>
              <a:t>, S. E. (2011). College students' perceptions of individuals with anorexia and bulimia nervosa. International Journal of Eating Disorders, 44(4), 369-375.</a:t>
            </a:r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85959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1547</TotalTime>
  <Words>933</Words>
  <Application>Microsoft Office PowerPoint</Application>
  <PresentationFormat>Widescreen</PresentationFormat>
  <Paragraphs>112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mission control</dc:creator>
  <cp:lastModifiedBy>mission control</cp:lastModifiedBy>
  <cp:revision>104</cp:revision>
  <dcterms:created xsi:type="dcterms:W3CDTF">2018-11-14T12:06:32Z</dcterms:created>
  <dcterms:modified xsi:type="dcterms:W3CDTF">2018-12-10T22:43:08Z</dcterms:modified>
</cp:coreProperties>
</file>