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rels" ContentType="application/vnd.openxmlformats-package.relationships+xml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68" r:id="rId15"/>
    <p:sldId id="269" r:id="rId16"/>
    <p:sldId id="271" r:id="rId17"/>
    <p:sldId id="272" r:id="rId18"/>
    <p:sldId id="276" r:id="rId19"/>
    <p:sldId id="273" r:id="rId20"/>
    <p:sldId id="277" r:id="rId21"/>
    <p:sldId id="278" r:id="rId22"/>
    <p:sldId id="279" r:id="rId23"/>
    <p:sldId id="280" r:id="rId24"/>
    <p:sldId id="274" r:id="rId25"/>
    <p:sldId id="281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832"/>
    <a:srgbClr val="26D9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-8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notesMaster" Target="notesMasters/notesMaster1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DB88F1-D1CE-4746-B79C-2ABB1D0EDE98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99E517-9810-5641-A594-B0AA04B0AF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162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When an enterprise grows to include branch offices,</a:t>
            </a:r>
            <a:r>
              <a:rPr lang="en-US" baseline="0" dirty="0" smtClean="0"/>
              <a:t> e-commerce services or global operations a single LAN is no longer sufficient to meet its business needs. </a:t>
            </a:r>
          </a:p>
          <a:p>
            <a:r>
              <a:rPr lang="en-US" baseline="0" dirty="0" smtClean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99E517-9810-5641-A594-B0AA04B0AFB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388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 smtClean="0"/>
              <a:t>Customer Premises Equipment (CPE)</a:t>
            </a:r>
            <a:r>
              <a:rPr lang="en-US" dirty="0" smtClean="0"/>
              <a:t>-The devices and inside wiring located at the premises of the subscriber and connected with a telecommunication channel of a carrier. The subscriber either owns the CPE or leases the CPE from the service provider. A subscriber, in this context, is a company that arranges for WAN services from a service provider or carrier. </a:t>
            </a:r>
          </a:p>
          <a:p>
            <a:r>
              <a:rPr lang="en-US" b="1" u="sng" dirty="0" smtClean="0"/>
              <a:t>Data Communications Equipment (DCE</a:t>
            </a:r>
            <a:r>
              <a:rPr lang="en-US" dirty="0" smtClean="0"/>
              <a:t>)-Also called data circuit-terminating equipment, the DCE consists of devices that put data on the local loop. The DCE primarily provides an interface to connect subscribers to a communication link on the WAN cloud. </a:t>
            </a:r>
          </a:p>
          <a:p>
            <a:r>
              <a:rPr lang="en-US" b="1" u="sng" dirty="0" smtClean="0"/>
              <a:t>Data Terminal Equipment (DTE)</a:t>
            </a:r>
            <a:r>
              <a:rPr lang="en-US" dirty="0" smtClean="0"/>
              <a:t>-The customer devices that pass the data from a customer network or host computer for transmission over the WAN. The DTE connects to the local loop through the DCE. </a:t>
            </a:r>
          </a:p>
          <a:p>
            <a:r>
              <a:rPr lang="en-US" b="1" dirty="0" smtClean="0"/>
              <a:t>Local Loop</a:t>
            </a:r>
            <a:r>
              <a:rPr lang="en-US" dirty="0" smtClean="0"/>
              <a:t>-The copper or fiber telephone cable that connects the CPE at the subscriber site to the CO of the service provider. The local loop is also sometimes called the "last-mile." </a:t>
            </a:r>
          </a:p>
          <a:p>
            <a:r>
              <a:rPr lang="en-US" b="1" dirty="0" smtClean="0"/>
              <a:t>Central Office (CO)</a:t>
            </a:r>
            <a:r>
              <a:rPr lang="en-US" dirty="0" smtClean="0"/>
              <a:t>-A local service provider facility or building where local telephone cables link to long-haul, all-digital, fiber-optic communications lines through a system of switches and other </a:t>
            </a:r>
            <a:r>
              <a:rPr lang="en-US" dirty="0" err="1" smtClean="0"/>
              <a:t>equipmen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99E517-9810-5641-A594-B0AA04B0AFB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9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WiMAX</a:t>
            </a:r>
            <a:r>
              <a:rPr lang="en-US" baseline="0" dirty="0" smtClean="0"/>
              <a:t> worldwide interoperability for microwave access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99E517-9810-5641-A594-B0AA04B0AFB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878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08/10/2012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t>08/10/2012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 userDrawn="1"/>
        </p:nvSpPr>
        <p:spPr>
          <a:xfrm>
            <a:off x="164561" y="6194228"/>
            <a:ext cx="50282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School of Applied Computing</a:t>
            </a:r>
          </a:p>
          <a:p>
            <a:r>
              <a:rPr lang="en-US" sz="14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Faculty of Applied Design and Engineering</a:t>
            </a:r>
            <a:endParaRPr lang="en-US" sz="1400" b="0" dirty="0">
              <a:solidFill>
                <a:schemeClr val="tx2">
                  <a:lumMod val="90000"/>
                  <a:lumOff val="10000"/>
                </a:schemeClr>
              </a:solidFill>
              <a:latin typeface="+mn-lt"/>
              <a:cs typeface="Apple Chancery"/>
            </a:endParaRPr>
          </a:p>
        </p:txBody>
      </p:sp>
      <p:pic>
        <p:nvPicPr>
          <p:cNvPr id="9" name="Picture 17" descr="smu80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902" y="107576"/>
            <a:ext cx="3495675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 userDrawn="1"/>
        </p:nvSpPr>
        <p:spPr>
          <a:xfrm>
            <a:off x="6968588" y="6316090"/>
            <a:ext cx="20127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Wide Area </a:t>
            </a:r>
            <a:r>
              <a:rPr lang="en-US" sz="1400" b="0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Networks</a:t>
            </a:r>
            <a:endParaRPr lang="en-US" sz="1400" b="0" dirty="0">
              <a:solidFill>
                <a:schemeClr val="tx2">
                  <a:lumMod val="90000"/>
                  <a:lumOff val="10000"/>
                </a:schemeClr>
              </a:solidFill>
              <a:latin typeface="+mj-lt"/>
              <a:cs typeface="Apple Chancery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Relationship Id="rId3" Type="http://schemas.openxmlformats.org/officeDocument/2006/relationships/image" Target="../media/image19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Relationship Id="rId3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tif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tif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242227"/>
            <a:ext cx="6498158" cy="1037999"/>
          </a:xfrm>
        </p:spPr>
        <p:txBody>
          <a:bodyPr/>
          <a:lstStyle/>
          <a:p>
            <a:r>
              <a:rPr lang="en-US" dirty="0" smtClean="0">
                <a:solidFill>
                  <a:srgbClr val="0F3661"/>
                </a:solidFill>
                <a:latin typeface="Times New Roman"/>
                <a:cs typeface="Times New Roman"/>
              </a:rPr>
              <a:t>Wide Area Networks (WANs)</a:t>
            </a:r>
            <a:endParaRPr lang="en-US" dirty="0">
              <a:solidFill>
                <a:srgbClr val="0F3661"/>
              </a:solidFill>
              <a:latin typeface="Times New Roman"/>
              <a:cs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51496" y="3753711"/>
            <a:ext cx="1355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800000"/>
                </a:solidFill>
                <a:latin typeface="Times New Roman"/>
                <a:cs typeface="Times New Roman"/>
              </a:rPr>
              <a:t>Lecture 1</a:t>
            </a:r>
            <a:endParaRPr lang="en-US" sz="2400" dirty="0">
              <a:solidFill>
                <a:srgbClr val="8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3521057" cy="771550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What is a WAN?</a:t>
            </a:r>
            <a:endParaRPr lang="en-US" sz="3200" dirty="0">
              <a:latin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204728"/>
            <a:ext cx="8112391" cy="3589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549276" y="4967585"/>
            <a:ext cx="81123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F3661"/>
                </a:solidFill>
                <a:latin typeface="Times New Roman"/>
                <a:cs typeface="Times New Roman"/>
              </a:rPr>
              <a:t>A WAN is a data communications network that operates beyond the geographic scope of a LAN. </a:t>
            </a:r>
          </a:p>
        </p:txBody>
      </p:sp>
    </p:spTree>
    <p:extLst>
      <p:ext uri="{BB962C8B-B14F-4D97-AF65-F5344CB8AC3E}">
        <p14:creationId xmlns:p14="http://schemas.microsoft.com/office/powerpoint/2010/main" val="40903895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407003"/>
            <a:ext cx="4709593" cy="402604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The Evolving Enterprise</a:t>
            </a:r>
            <a:endParaRPr lang="en-US" sz="3200" dirty="0">
              <a:latin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46" y="1562891"/>
            <a:ext cx="8059257" cy="4124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3549329" y="1010909"/>
            <a:ext cx="2556168" cy="40260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 smtClean="0">
                <a:latin typeface="Times New Roman"/>
                <a:cs typeface="Times New Roman"/>
              </a:rPr>
              <a:t>Small office</a:t>
            </a:r>
            <a:endParaRPr lang="en-US" sz="24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936967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91086" y="407003"/>
            <a:ext cx="4709593" cy="402604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The Evolving Enterprise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549329" y="1010909"/>
            <a:ext cx="2556168" cy="40260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 smtClean="0">
                <a:latin typeface="Times New Roman"/>
                <a:cs typeface="Times New Roman"/>
              </a:rPr>
              <a:t>Campus</a:t>
            </a:r>
            <a:endParaRPr lang="en-US" sz="2400" dirty="0">
              <a:latin typeface="Times New Roman"/>
              <a:cs typeface="Times New Roman"/>
            </a:endParaRPr>
          </a:p>
        </p:txBody>
      </p:sp>
      <p:pic>
        <p:nvPicPr>
          <p:cNvPr id="2" name="Picture 1" descr="campu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3115" y="1570312"/>
            <a:ext cx="7258050" cy="409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2092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91086" y="407003"/>
            <a:ext cx="4709593" cy="402604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The Evolving Enterprise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549329" y="1010909"/>
            <a:ext cx="2556168" cy="40260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Times New Roman"/>
                <a:cs typeface="Times New Roman"/>
              </a:rPr>
              <a:t>Branch</a:t>
            </a:r>
            <a:endParaRPr lang="en-US" sz="2400" dirty="0">
              <a:solidFill>
                <a:schemeClr val="tx2">
                  <a:lumMod val="90000"/>
                  <a:lumOff val="10000"/>
                </a:schemeClr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 descr="branch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238" y="1413514"/>
            <a:ext cx="7744768" cy="4428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1827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91086" y="407003"/>
            <a:ext cx="4709593" cy="402604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The Evolving Enterprise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549329" y="801322"/>
            <a:ext cx="2556168" cy="40260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 smtClean="0">
                <a:solidFill>
                  <a:srgbClr val="0F3661"/>
                </a:solidFill>
                <a:latin typeface="Times New Roman"/>
                <a:cs typeface="Times New Roman"/>
              </a:rPr>
              <a:t>Distributed</a:t>
            </a:r>
            <a:endParaRPr lang="en-US" sz="2400" dirty="0">
              <a:solidFill>
                <a:srgbClr val="0F3661"/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 descr="Dis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719" y="1413514"/>
            <a:ext cx="8121032" cy="429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5262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0" y="407003"/>
            <a:ext cx="5623764" cy="446217"/>
          </a:xfrm>
        </p:spPr>
        <p:txBody>
          <a:bodyPr/>
          <a:lstStyle/>
          <a:p>
            <a:r>
              <a:rPr lang="en-US" sz="3200" dirty="0">
                <a:latin typeface="Times New Roman"/>
                <a:cs typeface="Times New Roman"/>
              </a:rPr>
              <a:t>The </a:t>
            </a:r>
            <a:r>
              <a:rPr lang="en-US" sz="3200" dirty="0" smtClean="0">
                <a:latin typeface="Times New Roman"/>
                <a:cs typeface="Times New Roman"/>
              </a:rPr>
              <a:t>Hierarchical Network Model</a:t>
            </a:r>
            <a:endParaRPr lang="en-US" sz="3200" dirty="0">
              <a:latin typeface="Times New Roman"/>
              <a:cs typeface="Times New Roman"/>
            </a:endParaRPr>
          </a:p>
        </p:txBody>
      </p:sp>
      <p:pic>
        <p:nvPicPr>
          <p:cNvPr id="2" name="Picture 1" descr="Hirar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17" y="1230223"/>
            <a:ext cx="8425943" cy="452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3620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91086" y="407003"/>
            <a:ext cx="5377128" cy="402604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Enterprise Architecture</a:t>
            </a:r>
            <a:endParaRPr lang="en-US" sz="3200" dirty="0">
              <a:latin typeface="Times New Roman"/>
              <a:cs typeface="Times New Roman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40" y="939259"/>
            <a:ext cx="8075538" cy="4822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56182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91086" y="407003"/>
            <a:ext cx="5377128" cy="402604"/>
          </a:xfrm>
        </p:spPr>
        <p:txBody>
          <a:bodyPr/>
          <a:lstStyle/>
          <a:p>
            <a:r>
              <a:rPr lang="en-US" sz="3200" dirty="0">
                <a:latin typeface="Times New Roman"/>
                <a:cs typeface="Times New Roman"/>
              </a:rPr>
              <a:t>The Enterprise Architecture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006851"/>
            <a:ext cx="4526208" cy="3584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624" y="1921054"/>
            <a:ext cx="4325937" cy="37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6157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549275" y="1270072"/>
            <a:ext cx="2674428" cy="3758785"/>
            <a:chOff x="3052766" y="1803189"/>
            <a:chExt cx="2951782" cy="3758785"/>
          </a:xfrm>
        </p:grpSpPr>
        <p:sp>
          <p:nvSpPr>
            <p:cNvPr id="5" name="Rounded Rectangle 4"/>
            <p:cNvSpPr/>
            <p:nvPr/>
          </p:nvSpPr>
          <p:spPr>
            <a:xfrm>
              <a:off x="3057146" y="1803189"/>
              <a:ext cx="2947402" cy="533117"/>
            </a:xfrm>
            <a:prstGeom prst="roundRect">
              <a:avLst/>
            </a:prstGeom>
            <a:solidFill>
              <a:schemeClr val="bg2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Application</a:t>
              </a:r>
              <a:endParaRPr lang="en-US" b="1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057146" y="2351986"/>
              <a:ext cx="2947402" cy="533117"/>
            </a:xfrm>
            <a:prstGeom prst="roundRect">
              <a:avLst/>
            </a:prstGeom>
            <a:solidFill>
              <a:schemeClr val="bg2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Presentation</a:t>
              </a:r>
              <a:endParaRPr lang="en-US" b="1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3052766" y="2896389"/>
              <a:ext cx="2947402" cy="533117"/>
            </a:xfrm>
            <a:prstGeom prst="roundRect">
              <a:avLst/>
            </a:prstGeom>
            <a:solidFill>
              <a:schemeClr val="bg2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Session</a:t>
              </a:r>
              <a:endParaRPr lang="en-US" b="1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3052766" y="3429506"/>
              <a:ext cx="2947402" cy="533117"/>
            </a:xfrm>
            <a:prstGeom prst="roundRect">
              <a:avLst/>
            </a:prstGeom>
            <a:solidFill>
              <a:schemeClr val="bg2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Transport</a:t>
              </a:r>
              <a:endParaRPr lang="en-US" b="1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3052766" y="3962623"/>
              <a:ext cx="2947402" cy="533117"/>
            </a:xfrm>
            <a:prstGeom prst="roundRect">
              <a:avLst/>
            </a:prstGeom>
            <a:solidFill>
              <a:schemeClr val="bg2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Network</a:t>
              </a:r>
              <a:endParaRPr lang="en-US" b="1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3052766" y="4495740"/>
              <a:ext cx="2947402" cy="533117"/>
            </a:xfrm>
            <a:prstGeom prst="roundRect">
              <a:avLst/>
            </a:prstGeom>
            <a:solidFill>
              <a:srgbClr val="FFE832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Data link</a:t>
              </a:r>
              <a:endParaRPr lang="en-US" b="1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3052766" y="5028857"/>
              <a:ext cx="2947402" cy="533117"/>
            </a:xfrm>
            <a:prstGeom prst="roundRect">
              <a:avLst/>
            </a:prstGeom>
            <a:solidFill>
              <a:srgbClr val="FFE832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Physical</a:t>
              </a:r>
              <a:endParaRPr lang="en-US" b="1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</p:grp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191086" y="407003"/>
            <a:ext cx="5377128" cy="402604"/>
          </a:xfrm>
        </p:spPr>
        <p:txBody>
          <a:bodyPr/>
          <a:lstStyle/>
          <a:p>
            <a:r>
              <a:rPr lang="en-US" sz="3200" dirty="0">
                <a:latin typeface="Times New Roman"/>
                <a:cs typeface="Times New Roman"/>
              </a:rPr>
              <a:t>The Enterprise Architecture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941659" y="3978903"/>
            <a:ext cx="4247848" cy="533117"/>
          </a:xfrm>
          <a:prstGeom prst="roundRect">
            <a:avLst/>
          </a:prstGeom>
          <a:solidFill>
            <a:srgbClr val="FFE83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F3661"/>
                </a:solidFill>
                <a:latin typeface="Times New Roman"/>
                <a:cs typeface="Times New Roman"/>
              </a:rPr>
              <a:t>Frame relay, ATM, HDLC</a:t>
            </a:r>
            <a:endParaRPr lang="en-US" b="1" dirty="0">
              <a:solidFill>
                <a:srgbClr val="0F3661"/>
              </a:solidFill>
              <a:latin typeface="Times New Roman"/>
              <a:cs typeface="Times New Roman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3947530" y="4522023"/>
            <a:ext cx="4247848" cy="533117"/>
          </a:xfrm>
          <a:prstGeom prst="roundRect">
            <a:avLst/>
          </a:prstGeom>
          <a:solidFill>
            <a:srgbClr val="FFE83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F3661"/>
                </a:solidFill>
                <a:latin typeface="Times New Roman"/>
                <a:cs typeface="Times New Roman"/>
              </a:rPr>
              <a:t>Electrical , Mechanical, operational connections</a:t>
            </a:r>
            <a:endParaRPr lang="en-US" b="1" dirty="0">
              <a:solidFill>
                <a:srgbClr val="0F3661"/>
              </a:solidFill>
              <a:latin typeface="Times New Roman"/>
              <a:cs typeface="Times New Roman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139693" y="5291039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Times New Roman"/>
                <a:cs typeface="Times New Roman"/>
              </a:rPr>
              <a:t>OSI Model</a:t>
            </a:r>
            <a:endParaRPr lang="en-US" b="1" dirty="0">
              <a:latin typeface="Times New Roman"/>
              <a:cs typeface="Times New Roman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427550" y="5291039"/>
            <a:ext cx="160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latin typeface="Times New Roman"/>
                <a:cs typeface="Times New Roman"/>
              </a:rPr>
              <a:t>WAN Services</a:t>
            </a:r>
            <a:endParaRPr lang="en-US" b="1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48277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8696"/>
            <a:ext cx="4181475" cy="566659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WAN Physical Layer</a:t>
            </a:r>
            <a:endParaRPr lang="en-US" sz="3200" dirty="0">
              <a:latin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99" y="1365001"/>
            <a:ext cx="4417193" cy="3182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750" y="2430386"/>
            <a:ext cx="4351843" cy="3402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82004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8696"/>
            <a:ext cx="4796810" cy="864578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WAN Data Link Layer</a:t>
            </a:r>
            <a:endParaRPr lang="en-US" sz="3200" dirty="0">
              <a:latin typeface="Times New Roman"/>
              <a:cs typeface="Times New Roman"/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66" y="1443402"/>
            <a:ext cx="7928873" cy="4042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40473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87" y="815355"/>
            <a:ext cx="8042276" cy="754616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WAN Frame Encapsulation</a:t>
            </a:r>
            <a:endParaRPr lang="en-US" dirty="0">
              <a:latin typeface="Times New Roman"/>
              <a:cs typeface="Times New Roman"/>
            </a:endParaRPr>
          </a:p>
        </p:txBody>
      </p:sp>
      <p:grpSp>
        <p:nvGrpSpPr>
          <p:cNvPr id="19" name="Group 18"/>
          <p:cNvGrpSpPr/>
          <p:nvPr/>
        </p:nvGrpSpPr>
        <p:grpSpPr>
          <a:xfrm>
            <a:off x="470330" y="2289267"/>
            <a:ext cx="7697735" cy="611516"/>
            <a:chOff x="470330" y="2289267"/>
            <a:chExt cx="7697735" cy="611516"/>
          </a:xfrm>
        </p:grpSpPr>
        <p:sp>
          <p:nvSpPr>
            <p:cNvPr id="4" name="Rounded Rectangle 3"/>
            <p:cNvSpPr/>
            <p:nvPr/>
          </p:nvSpPr>
          <p:spPr>
            <a:xfrm>
              <a:off x="470330" y="2289267"/>
              <a:ext cx="1583445" cy="611516"/>
            </a:xfrm>
            <a:prstGeom prst="roundRect">
              <a:avLst/>
            </a:prstGeom>
            <a:solidFill>
              <a:schemeClr val="bg2">
                <a:alpha val="51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Flag</a:t>
              </a:r>
              <a:endParaRPr lang="en-US" sz="2400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5" name="Rounded Rectangle 4"/>
            <p:cNvSpPr/>
            <p:nvPr/>
          </p:nvSpPr>
          <p:spPr>
            <a:xfrm>
              <a:off x="2053775" y="2289267"/>
              <a:ext cx="1552089" cy="611516"/>
            </a:xfrm>
            <a:prstGeom prst="roundRect">
              <a:avLst/>
            </a:prstGeom>
            <a:solidFill>
              <a:schemeClr val="bg2">
                <a:alpha val="51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Header</a:t>
              </a:r>
              <a:endParaRPr lang="en-US" sz="2400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605864" y="2289267"/>
              <a:ext cx="1520733" cy="611516"/>
            </a:xfrm>
            <a:prstGeom prst="roundRect">
              <a:avLst/>
            </a:prstGeom>
            <a:solidFill>
              <a:schemeClr val="bg2">
                <a:alpha val="51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Data</a:t>
              </a:r>
              <a:endParaRPr lang="en-US" sz="2400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5126597" y="2289267"/>
              <a:ext cx="1520734" cy="611516"/>
            </a:xfrm>
            <a:prstGeom prst="roundRect">
              <a:avLst/>
            </a:prstGeom>
            <a:solidFill>
              <a:schemeClr val="bg2">
                <a:alpha val="51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FCS</a:t>
              </a:r>
              <a:endParaRPr lang="en-US" sz="2400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6647331" y="2289267"/>
              <a:ext cx="1520734" cy="611516"/>
            </a:xfrm>
            <a:prstGeom prst="roundRect">
              <a:avLst/>
            </a:prstGeom>
            <a:solidFill>
              <a:schemeClr val="bg2">
                <a:alpha val="51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rgbClr val="0F3661"/>
                  </a:solidFill>
                  <a:latin typeface="Times New Roman"/>
                  <a:cs typeface="Times New Roman"/>
                </a:rPr>
                <a:t>Flag</a:t>
              </a: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486008" y="4296295"/>
            <a:ext cx="4562202" cy="611516"/>
            <a:chOff x="1046026" y="4182136"/>
            <a:chExt cx="4562202" cy="611516"/>
          </a:xfrm>
        </p:grpSpPr>
        <p:sp>
          <p:nvSpPr>
            <p:cNvPr id="9" name="Rounded Rectangle 8"/>
            <p:cNvSpPr/>
            <p:nvPr/>
          </p:nvSpPr>
          <p:spPr>
            <a:xfrm>
              <a:off x="1046026" y="4182136"/>
              <a:ext cx="1520734" cy="611516"/>
            </a:xfrm>
            <a:prstGeom prst="roundRect">
              <a:avLst/>
            </a:prstGeom>
            <a:solidFill>
              <a:schemeClr val="bg2">
                <a:alpha val="51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dirty="0" smtClean="0">
                <a:solidFill>
                  <a:srgbClr val="0F3661"/>
                </a:solidFill>
                <a:latin typeface="Times New Roman"/>
                <a:cs typeface="Times New Roman"/>
              </a:endParaRPr>
            </a:p>
            <a:p>
              <a:pPr algn="ctr"/>
              <a:r>
                <a:rPr lang="en-US" sz="2400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Address</a:t>
              </a:r>
              <a:r>
                <a:rPr lang="en-US" dirty="0" smtClean="0"/>
                <a:t>	</a:t>
              </a:r>
              <a:endParaRPr lang="en-US" dirty="0"/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2566760" y="4182136"/>
              <a:ext cx="1520734" cy="611516"/>
            </a:xfrm>
            <a:prstGeom prst="roundRect">
              <a:avLst/>
            </a:prstGeom>
            <a:solidFill>
              <a:schemeClr val="bg2">
                <a:alpha val="51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Control</a:t>
              </a:r>
              <a:endParaRPr lang="en-US" sz="2400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4087494" y="4182136"/>
              <a:ext cx="1520734" cy="611516"/>
            </a:xfrm>
            <a:prstGeom prst="roundRect">
              <a:avLst/>
            </a:prstGeom>
            <a:solidFill>
              <a:schemeClr val="accent4">
                <a:lumMod val="40000"/>
                <a:lumOff val="60000"/>
                <a:alpha val="51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>
                  <a:solidFill>
                    <a:srgbClr val="0F3661"/>
                  </a:solidFill>
                  <a:latin typeface="Times New Roman"/>
                  <a:cs typeface="Times New Roman"/>
                </a:rPr>
                <a:t>Protocol</a:t>
              </a:r>
              <a:endParaRPr lang="en-US" sz="2400" dirty="0">
                <a:solidFill>
                  <a:srgbClr val="0F3661"/>
                </a:solidFill>
                <a:latin typeface="Times New Roman"/>
                <a:cs typeface="Times New Roman"/>
              </a:endParaRPr>
            </a:p>
          </p:txBody>
        </p:sp>
      </p:grpSp>
      <p:sp>
        <p:nvSpPr>
          <p:cNvPr id="21" name="Trapezoid 20"/>
          <p:cNvSpPr/>
          <p:nvPr/>
        </p:nvSpPr>
        <p:spPr>
          <a:xfrm>
            <a:off x="642785" y="2900783"/>
            <a:ext cx="4280003" cy="1364152"/>
          </a:xfrm>
          <a:prstGeom prst="trapezoid">
            <a:avLst>
              <a:gd name="adj" fmla="val 103155"/>
            </a:avLst>
          </a:prstGeom>
          <a:solidFill>
            <a:schemeClr val="accent1">
              <a:lumMod val="20000"/>
              <a:lumOff val="80000"/>
              <a:alpha val="51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5492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4718422" cy="880258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WAN Switching Concept</a:t>
            </a:r>
            <a:endParaRPr lang="en-US" sz="3200" dirty="0">
              <a:latin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98" y="1817913"/>
            <a:ext cx="4155847" cy="2760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925" y="2649905"/>
            <a:ext cx="4327525" cy="29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12589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4373513" cy="864578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WAN Link Connections</a:t>
            </a:r>
            <a:endParaRPr lang="en-US" sz="3200" dirty="0">
              <a:latin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141" y="1285753"/>
            <a:ext cx="7917410" cy="4481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70692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3636662" cy="942978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Leased Lines</a:t>
            </a:r>
            <a:endParaRPr lang="en-US" dirty="0">
              <a:latin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171" y="1050554"/>
            <a:ext cx="7088204" cy="2779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3" name="Picture 2" descr="bandwidth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9392" y="3952874"/>
            <a:ext cx="3093771" cy="211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1352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Circuit Switch Connections</a:t>
            </a:r>
            <a:endParaRPr lang="en-US" dirty="0">
              <a:latin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93" y="1583671"/>
            <a:ext cx="4842709" cy="2584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0178" y="2244813"/>
            <a:ext cx="4210518" cy="2909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45436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4165600" cy="956049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Frame Relay</a:t>
            </a:r>
            <a:endParaRPr lang="en-US" dirty="0">
              <a:latin typeface="Times New Roman"/>
              <a:cs typeface="Times New Roman"/>
            </a:endParaRPr>
          </a:p>
        </p:txBody>
      </p:sp>
      <p:pic>
        <p:nvPicPr>
          <p:cNvPr id="6" name="Picture 5" descr="Framerelay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498" y="1301750"/>
            <a:ext cx="7851252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4480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2879725" cy="924299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ATM 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Pic 1.3.4</a:t>
            </a:r>
            <a:endParaRPr lang="en-US" dirty="0"/>
          </a:p>
        </p:txBody>
      </p:sp>
      <p:pic>
        <p:nvPicPr>
          <p:cNvPr id="4" name="Picture 3" descr="ATM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75" y="1174750"/>
            <a:ext cx="8042276" cy="4621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3737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cs typeface="Times New Roman"/>
              </a:rPr>
              <a:t>Internet Connections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F3661"/>
                </a:solidFill>
                <a:latin typeface="Times New Roman"/>
                <a:cs typeface="Times New Roman"/>
              </a:rPr>
              <a:t>Broadband services</a:t>
            </a:r>
          </a:p>
          <a:p>
            <a:pPr lvl="1"/>
            <a:r>
              <a:rPr lang="en-US" sz="2800" dirty="0" smtClean="0">
                <a:solidFill>
                  <a:srgbClr val="0F3661"/>
                </a:solidFill>
                <a:latin typeface="Times New Roman"/>
                <a:cs typeface="Times New Roman"/>
              </a:rPr>
              <a:t>DSL</a:t>
            </a:r>
          </a:p>
          <a:p>
            <a:pPr lvl="1"/>
            <a:r>
              <a:rPr lang="en-US" sz="2800" dirty="0" smtClean="0">
                <a:solidFill>
                  <a:srgbClr val="0F3661"/>
                </a:solidFill>
                <a:latin typeface="Times New Roman"/>
                <a:cs typeface="Times New Roman"/>
              </a:rPr>
              <a:t>Cable</a:t>
            </a:r>
          </a:p>
          <a:p>
            <a:pPr lvl="1"/>
            <a:r>
              <a:rPr lang="en-US" sz="2800" dirty="0" smtClean="0">
                <a:solidFill>
                  <a:srgbClr val="0F3661"/>
                </a:solidFill>
                <a:latin typeface="Times New Roman"/>
                <a:cs typeface="Times New Roman"/>
              </a:rPr>
              <a:t>Wireless</a:t>
            </a:r>
          </a:p>
          <a:p>
            <a:pPr lvl="2"/>
            <a:r>
              <a:rPr lang="en-US" sz="2800" dirty="0" err="1" smtClean="0">
                <a:solidFill>
                  <a:srgbClr val="0F3661"/>
                </a:solidFill>
                <a:latin typeface="Times New Roman"/>
                <a:cs typeface="Times New Roman"/>
              </a:rPr>
              <a:t>WiMAX</a:t>
            </a:r>
            <a:endParaRPr lang="en-US" sz="2800" dirty="0" smtClean="0">
              <a:solidFill>
                <a:srgbClr val="0F3661"/>
              </a:solidFill>
              <a:latin typeface="Times New Roman"/>
              <a:cs typeface="Times New Roman"/>
            </a:endParaRPr>
          </a:p>
          <a:p>
            <a:pPr lvl="2"/>
            <a:r>
              <a:rPr lang="en-US" sz="2800" dirty="0" smtClean="0">
                <a:solidFill>
                  <a:srgbClr val="0F3661"/>
                </a:solidFill>
                <a:latin typeface="Times New Roman"/>
                <a:cs typeface="Times New Roman"/>
              </a:rPr>
              <a:t>Municipal </a:t>
            </a:r>
            <a:r>
              <a:rPr lang="en-US" sz="2800" dirty="0" err="1" smtClean="0">
                <a:solidFill>
                  <a:srgbClr val="0F3661"/>
                </a:solidFill>
                <a:latin typeface="Times New Roman"/>
                <a:cs typeface="Times New Roman"/>
              </a:rPr>
              <a:t>WiFi</a:t>
            </a:r>
            <a:endParaRPr lang="en-US" sz="2800" dirty="0" smtClean="0">
              <a:solidFill>
                <a:srgbClr val="0F3661"/>
              </a:solidFill>
              <a:latin typeface="Times New Roman"/>
              <a:cs typeface="Times New Roman"/>
            </a:endParaRPr>
          </a:p>
          <a:p>
            <a:pPr lvl="2"/>
            <a:r>
              <a:rPr lang="en-US" sz="2800" dirty="0" smtClean="0">
                <a:solidFill>
                  <a:srgbClr val="0F3661"/>
                </a:solidFill>
                <a:latin typeface="Times New Roman"/>
                <a:cs typeface="Times New Roman"/>
              </a:rPr>
              <a:t>Satellite Internet</a:t>
            </a:r>
            <a:endParaRPr lang="en-US" sz="2800" dirty="0">
              <a:solidFill>
                <a:srgbClr val="0F366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50135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Virtual Private Networks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4" y="1444532"/>
            <a:ext cx="8150225" cy="4499069"/>
          </a:xfrm>
        </p:spPr>
        <p:txBody>
          <a:bodyPr/>
          <a:lstStyle/>
          <a:p>
            <a:r>
              <a:rPr lang="en-US" dirty="0">
                <a:solidFill>
                  <a:srgbClr val="0F3661"/>
                </a:solidFill>
                <a:latin typeface="Times New Roman"/>
                <a:cs typeface="Times New Roman"/>
              </a:rPr>
              <a:t>A VPN is an encrypted connection between private networks over a public network such as the Internet. Instead of using a dedicated Layer 2 connection such as a leased line, a VPN uses virtual connections called VPN tunnels, which are routed through the Internet from the private network of the company to the remote site or employee host</a:t>
            </a:r>
            <a:r>
              <a:rPr lang="en-US" dirty="0" smtClean="0">
                <a:solidFill>
                  <a:srgbClr val="0F3661"/>
                </a:solidFill>
                <a:latin typeface="Times New Roman"/>
                <a:cs typeface="Times New Roman"/>
              </a:rPr>
              <a:t>.</a:t>
            </a:r>
          </a:p>
          <a:p>
            <a:r>
              <a:rPr lang="en-US" dirty="0" smtClean="0">
                <a:solidFill>
                  <a:srgbClr val="0F3661"/>
                </a:solidFill>
                <a:latin typeface="Times New Roman"/>
                <a:cs typeface="Times New Roman"/>
              </a:rPr>
              <a:t>Benefits of VPN: Cost saving, Security, Scalability and compatibility with broadband technology. </a:t>
            </a:r>
          </a:p>
          <a:p>
            <a:r>
              <a:rPr lang="en-US" dirty="0" smtClean="0">
                <a:solidFill>
                  <a:srgbClr val="0F3661"/>
                </a:solidFill>
                <a:latin typeface="Times New Roman"/>
                <a:cs typeface="Times New Roman"/>
              </a:rPr>
              <a:t>Site-to-site and Remote-access VPNs.</a:t>
            </a:r>
          </a:p>
          <a:p>
            <a:endParaRPr lang="en-US" dirty="0">
              <a:solidFill>
                <a:srgbClr val="0F366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471137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5070475" cy="987799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Site-to-Site VPN</a:t>
            </a:r>
            <a:endParaRPr lang="en-US" dirty="0">
              <a:latin typeface="Times New Roman"/>
              <a:cs typeface="Times New Roman"/>
            </a:endParaRPr>
          </a:p>
        </p:txBody>
      </p:sp>
      <p:pic>
        <p:nvPicPr>
          <p:cNvPr id="4" name="Content Placeholder 3" descr="site.tif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" b="2334"/>
          <a:stretch/>
        </p:blipFill>
        <p:spPr>
          <a:xfrm>
            <a:off x="549275" y="1222376"/>
            <a:ext cx="8330341" cy="4317999"/>
          </a:xfrm>
        </p:spPr>
      </p:pic>
    </p:spTree>
    <p:extLst>
      <p:ext uri="{BB962C8B-B14F-4D97-AF65-F5344CB8AC3E}">
        <p14:creationId xmlns:p14="http://schemas.microsoft.com/office/powerpoint/2010/main" val="38599669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625" y="107577"/>
            <a:ext cx="5254625" cy="971924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Remote-Access VPN</a:t>
            </a:r>
            <a:endParaRPr lang="en-US" dirty="0">
              <a:latin typeface="Times New Roman"/>
              <a:cs typeface="Times New Roman"/>
            </a:endParaRPr>
          </a:p>
        </p:txBody>
      </p:sp>
      <p:pic>
        <p:nvPicPr>
          <p:cNvPr id="4" name="Content Placeholder 3" descr="remote.tif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29" b="3729"/>
          <a:stretch>
            <a:fillRect/>
          </a:stretch>
        </p:blipFill>
        <p:spPr>
          <a:xfrm>
            <a:off x="549275" y="1254125"/>
            <a:ext cx="8042276" cy="4381500"/>
          </a:xfrm>
        </p:spPr>
      </p:pic>
    </p:spTree>
    <p:extLst>
      <p:ext uri="{BB962C8B-B14F-4D97-AF65-F5344CB8AC3E}">
        <p14:creationId xmlns:p14="http://schemas.microsoft.com/office/powerpoint/2010/main" val="38095316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421" y="309322"/>
            <a:ext cx="5393118" cy="683765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Choosing WAN Links</a:t>
            </a:r>
            <a:endParaRPr lang="en-US" dirty="0">
              <a:latin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21" y="1301842"/>
            <a:ext cx="8861871" cy="429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86027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5"/>
            <a:ext cx="8042276" cy="4337103"/>
          </a:xfrm>
        </p:spPr>
        <p:txBody>
          <a:bodyPr/>
          <a:lstStyle/>
          <a:p>
            <a:r>
              <a:rPr lang="en-US" sz="6000" dirty="0" smtClean="0">
                <a:latin typeface="Times New Roman"/>
                <a:cs typeface="Times New Roman"/>
              </a:rPr>
              <a:t>Summary </a:t>
            </a:r>
            <a:br>
              <a:rPr lang="en-US" sz="6000" dirty="0" smtClean="0">
                <a:latin typeface="Times New Roman"/>
                <a:cs typeface="Times New Roman"/>
              </a:rPr>
            </a:br>
            <a:r>
              <a:rPr lang="en-US" sz="6000" dirty="0" smtClean="0">
                <a:latin typeface="Times New Roman"/>
                <a:cs typeface="Times New Roman"/>
              </a:rPr>
              <a:t>&amp;</a:t>
            </a:r>
            <a:br>
              <a:rPr lang="en-US" sz="6000" dirty="0" smtClean="0">
                <a:latin typeface="Times New Roman"/>
                <a:cs typeface="Times New Roman"/>
              </a:rPr>
            </a:br>
            <a:r>
              <a:rPr lang="en-US" sz="6000" dirty="0" smtClean="0">
                <a:latin typeface="Times New Roman"/>
                <a:cs typeface="Times New Roman"/>
              </a:rPr>
              <a:t>Questions</a:t>
            </a:r>
            <a:endParaRPr lang="en-US" sz="6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857181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3075</TotalTime>
  <Words>491</Words>
  <Application>Microsoft Macintosh PowerPoint</Application>
  <PresentationFormat>On-screen Show (4:3)</PresentationFormat>
  <Paragraphs>73</Paragraphs>
  <Slides>25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Breeze</vt:lpstr>
      <vt:lpstr>Wide Area Networks (WANs)</vt:lpstr>
      <vt:lpstr>What is a WAN?</vt:lpstr>
      <vt:lpstr>The Evolving Enterprise</vt:lpstr>
      <vt:lpstr>The Evolving Enterprise</vt:lpstr>
      <vt:lpstr>The Evolving Enterprise</vt:lpstr>
      <vt:lpstr>The Evolving Enterprise</vt:lpstr>
      <vt:lpstr>The Hierarchical Network Model</vt:lpstr>
      <vt:lpstr>Enterprise Architecture</vt:lpstr>
      <vt:lpstr>The Enterprise Architecture</vt:lpstr>
      <vt:lpstr>The Enterprise Architecture</vt:lpstr>
      <vt:lpstr>WAN Physical Layer</vt:lpstr>
      <vt:lpstr>WAN Data Link Layer</vt:lpstr>
      <vt:lpstr>WAN Frame Encapsulation</vt:lpstr>
      <vt:lpstr>WAN Switching Concept</vt:lpstr>
      <vt:lpstr>WAN Link Connections</vt:lpstr>
      <vt:lpstr>Leased Lines</vt:lpstr>
      <vt:lpstr>Circuit Switch Connections</vt:lpstr>
      <vt:lpstr>Frame Relay</vt:lpstr>
      <vt:lpstr>ATM </vt:lpstr>
      <vt:lpstr>Internet Connections</vt:lpstr>
      <vt:lpstr>Virtual Private Networks</vt:lpstr>
      <vt:lpstr>Site-to-Site VPN</vt:lpstr>
      <vt:lpstr>Remote-Access VPN</vt:lpstr>
      <vt:lpstr>Choosing WAN Links</vt:lpstr>
      <vt:lpstr>Summary  &amp; Questions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104</cp:revision>
  <dcterms:created xsi:type="dcterms:W3CDTF">2011-10-03T10:20:59Z</dcterms:created>
  <dcterms:modified xsi:type="dcterms:W3CDTF">2012-10-08T18:39:05Z</dcterms:modified>
</cp:coreProperties>
</file>