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
  </p:notesMasterIdLst>
  <p:handoutMasterIdLst>
    <p:handoutMasterId r:id="rId4"/>
  </p:handoutMasterIdLst>
  <p:sldIdLst>
    <p:sldId id="257"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Jennifer Watts (1701900)" initials="JW(" lastIdx="1" clrIdx="0">
    <p:extLst>
      <p:ext uri="{19B8F6BF-5375-455C-9EA6-DF929625EA0E}">
        <p15:presenceInfo xmlns:p15="http://schemas.microsoft.com/office/powerpoint/2012/main" userId="Jennifer Watts (1701900)"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44" autoAdjust="0"/>
    <p:restoredTop sz="94660"/>
  </p:normalViewPr>
  <p:slideViewPr>
    <p:cSldViewPr snapToGrid="0">
      <p:cViewPr varScale="1">
        <p:scale>
          <a:sx n="72" d="100"/>
          <a:sy n="72" d="100"/>
        </p:scale>
        <p:origin x="654"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notesMaster" Target="notesMasters/notesMaster1.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commentAuthors" Target="commentAuthors.xml"/><Relationship Id="rId4" Type="http://schemas.openxmlformats.org/officeDocument/2006/relationships/handoutMaster" Target="handoutMasters/handoutMaster1.xml"/><Relationship Id="rId9"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01C45657-C114-4EEF-85B3-2C32A27E8EF8}"/>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F82AC625-9E0E-447A-996B-7DAD62D6172A}"/>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AD55FF81-EE4D-45FA-B31F-4BB8F2E818DB}" type="datetimeFigureOut">
              <a:rPr lang="en-GB" smtClean="0"/>
              <a:t>23/02/2020</a:t>
            </a:fld>
            <a:endParaRPr lang="en-GB"/>
          </a:p>
        </p:txBody>
      </p:sp>
      <p:sp>
        <p:nvSpPr>
          <p:cNvPr id="4" name="Footer Placeholder 3">
            <a:extLst>
              <a:ext uri="{FF2B5EF4-FFF2-40B4-BE49-F238E27FC236}">
                <a16:creationId xmlns:a16="http://schemas.microsoft.com/office/drawing/2014/main" id="{BC868864-56FA-47EB-8D4E-08110663BD48}"/>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4C3F3B5F-E5DC-46B0-AE00-0BB9E331D502}"/>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CF6CEC49-64B5-436A-9D9D-2E4C98BAE1E1}" type="slidenum">
              <a:rPr lang="en-GB" smtClean="0"/>
              <a:t>‹#›</a:t>
            </a:fld>
            <a:endParaRPr lang="en-GB"/>
          </a:p>
        </p:txBody>
      </p:sp>
    </p:spTree>
    <p:extLst>
      <p:ext uri="{BB962C8B-B14F-4D97-AF65-F5344CB8AC3E}">
        <p14:creationId xmlns:p14="http://schemas.microsoft.com/office/powerpoint/2010/main" val="1234098420"/>
      </p:ext>
    </p:extLst>
  </p:cSld>
  <p:clrMap bg1="lt1" tx1="dk1" bg2="lt2" tx2="dk2" accent1="accent1" accent2="accent2" accent3="accent3" accent4="accent4" accent5="accent5" accent6="accent6" hlink="hlink" folHlink="folHlink"/>
  <p:hf sldNum="0" hd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2FE1C75-46C9-4CD2-9C50-C8D4D707DF92}" type="datetimeFigureOut">
              <a:rPr lang="en-GB" smtClean="0"/>
              <a:t>23/02/2020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D134CDE-BA14-4689-B096-35569F3DE2DC}" type="slidenum">
              <a:rPr lang="en-GB" smtClean="0"/>
              <a:t>‹#›</a:t>
            </a:fld>
            <a:endParaRPr lang="en-GB"/>
          </a:p>
        </p:txBody>
      </p:sp>
    </p:spTree>
    <p:extLst>
      <p:ext uri="{BB962C8B-B14F-4D97-AF65-F5344CB8AC3E}">
        <p14:creationId xmlns:p14="http://schemas.microsoft.com/office/powerpoint/2010/main" val="3595344355"/>
      </p:ext>
    </p:extLst>
  </p:cSld>
  <p:clrMap bg1="lt1" tx1="dk1" bg2="lt2" tx2="dk2" accent1="accent1" accent2="accent2" accent3="accent3" accent4="accent4" accent5="accent5" accent6="accent6" hlink="hlink" folHlink="folHlink"/>
  <p:hf sldNum="0" hd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CB8065-DC87-47BD-AE87-1B41C192F7D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69D7E97-2AF7-4B18-9310-EB82BA1253F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0D2E04B-FE6C-4F19-9B0C-BCA430673685}"/>
              </a:ext>
            </a:extLst>
          </p:cNvPr>
          <p:cNvSpPr>
            <a:spLocks noGrp="1"/>
          </p:cNvSpPr>
          <p:nvPr>
            <p:ph type="dt" sz="half" idx="10"/>
          </p:nvPr>
        </p:nvSpPr>
        <p:spPr/>
        <p:txBody>
          <a:bodyPr/>
          <a:lstStyle/>
          <a:p>
            <a:fld id="{A973634B-2471-4C1E-ADAD-CFF09218E15D}" type="datetime1">
              <a:rPr lang="en-GB" smtClean="0"/>
              <a:t>23/02/2020</a:t>
            </a:fld>
            <a:endParaRPr lang="en-GB" dirty="0"/>
          </a:p>
        </p:txBody>
      </p:sp>
      <p:sp>
        <p:nvSpPr>
          <p:cNvPr id="5" name="Footer Placeholder 4">
            <a:extLst>
              <a:ext uri="{FF2B5EF4-FFF2-40B4-BE49-F238E27FC236}">
                <a16:creationId xmlns:a16="http://schemas.microsoft.com/office/drawing/2014/main" id="{986CEBF4-6C70-46F2-81E4-A0E7D5267CC3}"/>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DD842896-5971-473D-A6B6-3B02B396AB8A}"/>
              </a:ext>
            </a:extLst>
          </p:cNvPr>
          <p:cNvSpPr>
            <a:spLocks noGrp="1"/>
          </p:cNvSpPr>
          <p:nvPr>
            <p:ph type="sldNum" sz="quarter" idx="12"/>
          </p:nvPr>
        </p:nvSpPr>
        <p:spPr/>
        <p:txBody>
          <a:bodyPr/>
          <a:lstStyle/>
          <a:p>
            <a:fld id="{2AF1B944-0252-4816-B9D6-5C3B2F4FBFDB}" type="slidenum">
              <a:rPr lang="en-GB" smtClean="0"/>
              <a:t>‹#›</a:t>
            </a:fld>
            <a:endParaRPr lang="en-GB" dirty="0"/>
          </a:p>
        </p:txBody>
      </p:sp>
    </p:spTree>
    <p:extLst>
      <p:ext uri="{BB962C8B-B14F-4D97-AF65-F5344CB8AC3E}">
        <p14:creationId xmlns:p14="http://schemas.microsoft.com/office/powerpoint/2010/main" val="11225476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8EB225-C4B6-4F4F-A379-031EF963A05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8141E5C-5CC0-4258-BF6F-63C91D8FC5A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A84C2C8-4D0B-47B4-BB08-786C088374A6}"/>
              </a:ext>
            </a:extLst>
          </p:cNvPr>
          <p:cNvSpPr>
            <a:spLocks noGrp="1"/>
          </p:cNvSpPr>
          <p:nvPr>
            <p:ph type="dt" sz="half" idx="10"/>
          </p:nvPr>
        </p:nvSpPr>
        <p:spPr/>
        <p:txBody>
          <a:bodyPr/>
          <a:lstStyle/>
          <a:p>
            <a:fld id="{84BADA7D-FED7-4A7F-8EC8-9FB827587292}" type="datetime1">
              <a:rPr lang="en-GB" smtClean="0"/>
              <a:t>23/02/2020</a:t>
            </a:fld>
            <a:endParaRPr lang="en-GB" dirty="0"/>
          </a:p>
        </p:txBody>
      </p:sp>
      <p:sp>
        <p:nvSpPr>
          <p:cNvPr id="5" name="Footer Placeholder 4">
            <a:extLst>
              <a:ext uri="{FF2B5EF4-FFF2-40B4-BE49-F238E27FC236}">
                <a16:creationId xmlns:a16="http://schemas.microsoft.com/office/drawing/2014/main" id="{6812C9D4-0A2E-4420-B17C-A488E086BB0A}"/>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34555E52-33D2-437C-A493-0E45A0D45135}"/>
              </a:ext>
            </a:extLst>
          </p:cNvPr>
          <p:cNvSpPr>
            <a:spLocks noGrp="1"/>
          </p:cNvSpPr>
          <p:nvPr>
            <p:ph type="sldNum" sz="quarter" idx="12"/>
          </p:nvPr>
        </p:nvSpPr>
        <p:spPr/>
        <p:txBody>
          <a:bodyPr/>
          <a:lstStyle/>
          <a:p>
            <a:fld id="{2AF1B944-0252-4816-B9D6-5C3B2F4FBFDB}" type="slidenum">
              <a:rPr lang="en-GB" smtClean="0"/>
              <a:t>‹#›</a:t>
            </a:fld>
            <a:endParaRPr lang="en-GB" dirty="0"/>
          </a:p>
        </p:txBody>
      </p:sp>
    </p:spTree>
    <p:extLst>
      <p:ext uri="{BB962C8B-B14F-4D97-AF65-F5344CB8AC3E}">
        <p14:creationId xmlns:p14="http://schemas.microsoft.com/office/powerpoint/2010/main" val="39604269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439759-7ADC-4D88-AC1E-9255921A08C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28854FD-886A-49F9-8021-EFD601E13AC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4EE23A2-FDE9-473D-B082-6D00B3A0A879}"/>
              </a:ext>
            </a:extLst>
          </p:cNvPr>
          <p:cNvSpPr>
            <a:spLocks noGrp="1"/>
          </p:cNvSpPr>
          <p:nvPr>
            <p:ph type="dt" sz="half" idx="10"/>
          </p:nvPr>
        </p:nvSpPr>
        <p:spPr/>
        <p:txBody>
          <a:bodyPr/>
          <a:lstStyle/>
          <a:p>
            <a:fld id="{10D01F3A-8FC4-4777-A205-5F248AA48C66}" type="datetime1">
              <a:rPr lang="en-GB" smtClean="0"/>
              <a:t>23/02/2020</a:t>
            </a:fld>
            <a:endParaRPr lang="en-GB" dirty="0"/>
          </a:p>
        </p:txBody>
      </p:sp>
      <p:sp>
        <p:nvSpPr>
          <p:cNvPr id="5" name="Footer Placeholder 4">
            <a:extLst>
              <a:ext uri="{FF2B5EF4-FFF2-40B4-BE49-F238E27FC236}">
                <a16:creationId xmlns:a16="http://schemas.microsoft.com/office/drawing/2014/main" id="{77A5D0A3-3976-4A40-9445-CE4D1F5AEF0A}"/>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41B32896-2BEC-4EAE-83CC-8ECC655D9BD9}"/>
              </a:ext>
            </a:extLst>
          </p:cNvPr>
          <p:cNvSpPr>
            <a:spLocks noGrp="1"/>
          </p:cNvSpPr>
          <p:nvPr>
            <p:ph type="sldNum" sz="quarter" idx="12"/>
          </p:nvPr>
        </p:nvSpPr>
        <p:spPr/>
        <p:txBody>
          <a:bodyPr/>
          <a:lstStyle/>
          <a:p>
            <a:fld id="{2AF1B944-0252-4816-B9D6-5C3B2F4FBFDB}" type="slidenum">
              <a:rPr lang="en-GB" smtClean="0"/>
              <a:t>‹#›</a:t>
            </a:fld>
            <a:endParaRPr lang="en-GB" dirty="0"/>
          </a:p>
        </p:txBody>
      </p:sp>
    </p:spTree>
    <p:extLst>
      <p:ext uri="{BB962C8B-B14F-4D97-AF65-F5344CB8AC3E}">
        <p14:creationId xmlns:p14="http://schemas.microsoft.com/office/powerpoint/2010/main" val="33118568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901EE1-D133-4DB6-B87B-0BECBEEA7DB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6387A03-E71E-4DB2-B015-2894D52FD27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DB362E7-A350-42ED-AAF7-E7EB6B68DF4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2D43A4B-2DB7-46EE-AFE8-5BBC6C175B99}"/>
              </a:ext>
            </a:extLst>
          </p:cNvPr>
          <p:cNvSpPr>
            <a:spLocks noGrp="1"/>
          </p:cNvSpPr>
          <p:nvPr>
            <p:ph type="dt" sz="half" idx="10"/>
          </p:nvPr>
        </p:nvSpPr>
        <p:spPr/>
        <p:txBody>
          <a:bodyPr/>
          <a:lstStyle/>
          <a:p>
            <a:fld id="{61713D64-91F6-45E8-864C-BBEFAAB4438C}" type="datetime1">
              <a:rPr lang="en-GB" smtClean="0"/>
              <a:t>23/02/2020</a:t>
            </a:fld>
            <a:endParaRPr lang="en-GB" dirty="0"/>
          </a:p>
        </p:txBody>
      </p:sp>
      <p:sp>
        <p:nvSpPr>
          <p:cNvPr id="6" name="Footer Placeholder 5">
            <a:extLst>
              <a:ext uri="{FF2B5EF4-FFF2-40B4-BE49-F238E27FC236}">
                <a16:creationId xmlns:a16="http://schemas.microsoft.com/office/drawing/2014/main" id="{A683305C-5D96-43DF-AE59-108A2572779E}"/>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B0EEAC05-6B03-4817-9D7B-E421CBF21F4C}"/>
              </a:ext>
            </a:extLst>
          </p:cNvPr>
          <p:cNvSpPr>
            <a:spLocks noGrp="1"/>
          </p:cNvSpPr>
          <p:nvPr>
            <p:ph type="sldNum" sz="quarter" idx="12"/>
          </p:nvPr>
        </p:nvSpPr>
        <p:spPr/>
        <p:txBody>
          <a:bodyPr/>
          <a:lstStyle/>
          <a:p>
            <a:fld id="{2AF1B944-0252-4816-B9D6-5C3B2F4FBFDB}" type="slidenum">
              <a:rPr lang="en-GB" smtClean="0"/>
              <a:t>‹#›</a:t>
            </a:fld>
            <a:endParaRPr lang="en-GB" dirty="0"/>
          </a:p>
        </p:txBody>
      </p:sp>
    </p:spTree>
    <p:extLst>
      <p:ext uri="{BB962C8B-B14F-4D97-AF65-F5344CB8AC3E}">
        <p14:creationId xmlns:p14="http://schemas.microsoft.com/office/powerpoint/2010/main" val="29060016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98FE0D-8772-479E-ACDE-00D4BB3DAF8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855CA18-CCD9-4C6E-93EB-7BABA4AC21B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078DE8C-CFE5-4989-B0C6-2BC7C727CDD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06FDFAE-5A8C-4F4C-A532-E0A7DFAE733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411F444-0749-4D40-8BCC-299F261B521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F129480-F298-41D8-AFF5-040C456B4222}"/>
              </a:ext>
            </a:extLst>
          </p:cNvPr>
          <p:cNvSpPr>
            <a:spLocks noGrp="1"/>
          </p:cNvSpPr>
          <p:nvPr>
            <p:ph type="dt" sz="half" idx="10"/>
          </p:nvPr>
        </p:nvSpPr>
        <p:spPr/>
        <p:txBody>
          <a:bodyPr/>
          <a:lstStyle/>
          <a:p>
            <a:fld id="{CEF9AC0C-42CA-487B-89EA-9685C28A23CC}" type="datetime1">
              <a:rPr lang="en-GB" smtClean="0"/>
              <a:t>23/02/2020</a:t>
            </a:fld>
            <a:endParaRPr lang="en-GB" dirty="0"/>
          </a:p>
        </p:txBody>
      </p:sp>
      <p:sp>
        <p:nvSpPr>
          <p:cNvPr id="8" name="Footer Placeholder 7">
            <a:extLst>
              <a:ext uri="{FF2B5EF4-FFF2-40B4-BE49-F238E27FC236}">
                <a16:creationId xmlns:a16="http://schemas.microsoft.com/office/drawing/2014/main" id="{BD483DBD-8CF2-4B78-B1E3-5E4DBA385449}"/>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620897B9-9C1C-408A-8CEB-178F9C9081BA}"/>
              </a:ext>
            </a:extLst>
          </p:cNvPr>
          <p:cNvSpPr>
            <a:spLocks noGrp="1"/>
          </p:cNvSpPr>
          <p:nvPr>
            <p:ph type="sldNum" sz="quarter" idx="12"/>
          </p:nvPr>
        </p:nvSpPr>
        <p:spPr/>
        <p:txBody>
          <a:bodyPr/>
          <a:lstStyle/>
          <a:p>
            <a:fld id="{2AF1B944-0252-4816-B9D6-5C3B2F4FBFDB}" type="slidenum">
              <a:rPr lang="en-GB" smtClean="0"/>
              <a:t>‹#›</a:t>
            </a:fld>
            <a:endParaRPr lang="en-GB" dirty="0"/>
          </a:p>
        </p:txBody>
      </p:sp>
    </p:spTree>
    <p:extLst>
      <p:ext uri="{BB962C8B-B14F-4D97-AF65-F5344CB8AC3E}">
        <p14:creationId xmlns:p14="http://schemas.microsoft.com/office/powerpoint/2010/main" val="19936037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43FCA-60A1-463A-BC13-C942DDC9838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2A696B9-D2C1-4C3D-B716-8EB62824144D}"/>
              </a:ext>
            </a:extLst>
          </p:cNvPr>
          <p:cNvSpPr>
            <a:spLocks noGrp="1"/>
          </p:cNvSpPr>
          <p:nvPr>
            <p:ph type="dt" sz="half" idx="10"/>
          </p:nvPr>
        </p:nvSpPr>
        <p:spPr/>
        <p:txBody>
          <a:bodyPr/>
          <a:lstStyle/>
          <a:p>
            <a:fld id="{752379D6-8339-4CAB-81DD-41683543B492}" type="datetime1">
              <a:rPr lang="en-GB" smtClean="0"/>
              <a:t>23/02/2020</a:t>
            </a:fld>
            <a:endParaRPr lang="en-GB" dirty="0"/>
          </a:p>
        </p:txBody>
      </p:sp>
      <p:sp>
        <p:nvSpPr>
          <p:cNvPr id="4" name="Footer Placeholder 3">
            <a:extLst>
              <a:ext uri="{FF2B5EF4-FFF2-40B4-BE49-F238E27FC236}">
                <a16:creationId xmlns:a16="http://schemas.microsoft.com/office/drawing/2014/main" id="{6EADDA40-369F-4BE7-96D7-557D36E68397}"/>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9222009D-01D0-413E-8972-C05F317DF069}"/>
              </a:ext>
            </a:extLst>
          </p:cNvPr>
          <p:cNvSpPr>
            <a:spLocks noGrp="1"/>
          </p:cNvSpPr>
          <p:nvPr>
            <p:ph type="sldNum" sz="quarter" idx="12"/>
          </p:nvPr>
        </p:nvSpPr>
        <p:spPr/>
        <p:txBody>
          <a:bodyPr/>
          <a:lstStyle/>
          <a:p>
            <a:fld id="{2AF1B944-0252-4816-B9D6-5C3B2F4FBFDB}" type="slidenum">
              <a:rPr lang="en-GB" smtClean="0"/>
              <a:t>‹#›</a:t>
            </a:fld>
            <a:endParaRPr lang="en-GB" dirty="0"/>
          </a:p>
        </p:txBody>
      </p:sp>
    </p:spTree>
    <p:extLst>
      <p:ext uri="{BB962C8B-B14F-4D97-AF65-F5344CB8AC3E}">
        <p14:creationId xmlns:p14="http://schemas.microsoft.com/office/powerpoint/2010/main" val="29383123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125B05A-6F6B-4C74-8565-701D51FC51E3}"/>
              </a:ext>
            </a:extLst>
          </p:cNvPr>
          <p:cNvSpPr>
            <a:spLocks noGrp="1"/>
          </p:cNvSpPr>
          <p:nvPr>
            <p:ph type="dt" sz="half" idx="10"/>
          </p:nvPr>
        </p:nvSpPr>
        <p:spPr/>
        <p:txBody>
          <a:bodyPr/>
          <a:lstStyle/>
          <a:p>
            <a:fld id="{60E67DED-F7E3-42DD-BF4B-6AADFB999EAB}" type="datetime1">
              <a:rPr lang="en-GB" smtClean="0"/>
              <a:t>23/02/2020</a:t>
            </a:fld>
            <a:endParaRPr lang="en-GB" dirty="0"/>
          </a:p>
        </p:txBody>
      </p:sp>
      <p:sp>
        <p:nvSpPr>
          <p:cNvPr id="3" name="Footer Placeholder 2">
            <a:extLst>
              <a:ext uri="{FF2B5EF4-FFF2-40B4-BE49-F238E27FC236}">
                <a16:creationId xmlns:a16="http://schemas.microsoft.com/office/drawing/2014/main" id="{E0AD6034-5328-441C-8252-79CFB1B31378}"/>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0DC9614B-1EBB-4F0B-A38B-59ADA955245E}"/>
              </a:ext>
            </a:extLst>
          </p:cNvPr>
          <p:cNvSpPr>
            <a:spLocks noGrp="1"/>
          </p:cNvSpPr>
          <p:nvPr>
            <p:ph type="sldNum" sz="quarter" idx="12"/>
          </p:nvPr>
        </p:nvSpPr>
        <p:spPr/>
        <p:txBody>
          <a:bodyPr/>
          <a:lstStyle/>
          <a:p>
            <a:fld id="{2AF1B944-0252-4816-B9D6-5C3B2F4FBFDB}" type="slidenum">
              <a:rPr lang="en-GB" smtClean="0"/>
              <a:t>‹#›</a:t>
            </a:fld>
            <a:endParaRPr lang="en-GB" dirty="0"/>
          </a:p>
        </p:txBody>
      </p:sp>
    </p:spTree>
    <p:extLst>
      <p:ext uri="{BB962C8B-B14F-4D97-AF65-F5344CB8AC3E}">
        <p14:creationId xmlns:p14="http://schemas.microsoft.com/office/powerpoint/2010/main" val="9795204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297ED9-02FE-4ADE-8309-861925E5948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3D2A52B-3762-43A2-BF35-582066B0355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700B297-2EC3-4E7C-81D2-711DA1E0737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824B253-4679-44AF-9669-CF7E8AD2CBC5}"/>
              </a:ext>
            </a:extLst>
          </p:cNvPr>
          <p:cNvSpPr>
            <a:spLocks noGrp="1"/>
          </p:cNvSpPr>
          <p:nvPr>
            <p:ph type="dt" sz="half" idx="10"/>
          </p:nvPr>
        </p:nvSpPr>
        <p:spPr/>
        <p:txBody>
          <a:bodyPr/>
          <a:lstStyle/>
          <a:p>
            <a:fld id="{E5C18CAD-A4A2-457E-A6D1-2A4E22C98910}" type="datetime1">
              <a:rPr lang="en-GB" smtClean="0"/>
              <a:t>23/02/2020</a:t>
            </a:fld>
            <a:endParaRPr lang="en-GB" dirty="0"/>
          </a:p>
        </p:txBody>
      </p:sp>
      <p:sp>
        <p:nvSpPr>
          <p:cNvPr id="6" name="Footer Placeholder 5">
            <a:extLst>
              <a:ext uri="{FF2B5EF4-FFF2-40B4-BE49-F238E27FC236}">
                <a16:creationId xmlns:a16="http://schemas.microsoft.com/office/drawing/2014/main" id="{E8BE8D17-1396-4FFC-8E55-47116EC19887}"/>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775292BA-704E-49FE-8493-D7C015F012EA}"/>
              </a:ext>
            </a:extLst>
          </p:cNvPr>
          <p:cNvSpPr>
            <a:spLocks noGrp="1"/>
          </p:cNvSpPr>
          <p:nvPr>
            <p:ph type="sldNum" sz="quarter" idx="12"/>
          </p:nvPr>
        </p:nvSpPr>
        <p:spPr/>
        <p:txBody>
          <a:bodyPr/>
          <a:lstStyle/>
          <a:p>
            <a:fld id="{2AF1B944-0252-4816-B9D6-5C3B2F4FBFDB}" type="slidenum">
              <a:rPr lang="en-GB" smtClean="0"/>
              <a:t>‹#›</a:t>
            </a:fld>
            <a:endParaRPr lang="en-GB" dirty="0"/>
          </a:p>
        </p:txBody>
      </p:sp>
    </p:spTree>
    <p:extLst>
      <p:ext uri="{BB962C8B-B14F-4D97-AF65-F5344CB8AC3E}">
        <p14:creationId xmlns:p14="http://schemas.microsoft.com/office/powerpoint/2010/main" val="8909835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7F6473-E35E-4D0D-B948-A2A55117EA9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E29A2F6-3B35-4B61-B37F-F8C76C61E02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83F6A80E-87D9-4744-9A3D-A4F32502532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7B873D9-20C5-46C3-9AC7-80DECEC8683D}"/>
              </a:ext>
            </a:extLst>
          </p:cNvPr>
          <p:cNvSpPr>
            <a:spLocks noGrp="1"/>
          </p:cNvSpPr>
          <p:nvPr>
            <p:ph type="dt" sz="half" idx="10"/>
          </p:nvPr>
        </p:nvSpPr>
        <p:spPr/>
        <p:txBody>
          <a:bodyPr/>
          <a:lstStyle/>
          <a:p>
            <a:fld id="{256A2EB3-EA3A-40DF-92EA-970030EE6242}" type="datetime1">
              <a:rPr lang="en-GB" smtClean="0"/>
              <a:t>23/02/2020</a:t>
            </a:fld>
            <a:endParaRPr lang="en-GB" dirty="0"/>
          </a:p>
        </p:txBody>
      </p:sp>
      <p:sp>
        <p:nvSpPr>
          <p:cNvPr id="6" name="Footer Placeholder 5">
            <a:extLst>
              <a:ext uri="{FF2B5EF4-FFF2-40B4-BE49-F238E27FC236}">
                <a16:creationId xmlns:a16="http://schemas.microsoft.com/office/drawing/2014/main" id="{4CB97484-77FD-418D-92AA-57AA52C2BE2C}"/>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E2021696-E85E-45F0-8F46-C4EABEACE0FC}"/>
              </a:ext>
            </a:extLst>
          </p:cNvPr>
          <p:cNvSpPr>
            <a:spLocks noGrp="1"/>
          </p:cNvSpPr>
          <p:nvPr>
            <p:ph type="sldNum" sz="quarter" idx="12"/>
          </p:nvPr>
        </p:nvSpPr>
        <p:spPr/>
        <p:txBody>
          <a:bodyPr/>
          <a:lstStyle/>
          <a:p>
            <a:fld id="{2AF1B944-0252-4816-B9D6-5C3B2F4FBFDB}" type="slidenum">
              <a:rPr lang="en-GB" smtClean="0"/>
              <a:t>‹#›</a:t>
            </a:fld>
            <a:endParaRPr lang="en-GB" dirty="0"/>
          </a:p>
        </p:txBody>
      </p:sp>
    </p:spTree>
    <p:extLst>
      <p:ext uri="{BB962C8B-B14F-4D97-AF65-F5344CB8AC3E}">
        <p14:creationId xmlns:p14="http://schemas.microsoft.com/office/powerpoint/2010/main" val="5501397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B44A54-3BA4-4A41-BE2C-C540F3A11D9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AC064DC-DEF0-4438-B48B-68D6F6EC2C2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FFB2510-2A2E-4C68-8A5A-51D1321EC1D2}"/>
              </a:ext>
            </a:extLst>
          </p:cNvPr>
          <p:cNvSpPr>
            <a:spLocks noGrp="1"/>
          </p:cNvSpPr>
          <p:nvPr>
            <p:ph type="dt" sz="half" idx="10"/>
          </p:nvPr>
        </p:nvSpPr>
        <p:spPr/>
        <p:txBody>
          <a:bodyPr/>
          <a:lstStyle/>
          <a:p>
            <a:fld id="{3DFDFAAE-8C63-41CB-910C-FE01B1306D65}" type="datetime1">
              <a:rPr lang="en-GB" smtClean="0"/>
              <a:t>23/02/2020</a:t>
            </a:fld>
            <a:endParaRPr lang="en-GB" dirty="0"/>
          </a:p>
        </p:txBody>
      </p:sp>
      <p:sp>
        <p:nvSpPr>
          <p:cNvPr id="5" name="Footer Placeholder 4">
            <a:extLst>
              <a:ext uri="{FF2B5EF4-FFF2-40B4-BE49-F238E27FC236}">
                <a16:creationId xmlns:a16="http://schemas.microsoft.com/office/drawing/2014/main" id="{B6D3053A-C035-4058-8817-692A319ECDC3}"/>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CD36CD37-09EC-4DBA-BED6-F1D77600E946}"/>
              </a:ext>
            </a:extLst>
          </p:cNvPr>
          <p:cNvSpPr>
            <a:spLocks noGrp="1"/>
          </p:cNvSpPr>
          <p:nvPr>
            <p:ph type="sldNum" sz="quarter" idx="12"/>
          </p:nvPr>
        </p:nvSpPr>
        <p:spPr/>
        <p:txBody>
          <a:bodyPr/>
          <a:lstStyle/>
          <a:p>
            <a:fld id="{2AF1B944-0252-4816-B9D6-5C3B2F4FBFDB}" type="slidenum">
              <a:rPr lang="en-GB" smtClean="0"/>
              <a:t>‹#›</a:t>
            </a:fld>
            <a:endParaRPr lang="en-GB" dirty="0"/>
          </a:p>
        </p:txBody>
      </p:sp>
    </p:spTree>
    <p:extLst>
      <p:ext uri="{BB962C8B-B14F-4D97-AF65-F5344CB8AC3E}">
        <p14:creationId xmlns:p14="http://schemas.microsoft.com/office/powerpoint/2010/main" val="22171398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118DB67-3FEF-44E8-8D10-6AB5E99460E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02D81BB-B9E7-4858-8654-F1CF552808C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D5E9556-511D-4B22-805F-CAE028C2A1CC}"/>
              </a:ext>
            </a:extLst>
          </p:cNvPr>
          <p:cNvSpPr>
            <a:spLocks noGrp="1"/>
          </p:cNvSpPr>
          <p:nvPr>
            <p:ph type="dt" sz="half" idx="10"/>
          </p:nvPr>
        </p:nvSpPr>
        <p:spPr/>
        <p:txBody>
          <a:bodyPr/>
          <a:lstStyle/>
          <a:p>
            <a:fld id="{8E06B09B-A244-4D92-B278-93ADE8167BBD}" type="datetime1">
              <a:rPr lang="en-GB" smtClean="0"/>
              <a:t>23/02/2020</a:t>
            </a:fld>
            <a:endParaRPr lang="en-GB" dirty="0"/>
          </a:p>
        </p:txBody>
      </p:sp>
      <p:sp>
        <p:nvSpPr>
          <p:cNvPr id="5" name="Footer Placeholder 4">
            <a:extLst>
              <a:ext uri="{FF2B5EF4-FFF2-40B4-BE49-F238E27FC236}">
                <a16:creationId xmlns:a16="http://schemas.microsoft.com/office/drawing/2014/main" id="{63D0C950-0784-4097-AB82-5BDFCB6F19F3}"/>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98C77CEF-8A3D-424F-B051-1D8E7F2DC072}"/>
              </a:ext>
            </a:extLst>
          </p:cNvPr>
          <p:cNvSpPr>
            <a:spLocks noGrp="1"/>
          </p:cNvSpPr>
          <p:nvPr>
            <p:ph type="sldNum" sz="quarter" idx="12"/>
          </p:nvPr>
        </p:nvSpPr>
        <p:spPr/>
        <p:txBody>
          <a:bodyPr/>
          <a:lstStyle/>
          <a:p>
            <a:fld id="{2AF1B944-0252-4816-B9D6-5C3B2F4FBFDB}" type="slidenum">
              <a:rPr lang="en-GB" smtClean="0"/>
              <a:t>‹#›</a:t>
            </a:fld>
            <a:endParaRPr lang="en-GB" dirty="0"/>
          </a:p>
        </p:txBody>
      </p:sp>
    </p:spTree>
    <p:extLst>
      <p:ext uri="{BB962C8B-B14F-4D97-AF65-F5344CB8AC3E}">
        <p14:creationId xmlns:p14="http://schemas.microsoft.com/office/powerpoint/2010/main" val="12318272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F11C1A8-22FF-4CC1-95AA-93412F6DD0C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7E9A843-C04D-4AC0-808C-831AC83F230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5360EDD-049A-47DE-88FC-DE67F4596FA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C28A136-E3F1-4F67-9659-B36AE4DAAD37}" type="datetime1">
              <a:rPr lang="en-GB" smtClean="0"/>
              <a:t>23/02/2020</a:t>
            </a:fld>
            <a:endParaRPr lang="en-GB" dirty="0"/>
          </a:p>
        </p:txBody>
      </p:sp>
      <p:sp>
        <p:nvSpPr>
          <p:cNvPr id="5" name="Footer Placeholder 4">
            <a:extLst>
              <a:ext uri="{FF2B5EF4-FFF2-40B4-BE49-F238E27FC236}">
                <a16:creationId xmlns:a16="http://schemas.microsoft.com/office/drawing/2014/main" id="{1CEDFF4E-C483-4C68-AF3B-8C9E1C8E567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9A509972-0268-4D41-918E-EA16B0F92DA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AF1B944-0252-4816-B9D6-5C3B2F4FBFDB}" type="slidenum">
              <a:rPr lang="en-GB" smtClean="0"/>
              <a:t>‹#›</a:t>
            </a:fld>
            <a:endParaRPr lang="en-GB" dirty="0"/>
          </a:p>
        </p:txBody>
      </p:sp>
    </p:spTree>
    <p:extLst>
      <p:ext uri="{BB962C8B-B14F-4D97-AF65-F5344CB8AC3E}">
        <p14:creationId xmlns:p14="http://schemas.microsoft.com/office/powerpoint/2010/main" val="165453261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D4D459-126C-4B88-8DF1-8F49AF4AAD0C}"/>
              </a:ext>
            </a:extLst>
          </p:cNvPr>
          <p:cNvSpPr>
            <a:spLocks noGrp="1"/>
          </p:cNvSpPr>
          <p:nvPr>
            <p:ph type="title"/>
          </p:nvPr>
        </p:nvSpPr>
        <p:spPr>
          <a:xfrm>
            <a:off x="2921000" y="1"/>
            <a:ext cx="6629400" cy="564068"/>
          </a:xfrm>
        </p:spPr>
        <p:txBody>
          <a:bodyPr>
            <a:normAutofit/>
          </a:bodyPr>
          <a:lstStyle/>
          <a:p>
            <a:pPr algn="ctr"/>
            <a:r>
              <a:rPr lang="en-GB" sz="3200" b="1" u="sng" dirty="0">
                <a:latin typeface="Arial" panose="020B0604020202020204" pitchFamily="34" charset="0"/>
                <a:cs typeface="Arial" panose="020B0604020202020204" pitchFamily="34" charset="0"/>
              </a:rPr>
              <a:t>ALN Legislation in Wales </a:t>
            </a:r>
          </a:p>
        </p:txBody>
      </p:sp>
      <p:sp>
        <p:nvSpPr>
          <p:cNvPr id="4" name="TextBox 3">
            <a:extLst>
              <a:ext uri="{FF2B5EF4-FFF2-40B4-BE49-F238E27FC236}">
                <a16:creationId xmlns:a16="http://schemas.microsoft.com/office/drawing/2014/main" id="{8322404E-9DC4-4F5F-B5F4-F078A023797A}"/>
              </a:ext>
            </a:extLst>
          </p:cNvPr>
          <p:cNvSpPr txBox="1"/>
          <p:nvPr/>
        </p:nvSpPr>
        <p:spPr>
          <a:xfrm>
            <a:off x="1" y="1462791"/>
            <a:ext cx="3551582" cy="2708434"/>
          </a:xfrm>
          <a:prstGeom prst="rect">
            <a:avLst/>
          </a:prstGeom>
          <a:solidFill>
            <a:schemeClr val="accent1">
              <a:lumMod val="40000"/>
              <a:lumOff val="60000"/>
            </a:schemeClr>
          </a:solidFill>
          <a:ln>
            <a:solidFill>
              <a:srgbClr val="00B0F0"/>
            </a:solidFill>
          </a:ln>
        </p:spPr>
        <p:style>
          <a:lnRef idx="2">
            <a:schemeClr val="accent5"/>
          </a:lnRef>
          <a:fillRef idx="1">
            <a:schemeClr val="lt1"/>
          </a:fillRef>
          <a:effectRef idx="0">
            <a:schemeClr val="accent5"/>
          </a:effectRef>
          <a:fontRef idx="minor">
            <a:schemeClr val="dk1"/>
          </a:fontRef>
        </p:style>
        <p:txBody>
          <a:bodyPr wrap="square" rtlCol="0">
            <a:spAutoFit/>
          </a:bodyPr>
          <a:lstStyle/>
          <a:p>
            <a:pPr algn="ctr"/>
            <a:r>
              <a:rPr lang="en-GB" sz="1400" u="sng" dirty="0">
                <a:solidFill>
                  <a:schemeClr val="tx1"/>
                </a:solidFill>
                <a:latin typeface="Times New Roman" panose="02020603050405020304" pitchFamily="18" charset="0"/>
                <a:cs typeface="Times New Roman" panose="02020603050405020304" pitchFamily="18" charset="0"/>
              </a:rPr>
              <a:t>11 aims </a:t>
            </a:r>
          </a:p>
          <a:p>
            <a:pPr algn="just"/>
            <a:r>
              <a:rPr lang="en-GB" sz="1200" dirty="0">
                <a:solidFill>
                  <a:schemeClr val="tx1"/>
                </a:solidFill>
                <a:latin typeface="Times New Roman" panose="02020603050405020304" pitchFamily="18" charset="0"/>
                <a:cs typeface="Times New Roman" panose="02020603050405020304" pitchFamily="18" charset="0"/>
              </a:rPr>
              <a:t>The Welsh Government (2018) have 11aims to achieve for the impending changes of the ALN Legislation:</a:t>
            </a:r>
          </a:p>
          <a:p>
            <a:pPr algn="just"/>
            <a:r>
              <a:rPr lang="en-GB" sz="1200" dirty="0">
                <a:solidFill>
                  <a:schemeClr val="tx1"/>
                </a:solidFill>
                <a:latin typeface="Times New Roman" panose="02020603050405020304" pitchFamily="18" charset="0"/>
                <a:cs typeface="Times New Roman" panose="02020603050405020304" pitchFamily="18" charset="0"/>
              </a:rPr>
              <a:t> 1.  Changing terminology </a:t>
            </a:r>
          </a:p>
          <a:p>
            <a:pPr algn="just"/>
            <a:r>
              <a:rPr lang="en-GB" sz="1200" dirty="0">
                <a:solidFill>
                  <a:schemeClr val="tx1"/>
                </a:solidFill>
                <a:latin typeface="Times New Roman" panose="02020603050405020304" pitchFamily="18" charset="0"/>
                <a:cs typeface="Times New Roman" panose="02020603050405020304" pitchFamily="18" charset="0"/>
              </a:rPr>
              <a:t>2. A new age range</a:t>
            </a:r>
          </a:p>
          <a:p>
            <a:pPr algn="just"/>
            <a:r>
              <a:rPr lang="en-GB" sz="1200" dirty="0">
                <a:solidFill>
                  <a:schemeClr val="tx1"/>
                </a:solidFill>
                <a:latin typeface="Times New Roman" panose="02020603050405020304" pitchFamily="18" charset="0"/>
                <a:cs typeface="Times New Roman" panose="02020603050405020304" pitchFamily="18" charset="0"/>
              </a:rPr>
              <a:t>3. IDP  </a:t>
            </a:r>
          </a:p>
          <a:p>
            <a:pPr algn="just"/>
            <a:r>
              <a:rPr lang="en-GB" sz="1200" dirty="0">
                <a:solidFill>
                  <a:schemeClr val="tx1"/>
                </a:solidFill>
                <a:latin typeface="Times New Roman" panose="02020603050405020304" pitchFamily="18" charset="0"/>
                <a:cs typeface="Times New Roman" panose="02020603050405020304" pitchFamily="18" charset="0"/>
              </a:rPr>
              <a:t>4.Increased participation of children and young people </a:t>
            </a:r>
          </a:p>
          <a:p>
            <a:pPr algn="just"/>
            <a:r>
              <a:rPr lang="en-GB" sz="1200" dirty="0">
                <a:solidFill>
                  <a:schemeClr val="tx1"/>
                </a:solidFill>
                <a:latin typeface="Times New Roman" panose="02020603050405020304" pitchFamily="18" charset="0"/>
                <a:cs typeface="Times New Roman" panose="02020603050405020304" pitchFamily="18" charset="0"/>
              </a:rPr>
              <a:t> 5. High aspirations and improved outcomes </a:t>
            </a:r>
          </a:p>
          <a:p>
            <a:pPr algn="just"/>
            <a:r>
              <a:rPr lang="en-GB" sz="1200" dirty="0">
                <a:solidFill>
                  <a:schemeClr val="tx1"/>
                </a:solidFill>
                <a:latin typeface="Times New Roman" panose="02020603050405020304" pitchFamily="18" charset="0"/>
                <a:cs typeface="Times New Roman" panose="02020603050405020304" pitchFamily="18" charset="0"/>
              </a:rPr>
              <a:t>6. A simpler and less adversarial system</a:t>
            </a:r>
          </a:p>
          <a:p>
            <a:pPr algn="just"/>
            <a:r>
              <a:rPr lang="en-GB" sz="1200" dirty="0">
                <a:solidFill>
                  <a:schemeClr val="tx1"/>
                </a:solidFill>
                <a:latin typeface="Times New Roman" panose="02020603050405020304" pitchFamily="18" charset="0"/>
                <a:cs typeface="Times New Roman" panose="02020603050405020304" pitchFamily="18" charset="0"/>
              </a:rPr>
              <a:t>7. Increased collaboration</a:t>
            </a:r>
          </a:p>
          <a:p>
            <a:pPr algn="just"/>
            <a:r>
              <a:rPr lang="en-GB" sz="1200" dirty="0">
                <a:solidFill>
                  <a:schemeClr val="tx1"/>
                </a:solidFill>
                <a:latin typeface="Times New Roman" panose="02020603050405020304" pitchFamily="18" charset="0"/>
                <a:cs typeface="Times New Roman" panose="02020603050405020304" pitchFamily="18" charset="0"/>
              </a:rPr>
              <a:t>8. Avoiding disagreements and earlier disagreement</a:t>
            </a:r>
          </a:p>
          <a:p>
            <a:pPr algn="just"/>
            <a:r>
              <a:rPr lang="en-GB" sz="1200" dirty="0">
                <a:solidFill>
                  <a:schemeClr val="tx1"/>
                </a:solidFill>
                <a:latin typeface="Times New Roman" panose="02020603050405020304" pitchFamily="18" charset="0"/>
                <a:cs typeface="Times New Roman" panose="02020603050405020304" pitchFamily="18" charset="0"/>
              </a:rPr>
              <a:t>9.Clear and consistent rights of appeal</a:t>
            </a:r>
          </a:p>
          <a:p>
            <a:pPr algn="just"/>
            <a:r>
              <a:rPr lang="en-GB" sz="1200" dirty="0">
                <a:solidFill>
                  <a:schemeClr val="tx1"/>
                </a:solidFill>
                <a:latin typeface="Times New Roman" panose="02020603050405020304" pitchFamily="18" charset="0"/>
                <a:cs typeface="Times New Roman" panose="02020603050405020304" pitchFamily="18" charset="0"/>
              </a:rPr>
              <a:t>10. The ALN Code</a:t>
            </a:r>
          </a:p>
          <a:p>
            <a:pPr algn="just"/>
            <a:r>
              <a:rPr lang="en-GB" sz="1200" dirty="0">
                <a:solidFill>
                  <a:schemeClr val="tx1"/>
                </a:solidFill>
                <a:latin typeface="Times New Roman" panose="02020603050405020304" pitchFamily="18" charset="0"/>
                <a:cs typeface="Times New Roman" panose="02020603050405020304" pitchFamily="18" charset="0"/>
              </a:rPr>
              <a:t>11. A bilingual system</a:t>
            </a:r>
            <a:endParaRPr lang="en-GB" sz="1400" dirty="0">
              <a:solidFill>
                <a:schemeClr val="tx1"/>
              </a:solidFill>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1D74DBDA-F262-4033-8658-184A1E3BE47E}"/>
              </a:ext>
            </a:extLst>
          </p:cNvPr>
          <p:cNvSpPr txBox="1"/>
          <p:nvPr/>
        </p:nvSpPr>
        <p:spPr>
          <a:xfrm>
            <a:off x="6906033" y="1169507"/>
            <a:ext cx="5300871" cy="2662717"/>
          </a:xfrm>
          <a:prstGeom prst="rect">
            <a:avLst/>
          </a:prstGeom>
          <a:solidFill>
            <a:schemeClr val="accent2">
              <a:lumMod val="60000"/>
              <a:lumOff val="40000"/>
            </a:schemeClr>
          </a:solidFill>
          <a:ln>
            <a:solidFill>
              <a:schemeClr val="accent2">
                <a:lumMod val="60000"/>
                <a:lumOff val="40000"/>
              </a:schemeClr>
            </a:solidFill>
          </a:ln>
        </p:spPr>
        <p:txBody>
          <a:bodyPr wrap="square" rtlCol="0">
            <a:spAutoFit/>
          </a:bodyPr>
          <a:lstStyle/>
          <a:p>
            <a:r>
              <a:rPr lang="en-GB" sz="1400" u="sng" dirty="0">
                <a:latin typeface="Times New Roman" panose="02020603050405020304" pitchFamily="18" charset="0"/>
                <a:cs typeface="Times New Roman" panose="02020603050405020304" pitchFamily="18" charset="0"/>
              </a:rPr>
              <a:t>IDP (Individual Development Plan</a:t>
            </a:r>
            <a:r>
              <a:rPr lang="en-GB" sz="1400" dirty="0">
                <a:latin typeface="Times New Roman" panose="02020603050405020304" pitchFamily="18" charset="0"/>
                <a:cs typeface="Times New Roman" panose="02020603050405020304" pitchFamily="18" charset="0"/>
              </a:rPr>
              <a:t>)</a:t>
            </a:r>
          </a:p>
          <a:p>
            <a:pPr>
              <a:lnSpc>
                <a:spcPct val="107000"/>
              </a:lnSpc>
              <a:spcAft>
                <a:spcPts val="800"/>
              </a:spcAft>
            </a:pPr>
            <a:r>
              <a:rPr lang="en-GB" sz="1600" dirty="0">
                <a:latin typeface="Times New Roman" panose="02020603050405020304" pitchFamily="18" charset="0"/>
                <a:ea typeface="Calibri" panose="020F0502020204030204" pitchFamily="34" charset="0"/>
                <a:cs typeface="Times New Roman" panose="02020603050405020304" pitchFamily="18" charset="0"/>
              </a:rPr>
              <a:t>There will be a unified  individual development plans  which is a single statutory plan . This  will replace to the SEN and LDD plans for leaners in schools and further education.</a:t>
            </a:r>
          </a:p>
          <a:p>
            <a:r>
              <a:rPr lang="en-GB" sz="1400" dirty="0">
                <a:latin typeface="Times New Roman" panose="02020603050405020304" pitchFamily="18" charset="0"/>
                <a:cs typeface="Times New Roman" panose="02020603050405020304" pitchFamily="18" charset="0"/>
              </a:rPr>
              <a:t>The Welsh Government (2019) say that the time it takes to prepare an IDP will depend on the needs of the child or young person.  Creating a development plan for a child that has less severe or complex needs should be a quicker process. An IDP for a child whose needs are severe and complex may involve a specialist input and advice. As well as details of a much wider range of interventions. </a:t>
            </a:r>
          </a:p>
          <a:p>
            <a:r>
              <a:rPr lang="en-GB" sz="1100" dirty="0"/>
              <a:t> </a:t>
            </a:r>
            <a:endParaRPr lang="en-GB" sz="1100" dirty="0">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12F42DCD-058B-4539-AB4A-4A3750ECC06B}"/>
              </a:ext>
            </a:extLst>
          </p:cNvPr>
          <p:cNvSpPr txBox="1"/>
          <p:nvPr/>
        </p:nvSpPr>
        <p:spPr>
          <a:xfrm>
            <a:off x="3424588" y="4410324"/>
            <a:ext cx="8640964" cy="2185214"/>
          </a:xfrm>
          <a:prstGeom prst="rect">
            <a:avLst/>
          </a:prstGeom>
          <a:solidFill>
            <a:schemeClr val="accent6">
              <a:lumMod val="40000"/>
              <a:lumOff val="60000"/>
            </a:schemeClr>
          </a:solidFill>
          <a:ln>
            <a:solidFill>
              <a:srgbClr val="92D050"/>
            </a:solidFill>
          </a:ln>
        </p:spPr>
        <p:txBody>
          <a:bodyPr wrap="square" rtlCol="0">
            <a:spAutoFit/>
          </a:bodyPr>
          <a:lstStyle/>
          <a:p>
            <a:r>
              <a:rPr lang="en-GB" sz="1400" u="sng" dirty="0">
                <a:latin typeface="Times New Roman" panose="02020603050405020304" pitchFamily="18" charset="0"/>
                <a:cs typeface="Times New Roman" panose="02020603050405020304" pitchFamily="18" charset="0"/>
              </a:rPr>
              <a:t>Participation of children and young people </a:t>
            </a:r>
          </a:p>
          <a:p>
            <a:r>
              <a:rPr lang="en-GB" sz="1400" dirty="0">
                <a:latin typeface="Times New Roman" panose="02020603050405020304" pitchFamily="18" charset="0"/>
                <a:cs typeface="Times New Roman" panose="02020603050405020304" pitchFamily="18" charset="0"/>
              </a:rPr>
              <a:t>Welsh Government (2018) believe that the learners wishes have to be considered as part of the persons planning process along with their parents or carers. It is essential that children  and young people play and active part in this process.</a:t>
            </a:r>
          </a:p>
          <a:p>
            <a:r>
              <a:rPr lang="en-GB" sz="1400" dirty="0">
                <a:latin typeface="Times New Roman" panose="02020603050405020304" pitchFamily="18" charset="0"/>
                <a:cs typeface="Times New Roman" panose="02020603050405020304" pitchFamily="18" charset="0"/>
              </a:rPr>
              <a:t>The way in which children and young people play a role in the formulation of their individual development plan will ensure that their voice is heard in accordance with UNCRC article 12. Also article 13 of the UNCRC states that  children are free to voice their thoughts and opinions and access any information they may want as long as it doesn’t break the law.</a:t>
            </a:r>
          </a:p>
          <a:p>
            <a:endParaRPr lang="en-GB" sz="1200" dirty="0">
              <a:latin typeface="Times New Roman" panose="02020603050405020304" pitchFamily="18" charset="0"/>
              <a:cs typeface="Times New Roman" panose="02020603050405020304" pitchFamily="18" charset="0"/>
            </a:endParaRPr>
          </a:p>
          <a:p>
            <a:endParaRPr lang="en-GB" sz="1200" dirty="0">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3EA6C6E7-4C7F-45EB-B721-5D66B44F28E1}"/>
              </a:ext>
            </a:extLst>
          </p:cNvPr>
          <p:cNvSpPr txBox="1"/>
          <p:nvPr/>
        </p:nvSpPr>
        <p:spPr>
          <a:xfrm>
            <a:off x="3748022" y="505840"/>
            <a:ext cx="3144353" cy="2677656"/>
          </a:xfrm>
          <a:prstGeom prst="rect">
            <a:avLst/>
          </a:prstGeom>
          <a:solidFill>
            <a:srgbClr val="FFFF00"/>
          </a:solidFill>
          <a:ln>
            <a:solidFill>
              <a:srgbClr val="FFFF00"/>
            </a:solidFill>
          </a:ln>
        </p:spPr>
        <p:txBody>
          <a:bodyPr wrap="square" rtlCol="0">
            <a:spAutoFit/>
          </a:bodyPr>
          <a:lstStyle/>
          <a:p>
            <a:r>
              <a:rPr lang="en-GB" sz="1400" u="sng" dirty="0">
                <a:latin typeface="Times New Roman" panose="02020603050405020304" pitchFamily="18" charset="0"/>
                <a:cs typeface="Times New Roman" panose="02020603050405020304" pitchFamily="18" charset="0"/>
              </a:rPr>
              <a:t>Age range</a:t>
            </a:r>
          </a:p>
          <a:p>
            <a:r>
              <a:rPr lang="en-GB" sz="1400" dirty="0">
                <a:latin typeface="Times New Roman" panose="02020603050405020304" pitchFamily="18" charset="0"/>
                <a:cs typeface="Times New Roman" panose="02020603050405020304" pitchFamily="18" charset="0"/>
              </a:rPr>
              <a:t>There will be a single legislative system which will involve the support that is given to children and young people who between the ages 0 -25 years who have ALN. So they won’t have two different systems operating  to support children and young people who need the support.</a:t>
            </a:r>
          </a:p>
          <a:p>
            <a:r>
              <a:rPr lang="en-GB" sz="1400" dirty="0">
                <a:latin typeface="Times New Roman" panose="02020603050405020304" pitchFamily="18" charset="0"/>
                <a:cs typeface="Times New Roman" panose="02020603050405020304" pitchFamily="18" charset="0"/>
              </a:rPr>
              <a:t>All children and young people up to the age of 25 will have better equity and rights as a group of learners. (Eystn,2018)</a:t>
            </a:r>
          </a:p>
        </p:txBody>
      </p:sp>
      <p:sp>
        <p:nvSpPr>
          <p:cNvPr id="11" name="TextBox 10">
            <a:extLst>
              <a:ext uri="{FF2B5EF4-FFF2-40B4-BE49-F238E27FC236}">
                <a16:creationId xmlns:a16="http://schemas.microsoft.com/office/drawing/2014/main" id="{984BF57A-9F0C-41A7-85F5-460401AE621B}"/>
              </a:ext>
            </a:extLst>
          </p:cNvPr>
          <p:cNvSpPr txBox="1"/>
          <p:nvPr/>
        </p:nvSpPr>
        <p:spPr>
          <a:xfrm>
            <a:off x="126448" y="4207994"/>
            <a:ext cx="3074504" cy="2677656"/>
          </a:xfrm>
          <a:prstGeom prst="rect">
            <a:avLst/>
          </a:prstGeom>
          <a:solidFill>
            <a:schemeClr val="accent3">
              <a:lumMod val="60000"/>
              <a:lumOff val="40000"/>
            </a:schemeClr>
          </a:solidFill>
        </p:spPr>
        <p:txBody>
          <a:bodyPr wrap="square" rtlCol="0">
            <a:spAutoFit/>
          </a:bodyPr>
          <a:lstStyle/>
          <a:p>
            <a:r>
              <a:rPr lang="en-GB" sz="1200" b="1" u="sng" dirty="0">
                <a:latin typeface="Times New Roman" panose="02020603050405020304" pitchFamily="18" charset="0"/>
                <a:cs typeface="Times New Roman" panose="02020603050405020304" pitchFamily="18" charset="0"/>
              </a:rPr>
              <a:t>Why is the legislation changing?</a:t>
            </a:r>
          </a:p>
          <a:p>
            <a:r>
              <a:rPr lang="en-GB" sz="1150" dirty="0">
                <a:latin typeface="Times New Roman" panose="02020603050405020304" pitchFamily="18" charset="0"/>
                <a:cs typeface="Times New Roman" panose="02020603050405020304" pitchFamily="18" charset="0"/>
              </a:rPr>
              <a:t>The Welsh Government wishes to provide an inclusive educational system for all Welsh learners; a system in which any additional learning needs are identified expeditiously and, as a result, learners receive the support they need to fulfil their potential.</a:t>
            </a:r>
          </a:p>
          <a:p>
            <a:r>
              <a:rPr lang="en-GB" sz="1150" dirty="0">
                <a:latin typeface="Times New Roman" panose="02020603050405020304" pitchFamily="18" charset="0"/>
                <a:cs typeface="Times New Roman" panose="02020603050405020304" pitchFamily="18" charset="0"/>
              </a:rPr>
              <a:t>Snap Cymru (2020) mention that the current legislative framework to support children and all young people with special education needs or learning difficulties or disabilities. As the model that the support is based on was put into place 30 years ago and no longer fits it purpose. </a:t>
            </a:r>
          </a:p>
          <a:p>
            <a:endParaRPr lang="en-GB" dirty="0"/>
          </a:p>
        </p:txBody>
      </p:sp>
      <p:sp>
        <p:nvSpPr>
          <p:cNvPr id="5" name="TextBox 4">
            <a:extLst>
              <a:ext uri="{FF2B5EF4-FFF2-40B4-BE49-F238E27FC236}">
                <a16:creationId xmlns:a16="http://schemas.microsoft.com/office/drawing/2014/main" id="{D11DB146-A5EC-4EC3-BBBF-84C52BEA49FA}"/>
              </a:ext>
            </a:extLst>
          </p:cNvPr>
          <p:cNvSpPr txBox="1"/>
          <p:nvPr/>
        </p:nvSpPr>
        <p:spPr>
          <a:xfrm>
            <a:off x="126448" y="185403"/>
            <a:ext cx="3298140" cy="1169551"/>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r>
              <a:rPr lang="en-GB" sz="1400" u="sng" dirty="0"/>
              <a:t>Introduction</a:t>
            </a:r>
          </a:p>
          <a:p>
            <a:r>
              <a:rPr lang="en-GB" sz="1400" dirty="0"/>
              <a:t>This poster is to discuss some of the changes of the ALN legislation in Wales. What is changing and how this will affect people who need support</a:t>
            </a:r>
            <a:endParaRPr lang="en-GB" dirty="0"/>
          </a:p>
        </p:txBody>
      </p:sp>
      <p:pic>
        <p:nvPicPr>
          <p:cNvPr id="6" name="Picture 5">
            <a:extLst>
              <a:ext uri="{FF2B5EF4-FFF2-40B4-BE49-F238E27FC236}">
                <a16:creationId xmlns:a16="http://schemas.microsoft.com/office/drawing/2014/main" id="{F342140A-4264-494F-9E97-2F93ACB45424}"/>
              </a:ext>
            </a:extLst>
          </p:cNvPr>
          <p:cNvPicPr>
            <a:picLocks noChangeAspect="1"/>
          </p:cNvPicPr>
          <p:nvPr/>
        </p:nvPicPr>
        <p:blipFill>
          <a:blip r:embed="rId2"/>
          <a:stretch>
            <a:fillRect/>
          </a:stretch>
        </p:blipFill>
        <p:spPr>
          <a:xfrm>
            <a:off x="10137912" y="-13386"/>
            <a:ext cx="2054087" cy="1271236"/>
          </a:xfrm>
          <a:prstGeom prst="rect">
            <a:avLst/>
          </a:prstGeom>
        </p:spPr>
      </p:pic>
      <p:sp>
        <p:nvSpPr>
          <p:cNvPr id="9" name="TextBox 8">
            <a:extLst>
              <a:ext uri="{FF2B5EF4-FFF2-40B4-BE49-F238E27FC236}">
                <a16:creationId xmlns:a16="http://schemas.microsoft.com/office/drawing/2014/main" id="{38366152-8AE6-4EEB-817E-40CD6832464D}"/>
              </a:ext>
            </a:extLst>
          </p:cNvPr>
          <p:cNvSpPr txBox="1"/>
          <p:nvPr/>
        </p:nvSpPr>
        <p:spPr>
          <a:xfrm>
            <a:off x="9271000" y="66000"/>
            <a:ext cx="914400" cy="338554"/>
          </a:xfrm>
          <a:prstGeom prst="rect">
            <a:avLst/>
          </a:prstGeom>
          <a:noFill/>
        </p:spPr>
        <p:txBody>
          <a:bodyPr wrap="square" rtlCol="0">
            <a:spAutoFit/>
          </a:bodyPr>
          <a:lstStyle/>
          <a:p>
            <a:r>
              <a:rPr lang="en-GB" sz="800" dirty="0"/>
              <a:t>(SNAPCYMRU, 2019)</a:t>
            </a:r>
          </a:p>
        </p:txBody>
      </p:sp>
      <p:sp>
        <p:nvSpPr>
          <p:cNvPr id="12" name="Footer Placeholder 11">
            <a:extLst>
              <a:ext uri="{FF2B5EF4-FFF2-40B4-BE49-F238E27FC236}">
                <a16:creationId xmlns:a16="http://schemas.microsoft.com/office/drawing/2014/main" id="{1FFC0D28-88A9-43DB-B83E-6BF817EFE577}"/>
              </a:ext>
            </a:extLst>
          </p:cNvPr>
          <p:cNvSpPr>
            <a:spLocks noGrp="1"/>
          </p:cNvSpPr>
          <p:nvPr>
            <p:ph type="ftr" sz="quarter" idx="11"/>
          </p:nvPr>
        </p:nvSpPr>
        <p:spPr>
          <a:xfrm>
            <a:off x="10137913" y="6202017"/>
            <a:ext cx="2034760" cy="571137"/>
          </a:xfrm>
        </p:spPr>
        <p:txBody>
          <a:bodyPr/>
          <a:lstStyle/>
          <a:p>
            <a:r>
              <a:rPr lang="en-GB" dirty="0">
                <a:solidFill>
                  <a:schemeClr val="tx1"/>
                </a:solidFill>
              </a:rPr>
              <a:t>NAME: Jennifer Watts</a:t>
            </a:r>
          </a:p>
          <a:p>
            <a:r>
              <a:rPr lang="en-GB" dirty="0">
                <a:solidFill>
                  <a:schemeClr val="tx1"/>
                </a:solidFill>
              </a:rPr>
              <a:t>Student Number: 1701900</a:t>
            </a:r>
          </a:p>
          <a:p>
            <a:r>
              <a:rPr lang="en-GB" dirty="0">
                <a:solidFill>
                  <a:schemeClr val="tx1"/>
                </a:solidFill>
              </a:rPr>
              <a:t>Module code: EAEE6002 </a:t>
            </a:r>
          </a:p>
        </p:txBody>
      </p:sp>
      <p:pic>
        <p:nvPicPr>
          <p:cNvPr id="3" name="Picture 2">
            <a:extLst>
              <a:ext uri="{FF2B5EF4-FFF2-40B4-BE49-F238E27FC236}">
                <a16:creationId xmlns:a16="http://schemas.microsoft.com/office/drawing/2014/main" id="{161A44F9-5DB1-48BC-9CD1-8BB722B2FABD}"/>
              </a:ext>
            </a:extLst>
          </p:cNvPr>
          <p:cNvPicPr>
            <a:picLocks noChangeAspect="1"/>
          </p:cNvPicPr>
          <p:nvPr/>
        </p:nvPicPr>
        <p:blipFill>
          <a:blip r:embed="rId3"/>
          <a:stretch>
            <a:fillRect/>
          </a:stretch>
        </p:blipFill>
        <p:spPr>
          <a:xfrm>
            <a:off x="3354451" y="2954175"/>
            <a:ext cx="3551582" cy="1456149"/>
          </a:xfrm>
          <a:prstGeom prst="rect">
            <a:avLst/>
          </a:prstGeom>
        </p:spPr>
      </p:pic>
      <p:sp>
        <p:nvSpPr>
          <p:cNvPr id="13" name="TextBox 12">
            <a:extLst>
              <a:ext uri="{FF2B5EF4-FFF2-40B4-BE49-F238E27FC236}">
                <a16:creationId xmlns:a16="http://schemas.microsoft.com/office/drawing/2014/main" id="{F84A5DF4-AFA1-442C-A05F-FC292165CB99}"/>
              </a:ext>
            </a:extLst>
          </p:cNvPr>
          <p:cNvSpPr txBox="1"/>
          <p:nvPr/>
        </p:nvSpPr>
        <p:spPr>
          <a:xfrm>
            <a:off x="6954889" y="3886657"/>
            <a:ext cx="1734386" cy="230832"/>
          </a:xfrm>
          <a:prstGeom prst="rect">
            <a:avLst/>
          </a:prstGeom>
          <a:noFill/>
        </p:spPr>
        <p:txBody>
          <a:bodyPr wrap="square" rtlCol="0">
            <a:spAutoFit/>
          </a:bodyPr>
          <a:lstStyle/>
          <a:p>
            <a:r>
              <a:rPr lang="en-GB" sz="900" dirty="0"/>
              <a:t>(ERW, 2020)</a:t>
            </a:r>
          </a:p>
        </p:txBody>
      </p:sp>
    </p:spTree>
    <p:extLst>
      <p:ext uri="{BB962C8B-B14F-4D97-AF65-F5344CB8AC3E}">
        <p14:creationId xmlns:p14="http://schemas.microsoft.com/office/powerpoint/2010/main" val="128240692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869</TotalTime>
  <Words>559</Words>
  <Application>Microsoft Office PowerPoint</Application>
  <PresentationFormat>Widescreen</PresentationFormat>
  <Paragraphs>34</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Calibri Light</vt:lpstr>
      <vt:lpstr>Times New Roman</vt:lpstr>
      <vt:lpstr>Office Theme</vt:lpstr>
      <vt:lpstr>ALN Legislation in Wales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ALN Legislation in Wales</dc:title>
  <dc:creator>Jennifer Watts (1701900)</dc:creator>
  <cp:lastModifiedBy>Jennifer Watts (1701900)</cp:lastModifiedBy>
  <cp:revision>50</cp:revision>
  <dcterms:created xsi:type="dcterms:W3CDTF">2020-01-28T10:17:48Z</dcterms:created>
  <dcterms:modified xsi:type="dcterms:W3CDTF">2020-02-23T20:24:22Z</dcterms:modified>
</cp:coreProperties>
</file>