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handoutMasterIdLst>
    <p:handoutMasterId r:id="rId25"/>
  </p:handoutMasterIdLst>
  <p:sldIdLst>
    <p:sldId id="256" r:id="rId2"/>
    <p:sldId id="291" r:id="rId3"/>
    <p:sldId id="257" r:id="rId4"/>
    <p:sldId id="290" r:id="rId5"/>
    <p:sldId id="264" r:id="rId6"/>
    <p:sldId id="259" r:id="rId7"/>
    <p:sldId id="260" r:id="rId8"/>
    <p:sldId id="262" r:id="rId9"/>
    <p:sldId id="272" r:id="rId10"/>
    <p:sldId id="279" r:id="rId11"/>
    <p:sldId id="298" r:id="rId12"/>
    <p:sldId id="295" r:id="rId13"/>
    <p:sldId id="281" r:id="rId14"/>
    <p:sldId id="282" r:id="rId15"/>
    <p:sldId id="297" r:id="rId16"/>
    <p:sldId id="296" r:id="rId17"/>
    <p:sldId id="294" r:id="rId18"/>
    <p:sldId id="289" r:id="rId19"/>
    <p:sldId id="292" r:id="rId20"/>
    <p:sldId id="299" r:id="rId21"/>
    <p:sldId id="277" r:id="rId22"/>
    <p:sldId id="266" r:id="rId2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761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141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672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03/06/2018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74C6FD-140E-497E-8063-3840854F2E6E}" type="datetimeFigureOut">
              <a:rPr lang="en-US" smtClean="0"/>
              <a:t>6/3/2018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D5690F-1292-438D-9285-99D6FA57E3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745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03/06/2018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sites.cardiff.ac.uk/ilrb/resourcehub-2/managing/citing-and-referencing/harvard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login/index.php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Relationship Id="rId4" Type="http://schemas.openxmlformats.org/officeDocument/2006/relationships/hyperlink" Target="mailto:wbl@uwtsd.ac.uk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mailto:julie.crossman@uwtsd.ac.uk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Postgraduate Certificate in Professional Practice (Clinical Leadership): an overview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4293096"/>
            <a:ext cx="6400800" cy="1052537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Julie Crossman</a:t>
            </a:r>
          </a:p>
          <a:p>
            <a:r>
              <a:rPr lang="en-GB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UWTSD</a:t>
            </a:r>
            <a:endParaRPr lang="en-GB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406" y="260648"/>
            <a:ext cx="8229600" cy="1143000"/>
          </a:xfrm>
          <a:solidFill>
            <a:schemeClr val="accent5">
              <a:lumMod val="50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Today’s session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2406" y="1988840"/>
            <a:ext cx="8229600" cy="2980927"/>
          </a:xfrm>
        </p:spPr>
        <p:txBody>
          <a:bodyPr/>
          <a:lstStyle/>
          <a:p>
            <a:r>
              <a:rPr lang="en-GB" dirty="0" smtClean="0"/>
              <a:t>Focus on module </a:t>
            </a:r>
            <a:r>
              <a:rPr lang="en-GB" b="1" dirty="0" smtClean="0"/>
              <a:t>DSAW7058</a:t>
            </a:r>
            <a:r>
              <a:rPr lang="en-GB" dirty="0" smtClean="0"/>
              <a:t> and associated assessment</a:t>
            </a:r>
          </a:p>
          <a:p>
            <a:r>
              <a:rPr lang="en-GB" dirty="0" smtClean="0"/>
              <a:t>Aspects of academic writing and referencing</a:t>
            </a:r>
          </a:p>
          <a:p>
            <a:r>
              <a:rPr lang="en-GB" dirty="0" smtClean="0"/>
              <a:t>UWTSD library and learning resources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2159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3186485"/>
              </p:ext>
            </p:extLst>
          </p:nvPr>
        </p:nvGraphicFramePr>
        <p:xfrm>
          <a:off x="611560" y="980728"/>
          <a:ext cx="7920880" cy="3615336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{5A111915-BE36-4E01-A7E5-04B1672EAD32}</a:tableStyleId>
              </a:tblPr>
              <a:tblGrid>
                <a:gridCol w="20390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102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7153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200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Module Code</a:t>
                      </a:r>
                      <a:endParaRPr lang="en-US" sz="2400" dirty="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Module Title</a:t>
                      </a:r>
                      <a:endParaRPr lang="en-US" sz="2400" dirty="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Credits</a:t>
                      </a:r>
                      <a:endParaRPr lang="en-US" sz="2400" dirty="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41908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400" b="0" dirty="0">
                          <a:effectLst/>
                        </a:rPr>
                        <a:t>DSAW7057</a:t>
                      </a:r>
                      <a:endParaRPr lang="en-US" sz="2400" b="0" dirty="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Reflection on Clinical leadership</a:t>
                      </a:r>
                      <a:endParaRPr lang="en-US" sz="240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400" b="0" dirty="0">
                          <a:effectLst/>
                        </a:rPr>
                        <a:t>30 L7</a:t>
                      </a:r>
                      <a:endParaRPr lang="en-US" sz="2400" b="0" dirty="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41908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DSAW7058</a:t>
                      </a:r>
                      <a:endParaRPr lang="en-US" sz="2400" dirty="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Leading Service Improvement</a:t>
                      </a:r>
                      <a:endParaRPr lang="en-US" sz="2400" dirty="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30 L7</a:t>
                      </a:r>
                      <a:endParaRPr lang="en-US" sz="2400" dirty="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611560" y="4869160"/>
            <a:ext cx="78488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dirty="0" smtClean="0">
                <a:solidFill>
                  <a:schemeClr val="accent5">
                    <a:lumMod val="50000"/>
                  </a:schemeClr>
                </a:solidFill>
              </a:rPr>
              <a:t>Refer to Programme Handbook for full details of these modules</a:t>
            </a:r>
            <a:endParaRPr lang="en-US" sz="2000" b="1" i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1181899"/>
              </p:ext>
            </p:extLst>
          </p:nvPr>
        </p:nvGraphicFramePr>
        <p:xfrm>
          <a:off x="1" y="0"/>
          <a:ext cx="9143998" cy="51571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55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270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60930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7107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16867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143255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     Module</a:t>
                      </a:r>
                      <a:endParaRPr lang="en-US" sz="18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Deadline for draft submission of proposal </a:t>
                      </a:r>
                      <a:endParaRPr lang="en-US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Draft submission feedback </a:t>
                      </a:r>
                      <a:endParaRPr lang="en-US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Deadline for draft submission  </a:t>
                      </a:r>
                      <a:endParaRPr lang="en-US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Draft submission feedback </a:t>
                      </a:r>
                      <a:endParaRPr lang="en-US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Date of  oral presentation assessment</a:t>
                      </a:r>
                      <a:endParaRPr lang="en-US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Deadline for final submission</a:t>
                      </a:r>
                      <a:endParaRPr lang="en-US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Final submission Feedback </a:t>
                      </a:r>
                      <a:endParaRPr lang="en-US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92086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DSAW 7058</a:t>
                      </a:r>
                      <a:endParaRPr lang="en-US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  22.06.18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 06.07.18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03.08.18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Feedback provided by </a:t>
                      </a:r>
                      <a:r>
                        <a:rPr lang="en-GB" sz="1600" dirty="0" smtClean="0">
                          <a:effectLst/>
                        </a:rPr>
                        <a:t>24.08.18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18.06.18; or</a:t>
                      </a:r>
                      <a:r>
                        <a:rPr lang="en-GB" sz="1600" baseline="0" dirty="0" smtClean="0">
                          <a:effectLst/>
                        </a:rPr>
                        <a:t> </a:t>
                      </a:r>
                      <a:r>
                        <a:rPr lang="en-GB" sz="1600" dirty="0" smtClean="0">
                          <a:effectLst/>
                        </a:rPr>
                        <a:t> 12.09.18/ </a:t>
                      </a:r>
                      <a:r>
                        <a:rPr lang="en-GB" sz="1600" dirty="0">
                          <a:effectLst/>
                        </a:rPr>
                        <a:t>  </a:t>
                      </a:r>
                      <a:endParaRPr lang="en-GB" sz="1600" dirty="0" smtClean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13.09.18 </a:t>
                      </a:r>
                      <a:endParaRPr lang="en-US" sz="16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i="1" dirty="0" err="1">
                          <a:effectLst/>
                        </a:rPr>
                        <a:t>Academi</a:t>
                      </a:r>
                      <a:r>
                        <a:rPr lang="en-GB" sz="1600" i="1" dirty="0">
                          <a:effectLst/>
                        </a:rPr>
                        <a:t> Wales will inform you of your allocated date for </a:t>
                      </a:r>
                      <a:r>
                        <a:rPr lang="en-GB" sz="1600" i="1" dirty="0" smtClean="0">
                          <a:effectLst/>
                        </a:rPr>
                        <a:t>presentation</a:t>
                      </a:r>
                      <a:r>
                        <a:rPr lang="en-GB" sz="1600" dirty="0" smtClean="0">
                          <a:effectLst/>
                        </a:rPr>
                        <a:t> 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14.09.18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Feedback provided by </a:t>
                      </a:r>
                      <a:r>
                        <a:rPr lang="en-GB" sz="1600" dirty="0" smtClean="0">
                          <a:effectLst/>
                        </a:rPr>
                        <a:t>12.10.18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3255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DSAW 7057</a:t>
                      </a:r>
                      <a:endParaRPr lang="en-US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n/a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n/a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19.10.18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Feedback provided by </a:t>
                      </a:r>
                      <a:r>
                        <a:rPr lang="en-GB" sz="1600" dirty="0" smtClean="0">
                          <a:effectLst/>
                        </a:rPr>
                        <a:t>09.11.1</a:t>
                      </a:r>
                      <a:r>
                        <a:rPr lang="en-US" sz="1600" dirty="0" smtClean="0">
                          <a:effectLst/>
                        </a:rPr>
                        <a:t>8</a:t>
                      </a: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n/a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23.11.18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Feedback provided by </a:t>
                      </a:r>
                      <a:r>
                        <a:rPr lang="en-GB" sz="1600" dirty="0" smtClean="0">
                          <a:effectLst/>
                        </a:rPr>
                        <a:t>21.12.18</a:t>
                      </a:r>
                      <a:endParaRPr lang="en-US" sz="16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0" y="5229200"/>
            <a:ext cx="9143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 smtClean="0">
                <a:solidFill>
                  <a:schemeClr val="accent5">
                    <a:lumMod val="50000"/>
                  </a:schemeClr>
                </a:solidFill>
              </a:rPr>
              <a:t>Refer to p.1 Programme Handbook</a:t>
            </a:r>
            <a:endParaRPr lang="en-GB" b="1" i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0798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8636"/>
            <a:ext cx="9144000" cy="1143000"/>
          </a:xfrm>
          <a:solidFill>
            <a:schemeClr val="accent5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Overall classification (Postgraduate Certificate)</a:t>
            </a:r>
            <a:endParaRPr lang="en-US" sz="3200" dirty="0">
              <a:solidFill>
                <a:schemeClr val="bg1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1040937"/>
              </p:ext>
            </p:extLst>
          </p:nvPr>
        </p:nvGraphicFramePr>
        <p:xfrm>
          <a:off x="719572" y="1328211"/>
          <a:ext cx="7704856" cy="31683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5242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524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3367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Mark Band (%)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Classification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367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&gt;70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distinction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367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60-69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merit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367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50-59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pass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367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&lt;50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fail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121073" y="465313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>
                <a:solidFill>
                  <a:schemeClr val="accent5">
                    <a:lumMod val="50000"/>
                  </a:schemeClr>
                </a:solidFill>
              </a:rPr>
              <a:t>NB: you cannot be awarded a qualification if you are not enrolled!</a:t>
            </a:r>
            <a:endParaRPr lang="en-US" i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0762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772816"/>
          </a:xfrm>
          <a:solidFill>
            <a:schemeClr val="accent5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3600" b="1" dirty="0" smtClean="0">
                <a:solidFill>
                  <a:schemeClr val="bg1"/>
                </a:solidFill>
              </a:rPr>
              <a:t>DSAW7058:</a:t>
            </a:r>
            <a:br>
              <a:rPr lang="en-GB" sz="3600" b="1" dirty="0" smtClean="0">
                <a:solidFill>
                  <a:schemeClr val="bg1"/>
                </a:solidFill>
              </a:rPr>
            </a:br>
            <a:r>
              <a:rPr lang="en-GB" sz="3600" b="1" dirty="0" smtClean="0">
                <a:solidFill>
                  <a:schemeClr val="bg1"/>
                </a:solidFill>
              </a:rPr>
              <a:t>Leading </a:t>
            </a:r>
            <a:r>
              <a:rPr lang="en-GB" sz="3600" b="1" dirty="0">
                <a:solidFill>
                  <a:schemeClr val="bg1"/>
                </a:solidFill>
              </a:rPr>
              <a:t>Service </a:t>
            </a:r>
            <a:r>
              <a:rPr lang="en-GB" sz="3600" b="1" dirty="0" smtClean="0">
                <a:solidFill>
                  <a:schemeClr val="bg1"/>
                </a:solidFill>
              </a:rPr>
              <a:t>Improvement </a:t>
            </a:r>
            <a:r>
              <a:rPr lang="en-GB" sz="3600" dirty="0" smtClean="0">
                <a:solidFill>
                  <a:schemeClr val="bg1"/>
                </a:solidFill>
              </a:rPr>
              <a:t/>
            </a:r>
            <a:br>
              <a:rPr lang="en-GB" sz="3600" dirty="0" smtClean="0">
                <a:solidFill>
                  <a:schemeClr val="bg1"/>
                </a:solidFill>
              </a:rPr>
            </a:br>
            <a:endParaRPr lang="en-US" sz="27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132856"/>
            <a:ext cx="5976664" cy="2692895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AIM</a:t>
            </a:r>
            <a:endParaRPr lang="en-US" b="1" dirty="0"/>
          </a:p>
          <a:p>
            <a:pPr marL="0" lvl="0" indent="0">
              <a:buNone/>
            </a:pPr>
            <a:r>
              <a:rPr lang="en-GB" dirty="0"/>
              <a:t>To enable learners to pursue an individual work-based leadership project which improves health care </a:t>
            </a:r>
            <a:r>
              <a:rPr lang="en-GB" dirty="0" smtClean="0"/>
              <a:t>services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2172902"/>
            <a:ext cx="2209800" cy="2857500"/>
          </a:xfrm>
          <a:prstGeom prst="rect">
            <a:avLst/>
          </a:prstGeom>
        </p:spPr>
      </p:pic>
      <p:sp>
        <p:nvSpPr>
          <p:cNvPr id="8" name="Circular Arrow 7"/>
          <p:cNvSpPr/>
          <p:nvPr/>
        </p:nvSpPr>
        <p:spPr>
          <a:xfrm rot="20113120" flipV="1">
            <a:off x="5847400" y="4723295"/>
            <a:ext cx="1080120" cy="1137435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220072" y="5030402"/>
            <a:ext cx="877356" cy="523220"/>
          </a:xfrm>
          <a:prstGeom prst="rect">
            <a:avLst/>
          </a:prstGeom>
          <a:solidFill>
            <a:srgbClr val="E77619"/>
          </a:solidFill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chemeClr val="bg1"/>
                </a:solidFill>
              </a:rPr>
              <a:t>P.12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6931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227"/>
            <a:ext cx="8229600" cy="825493"/>
          </a:xfrm>
          <a:solidFill>
            <a:schemeClr val="accent5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/>
            </a:r>
            <a:br>
              <a:rPr lang="en-GB" sz="3200" dirty="0" smtClean="0">
                <a:solidFill>
                  <a:schemeClr val="bg1"/>
                </a:solidFill>
              </a:rPr>
            </a:br>
            <a:r>
              <a:rPr lang="en-GB" sz="3200" dirty="0" smtClean="0">
                <a:solidFill>
                  <a:schemeClr val="bg1"/>
                </a:solidFill>
              </a:rPr>
              <a:t>DSAW7058: Learning outcomes (p.12)</a:t>
            </a:r>
            <a:r>
              <a:rPr lang="en-US" sz="3200" dirty="0">
                <a:solidFill>
                  <a:schemeClr val="bg1"/>
                </a:solidFill>
              </a:rPr>
              <a:t/>
            </a:r>
            <a:br>
              <a:rPr lang="en-US" sz="3200" dirty="0">
                <a:solidFill>
                  <a:schemeClr val="bg1"/>
                </a:solidFill>
              </a:rPr>
            </a:b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868" y="1052736"/>
            <a:ext cx="8910264" cy="4392488"/>
          </a:xfrm>
        </p:spPr>
        <p:txBody>
          <a:bodyPr>
            <a:normAutofit lnSpcReduction="10000"/>
          </a:bodyPr>
          <a:lstStyle/>
          <a:p>
            <a:pPr marL="0" indent="0" fontAlgn="base" hangingPunct="0">
              <a:buNone/>
            </a:pPr>
            <a:r>
              <a:rPr lang="en-GB" sz="2400" b="1" dirty="0"/>
              <a:t> </a:t>
            </a:r>
            <a:r>
              <a:rPr lang="en-GB" sz="2400" b="1" i="1" dirty="0" smtClean="0"/>
              <a:t>Key information to include:</a:t>
            </a:r>
          </a:p>
          <a:p>
            <a:pPr fontAlgn="base" hangingPunct="0"/>
            <a:r>
              <a:rPr lang="en-GB" sz="2400" i="1" dirty="0" smtClean="0"/>
              <a:t>(3) Negotiate </a:t>
            </a:r>
            <a:r>
              <a:rPr lang="en-GB" sz="2400" i="1" dirty="0"/>
              <a:t>a substantial, methodologically sound </a:t>
            </a:r>
            <a:r>
              <a:rPr lang="en-GB" sz="2400" b="1" i="1" dirty="0">
                <a:solidFill>
                  <a:schemeClr val="accent5">
                    <a:lumMod val="50000"/>
                  </a:schemeClr>
                </a:solidFill>
              </a:rPr>
              <a:t>investigative </a:t>
            </a:r>
            <a:r>
              <a:rPr lang="en-GB" sz="2400" b="1" i="1" dirty="0" smtClean="0">
                <a:solidFill>
                  <a:schemeClr val="accent5">
                    <a:lumMod val="50000"/>
                  </a:schemeClr>
                </a:solidFill>
              </a:rPr>
              <a:t>study…</a:t>
            </a:r>
            <a:r>
              <a:rPr lang="en-GB" sz="2400" i="1" dirty="0" smtClean="0"/>
              <a:t>due </a:t>
            </a:r>
            <a:r>
              <a:rPr lang="en-GB" sz="2400" i="1" dirty="0"/>
              <a:t>regard to value-conflicts and ethical issues; </a:t>
            </a:r>
          </a:p>
          <a:p>
            <a:pPr fontAlgn="base" hangingPunct="0"/>
            <a:r>
              <a:rPr lang="en-GB" sz="2400" dirty="0" smtClean="0"/>
              <a:t>(1)…detailed knowledge…supports the achievement of organisational objectives through </a:t>
            </a:r>
            <a:r>
              <a:rPr lang="en-GB" sz="2400" b="1" dirty="0" smtClean="0">
                <a:solidFill>
                  <a:schemeClr val="accent5">
                    <a:lumMod val="50000"/>
                  </a:schemeClr>
                </a:solidFill>
              </a:rPr>
              <a:t>effective 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</a:rPr>
              <a:t>management and leadership</a:t>
            </a:r>
            <a:r>
              <a:rPr lang="en-GB" sz="2400" dirty="0"/>
              <a:t>; </a:t>
            </a:r>
            <a:endParaRPr lang="en-GB" sz="2400" dirty="0" smtClean="0"/>
          </a:p>
          <a:p>
            <a:pPr lvl="0" fontAlgn="base" hangingPunct="0"/>
            <a:r>
              <a:rPr lang="en-GB" sz="2400" dirty="0" smtClean="0"/>
              <a:t>(2) Identify </a:t>
            </a:r>
            <a:r>
              <a:rPr lang="en-GB" sz="2400" dirty="0"/>
              <a:t>and apply a 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</a:rPr>
              <a:t>range of leadership and organisational change tools, models and </a:t>
            </a:r>
            <a:r>
              <a:rPr lang="en-GB" sz="2400" b="1" dirty="0" smtClean="0">
                <a:solidFill>
                  <a:schemeClr val="accent5">
                    <a:lumMod val="50000"/>
                  </a:schemeClr>
                </a:solidFill>
              </a:rPr>
              <a:t>theories…</a:t>
            </a:r>
          </a:p>
          <a:p>
            <a:pPr lvl="0" fontAlgn="base" hangingPunct="0"/>
            <a:r>
              <a:rPr lang="en-GB" sz="2400" dirty="0" smtClean="0"/>
              <a:t>(4)…present </a:t>
            </a:r>
            <a:r>
              <a:rPr lang="en-GB" sz="2400" dirty="0"/>
              <a:t>the outcomes of the project in terms of impact on the workplace and to 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</a:rPr>
              <a:t>reflect critically </a:t>
            </a:r>
            <a:r>
              <a:rPr lang="en-GB" sz="2400" dirty="0"/>
              <a:t>on their learning</a:t>
            </a:r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800129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952" y="83274"/>
            <a:ext cx="8229600" cy="969462"/>
          </a:xfrm>
          <a:solidFill>
            <a:schemeClr val="accent5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bg1"/>
                </a:solidFill>
              </a:rPr>
              <a:t>DSAW7058: Assessment</a:t>
            </a:r>
            <a:endParaRPr lang="en-US" sz="36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52" y="1268760"/>
            <a:ext cx="8381528" cy="4032448"/>
          </a:xfrm>
        </p:spPr>
        <p:txBody>
          <a:bodyPr>
            <a:normAutofit/>
          </a:bodyPr>
          <a:lstStyle/>
          <a:p>
            <a:r>
              <a:rPr lang="en-GB" b="1" i="1" dirty="0" smtClean="0"/>
              <a:t>Assessment Component 1</a:t>
            </a:r>
          </a:p>
          <a:p>
            <a:pPr lvl="1"/>
            <a:r>
              <a:rPr lang="en-GB" dirty="0" smtClean="0"/>
              <a:t>Project proposal (750 words; 10%)</a:t>
            </a:r>
          </a:p>
          <a:p>
            <a:r>
              <a:rPr lang="en-GB" b="1" i="1" dirty="0" smtClean="0"/>
              <a:t>Assessment Component 2</a:t>
            </a:r>
          </a:p>
          <a:p>
            <a:pPr lvl="1"/>
            <a:r>
              <a:rPr lang="en-GB" dirty="0" smtClean="0"/>
              <a:t>A work related project (4,500 words; 60%)</a:t>
            </a:r>
          </a:p>
          <a:p>
            <a:r>
              <a:rPr lang="en-GB" b="1" i="1" dirty="0" smtClean="0"/>
              <a:t>Assessment Component 3</a:t>
            </a:r>
          </a:p>
          <a:p>
            <a:pPr lvl="1"/>
            <a:r>
              <a:rPr lang="en-GB" dirty="0" smtClean="0"/>
              <a:t>An oral presentation (2,250 words;30%)</a:t>
            </a:r>
          </a:p>
          <a:p>
            <a:pPr marL="457200" lvl="1" indent="0">
              <a:buNone/>
            </a:pPr>
            <a:r>
              <a:rPr lang="en-GB" dirty="0"/>
              <a:t>						</a:t>
            </a:r>
            <a:r>
              <a:rPr lang="en-GB" dirty="0" smtClean="0"/>
              <a:t>(</a:t>
            </a:r>
            <a:r>
              <a:rPr lang="en-GB" dirty="0"/>
              <a:t>P</a:t>
            </a:r>
            <a:r>
              <a:rPr lang="en-GB" dirty="0" smtClean="0"/>
              <a:t>age 13)</a:t>
            </a:r>
          </a:p>
        </p:txBody>
      </p:sp>
    </p:spTree>
    <p:extLst>
      <p:ext uri="{BB962C8B-B14F-4D97-AF65-F5344CB8AC3E}">
        <p14:creationId xmlns:p14="http://schemas.microsoft.com/office/powerpoint/2010/main" val="2294809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9106860"/>
              </p:ext>
            </p:extLst>
          </p:nvPr>
        </p:nvGraphicFramePr>
        <p:xfrm>
          <a:off x="0" y="-1"/>
          <a:ext cx="9144000" cy="566125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4006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7433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9131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DSAW7058:</a:t>
                      </a:r>
                    </a:p>
                    <a:p>
                      <a:pPr algn="ctr"/>
                      <a:r>
                        <a:rPr lang="en-GB" sz="2400" dirty="0" smtClean="0"/>
                        <a:t>Assessment Components</a:t>
                      </a:r>
                      <a:endParaRPr lang="en-US" sz="240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What is involved?</a:t>
                      </a:r>
                      <a:endParaRPr lang="en-US" sz="240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93106">
                <a:tc>
                  <a:txBody>
                    <a:bodyPr/>
                    <a:lstStyle/>
                    <a:p>
                      <a:pPr algn="l"/>
                      <a:r>
                        <a:rPr lang="en-GB" sz="2400" dirty="0" smtClean="0"/>
                        <a:t>1. Proposal (10%)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What do you plan to do, and why? (with</a:t>
                      </a:r>
                      <a:r>
                        <a:rPr lang="en-GB" sz="2400" baseline="0" dirty="0" smtClean="0"/>
                        <a:t> reference to ethical approval</a:t>
                      </a:r>
                      <a:r>
                        <a:rPr lang="en-GB" sz="2400" dirty="0" smtClean="0"/>
                        <a:t>)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83725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2: Project report (60%)</a:t>
                      </a:r>
                      <a:endParaRPr lang="en-US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What did you do? </a:t>
                      </a:r>
                      <a:r>
                        <a:rPr lang="en-GB" sz="2400" baseline="0" dirty="0" smtClean="0">
                          <a:solidFill>
                            <a:schemeClr val="tx1"/>
                          </a:solidFill>
                        </a:rPr>
                        <a:t>What theory/sources of information did you utilise? 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What were the outcomes? How</a:t>
                      </a:r>
                      <a:r>
                        <a:rPr lang="en-GB" sz="2400" baseline="0" dirty="0" smtClean="0">
                          <a:solidFill>
                            <a:schemeClr val="tx1"/>
                          </a:solidFill>
                        </a:rPr>
                        <a:t> did the project benefit patients? 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What are your points of critical evaluation? </a:t>
                      </a:r>
                      <a:endParaRPr lang="en-US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93106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3: Presentation (30%)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An outline of what you did, outcomes, and patient benefits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107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8636"/>
            <a:ext cx="8229600" cy="1143000"/>
          </a:xfrm>
          <a:solidFill>
            <a:schemeClr val="accent5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bg1"/>
                </a:solidFill>
              </a:rPr>
              <a:t>DSAW7058: A good assignment</a:t>
            </a:r>
            <a:endParaRPr lang="en-US" sz="36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59587"/>
            <a:ext cx="8352928" cy="4536504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/>
              <a:t>Clear aims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/>
              <a:t>Well-designed methodology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/>
              <a:t>Informed by a range </a:t>
            </a:r>
            <a:r>
              <a:rPr lang="en-GB" sz="2800" dirty="0"/>
              <a:t>of leadership and organisational change tools, models and theories </a:t>
            </a:r>
            <a:endParaRPr lang="en-GB" sz="2800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/>
              <a:t>Ethical issues considered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/>
              <a:t>Clear project results/ outcomes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/>
              <a:t>Demonstrates learning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/>
              <a:t>Evaluation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/>
              <a:t>Clear, coherent, concise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732176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bg1"/>
                </a:solidFill>
              </a:rPr>
              <a:t>DSAW7058: a good assignment</a:t>
            </a:r>
            <a:endParaRPr lang="en-US" sz="3600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8024" y="2276872"/>
            <a:ext cx="4613250" cy="324036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7416824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Title page incorporating: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Name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Student number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Module number and title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University of Wales </a:t>
            </a:r>
          </a:p>
          <a:p>
            <a:pPr marL="457200" lvl="1" indent="0">
              <a:buNone/>
            </a:pPr>
            <a:r>
              <a:rPr lang="en-GB" dirty="0"/>
              <a:t> </a:t>
            </a:r>
            <a:r>
              <a:rPr lang="en-GB" dirty="0" smtClean="0"/>
              <a:t>  Trinity Saint David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7587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80917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Contents page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Headers: student number; assignment title; assignment number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Footers: page number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Font size 11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Line spacing 1.5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Justify the text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Harvard Referencing system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Appendices, if used</a:t>
            </a:r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67544" y="344440"/>
            <a:ext cx="8229600" cy="114300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 smtClean="0">
                <a:solidFill>
                  <a:schemeClr val="bg1"/>
                </a:solidFill>
              </a:rPr>
              <a:t>DSAW7058: Structure and presentation</a:t>
            </a:r>
            <a:endParaRPr lang="en-US" sz="3600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2924944"/>
            <a:ext cx="2590800" cy="238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795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6786" y="1490101"/>
            <a:ext cx="6845852" cy="3631098"/>
          </a:xfrm>
        </p:spPr>
        <p:txBody>
          <a:bodyPr>
            <a:normAutofit/>
          </a:bodyPr>
          <a:lstStyle/>
          <a:p>
            <a:pPr>
              <a:buClr>
                <a:schemeClr val="accent5">
                  <a:lumMod val="50000"/>
                </a:schemeClr>
              </a:buClr>
              <a:buFont typeface="Wingdings" panose="05000000000000000000" pitchFamily="2" charset="2"/>
              <a:buChar char="ü"/>
            </a:pPr>
            <a:r>
              <a:rPr lang="en-GB" sz="2800" dirty="0" smtClean="0"/>
              <a:t>Address </a:t>
            </a:r>
            <a:r>
              <a:rPr lang="en-GB" sz="2800" dirty="0"/>
              <a:t>the title/question</a:t>
            </a:r>
            <a:r>
              <a:rPr lang="en-GB" sz="2800" dirty="0" smtClean="0"/>
              <a:t>, </a:t>
            </a:r>
          </a:p>
          <a:p>
            <a:pPr marL="0" indent="0">
              <a:buNone/>
            </a:pPr>
            <a:r>
              <a:rPr lang="en-GB" sz="2800" dirty="0" smtClean="0"/>
              <a:t>and the learning objectives. 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/>
              <a:t>Check spelling, punctuation,</a:t>
            </a:r>
          </a:p>
          <a:p>
            <a:pPr marL="0" indent="0">
              <a:buNone/>
            </a:pPr>
            <a:r>
              <a:rPr lang="en-GB" sz="2800" dirty="0" smtClean="0"/>
              <a:t>grammar, and </a:t>
            </a:r>
            <a:r>
              <a:rPr lang="en-GB" sz="2800" dirty="0"/>
              <a:t>the word count</a:t>
            </a:r>
            <a:r>
              <a:rPr lang="en-GB" sz="2800" dirty="0" smtClean="0"/>
              <a:t>!</a:t>
            </a:r>
            <a:endParaRPr lang="en-GB" sz="2800" dirty="0"/>
          </a:p>
          <a:p>
            <a:endParaRPr lang="en-GB" sz="2800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195331"/>
            <a:ext cx="3701117" cy="393243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292080" y="4797152"/>
            <a:ext cx="3701117" cy="5760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467544" y="344440"/>
            <a:ext cx="8229600" cy="996328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 smtClean="0">
                <a:solidFill>
                  <a:schemeClr val="bg1"/>
                </a:solidFill>
              </a:rPr>
              <a:t>Writing style</a:t>
            </a:r>
            <a:endParaRPr lang="en-US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1614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tx2"/>
                </a:solidFill>
              </a:rPr>
              <a:t>Common issues - general communication</a:t>
            </a:r>
            <a:endParaRPr lang="en-US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Acronyms not explained</a:t>
            </a:r>
          </a:p>
          <a:p>
            <a:r>
              <a:rPr lang="en-GB" dirty="0" smtClean="0"/>
              <a:t>Meanings unclear</a:t>
            </a:r>
          </a:p>
          <a:p>
            <a:r>
              <a:rPr lang="en-GB" dirty="0" smtClean="0"/>
              <a:t>Spell/grammar check not used</a:t>
            </a:r>
          </a:p>
          <a:p>
            <a:r>
              <a:rPr lang="en-GB" dirty="0" smtClean="0"/>
              <a:t>Text not proof-read to correct unintended errors, for example, manger (manager), stake holder (stakeholder), wood (would</a:t>
            </a:r>
            <a:r>
              <a:rPr lang="en-GB" dirty="0"/>
              <a:t>)</a:t>
            </a:r>
            <a:endParaRPr lang="en-GB" dirty="0" smtClean="0"/>
          </a:p>
          <a:p>
            <a:r>
              <a:rPr lang="en-GB" dirty="0" smtClean="0"/>
              <a:t>Diagrams not fully explained</a:t>
            </a:r>
          </a:p>
          <a:p>
            <a:r>
              <a:rPr lang="en-GB" dirty="0" smtClean="0"/>
              <a:t>Plagiarism</a:t>
            </a:r>
          </a:p>
          <a:p>
            <a:r>
              <a:rPr lang="en-GB" dirty="0" smtClean="0"/>
              <a:t>No referencing page or incorrect referencing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9539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96753"/>
            <a:ext cx="9721080" cy="89269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dirty="0">
                <a:hlinkClick r:id="rId2"/>
              </a:rPr>
              <a:t>http://sites.cardiff.ac.uk/ilrb/resourcehub-2/managing/citing-and-referencing/harvard</a:t>
            </a:r>
            <a:r>
              <a:rPr lang="en-GB" sz="1800" dirty="0" smtClean="0">
                <a:hlinkClick r:id="rId2"/>
              </a:rPr>
              <a:t>/</a:t>
            </a:r>
            <a:endParaRPr lang="en-GB" sz="1800" dirty="0" smtClean="0"/>
          </a:p>
          <a:p>
            <a:pPr marL="0" indent="0">
              <a:buNone/>
            </a:pPr>
            <a:r>
              <a:rPr lang="en-GB" sz="1800" dirty="0" smtClean="0"/>
              <a:t>Activities: Compile the references (Harvard)</a:t>
            </a:r>
          </a:p>
          <a:p>
            <a:pPr marL="0" indent="0">
              <a:buNone/>
            </a:pPr>
            <a:r>
              <a:rPr lang="en-GB" sz="1800" dirty="0"/>
              <a:t> </a:t>
            </a:r>
            <a:r>
              <a:rPr lang="en-GB" sz="1800" dirty="0" smtClean="0"/>
              <a:t>               Reference format quiz (Harvard)</a:t>
            </a:r>
          </a:p>
          <a:p>
            <a:endParaRPr lang="en-GB"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388" y="121929"/>
            <a:ext cx="8242506" cy="107482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5616" y="2034257"/>
            <a:ext cx="7416823" cy="359603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96" y="1772816"/>
            <a:ext cx="3672408" cy="3586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2848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  <a:solidFill>
            <a:schemeClr val="accent5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Activity – Harvard Referencing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08579" y="1772816"/>
            <a:ext cx="7126842" cy="391397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57200" y="1259632"/>
            <a:ext cx="80032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http://sites.cardiff.ac.uk/ilrb/resource/harvardcompile/</a:t>
            </a:r>
            <a:endParaRPr lang="en-GB" sz="2400" dirty="0"/>
          </a:p>
        </p:txBody>
      </p:sp>
      <p:sp>
        <p:nvSpPr>
          <p:cNvPr id="8" name="Oval 7"/>
          <p:cNvSpPr/>
          <p:nvPr/>
        </p:nvSpPr>
        <p:spPr>
          <a:xfrm>
            <a:off x="1835696" y="3717032"/>
            <a:ext cx="864096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urved Right Arrow 8"/>
          <p:cNvSpPr/>
          <p:nvPr/>
        </p:nvSpPr>
        <p:spPr>
          <a:xfrm rot="19680532">
            <a:off x="591151" y="1682898"/>
            <a:ext cx="1090464" cy="3077477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98002" y="4005064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Click “View”</a:t>
            </a: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1298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144" y="116632"/>
            <a:ext cx="8229600" cy="1143000"/>
          </a:xfrm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UWTSD ‘Moodle’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724128" y="1259632"/>
            <a:ext cx="3240360" cy="43112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Allows for electronic submission of assignments</a:t>
            </a:r>
          </a:p>
          <a:p>
            <a:pPr marL="0" indent="0">
              <a:buNone/>
            </a:pPr>
            <a:r>
              <a:rPr lang="en-GB" i="1" dirty="0" smtClean="0"/>
              <a:t>NB</a:t>
            </a:r>
            <a:r>
              <a:rPr lang="en-GB" i="1" dirty="0"/>
              <a:t>: you cannot access </a:t>
            </a:r>
            <a:r>
              <a:rPr lang="en-GB" i="1" dirty="0" smtClean="0"/>
              <a:t>Moodle unless you are enrolled</a:t>
            </a:r>
            <a:endParaRPr lang="en-US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412776"/>
            <a:ext cx="5325653" cy="309703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49144" y="4941168"/>
            <a:ext cx="8083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hlinkClick r:id="rId3"/>
              </a:rPr>
              <a:t>https://moodle.uwtsd.ac.uk/login/index.php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75227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44463" y="941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tx2"/>
                </a:solidFill>
              </a:rPr>
              <a:t>Submitting your assignment</a:t>
            </a:r>
            <a:endParaRPr lang="en-US" sz="3600" dirty="0">
              <a:solidFill>
                <a:schemeClr val="tx2"/>
              </a:solidFill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2602148"/>
            <a:ext cx="3960440" cy="1927854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895747"/>
            <a:ext cx="2609850" cy="790575"/>
          </a:xfrm>
        </p:spPr>
      </p:pic>
      <p:sp>
        <p:nvSpPr>
          <p:cNvPr id="9" name="TextBox 8"/>
          <p:cNvSpPr txBox="1"/>
          <p:nvPr/>
        </p:nvSpPr>
        <p:spPr>
          <a:xfrm>
            <a:off x="4283968" y="1340768"/>
            <a:ext cx="493203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Electronic submission using ‘</a:t>
            </a:r>
            <a:r>
              <a:rPr lang="en-GB" sz="2400" dirty="0" err="1" smtClean="0"/>
              <a:t>Turnitin</a:t>
            </a:r>
            <a:r>
              <a:rPr lang="en-GB" sz="2400" dirty="0" smtClean="0"/>
              <a:t>’ within Moodle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If this does not work for some reason, please email your assignment to ‘</a:t>
            </a:r>
            <a:r>
              <a:rPr lang="en-GB" sz="2400" u="sng" dirty="0">
                <a:hlinkClick r:id="rId4"/>
              </a:rPr>
              <a:t>wbl@uwtsd.ac.uk</a:t>
            </a:r>
            <a:r>
              <a:rPr lang="en-GB" sz="2400" dirty="0"/>
              <a:t> </a:t>
            </a:r>
            <a:r>
              <a:rPr lang="en-GB" sz="2400" dirty="0" smtClean="0"/>
              <a:t>’ </a:t>
            </a:r>
            <a:r>
              <a:rPr lang="en-GB" sz="2400" i="1" dirty="0">
                <a:solidFill>
                  <a:srgbClr val="C00000"/>
                </a:solidFill>
              </a:rPr>
              <a:t>before the </a:t>
            </a:r>
            <a:r>
              <a:rPr lang="en-GB" sz="2400" i="1" dirty="0" smtClean="0">
                <a:solidFill>
                  <a:srgbClr val="C00000"/>
                </a:solidFill>
              </a:rPr>
              <a:t>deadline </a:t>
            </a:r>
            <a:r>
              <a:rPr lang="en-GB" sz="2400" dirty="0" smtClean="0"/>
              <a:t>(i.e. midnight on specified date).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/>
              <a:t>NB</a:t>
            </a:r>
            <a:r>
              <a:rPr lang="en-GB" sz="2400" dirty="0" smtClean="0"/>
              <a:t>: you cannot access Moodle or </a:t>
            </a:r>
            <a:r>
              <a:rPr lang="en-GB" sz="2400" dirty="0" err="1" smtClean="0"/>
              <a:t>Turnitin</a:t>
            </a:r>
            <a:r>
              <a:rPr lang="en-GB" sz="2400" dirty="0" smtClean="0"/>
              <a:t> if you are not enrolled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561781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3665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UWTSD library and learning resources</a:t>
            </a:r>
            <a:endParaRPr lang="en-US" dirty="0">
              <a:solidFill>
                <a:schemeClr val="tx2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6287" y="3336864"/>
            <a:ext cx="3725490" cy="2304256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9978" y="2328808"/>
            <a:ext cx="5976664" cy="3465512"/>
          </a:xfrm>
        </p:spPr>
        <p:txBody>
          <a:bodyPr/>
          <a:lstStyle/>
          <a:p>
            <a:r>
              <a:rPr lang="en-GB" dirty="0" smtClean="0"/>
              <a:t>Catalogue</a:t>
            </a:r>
          </a:p>
          <a:p>
            <a:r>
              <a:rPr lang="en-GB" dirty="0" smtClean="0"/>
              <a:t>Access to many </a:t>
            </a:r>
          </a:p>
          <a:p>
            <a:pPr marL="0" indent="0">
              <a:buNone/>
            </a:pPr>
            <a:r>
              <a:rPr lang="en-GB" dirty="0" smtClean="0"/>
              <a:t>     online books and </a:t>
            </a:r>
          </a:p>
          <a:p>
            <a:pPr marL="0" indent="0">
              <a:buNone/>
            </a:pPr>
            <a:r>
              <a:rPr lang="en-GB" dirty="0" smtClean="0"/>
              <a:t>     journals</a:t>
            </a:r>
          </a:p>
          <a:p>
            <a:r>
              <a:rPr lang="en-GB" dirty="0" smtClean="0"/>
              <a:t>Source of advice</a:t>
            </a:r>
          </a:p>
          <a:p>
            <a:r>
              <a:rPr lang="en-US" dirty="0">
                <a:hlinkClick r:id="rId3"/>
              </a:rPr>
              <a:t>http://www.uwtsd.ac.uk/library</a:t>
            </a:r>
            <a:r>
              <a:rPr lang="en-US" dirty="0" smtClean="0">
                <a:hlinkClick r:id="rId3"/>
              </a:rPr>
              <a:t>/</a:t>
            </a:r>
            <a:r>
              <a:rPr lang="en-US" dirty="0" smtClean="0"/>
              <a:t> 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50747" y="908720"/>
            <a:ext cx="5669771" cy="2408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0845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3728" y="260648"/>
            <a:ext cx="4176464" cy="1143000"/>
          </a:xfrm>
          <a:solidFill>
            <a:schemeClr val="accent5">
              <a:lumMod val="75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05.06.17: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988840"/>
            <a:ext cx="7620000" cy="3712468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648072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/>
              <a:t>Re-visiting DSAW7057</a:t>
            </a:r>
          </a:p>
        </p:txBody>
      </p:sp>
    </p:spTree>
    <p:extLst>
      <p:ext uri="{BB962C8B-B14F-4D97-AF65-F5344CB8AC3E}">
        <p14:creationId xmlns:p14="http://schemas.microsoft.com/office/powerpoint/2010/main" val="2328815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6" y="16217"/>
            <a:ext cx="9134764" cy="5645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1550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2050" y="332656"/>
            <a:ext cx="4847168" cy="4464496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3429000"/>
            <a:ext cx="8229600" cy="201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01267 225178</a:t>
            </a:r>
            <a:endParaRPr lang="en-GB" b="1" dirty="0">
              <a:hlinkClick r:id="rId3"/>
            </a:endParaRPr>
          </a:p>
          <a:p>
            <a:pPr marL="0" indent="0">
              <a:buNone/>
            </a:pPr>
            <a:endParaRPr lang="en-GB" b="1" dirty="0" smtClean="0">
              <a:hlinkClick r:id="rId3"/>
            </a:endParaRPr>
          </a:p>
          <a:p>
            <a:pPr marL="0" indent="0">
              <a:buNone/>
            </a:pPr>
            <a:r>
              <a:rPr lang="en-GB" b="1" dirty="0" smtClean="0">
                <a:hlinkClick r:id="rId3"/>
              </a:rPr>
              <a:t>julie.crossman@uwtsd.ac.uk</a:t>
            </a:r>
            <a:endParaRPr lang="en-GB" b="1" dirty="0" smtClean="0"/>
          </a:p>
          <a:p>
            <a:pPr marL="0" indent="0">
              <a:buNone/>
            </a:pPr>
            <a:endParaRPr lang="en-GB" b="1" dirty="0" smtClean="0"/>
          </a:p>
        </p:txBody>
      </p:sp>
    </p:spTree>
    <p:extLst>
      <p:ext uri="{BB962C8B-B14F-4D97-AF65-F5344CB8AC3E}">
        <p14:creationId xmlns:p14="http://schemas.microsoft.com/office/powerpoint/2010/main" val="3289453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201500625PowerPointPresentationTemplate</Template>
  <TotalTime>1548</TotalTime>
  <Words>616</Words>
  <Application>Microsoft Office PowerPoint</Application>
  <PresentationFormat>On-screen Show (4:3)</PresentationFormat>
  <Paragraphs>150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Courier New</vt:lpstr>
      <vt:lpstr>Myriad Pro</vt:lpstr>
      <vt:lpstr>Times New Roman</vt:lpstr>
      <vt:lpstr>Wingdings</vt:lpstr>
      <vt:lpstr>201500625PowerPointPresentationTemplate</vt:lpstr>
      <vt:lpstr>Postgraduate Certificate in Professional Practice (Clinical Leadership): an overview</vt:lpstr>
      <vt:lpstr>Today’s session</vt:lpstr>
      <vt:lpstr>PowerPoint Presentation</vt:lpstr>
      <vt:lpstr>PowerPoint Presentation</vt:lpstr>
      <vt:lpstr>Overall classification (Postgraduate Certificate)</vt:lpstr>
      <vt:lpstr>DSAW7058: Leading Service Improvement  </vt:lpstr>
      <vt:lpstr> DSAW7058: Learning outcomes (p.12) </vt:lpstr>
      <vt:lpstr>DSAW7058: Assessment</vt:lpstr>
      <vt:lpstr>PowerPoint Presentation</vt:lpstr>
      <vt:lpstr>DSAW7058: A good assignment</vt:lpstr>
      <vt:lpstr>DSAW7058: a good assignment</vt:lpstr>
      <vt:lpstr>PowerPoint Presentation</vt:lpstr>
      <vt:lpstr>PowerPoint Presentation</vt:lpstr>
      <vt:lpstr>Common issues - general communication</vt:lpstr>
      <vt:lpstr>PowerPoint Presentation</vt:lpstr>
      <vt:lpstr>Activity – Harvard Referencing</vt:lpstr>
      <vt:lpstr>UWTSD ‘Moodle’</vt:lpstr>
      <vt:lpstr>Submitting your assignment</vt:lpstr>
      <vt:lpstr>UWTSD library and learning resources</vt:lpstr>
      <vt:lpstr>05.06.17: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DSAW8100</dc:title>
  <dc:creator>CPD</dc:creator>
  <cp:lastModifiedBy>Julie Crossman</cp:lastModifiedBy>
  <cp:revision>102</cp:revision>
  <cp:lastPrinted>2015-09-25T11:00:28Z</cp:lastPrinted>
  <dcterms:created xsi:type="dcterms:W3CDTF">2015-08-26T09:42:12Z</dcterms:created>
  <dcterms:modified xsi:type="dcterms:W3CDTF">2018-06-03T09:11:04Z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hecked by">
    <vt:lpwstr>32123</vt:lpwstr>
  </property>
  <property fmtid="{D5CDD505-2E9C-101B-9397-08002B2CF9AE}" pid="3" name="Objective-Id">
    <vt:lpwstr>A22103005</vt:lpwstr>
  </property>
  <property fmtid="{D5CDD505-2E9C-101B-9397-08002B2CF9AE}" pid="4" name="Objective-Title">
    <vt:lpwstr>Postgraduate Certificate in Professional Practice - Dr Christine Davies UWTSD</vt:lpwstr>
  </property>
  <property fmtid="{D5CDD505-2E9C-101B-9397-08002B2CF9AE}" pid="5" name="Objective-Comment">
    <vt:lpwstr/>
  </property>
  <property fmtid="{D5CDD505-2E9C-101B-9397-08002B2CF9AE}" pid="6" name="Objective-CreationStamp">
    <vt:filetime>2018-04-18T14:58:46Z</vt:filetime>
  </property>
  <property fmtid="{D5CDD505-2E9C-101B-9397-08002B2CF9AE}" pid="7" name="Objective-IsApproved">
    <vt:bool>false</vt:bool>
  </property>
  <property fmtid="{D5CDD505-2E9C-101B-9397-08002B2CF9AE}" pid="8" name="Objective-IsPublished">
    <vt:bool>true</vt:bool>
  </property>
  <property fmtid="{D5CDD505-2E9C-101B-9397-08002B2CF9AE}" pid="9" name="Objective-DatePublished">
    <vt:filetime>2018-04-18T14:58:55Z</vt:filetime>
  </property>
  <property fmtid="{D5CDD505-2E9C-101B-9397-08002B2CF9AE}" pid="10" name="Objective-ModificationStamp">
    <vt:filetime>2018-04-18T14:58:55Z</vt:filetime>
  </property>
  <property fmtid="{D5CDD505-2E9C-101B-9397-08002B2CF9AE}" pid="11" name="Objective-Owner">
    <vt:lpwstr>Parsons, Jacqueline (EPS - AcademiWales)</vt:lpwstr>
  </property>
  <property fmtid="{D5CDD505-2E9C-101B-9397-08002B2CF9AE}" pid="12" name="Objective-Path">
    <vt:lpwstr>Objective Global Folder:Business File Plan:Education &amp; Public Services (EPS):Education &amp; Public Services (EPS) - Local Government - Academi Wales:1 - Save:Programmes:Leadership Development and Change:Medical Leadership Programme - Cohort 5 - 2016-2017 - A</vt:lpwstr>
  </property>
  <property fmtid="{D5CDD505-2E9C-101B-9397-08002B2CF9AE}" pid="13" name="Objective-Parent">
    <vt:lpwstr>MLP5 - W07 - 21 March 17 - Academic Session-Project Presentations &amp; ALS 3</vt:lpwstr>
  </property>
  <property fmtid="{D5CDD505-2E9C-101B-9397-08002B2CF9AE}" pid="14" name="Objective-State">
    <vt:lpwstr>Published</vt:lpwstr>
  </property>
  <property fmtid="{D5CDD505-2E9C-101B-9397-08002B2CF9AE}" pid="15" name="Objective-Version">
    <vt:lpwstr>1.0</vt:lpwstr>
  </property>
  <property fmtid="{D5CDD505-2E9C-101B-9397-08002B2CF9AE}" pid="16" name="Objective-VersionNumber">
    <vt:r8>2</vt:r8>
  </property>
  <property fmtid="{D5CDD505-2E9C-101B-9397-08002B2CF9AE}" pid="17" name="Objective-VersionComment">
    <vt:lpwstr>Version 2</vt:lpwstr>
  </property>
  <property fmtid="{D5CDD505-2E9C-101B-9397-08002B2CF9AE}" pid="18" name="Objective-FileNumber">
    <vt:lpwstr/>
  </property>
  <property fmtid="{D5CDD505-2E9C-101B-9397-08002B2CF9AE}" pid="19" name="Objective-Classification">
    <vt:lpwstr>[Inherited - Official]</vt:lpwstr>
  </property>
  <property fmtid="{D5CDD505-2E9C-101B-9397-08002B2CF9AE}" pid="20" name="Objective-Caveats">
    <vt:lpwstr/>
  </property>
  <property fmtid="{D5CDD505-2E9C-101B-9397-08002B2CF9AE}" pid="21" name="Objective-Language [system]">
    <vt:lpwstr>English (eng)</vt:lpwstr>
  </property>
  <property fmtid="{D5CDD505-2E9C-101B-9397-08002B2CF9AE}" pid="22" name="Objective-Date Acquired [system]">
    <vt:filetime>2018-04-17T23:00:00Z</vt:filetime>
  </property>
  <property fmtid="{D5CDD505-2E9C-101B-9397-08002B2CF9AE}" pid="23" name="Objective-What to Keep [system]">
    <vt:lpwstr>No</vt:lpwstr>
  </property>
  <property fmtid="{D5CDD505-2E9C-101B-9397-08002B2CF9AE}" pid="24" name="Objective-Official Translation [system]">
    <vt:lpwstr/>
  </property>
  <property fmtid="{D5CDD505-2E9C-101B-9397-08002B2CF9AE}" pid="25" name="Objective-Connect Creator [system]">
    <vt:lpwstr/>
  </property>
</Properties>
</file>