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3" r:id="rId4"/>
    <p:sldMasterId id="2147483658" r:id="rId5"/>
    <p:sldMasterId id="2147483662" r:id="rId6"/>
    <p:sldMasterId id="2147483869" r:id="rId7"/>
  </p:sldMasterIdLst>
  <p:notesMasterIdLst>
    <p:notesMasterId r:id="rId37"/>
  </p:notesMasterIdLst>
  <p:sldIdLst>
    <p:sldId id="256" r:id="rId8"/>
    <p:sldId id="295" r:id="rId9"/>
    <p:sldId id="318" r:id="rId10"/>
    <p:sldId id="332" r:id="rId11"/>
    <p:sldId id="284" r:id="rId12"/>
    <p:sldId id="333" r:id="rId13"/>
    <p:sldId id="272" r:id="rId14"/>
    <p:sldId id="273" r:id="rId15"/>
    <p:sldId id="290" r:id="rId16"/>
    <p:sldId id="357" r:id="rId17"/>
    <p:sldId id="341" r:id="rId18"/>
    <p:sldId id="342" r:id="rId19"/>
    <p:sldId id="358" r:id="rId20"/>
    <p:sldId id="322" r:id="rId21"/>
    <p:sldId id="365" r:id="rId22"/>
    <p:sldId id="359" r:id="rId23"/>
    <p:sldId id="361" r:id="rId24"/>
    <p:sldId id="334" r:id="rId25"/>
    <p:sldId id="362" r:id="rId26"/>
    <p:sldId id="363" r:id="rId27"/>
    <p:sldId id="338" r:id="rId28"/>
    <p:sldId id="337" r:id="rId29"/>
    <p:sldId id="296" r:id="rId30"/>
    <p:sldId id="328" r:id="rId31"/>
    <p:sldId id="366" r:id="rId32"/>
    <p:sldId id="347" r:id="rId33"/>
    <p:sldId id="364" r:id="rId34"/>
    <p:sldId id="336" r:id="rId35"/>
    <p:sldId id="339" r:id="rId36"/>
  </p:sldIdLst>
  <p:sldSz cx="12192000" cy="6858000"/>
  <p:notesSz cx="6858000" cy="9144000"/>
  <p:custShowLst>
    <p:custShow name="English" id="0">
      <p:sldLst>
        <p:sld r:id="rId8"/>
        <p:sld r:id="rId9"/>
        <p:sld r:id="rId11"/>
        <p:sld r:id="rId13"/>
        <p:sld r:id="rId14"/>
        <p:sld r:id="rId15"/>
        <p:sld r:id="rId17"/>
        <p:sld r:id="rId18"/>
        <p:sld r:id="rId19"/>
        <p:sld r:id="rId21"/>
        <p:sld r:id="rId22"/>
        <p:sld r:id="rId24"/>
        <p:sld r:id="rId25"/>
        <p:sld r:id="rId26"/>
        <p:sld r:id="rId27"/>
        <p:sld r:id="rId28"/>
        <p:sld r:id="rId29"/>
        <p:sld r:id="rId31"/>
        <p:sld r:id="rId32"/>
        <p:sld r:id="rId33"/>
        <p:sld r:id="rId34"/>
        <p:sld r:id="rId35"/>
        <p:sld r:id="rId36"/>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04B204-D53D-B5CF-379C-5CE80965034A}" v="7" dt="2024-10-24T20:32:59.992"/>
    <p1510:client id="{AF45B615-0CC0-45B4-A5E2-3CBC08885064}" v="11" dt="2024-10-25T12:26:04.9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viewProps" Target="viewProps.xml"/><Relationship Id="rId21" Type="http://schemas.openxmlformats.org/officeDocument/2006/relationships/slide" Target="slides/slide14.xml"/><Relationship Id="rId34" Type="http://schemas.openxmlformats.org/officeDocument/2006/relationships/slide" Target="slides/slide27.xml"/><Relationship Id="rId42" Type="http://schemas.microsoft.com/office/2016/11/relationships/changesInfo" Target="changesInfos/changesInfo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microsoft.com/office/2015/10/relationships/revisionInfo" Target="revisionInfo.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nna Davies" userId="S::menna.davies@uwtsd.ac.uk::4afbe15e-aae4-463c-8e77-84202db36ed2" providerId="AD" clId="Web-{9204B204-D53D-B5CF-379C-5CE80965034A}"/>
    <pc:docChg chg="addSld delSld modSld">
      <pc:chgData name="Menna Davies" userId="S::menna.davies@uwtsd.ac.uk::4afbe15e-aae4-463c-8e77-84202db36ed2" providerId="AD" clId="Web-{9204B204-D53D-B5CF-379C-5CE80965034A}" dt="2024-10-24T20:32:59.992" v="6" actId="1076"/>
      <pc:docMkLst>
        <pc:docMk/>
      </pc:docMkLst>
      <pc:sldChg chg="modSp add">
        <pc:chgData name="Menna Davies" userId="S::menna.davies@uwtsd.ac.uk::4afbe15e-aae4-463c-8e77-84202db36ed2" providerId="AD" clId="Web-{9204B204-D53D-B5CF-379C-5CE80965034A}" dt="2024-10-24T20:32:59.992" v="6" actId="1076"/>
        <pc:sldMkLst>
          <pc:docMk/>
          <pc:sldMk cId="228694830" sldId="296"/>
        </pc:sldMkLst>
        <pc:picChg chg="mod">
          <ac:chgData name="Menna Davies" userId="S::menna.davies@uwtsd.ac.uk::4afbe15e-aae4-463c-8e77-84202db36ed2" providerId="AD" clId="Web-{9204B204-D53D-B5CF-379C-5CE80965034A}" dt="2024-10-24T20:32:44.069" v="3" actId="1076"/>
          <ac:picMkLst>
            <pc:docMk/>
            <pc:sldMk cId="228694830" sldId="296"/>
            <ac:picMk id="5" creationId="{97501D6C-C261-4900-06CB-445CFFCF30AF}"/>
          </ac:picMkLst>
        </pc:picChg>
        <pc:picChg chg="mod">
          <ac:chgData name="Menna Davies" userId="S::menna.davies@uwtsd.ac.uk::4afbe15e-aae4-463c-8e77-84202db36ed2" providerId="AD" clId="Web-{9204B204-D53D-B5CF-379C-5CE80965034A}" dt="2024-10-24T20:32:48.303" v="4" actId="1076"/>
          <ac:picMkLst>
            <pc:docMk/>
            <pc:sldMk cId="228694830" sldId="296"/>
            <ac:picMk id="6" creationId="{CA0ECBF6-A3EA-80E2-6503-1AADE32A2E38}"/>
          </ac:picMkLst>
        </pc:picChg>
        <pc:picChg chg="mod">
          <ac:chgData name="Menna Davies" userId="S::menna.davies@uwtsd.ac.uk::4afbe15e-aae4-463c-8e77-84202db36ed2" providerId="AD" clId="Web-{9204B204-D53D-B5CF-379C-5CE80965034A}" dt="2024-10-24T20:32:53.866" v="5" actId="1076"/>
          <ac:picMkLst>
            <pc:docMk/>
            <pc:sldMk cId="228694830" sldId="296"/>
            <ac:picMk id="7" creationId="{5320B8A1-63E6-47F9-5243-23E41776842E}"/>
          </ac:picMkLst>
        </pc:picChg>
        <pc:picChg chg="mod">
          <ac:chgData name="Menna Davies" userId="S::menna.davies@uwtsd.ac.uk::4afbe15e-aae4-463c-8e77-84202db36ed2" providerId="AD" clId="Web-{9204B204-D53D-B5CF-379C-5CE80965034A}" dt="2024-10-24T20:32:59.992" v="6" actId="1076"/>
          <ac:picMkLst>
            <pc:docMk/>
            <pc:sldMk cId="228694830" sldId="296"/>
            <ac:picMk id="8" creationId="{C4FF4AAB-A2B4-AD0C-5D93-851240388603}"/>
          </ac:picMkLst>
        </pc:picChg>
      </pc:sldChg>
      <pc:sldChg chg="new del">
        <pc:chgData name="Menna Davies" userId="S::menna.davies@uwtsd.ac.uk::4afbe15e-aae4-463c-8e77-84202db36ed2" providerId="AD" clId="Web-{9204B204-D53D-B5CF-379C-5CE80965034A}" dt="2024-10-24T20:32:33.318" v="2"/>
        <pc:sldMkLst>
          <pc:docMk/>
          <pc:sldMk cId="3743606408" sldId="367"/>
        </pc:sldMkLst>
      </pc:sldChg>
    </pc:docChg>
  </pc:docChgLst>
  <pc:docChgLst>
    <pc:chgData name="Lilian Martin" userId="865a25aa-5d86-405e-9b5c-e4f83f7b7fbb" providerId="ADAL" clId="{B2A6A332-F5B3-4BDD-BFA7-B3D7B8558917}"/>
    <pc:docChg chg="delSld">
      <pc:chgData name="Lilian Martin" userId="865a25aa-5d86-405e-9b5c-e4f83f7b7fbb" providerId="ADAL" clId="{B2A6A332-F5B3-4BDD-BFA7-B3D7B8558917}" dt="2024-10-25T07:55:49.421" v="0" actId="2696"/>
      <pc:docMkLst>
        <pc:docMk/>
      </pc:docMkLst>
      <pc:sldChg chg="del">
        <pc:chgData name="Lilian Martin" userId="865a25aa-5d86-405e-9b5c-e4f83f7b7fbb" providerId="ADAL" clId="{B2A6A332-F5B3-4BDD-BFA7-B3D7B8558917}" dt="2024-10-25T07:55:49.421" v="0" actId="2696"/>
        <pc:sldMkLst>
          <pc:docMk/>
          <pc:sldMk cId="1639287206" sldId="257"/>
        </pc:sldMkLst>
      </pc:sldChg>
    </pc:docChg>
  </pc:docChgLst>
  <pc:docChgLst>
    <pc:chgData name="Lilian Martin" userId="865a25aa-5d86-405e-9b5c-e4f83f7b7fbb" providerId="ADAL" clId="{AF45B615-0CC0-45B4-A5E2-3CBC08885064}"/>
    <pc:docChg chg="modSld">
      <pc:chgData name="Lilian Martin" userId="865a25aa-5d86-405e-9b5c-e4f83f7b7fbb" providerId="ADAL" clId="{AF45B615-0CC0-45B4-A5E2-3CBC08885064}" dt="2024-10-25T12:26:04.951" v="9" actId="1076"/>
      <pc:docMkLst>
        <pc:docMk/>
      </pc:docMkLst>
      <pc:sldChg chg="addSp modSp mod modAnim">
        <pc:chgData name="Lilian Martin" userId="865a25aa-5d86-405e-9b5c-e4f83f7b7fbb" providerId="ADAL" clId="{AF45B615-0CC0-45B4-A5E2-3CBC08885064}" dt="2024-10-25T12:26:04.951" v="9" actId="1076"/>
        <pc:sldMkLst>
          <pc:docMk/>
          <pc:sldMk cId="3340593151" sldId="332"/>
        </pc:sldMkLst>
        <pc:spChg chg="add">
          <ac:chgData name="Lilian Martin" userId="865a25aa-5d86-405e-9b5c-e4f83f7b7fbb" providerId="ADAL" clId="{AF45B615-0CC0-45B4-A5E2-3CBC08885064}" dt="2024-10-25T12:25:15.808" v="0" actId="11529"/>
          <ac:spMkLst>
            <pc:docMk/>
            <pc:sldMk cId="3340593151" sldId="332"/>
            <ac:spMk id="2" creationId="{237C9968-E438-CBCF-0D70-1C8552AB708F}"/>
          </ac:spMkLst>
        </pc:spChg>
        <pc:spChg chg="add mod">
          <ac:chgData name="Lilian Martin" userId="865a25aa-5d86-405e-9b5c-e4f83f7b7fbb" providerId="ADAL" clId="{AF45B615-0CC0-45B4-A5E2-3CBC08885064}" dt="2024-10-25T12:25:58.895" v="7" actId="1076"/>
          <ac:spMkLst>
            <pc:docMk/>
            <pc:sldMk cId="3340593151" sldId="332"/>
            <ac:spMk id="3" creationId="{A69E7784-41A9-AB0E-EEEC-6FC204B5D721}"/>
          </ac:spMkLst>
        </pc:spChg>
        <pc:spChg chg="add mod">
          <ac:chgData name="Lilian Martin" userId="865a25aa-5d86-405e-9b5c-e4f83f7b7fbb" providerId="ADAL" clId="{AF45B615-0CC0-45B4-A5E2-3CBC08885064}" dt="2024-10-25T12:26:02.171" v="8" actId="1076"/>
          <ac:spMkLst>
            <pc:docMk/>
            <pc:sldMk cId="3340593151" sldId="332"/>
            <ac:spMk id="4" creationId="{2363B935-004C-DB15-4910-D22FD6D5C35C}"/>
          </ac:spMkLst>
        </pc:spChg>
        <pc:spChg chg="add mod">
          <ac:chgData name="Lilian Martin" userId="865a25aa-5d86-405e-9b5c-e4f83f7b7fbb" providerId="ADAL" clId="{AF45B615-0CC0-45B4-A5E2-3CBC08885064}" dt="2024-10-25T12:26:04.951" v="9" actId="1076"/>
          <ac:spMkLst>
            <pc:docMk/>
            <pc:sldMk cId="3340593151" sldId="332"/>
            <ac:spMk id="6" creationId="{FF043870-696F-F4A4-C8CF-13F45773DA2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25/10/2024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F7FBCA-4BE8-4FB5-91BD-69C6AC6BDB5D}" type="slidenum">
              <a:rPr lang="en-US" smtClean="0"/>
              <a:t>7</a:t>
            </a:fld>
            <a:endParaRPr lang="en-US"/>
          </a:p>
        </p:txBody>
      </p:sp>
    </p:spTree>
    <p:extLst>
      <p:ext uri="{BB962C8B-B14F-4D97-AF65-F5344CB8AC3E}">
        <p14:creationId xmlns:p14="http://schemas.microsoft.com/office/powerpoint/2010/main" val="1555445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F7FBCA-4BE8-4FB5-91BD-69C6AC6BDB5D}" type="slidenum">
              <a:rPr lang="en-US" smtClean="0"/>
              <a:t>19</a:t>
            </a:fld>
            <a:endParaRPr lang="en-US"/>
          </a:p>
        </p:txBody>
      </p:sp>
    </p:spTree>
    <p:extLst>
      <p:ext uri="{BB962C8B-B14F-4D97-AF65-F5344CB8AC3E}">
        <p14:creationId xmlns:p14="http://schemas.microsoft.com/office/powerpoint/2010/main" val="96536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F7FBCA-4BE8-4FB5-91BD-69C6AC6BDB5D}" type="slidenum">
              <a:rPr lang="en-US" smtClean="0"/>
              <a:t>20</a:t>
            </a:fld>
            <a:endParaRPr lang="en-US"/>
          </a:p>
        </p:txBody>
      </p:sp>
    </p:spTree>
    <p:extLst>
      <p:ext uri="{BB962C8B-B14F-4D97-AF65-F5344CB8AC3E}">
        <p14:creationId xmlns:p14="http://schemas.microsoft.com/office/powerpoint/2010/main" val="75186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https://www.walesonline.co.uk/news/wales-news/gallery/ultra-rare-supermoon-lunar-eclipse-29956101</a:t>
            </a:r>
          </a:p>
          <a:p>
            <a:endParaRPr lang="en-GB"/>
          </a:p>
          <a:p>
            <a:r>
              <a:rPr lang="en-GB"/>
              <a:t>Natural Phenomena – Blood moon. Earth in the way of the sun and the moon.</a:t>
            </a:r>
          </a:p>
          <a:p>
            <a:endParaRPr lang="en-GB"/>
          </a:p>
          <a:p>
            <a:r>
              <a:rPr lang="en-GB"/>
              <a:t>Key words </a:t>
            </a:r>
            <a:r>
              <a:rPr lang="en-GB" err="1"/>
              <a:t>Ecplise</a:t>
            </a:r>
            <a:r>
              <a:rPr lang="en-GB"/>
              <a:t> and any other questions they may have re space and the moon:</a:t>
            </a:r>
          </a:p>
          <a:p>
            <a:r>
              <a:rPr lang="en-GB" b="1"/>
              <a:t>A Rare Cosmic Coincidence:</a:t>
            </a:r>
          </a:p>
          <a:p>
            <a:r>
              <a:rPr lang="en-GB"/>
              <a:t>The </a:t>
            </a:r>
            <a:r>
              <a:rPr lang="en-GB" b="1"/>
              <a:t>size and distance relationship</a:t>
            </a:r>
            <a:r>
              <a:rPr lang="en-GB"/>
              <a:t> between the Earth, Moon, and Sun is often described as a cosmic coincidence because:</a:t>
            </a:r>
          </a:p>
          <a:p>
            <a:pPr>
              <a:buFont typeface="Arial" panose="020B0604020202020204" pitchFamily="34" charset="0"/>
              <a:buChar char="•"/>
            </a:pPr>
            <a:r>
              <a:rPr lang="en-GB"/>
              <a:t>The Moon is about </a:t>
            </a:r>
            <a:r>
              <a:rPr lang="en-GB" b="1"/>
              <a:t>400 times smaller</a:t>
            </a:r>
            <a:r>
              <a:rPr lang="en-GB"/>
              <a:t> than the Sun but also about </a:t>
            </a:r>
            <a:r>
              <a:rPr lang="en-GB" b="1"/>
              <a:t>400 times closer</a:t>
            </a:r>
            <a:r>
              <a:rPr lang="en-GB"/>
              <a:t> to Earth. This means both objects appear nearly the same size in the sky, enabling perfect solar eclipses.</a:t>
            </a:r>
          </a:p>
          <a:p>
            <a:pPr>
              <a:buFont typeface="Arial" panose="020B0604020202020204" pitchFamily="34" charset="0"/>
              <a:buChar char="•"/>
            </a:pPr>
            <a:r>
              <a:rPr lang="en-GB"/>
              <a:t>The Moon’s orbit and size relative to Earth make it possible for us to observe lunar eclipses as well, where light continues to reach the Moon even when Earth is blocking direct sunlight.</a:t>
            </a:r>
          </a:p>
          <a:p>
            <a:pPr>
              <a:buFont typeface="Arial" panose="020B0604020202020204" pitchFamily="34" charset="0"/>
              <a:buChar char="•"/>
            </a:pPr>
            <a:endParaRPr lang="en-GB"/>
          </a:p>
          <a:p>
            <a:pPr>
              <a:buFont typeface="Arial" panose="020B0604020202020204" pitchFamily="34" charset="0"/>
              <a:buChar char="•"/>
            </a:pPr>
            <a:r>
              <a:rPr lang="en-GB"/>
              <a:t>Tidal locking</a:t>
            </a:r>
          </a:p>
          <a:p>
            <a:pPr>
              <a:buFont typeface="Arial" panose="020B0604020202020204" pitchFamily="34" charset="0"/>
              <a:buChar char="•"/>
            </a:pPr>
            <a:endParaRPr lang="en-GB"/>
          </a:p>
          <a:p>
            <a:pPr>
              <a:buFont typeface="Arial" panose="020B0604020202020204" pitchFamily="34" charset="0"/>
              <a:buChar char="•"/>
            </a:pPr>
            <a:r>
              <a:rPr lang="en-GB"/>
              <a:t>The Moon is </a:t>
            </a:r>
            <a:r>
              <a:rPr lang="en-GB" b="1"/>
              <a:t>tidally locked</a:t>
            </a:r>
            <a:r>
              <a:rPr lang="en-GB"/>
              <a:t> to Earth, so the same side (the near side) always faces </a:t>
            </a:r>
            <a:r>
              <a:rPr lang="en-GB" err="1"/>
              <a:t>us.It</a:t>
            </a:r>
            <a:r>
              <a:rPr lang="en-GB"/>
              <a:t> </a:t>
            </a:r>
            <a:r>
              <a:rPr lang="en-GB" b="1"/>
              <a:t>rotates</a:t>
            </a:r>
            <a:r>
              <a:rPr lang="en-GB"/>
              <a:t> on its axis once for every orbit it makes around </a:t>
            </a:r>
            <a:r>
              <a:rPr lang="en-GB" err="1"/>
              <a:t>Earth.Due</a:t>
            </a:r>
            <a:r>
              <a:rPr lang="en-GB"/>
              <a:t> to </a:t>
            </a:r>
            <a:r>
              <a:rPr lang="en-GB" b="1" err="1"/>
              <a:t>libration</a:t>
            </a:r>
            <a:r>
              <a:rPr lang="en-GB"/>
              <a:t>, we can see slightly more than half of the Moon over time, but the far side always remains mostly hidden from view.</a:t>
            </a:r>
          </a:p>
          <a:p>
            <a:endParaRPr lang="en-GB"/>
          </a:p>
          <a:p>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25</a:t>
            </a:fld>
            <a:endParaRPr lang="en-GB"/>
          </a:p>
        </p:txBody>
      </p:sp>
    </p:spTree>
    <p:extLst>
      <p:ext uri="{BB962C8B-B14F-4D97-AF65-F5344CB8AC3E}">
        <p14:creationId xmlns:p14="http://schemas.microsoft.com/office/powerpoint/2010/main" val="3432350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Follow up questions/ investigations – materials, sharpness, </a:t>
            </a:r>
          </a:p>
          <a:p>
            <a:endParaRPr lang="en-GB"/>
          </a:p>
          <a:p>
            <a:r>
              <a:rPr lang="en-GB"/>
              <a:t>Make your own riddle: </a:t>
            </a:r>
            <a:r>
              <a:rPr lang="en-GB" b="0" i="0">
                <a:solidFill>
                  <a:srgbClr val="F2F2F2"/>
                </a:solidFill>
                <a:effectLst/>
                <a:latin typeface="-apple-system"/>
              </a:rPr>
              <a:t>Each morning I appear To lie at your feet, All day I will follow No matter how fast you run, Yet I nearly perish In the midday sun. What am I ?</a:t>
            </a: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26</a:t>
            </a:fld>
            <a:endParaRPr lang="en-GB"/>
          </a:p>
        </p:txBody>
      </p:sp>
    </p:spTree>
    <p:extLst>
      <p:ext uri="{BB962C8B-B14F-4D97-AF65-F5344CB8AC3E}">
        <p14:creationId xmlns:p14="http://schemas.microsoft.com/office/powerpoint/2010/main" val="36460866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Opportunity or abstract.</a:t>
            </a:r>
          </a:p>
        </p:txBody>
      </p:sp>
      <p:sp>
        <p:nvSpPr>
          <p:cNvPr id="4" name="Slide Number Placeholder 3"/>
          <p:cNvSpPr>
            <a:spLocks noGrp="1"/>
          </p:cNvSpPr>
          <p:nvPr>
            <p:ph type="sldNum" sz="quarter" idx="5"/>
          </p:nvPr>
        </p:nvSpPr>
        <p:spPr/>
        <p:txBody>
          <a:bodyPr/>
          <a:lstStyle/>
          <a:p>
            <a:fld id="{5FB824EF-40B7-4B64-AAF9-A45E704C992E}" type="slidenum">
              <a:rPr lang="en-GB" smtClean="0"/>
              <a:t>27</a:t>
            </a:fld>
            <a:endParaRPr lang="en-GB"/>
          </a:p>
        </p:txBody>
      </p:sp>
    </p:spTree>
    <p:extLst>
      <p:ext uri="{BB962C8B-B14F-4D97-AF65-F5344CB8AC3E}">
        <p14:creationId xmlns:p14="http://schemas.microsoft.com/office/powerpoint/2010/main" val="920040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37201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smtClean="0"/>
              <a:t>10/25/2024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1750868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02364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768083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1562630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764320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801357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10/25/2024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196115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10/25/2024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239146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smtClean="0"/>
              <a:t>10/25/2024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161276420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4.jpeg"/><Relationship Id="rId5" Type="http://schemas.openxmlformats.org/officeDocument/2006/relationships/slideLayout" Target="../slideLayouts/slideLayout6.xml"/><Relationship Id="rId10" Type="http://schemas.openxmlformats.org/officeDocument/2006/relationships/image" Target="../media/image2.png"/><Relationship Id="rId4" Type="http://schemas.openxmlformats.org/officeDocument/2006/relationships/slideLayout" Target="../slideLayouts/slideLayout5.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3.xml"/><Relationship Id="rId1" Type="http://schemas.openxmlformats.org/officeDocument/2006/relationships/slideLayout" Target="../slideLayouts/slideLayout9.xml"/><Relationship Id="rId5" Type="http://schemas.openxmlformats.org/officeDocument/2006/relationships/image" Target="../media/image4.jpeg"/><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2.xml"/><Relationship Id="rId7" Type="http://schemas.openxmlformats.org/officeDocument/2006/relationships/theme" Target="../theme/theme4.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10"/>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11"/>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722" r:id="rId3"/>
    <p:sldLayoutId id="2147483878" r:id="rId4"/>
    <p:sldLayoutId id="2147483879" r:id="rId5"/>
    <p:sldLayoutId id="2147483880" r:id="rId6"/>
    <p:sldLayoutId id="214748388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5"/>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10/25/2024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1096672582"/>
      </p:ext>
    </p:extLst>
  </p:cSld>
  <p:clrMap bg1="lt1" tx1="dk1" bg2="lt2" tx2="dk2" accent1="accent1" accent2="accent2" accent3="accent3" accent4="accent4" accent5="accent5" accent6="accent6" hlink="hlink" folHlink="folHlink"/>
  <p:sldLayoutIdLst>
    <p:sldLayoutId id="2147483877" r:id="rId1"/>
    <p:sldLayoutId id="2147483870" r:id="rId2"/>
    <p:sldLayoutId id="2147483876" r:id="rId3"/>
    <p:sldLayoutId id="2147483874" r:id="rId4"/>
    <p:sldLayoutId id="2147483871" r:id="rId5"/>
    <p:sldLayoutId id="2147483873" r:id="rId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cleapss.org.uk/" TargetMode="External"/><Relationship Id="rId1" Type="http://schemas.openxmlformats.org/officeDocument/2006/relationships/slideLayout" Target="../slideLayouts/slideLayout3.xml"/><Relationship Id="rId5" Type="http://schemas.openxmlformats.org/officeDocument/2006/relationships/image" Target="../media/image8.sv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7.png"/><Relationship Id="rId1" Type="http://schemas.openxmlformats.org/officeDocument/2006/relationships/slideLayout" Target="../slideLayouts/slideLayout3.xml"/><Relationship Id="rId6" Type="http://schemas.openxmlformats.org/officeDocument/2006/relationships/hyperlink" Target="http://primary.cleapss.org.uk/Resources/Doing-Things-Safely/Safety-Notes/" TargetMode="External"/><Relationship Id="rId5" Type="http://schemas.openxmlformats.org/officeDocument/2006/relationships/hyperlink" Target="https://www.cleapss.org.uk/" TargetMode="Externa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8" Type="http://schemas.openxmlformats.org/officeDocument/2006/relationships/hyperlink" Target="https://hwb.gov.wales/curriculum-for-wales/cross-curricular-skills-frameworks/" TargetMode="External"/><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15.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hyperlink" Target="https://hwb.gov.wales/cwricwlwm-i-gymru/fframweithiau-r-sgiliau-trawsgwricwlaidd/"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hwb.gov.wales/cwricwlwm-i-gymru/fframweithiau-r-sgiliau-trawsgwricwlaidd/fframwaith-cymhwysedd-digidol" TargetMode="Externa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hyperlink" Target="https://hwb.gov.wales/curriculum-for-wales/cross-curricular-skills-frameworks/digital-competence-framework" TargetMode="Externa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fer.ac.uk/publications/aas02/aas02.pdf" TargetMode="External"/><Relationship Id="rId2" Type="http://schemas.openxmlformats.org/officeDocument/2006/relationships/image" Target="../media/image18.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 Id="rId5" Type="http://schemas.openxmlformats.org/officeDocument/2006/relationships/hyperlink" Target="https://ipsejournal.files.wordpress.com/2015/03/3-ipse-volume-1-no-1-wynne-harlen-p-5-19.pdf" TargetMode="External"/><Relationship Id="rId4" Type="http://schemas.openxmlformats.org/officeDocument/2006/relationships/hyperlink" Target="https://www.ogdentrust.com/about-us/news/working-scientifically"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chkaMLc21EI" TargetMode="External"/><Relationship Id="rId2" Type="http://schemas.openxmlformats.org/officeDocument/2006/relationships/slideLayout" Target="../slideLayouts/slideLayout6.xml"/><Relationship Id="rId1" Type="http://schemas.openxmlformats.org/officeDocument/2006/relationships/video" Target="https://www.youtube.com/embed/chkaMLc21EI?feature=oembed" TargetMode="External"/><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6.xml"/><Relationship Id="rId5" Type="http://schemas.openxmlformats.org/officeDocument/2006/relationships/image" Target="../media/image32.png"/><Relationship Id="rId4" Type="http://schemas.openxmlformats.org/officeDocument/2006/relationships/image" Target="../media/image3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video" Target="https://www.youtube.com/embed/EQrFF4Cv8wM?feature=oembed" TargetMode="External"/><Relationship Id="rId7" Type="http://schemas.openxmlformats.org/officeDocument/2006/relationships/image" Target="../media/image34.jpeg"/><Relationship Id="rId2" Type="http://schemas.openxmlformats.org/officeDocument/2006/relationships/video" Target="https://www.youtube.com/embed/Ldhez31P5VU?feature=oembed" TargetMode="External"/><Relationship Id="rId1" Type="http://schemas.openxmlformats.org/officeDocument/2006/relationships/video" Target="https://www.youtube.com/embed/GfVdtAe8JL0?feature=oembed" TargetMode="External"/><Relationship Id="rId6" Type="http://schemas.openxmlformats.org/officeDocument/2006/relationships/image" Target="../media/image33.jpeg"/><Relationship Id="rId5" Type="http://schemas.openxmlformats.org/officeDocument/2006/relationships/slideLayout" Target="../slideLayouts/slideLayout7.xml"/><Relationship Id="rId10" Type="http://schemas.openxmlformats.org/officeDocument/2006/relationships/hyperlink" Target="https://pstt.org.uk/resources/starters-for-science/" TargetMode="External"/><Relationship Id="rId4" Type="http://schemas.openxmlformats.org/officeDocument/2006/relationships/video" Target="https://www.youtube.com/embed/Zyw9tCm2V0s?feature=oembed" TargetMode="External"/><Relationship Id="rId9" Type="http://schemas.openxmlformats.org/officeDocument/2006/relationships/image" Target="../media/image36.jpeg"/></Relationships>
</file>

<file path=ppt/slides/_rels/slide2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slideLayout" Target="../slideLayouts/slideLayout6.xml"/><Relationship Id="rId7" Type="http://schemas.openxmlformats.org/officeDocument/2006/relationships/image" Target="../media/image40.png"/><Relationship Id="rId2" Type="http://schemas.openxmlformats.org/officeDocument/2006/relationships/video" Target="https://www.youtube.com/embed/n8xbIOkp2sY?feature=oembed" TargetMode="External"/><Relationship Id="rId1" Type="http://schemas.openxmlformats.org/officeDocument/2006/relationships/video" Target="https://www.youtube.com/embed/SZawtYi_e8o?feature=oembed" TargetMode="Externa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notesSlide" Target="../notesSlides/notesSlide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8" Type="http://schemas.openxmlformats.org/officeDocument/2006/relationships/hyperlink" Target="https://whel-primo.hosted.exlibrisgroup.com/permalink/f/14dj339/44UWTSD_ALMA21174149730002421" TargetMode="External"/><Relationship Id="rId3" Type="http://schemas.openxmlformats.org/officeDocument/2006/relationships/hyperlink" Target="https://whel-primo.hosted.exlibrisgroup.com/permalink/f/8jmhd5/44UWTSD_ALMA51169216980002421" TargetMode="External"/><Relationship Id="rId7" Type="http://schemas.openxmlformats.org/officeDocument/2006/relationships/hyperlink" Target="https://whel-primo.hosted.exlibrisgroup.com/permalink/f/8jmhd5/44UWTSD_ALMA21164198170002421" TargetMode="External"/><Relationship Id="rId2" Type="http://schemas.openxmlformats.org/officeDocument/2006/relationships/hyperlink" Target="https://whel-primo.hosted.exlibrisgroup.com/permalink/f/14dj339/44UWTSD_ALMA21165108420002421" TargetMode="External"/><Relationship Id="rId1" Type="http://schemas.openxmlformats.org/officeDocument/2006/relationships/slideLayout" Target="../slideLayouts/slideLayout8.xml"/><Relationship Id="rId6" Type="http://schemas.openxmlformats.org/officeDocument/2006/relationships/hyperlink" Target="https://whel-primo.hosted.exlibrisgroup.com/permalink/f/8jmhd5/44UWTSD_ALMA21164163830002421" TargetMode="External"/><Relationship Id="rId5" Type="http://schemas.openxmlformats.org/officeDocument/2006/relationships/hyperlink" Target="http://dera.ioe.ac.uk/7332/1/Final%20Report%20Bookmarked.pdf" TargetMode="External"/><Relationship Id="rId4" Type="http://schemas.openxmlformats.org/officeDocument/2006/relationships/hyperlink" Target="https://www.nfer.ac.uk/publications/FUTL06/FUTL0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C0D33-ADB0-BFB7-2B85-E940A61B2B35}"/>
              </a:ext>
            </a:extLst>
          </p:cNvPr>
          <p:cNvSpPr>
            <a:spLocks noGrp="1"/>
          </p:cNvSpPr>
          <p:nvPr>
            <p:ph idx="1"/>
          </p:nvPr>
        </p:nvSpPr>
        <p:spPr>
          <a:xfrm>
            <a:off x="5426765" y="561325"/>
            <a:ext cx="7116418" cy="4167188"/>
          </a:xfrm>
        </p:spPr>
        <p:txBody>
          <a:bodyPr>
            <a:noAutofit/>
          </a:bodyPr>
          <a:lstStyle/>
          <a:p>
            <a:pPr marL="0" indent="0" algn="ctr">
              <a:buNone/>
            </a:pPr>
            <a:r>
              <a:rPr lang="en-US" sz="3600" b="1"/>
              <a:t>ECAD5012</a:t>
            </a:r>
          </a:p>
          <a:p>
            <a:pPr marL="0" indent="0" algn="ctr">
              <a:buNone/>
            </a:pPr>
            <a:br>
              <a:rPr lang="en-US" sz="3600" b="1"/>
            </a:br>
            <a:r>
              <a:rPr lang="en-US" sz="3600" b="1" err="1"/>
              <a:t>Gwyddoniaeth</a:t>
            </a:r>
            <a:r>
              <a:rPr lang="en-US" sz="3600" b="1"/>
              <a:t> a  </a:t>
            </a:r>
            <a:r>
              <a:rPr lang="en-US" sz="3600" b="1" err="1"/>
              <a:t>Thechnoleg</a:t>
            </a:r>
            <a:endParaRPr lang="en-US" sz="3600" b="1"/>
          </a:p>
          <a:p>
            <a:pPr marL="0" indent="0" algn="ctr">
              <a:buNone/>
            </a:pPr>
            <a:r>
              <a:rPr lang="en-US" sz="3600" b="1"/>
              <a:t>2</a:t>
            </a:r>
          </a:p>
          <a:p>
            <a:pPr marL="0" indent="0" algn="ctr">
              <a:buNone/>
            </a:pPr>
            <a:endParaRPr lang="en-US" sz="3600" b="1"/>
          </a:p>
          <a:p>
            <a:pPr marL="0" indent="0" algn="ctr">
              <a:buNone/>
            </a:pPr>
            <a:r>
              <a:rPr lang="en-US" sz="3600" b="1"/>
              <a:t>Science and Technology </a:t>
            </a:r>
          </a:p>
          <a:p>
            <a:pPr marL="0" indent="0" algn="ctr">
              <a:buNone/>
            </a:pPr>
            <a:r>
              <a:rPr lang="en-US" sz="3600" b="1"/>
              <a:t>2</a:t>
            </a:r>
          </a:p>
          <a:p>
            <a:pPr marL="0" indent="0" algn="ctr">
              <a:buNone/>
            </a:pPr>
            <a:endParaRPr lang="en-US" sz="3600" b="1"/>
          </a:p>
          <a:p>
            <a:pPr marL="0" indent="0" algn="ctr">
              <a:buNone/>
            </a:pPr>
            <a:br>
              <a:rPr lang="en-US" sz="3600" b="1"/>
            </a:br>
            <a:br>
              <a:rPr lang="en-US" sz="3600" b="1"/>
            </a:br>
            <a:endParaRPr lang="en-US" sz="3600" b="1"/>
          </a:p>
          <a:p>
            <a:pPr algn="ctr"/>
            <a:endParaRPr lang="en-US" sz="3600" b="1"/>
          </a:p>
          <a:p>
            <a:pPr algn="ctr"/>
            <a:endParaRPr lang="en-US" sz="3600" b="1"/>
          </a:p>
        </p:txBody>
      </p:sp>
      <p:sp>
        <p:nvSpPr>
          <p:cNvPr id="5" name="Subtitle 2">
            <a:extLst>
              <a:ext uri="{FF2B5EF4-FFF2-40B4-BE49-F238E27FC236}">
                <a16:creationId xmlns:a16="http://schemas.microsoft.com/office/drawing/2014/main" id="{0AA9B382-1181-A501-16E3-BA870C81D250}"/>
              </a:ext>
            </a:extLst>
          </p:cNvPr>
          <p:cNvSpPr txBox="1">
            <a:spLocks/>
          </p:cNvSpPr>
          <p:nvPr/>
        </p:nvSpPr>
        <p:spPr>
          <a:xfrm>
            <a:off x="6361780" y="4982368"/>
            <a:ext cx="5246387" cy="1096901"/>
          </a:xfrm>
          <a:prstGeom prst="rect">
            <a:avLst/>
          </a:prstGeom>
        </p:spPr>
        <p:txBody>
          <a:bodyPr vert="horz" wrap="none" lIns="0" tIns="0" rIns="0" bIns="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000" b="1"/>
          </a:p>
          <a:p>
            <a:pPr marL="0" indent="0" algn="ctr">
              <a:buNone/>
            </a:pPr>
            <a:r>
              <a:rPr lang="en-US" sz="3200" b="1"/>
              <a:t>Lilian Martin</a:t>
            </a:r>
          </a:p>
          <a:p>
            <a:pPr marL="0" indent="0" algn="ctr">
              <a:buNone/>
            </a:pPr>
            <a:r>
              <a:rPr lang="en-US" sz="3200" b="1"/>
              <a:t>l.martin@uwtsd.ac.uk</a:t>
            </a:r>
          </a:p>
          <a:p>
            <a:r>
              <a:rPr lang="en-US" sz="2000" b="1"/>
              <a:t>  </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0ACB02C-D7D7-C5E8-16A6-67797A6BBF72}"/>
              </a:ext>
            </a:extLst>
          </p:cNvPr>
          <p:cNvSpPr/>
          <p:nvPr/>
        </p:nvSpPr>
        <p:spPr>
          <a:xfrm>
            <a:off x="2416916" y="555056"/>
            <a:ext cx="7358167" cy="1569660"/>
          </a:xfrm>
          <a:prstGeom prst="rect">
            <a:avLst/>
          </a:prstGeom>
        </p:spPr>
        <p:txBody>
          <a:bodyPr wrap="square">
            <a:spAutoFit/>
          </a:bodyPr>
          <a:lstStyle/>
          <a:p>
            <a:pPr algn="ctr"/>
            <a:r>
              <a:rPr lang="en-GB" sz="4800">
                <a:solidFill>
                  <a:srgbClr val="002060"/>
                </a:solidFill>
              </a:rPr>
              <a:t>Cam </a:t>
            </a:r>
            <a:r>
              <a:rPr lang="en-GB" sz="4800" err="1">
                <a:solidFill>
                  <a:srgbClr val="002060"/>
                </a:solidFill>
              </a:rPr>
              <a:t>cynnydd</a:t>
            </a:r>
            <a:r>
              <a:rPr lang="en-GB" sz="4800">
                <a:solidFill>
                  <a:srgbClr val="002060"/>
                </a:solidFill>
              </a:rPr>
              <a:t> 2 &amp; 3</a:t>
            </a:r>
          </a:p>
          <a:p>
            <a:pPr algn="ctr"/>
            <a:r>
              <a:rPr lang="en-GB" sz="4800" i="1">
                <a:solidFill>
                  <a:srgbClr val="002060"/>
                </a:solidFill>
              </a:rPr>
              <a:t>Progression Step 2 &amp; 3</a:t>
            </a:r>
          </a:p>
        </p:txBody>
      </p:sp>
      <p:sp>
        <p:nvSpPr>
          <p:cNvPr id="5" name="Title 1">
            <a:extLst>
              <a:ext uri="{FF2B5EF4-FFF2-40B4-BE49-F238E27FC236}">
                <a16:creationId xmlns:a16="http://schemas.microsoft.com/office/drawing/2014/main" id="{4176AA05-3E5E-B533-D073-78262637629F}"/>
              </a:ext>
            </a:extLst>
          </p:cNvPr>
          <p:cNvSpPr>
            <a:spLocks noGrp="1"/>
          </p:cNvSpPr>
          <p:nvPr>
            <p:ph type="title"/>
          </p:nvPr>
        </p:nvSpPr>
        <p:spPr>
          <a:xfrm>
            <a:off x="528320" y="2599284"/>
            <a:ext cx="11485073" cy="1320800"/>
          </a:xfrm>
        </p:spPr>
        <p:txBody>
          <a:bodyPr>
            <a:noAutofit/>
          </a:bodyPr>
          <a:lstStyle/>
          <a:p>
            <a:pPr algn="ctr"/>
            <a:r>
              <a:rPr lang="en-GB" sz="6600">
                <a:latin typeface="+mn-lt"/>
              </a:rPr>
              <a:t> </a:t>
            </a:r>
            <a:br>
              <a:rPr lang="en-GB" sz="6600">
                <a:latin typeface="+mn-lt"/>
              </a:rPr>
            </a:br>
            <a:r>
              <a:rPr lang="en-GB" sz="6600">
                <a:latin typeface="+mn-lt"/>
              </a:rPr>
              <a:t>Pa </a:t>
            </a:r>
            <a:r>
              <a:rPr lang="en-GB" sz="6600" err="1">
                <a:latin typeface="+mn-lt"/>
              </a:rPr>
              <a:t>fath</a:t>
            </a:r>
            <a:r>
              <a:rPr lang="en-GB" sz="6600">
                <a:latin typeface="+mn-lt"/>
              </a:rPr>
              <a:t> o </a:t>
            </a:r>
            <a:r>
              <a:rPr lang="en-GB" sz="6600" err="1">
                <a:latin typeface="+mn-lt"/>
              </a:rPr>
              <a:t>ymchwiliadau</a:t>
            </a:r>
            <a:r>
              <a:rPr lang="en-GB" sz="6600" i="1">
                <a:latin typeface="+mn-lt"/>
              </a:rPr>
              <a:t>?  </a:t>
            </a:r>
            <a:br>
              <a:rPr lang="en-GB" sz="6600" i="1">
                <a:latin typeface="+mn-lt"/>
              </a:rPr>
            </a:br>
            <a:r>
              <a:rPr lang="en-GB" sz="6600" i="1">
                <a:latin typeface="+mn-lt"/>
              </a:rPr>
              <a:t>What kind of investigations?</a:t>
            </a:r>
          </a:p>
        </p:txBody>
      </p:sp>
    </p:spTree>
    <p:extLst>
      <p:ext uri="{BB962C8B-B14F-4D97-AF65-F5344CB8AC3E}">
        <p14:creationId xmlns:p14="http://schemas.microsoft.com/office/powerpoint/2010/main" val="3699242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A07B2584-FCAA-49D5-A442-03EA13780503}"/>
              </a:ext>
            </a:extLst>
          </p:cNvPr>
          <p:cNvSpPr txBox="1">
            <a:spLocks/>
          </p:cNvSpPr>
          <p:nvPr/>
        </p:nvSpPr>
        <p:spPr>
          <a:xfrm>
            <a:off x="605454" y="31138"/>
            <a:ext cx="10109034" cy="1320800"/>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err="1">
                <a:solidFill>
                  <a:schemeClr val="tx1"/>
                </a:solidFill>
              </a:rPr>
              <a:t>Ymholiad</a:t>
            </a:r>
            <a:r>
              <a:rPr lang="en-GB" b="1">
                <a:solidFill>
                  <a:schemeClr val="tx1"/>
                </a:solidFill>
              </a:rPr>
              <a:t> </a:t>
            </a:r>
            <a:r>
              <a:rPr lang="en-GB" b="1" err="1">
                <a:solidFill>
                  <a:schemeClr val="tx1"/>
                </a:solidFill>
              </a:rPr>
              <a:t>gwyddonol</a:t>
            </a:r>
            <a:r>
              <a:rPr lang="en-GB" b="1">
                <a:solidFill>
                  <a:schemeClr val="tx1"/>
                </a:solidFill>
              </a:rPr>
              <a:t> . </a:t>
            </a:r>
            <a:r>
              <a:rPr lang="en-GB" b="1" err="1">
                <a:solidFill>
                  <a:schemeClr val="tx1"/>
                </a:solidFill>
              </a:rPr>
              <a:t>Ydych</a:t>
            </a:r>
            <a:r>
              <a:rPr lang="en-GB" b="1">
                <a:solidFill>
                  <a:schemeClr val="tx1"/>
                </a:solidFill>
              </a:rPr>
              <a:t> </a:t>
            </a:r>
            <a:r>
              <a:rPr lang="en-GB" b="1" err="1">
                <a:solidFill>
                  <a:schemeClr val="tx1"/>
                </a:solidFill>
              </a:rPr>
              <a:t>chi’n</a:t>
            </a:r>
            <a:r>
              <a:rPr lang="en-GB" b="1">
                <a:solidFill>
                  <a:schemeClr val="tx1"/>
                </a:solidFill>
              </a:rPr>
              <a:t> </a:t>
            </a:r>
            <a:r>
              <a:rPr lang="en-GB" b="1" err="1">
                <a:solidFill>
                  <a:schemeClr val="tx1"/>
                </a:solidFill>
              </a:rPr>
              <a:t>cofio</a:t>
            </a:r>
            <a:r>
              <a:rPr lang="en-GB" b="1">
                <a:solidFill>
                  <a:schemeClr val="tx1"/>
                </a:solidFill>
              </a:rPr>
              <a:t>?  </a:t>
            </a:r>
            <a:endParaRPr lang="en-GB">
              <a:solidFill>
                <a:schemeClr val="tx1"/>
              </a:solidFill>
            </a:endParaRPr>
          </a:p>
        </p:txBody>
      </p:sp>
      <p:sp>
        <p:nvSpPr>
          <p:cNvPr id="8" name="Rectangle 1">
            <a:extLst>
              <a:ext uri="{FF2B5EF4-FFF2-40B4-BE49-F238E27FC236}">
                <a16:creationId xmlns:a16="http://schemas.microsoft.com/office/drawing/2014/main" id="{B2772597-01E4-4B33-A7F4-EDB6608889C3}"/>
              </a:ext>
            </a:extLst>
          </p:cNvPr>
          <p:cNvSpPr txBox="1">
            <a:spLocks noChangeArrowheads="1"/>
          </p:cNvSpPr>
          <p:nvPr/>
        </p:nvSpPr>
        <p:spPr bwMode="auto">
          <a:xfrm>
            <a:off x="1528438" y="1834172"/>
            <a:ext cx="2981417" cy="1668355"/>
          </a:xfrm>
          <a:prstGeom prst="rect">
            <a:avLst/>
          </a:prstGeom>
          <a:noFill/>
          <a:ln>
            <a:noFill/>
          </a:ln>
          <a:effectLst/>
        </p:spPr>
        <p:txBody>
          <a:bodyPr vert="horz" wrap="square" lIns="0" tIns="0" rIns="0" bIns="158700" numCol="1" rtlCol="0" anchor="ctr" anchorCtr="0" compatLnSpc="1">
            <a:prstTxWarp prst="textNoShape">
              <a:avLst/>
            </a:prstTxWarp>
            <a:sp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lvl="0" algn="ctr" defTabSz="914400" eaLnBrk="0" fontAlgn="base" hangingPunct="0">
              <a:spcAft>
                <a:spcPct val="0"/>
              </a:spcAft>
            </a:pPr>
            <a:r>
              <a:rPr lang="cy-GB" altLang="en-US" sz="1600" b="1">
                <a:solidFill>
                  <a:schemeClr val="bg1"/>
                </a:solidFill>
                <a:latin typeface="Arial Unicode MS"/>
                <a:ea typeface="Times New Roman" panose="02020603050405020304" pitchFamily="18" charset="0"/>
                <a:cs typeface="Courier New" panose="02070309020205020404" pitchFamily="49" charset="0"/>
              </a:rPr>
              <a:t>Yn ystod blwyddyn academaidd, bydd disgyblion yn cynnal sawl ymchwiliad sy'n cynnwys gwahanol fathau o ddulliau ymholi gwyddonol:</a:t>
            </a:r>
            <a:r>
              <a:rPr lang="en-GB" altLang="en-US" sz="500" b="1">
                <a:solidFill>
                  <a:schemeClr val="bg1"/>
                </a:solidFill>
              </a:rPr>
              <a:t> </a:t>
            </a:r>
            <a:endParaRPr lang="en-GB" altLang="en-US" sz="1200" b="1">
              <a:solidFill>
                <a:schemeClr val="bg1"/>
              </a:solidFill>
              <a:latin typeface="Arial" panose="020B0604020202020204" pitchFamily="34" charset="0"/>
            </a:endParaRPr>
          </a:p>
          <a:p>
            <a:pPr algn="ctr" defTabSz="914400" eaLnBrk="0" fontAlgn="base" hangingPunct="0">
              <a:spcAft>
                <a:spcPct val="0"/>
              </a:spcAft>
            </a:pPr>
            <a:endParaRPr lang="en-US" altLang="en-US" sz="1800" b="1">
              <a:solidFill>
                <a:schemeClr val="tx1"/>
              </a:solidFill>
              <a:latin typeface="Arial" panose="020B0604020202020204" pitchFamily="34" charset="0"/>
            </a:endParaRPr>
          </a:p>
        </p:txBody>
      </p:sp>
      <p:sp>
        <p:nvSpPr>
          <p:cNvPr id="5" name="Rectangle 1">
            <a:extLst>
              <a:ext uri="{FF2B5EF4-FFF2-40B4-BE49-F238E27FC236}">
                <a16:creationId xmlns:a16="http://schemas.microsoft.com/office/drawing/2014/main" id="{87CC10F8-BBB6-4A40-AAF0-6D768512ECAB}"/>
              </a:ext>
            </a:extLst>
          </p:cNvPr>
          <p:cNvSpPr>
            <a:spLocks noGrp="1" noChangeArrowheads="1"/>
          </p:cNvSpPr>
          <p:nvPr>
            <p:ph type="title"/>
          </p:nvPr>
        </p:nvSpPr>
        <p:spPr bwMode="auto">
          <a:xfrm>
            <a:off x="6847299" y="1838367"/>
            <a:ext cx="3443401" cy="1822243"/>
          </a:xfrm>
          <a:prstGeom prst="rect">
            <a:avLst/>
          </a:prstGeom>
          <a:noFill/>
          <a:ln>
            <a:noFill/>
          </a:ln>
          <a:effectLst/>
        </p:spPr>
        <p:txBody>
          <a:bodyPr vert="horz" wrap="square" lIns="0" tIns="0" rIns="0" bIns="15870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bg1"/>
                </a:solidFill>
                <a:effectLst/>
                <a:latin typeface="Interface-Regular"/>
              </a:rPr>
              <a:t>Over the course of an academic year, pupils will carry out several investigations which involve different types of scientific enquiry approaches:</a:t>
            </a:r>
            <a:endParaRPr kumimoji="0" lang="en-US" altLang="en-US" sz="1800" b="1" i="0" u="none" strike="noStrike" cap="none" normalizeH="0" baseline="0">
              <a:ln>
                <a:noFill/>
              </a:ln>
              <a:solidFill>
                <a:schemeClr val="bg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a:ln>
                <a:noFill/>
              </a:ln>
              <a:solidFill>
                <a:schemeClr val="bg1"/>
              </a:solidFill>
              <a:effectLst/>
              <a:latin typeface="Arial" panose="020B0604020202020204" pitchFamily="34" charset="0"/>
            </a:endParaRPr>
          </a:p>
        </p:txBody>
      </p:sp>
      <p:graphicFrame>
        <p:nvGraphicFramePr>
          <p:cNvPr id="2" name="Table 1">
            <a:extLst>
              <a:ext uri="{FF2B5EF4-FFF2-40B4-BE49-F238E27FC236}">
                <a16:creationId xmlns:a16="http://schemas.microsoft.com/office/drawing/2014/main" id="{99151190-CBB7-46F0-ACEE-3EBFC76BF701}"/>
              </a:ext>
            </a:extLst>
          </p:cNvPr>
          <p:cNvGraphicFramePr>
            <a:graphicFrameLocks noGrp="1"/>
          </p:cNvGraphicFramePr>
          <p:nvPr/>
        </p:nvGraphicFramePr>
        <p:xfrm>
          <a:off x="1100741" y="5125591"/>
          <a:ext cx="10444449" cy="1676400"/>
        </p:xfrm>
        <a:graphic>
          <a:graphicData uri="http://schemas.openxmlformats.org/drawingml/2006/table">
            <a:tbl>
              <a:tblPr firstRow="1" bandRow="1">
                <a:tableStyleId>{6E25E649-3F16-4E02-A733-19D2CDBF48F0}</a:tableStyleId>
              </a:tblPr>
              <a:tblGrid>
                <a:gridCol w="2081029">
                  <a:extLst>
                    <a:ext uri="{9D8B030D-6E8A-4147-A177-3AD203B41FA5}">
                      <a16:colId xmlns:a16="http://schemas.microsoft.com/office/drawing/2014/main" val="4279393772"/>
                    </a:ext>
                  </a:extLst>
                </a:gridCol>
                <a:gridCol w="2090855">
                  <a:extLst>
                    <a:ext uri="{9D8B030D-6E8A-4147-A177-3AD203B41FA5}">
                      <a16:colId xmlns:a16="http://schemas.microsoft.com/office/drawing/2014/main" val="2185794795"/>
                    </a:ext>
                  </a:extLst>
                </a:gridCol>
                <a:gridCol w="2090855">
                  <a:extLst>
                    <a:ext uri="{9D8B030D-6E8A-4147-A177-3AD203B41FA5}">
                      <a16:colId xmlns:a16="http://schemas.microsoft.com/office/drawing/2014/main" val="930379248"/>
                    </a:ext>
                  </a:extLst>
                </a:gridCol>
                <a:gridCol w="2090855">
                  <a:extLst>
                    <a:ext uri="{9D8B030D-6E8A-4147-A177-3AD203B41FA5}">
                      <a16:colId xmlns:a16="http://schemas.microsoft.com/office/drawing/2014/main" val="3040425388"/>
                    </a:ext>
                  </a:extLst>
                </a:gridCol>
                <a:gridCol w="2090855">
                  <a:extLst>
                    <a:ext uri="{9D8B030D-6E8A-4147-A177-3AD203B41FA5}">
                      <a16:colId xmlns:a16="http://schemas.microsoft.com/office/drawing/2014/main" val="727704651"/>
                    </a:ext>
                  </a:extLst>
                </a:gridCol>
              </a:tblGrid>
              <a:tr h="433480">
                <a:tc>
                  <a:txBody>
                    <a:bodyPr/>
                    <a:lstStyle/>
                    <a:p>
                      <a:pPr algn="ctr"/>
                      <a:r>
                        <a:rPr lang="en-GB" sz="1400" err="1"/>
                        <a:t>Prawf</a:t>
                      </a:r>
                      <a:r>
                        <a:rPr lang="en-GB" sz="1400"/>
                        <a:t> teg/</a:t>
                      </a:r>
                    </a:p>
                    <a:p>
                      <a:pPr algn="ctr"/>
                      <a:r>
                        <a:rPr lang="en-GB" sz="1400" err="1"/>
                        <a:t>Prawf</a:t>
                      </a:r>
                      <a:r>
                        <a:rPr lang="en-GB" sz="1400"/>
                        <a:t>  </a:t>
                      </a:r>
                      <a:r>
                        <a:rPr lang="en-GB" sz="1400" err="1"/>
                        <a:t>cymharol</a:t>
                      </a:r>
                      <a:endParaRPr lang="en-GB" sz="1400"/>
                    </a:p>
                  </a:txBody>
                  <a:tcPr/>
                </a:tc>
                <a:tc>
                  <a:txBody>
                    <a:bodyPr/>
                    <a:lstStyle/>
                    <a:p>
                      <a:pPr lvl="0" algn="ctr">
                        <a:buNone/>
                      </a:pPr>
                      <a:r>
                        <a:rPr lang="en-GB" sz="1400" err="1"/>
                        <a:t>Adnabod</a:t>
                      </a:r>
                      <a:r>
                        <a:rPr lang="en-GB" sz="1400"/>
                        <a:t> a </a:t>
                      </a:r>
                      <a:r>
                        <a:rPr lang="en-GB" sz="1400" err="1"/>
                        <a:t>dosbarthu</a:t>
                      </a:r>
                      <a:endParaRPr lang="en-GB" sz="1400"/>
                    </a:p>
                  </a:txBody>
                  <a:tcPr/>
                </a:tc>
                <a:tc>
                  <a:txBody>
                    <a:bodyPr/>
                    <a:lstStyle/>
                    <a:p>
                      <a:pPr algn="ctr"/>
                      <a:r>
                        <a:rPr lang="en-GB" sz="1400" err="1"/>
                        <a:t>Arsylwi</a:t>
                      </a:r>
                      <a:r>
                        <a:rPr lang="en-GB" sz="1400"/>
                        <a:t> </a:t>
                      </a:r>
                      <a:r>
                        <a:rPr lang="en-GB" sz="1400" err="1"/>
                        <a:t>dros</a:t>
                      </a:r>
                      <a:r>
                        <a:rPr lang="en-GB" sz="1400"/>
                        <a:t> </a:t>
                      </a:r>
                      <a:r>
                        <a:rPr lang="en-GB" sz="1400" err="1"/>
                        <a:t>amser</a:t>
                      </a:r>
                      <a:endParaRPr lang="en-GB" sz="1400"/>
                    </a:p>
                  </a:txBody>
                  <a:tcPr/>
                </a:tc>
                <a:tc>
                  <a:txBody>
                    <a:bodyPr/>
                    <a:lstStyle/>
                    <a:p>
                      <a:pPr algn="ctr"/>
                      <a:r>
                        <a:rPr lang="en-GB" sz="1400"/>
                        <a:t>Chwilio am batrymau</a:t>
                      </a:r>
                    </a:p>
                  </a:txBody>
                  <a:tcPr/>
                </a:tc>
                <a:tc>
                  <a:txBody>
                    <a:bodyPr/>
                    <a:lstStyle/>
                    <a:p>
                      <a:pPr algn="ctr"/>
                      <a:r>
                        <a:rPr lang="en-GB" sz="1400"/>
                        <a:t>Ymchwil</a:t>
                      </a:r>
                    </a:p>
                  </a:txBody>
                  <a:tcPr/>
                </a:tc>
                <a:extLst>
                  <a:ext uri="{0D108BD9-81ED-4DB2-BD59-A6C34878D82A}">
                    <a16:rowId xmlns:a16="http://schemas.microsoft.com/office/drawing/2014/main" val="1924267904"/>
                  </a:ext>
                </a:extLst>
              </a:tr>
              <a:tr h="968955">
                <a:tc>
                  <a:txBody>
                    <a:bodyPr/>
                    <a:lstStyle/>
                    <a:p>
                      <a:r>
                        <a:rPr lang="en-GB" sz="1400" kern="1200">
                          <a:solidFill>
                            <a:schemeClr val="dk1"/>
                          </a:solidFill>
                          <a:effectLst/>
                          <a:latin typeface="+mn-lt"/>
                          <a:ea typeface="+mn-ea"/>
                          <a:cs typeface="+mn-cs"/>
                        </a:rPr>
                        <a:t>Sut </a:t>
                      </a:r>
                      <a:r>
                        <a:rPr lang="en-GB" sz="1400" kern="1200" err="1">
                          <a:solidFill>
                            <a:schemeClr val="dk1"/>
                          </a:solidFill>
                          <a:effectLst/>
                          <a:latin typeface="+mn-lt"/>
                          <a:ea typeface="+mn-ea"/>
                          <a:cs typeface="+mn-cs"/>
                        </a:rPr>
                        <a:t>mae</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hyd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coesyn</a:t>
                      </a:r>
                      <a:r>
                        <a:rPr lang="en-GB" sz="1400" kern="1200">
                          <a:solidFill>
                            <a:schemeClr val="dk1"/>
                          </a:solidFill>
                          <a:effectLst/>
                          <a:latin typeface="+mn-lt"/>
                          <a:ea typeface="+mn-ea"/>
                          <a:cs typeface="+mn-cs"/>
                        </a:rPr>
                        <a:t> y </a:t>
                      </a:r>
                      <a:r>
                        <a:rPr lang="en-GB" sz="1400" kern="1200" err="1">
                          <a:solidFill>
                            <a:schemeClr val="dk1"/>
                          </a:solidFill>
                          <a:effectLst/>
                          <a:latin typeface="+mn-lt"/>
                          <a:ea typeface="+mn-ea"/>
                          <a:cs typeface="+mn-cs"/>
                        </a:rPr>
                        <a:t>blodyn</a:t>
                      </a:r>
                      <a:r>
                        <a:rPr lang="en-GB" sz="1400" kern="1200">
                          <a:solidFill>
                            <a:schemeClr val="dk1"/>
                          </a:solidFill>
                          <a:effectLst/>
                          <a:latin typeface="+mn-lt"/>
                          <a:ea typeface="+mn-ea"/>
                          <a:cs typeface="+mn-cs"/>
                        </a:rPr>
                        <a:t> yn </a:t>
                      </a:r>
                      <a:r>
                        <a:rPr lang="en-GB" sz="1400" kern="1200" err="1">
                          <a:solidFill>
                            <a:schemeClr val="dk1"/>
                          </a:solidFill>
                          <a:effectLst/>
                          <a:latin typeface="+mn-lt"/>
                          <a:ea typeface="+mn-ea"/>
                          <a:cs typeface="+mn-cs"/>
                        </a:rPr>
                        <a:t>effeithio</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ar</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amser</a:t>
                      </a:r>
                      <a:r>
                        <a:rPr lang="en-GB" sz="1400" kern="1200">
                          <a:solidFill>
                            <a:schemeClr val="dk1"/>
                          </a:solidFill>
                          <a:effectLst/>
                          <a:latin typeface="+mn-lt"/>
                          <a:ea typeface="+mn-ea"/>
                          <a:cs typeface="+mn-cs"/>
                        </a:rPr>
                        <a:t> y </a:t>
                      </a:r>
                      <a:r>
                        <a:rPr lang="en-GB" sz="1400" kern="1200" err="1">
                          <a:solidFill>
                            <a:schemeClr val="dk1"/>
                          </a:solidFill>
                          <a:effectLst/>
                          <a:latin typeface="+mn-lt"/>
                          <a:ea typeface="+mn-ea"/>
                          <a:cs typeface="+mn-cs"/>
                        </a:rPr>
                        <a:t>lliw</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bwyd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i</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gyrraedd</a:t>
                      </a:r>
                      <a:r>
                        <a:rPr lang="en-GB" sz="1400" kern="1200">
                          <a:solidFill>
                            <a:schemeClr val="dk1"/>
                          </a:solidFill>
                          <a:effectLst/>
                          <a:latin typeface="+mn-lt"/>
                          <a:ea typeface="+mn-ea"/>
                          <a:cs typeface="+mn-cs"/>
                        </a:rPr>
                        <a:t> y </a:t>
                      </a:r>
                      <a:r>
                        <a:rPr lang="en-GB" sz="1400" kern="1200" err="1">
                          <a:solidFill>
                            <a:schemeClr val="dk1"/>
                          </a:solidFill>
                          <a:effectLst/>
                          <a:latin typeface="+mn-lt"/>
                          <a:ea typeface="+mn-ea"/>
                          <a:cs typeface="+mn-cs"/>
                        </a:rPr>
                        <a:t>petalau</a:t>
                      </a:r>
                      <a:r>
                        <a:rPr lang="en-GB" sz="1400" kern="1200">
                          <a:solidFill>
                            <a:schemeClr val="dk1"/>
                          </a:solidFill>
                          <a:effectLst/>
                          <a:latin typeface="+mn-lt"/>
                          <a:ea typeface="+mn-ea"/>
                          <a:cs typeface="+mn-cs"/>
                        </a:rPr>
                        <a:t>?</a:t>
                      </a:r>
                    </a:p>
                  </a:txBody>
                  <a:tcPr/>
                </a:tc>
                <a:tc>
                  <a:txBody>
                    <a:bodyPr/>
                    <a:lstStyle/>
                    <a:p>
                      <a:r>
                        <a:rPr lang="en-GB" sz="1400" kern="1200" err="1">
                          <a:solidFill>
                            <a:schemeClr val="dk1"/>
                          </a:solidFill>
                          <a:effectLst/>
                          <a:latin typeface="+mn-lt"/>
                          <a:ea typeface="+mn-ea"/>
                          <a:cs typeface="+mn-cs"/>
                        </a:rPr>
                        <a:t>Sawl</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ffordd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wahanol</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allwch</a:t>
                      </a:r>
                      <a:r>
                        <a:rPr lang="en-GB" sz="1400" kern="1200">
                          <a:solidFill>
                            <a:schemeClr val="dk1"/>
                          </a:solidFill>
                          <a:effectLst/>
                          <a:latin typeface="+mn-lt"/>
                          <a:ea typeface="+mn-ea"/>
                          <a:cs typeface="+mn-cs"/>
                        </a:rPr>
                        <a:t> chi </a:t>
                      </a:r>
                      <a:r>
                        <a:rPr lang="en-GB" sz="1400" kern="1200" err="1">
                          <a:solidFill>
                            <a:schemeClr val="dk1"/>
                          </a:solidFill>
                          <a:effectLst/>
                          <a:latin typeface="+mn-lt"/>
                          <a:ea typeface="+mn-ea"/>
                          <a:cs typeface="+mn-cs"/>
                        </a:rPr>
                        <a:t>grwpio</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eich</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casgliad</a:t>
                      </a:r>
                      <a:r>
                        <a:rPr lang="en-GB" sz="1400" kern="1200">
                          <a:solidFill>
                            <a:schemeClr val="dk1"/>
                          </a:solidFill>
                          <a:effectLst/>
                          <a:latin typeface="+mn-lt"/>
                          <a:ea typeface="+mn-ea"/>
                          <a:cs typeface="+mn-cs"/>
                        </a:rPr>
                        <a:t> o </a:t>
                      </a:r>
                      <a:r>
                        <a:rPr lang="en-GB" sz="1400" kern="1200" err="1">
                          <a:solidFill>
                            <a:schemeClr val="dk1"/>
                          </a:solidFill>
                          <a:effectLst/>
                          <a:latin typeface="+mn-lt"/>
                          <a:ea typeface="+mn-ea"/>
                          <a:cs typeface="+mn-cs"/>
                        </a:rPr>
                        <a:t>hadau</a:t>
                      </a:r>
                      <a:r>
                        <a:rPr lang="en-GB" sz="1400" kern="1200">
                          <a:solidFill>
                            <a:schemeClr val="dk1"/>
                          </a:solidFill>
                          <a:effectLst/>
                          <a:latin typeface="+mn-lt"/>
                          <a:ea typeface="+mn-ea"/>
                          <a:cs typeface="+mn-cs"/>
                        </a:rPr>
                        <a:t>? </a:t>
                      </a:r>
                    </a:p>
                  </a:txBody>
                  <a:tcPr/>
                </a:tc>
                <a:tc>
                  <a:txBody>
                    <a:bodyPr/>
                    <a:lstStyle/>
                    <a:p>
                      <a:pPr marL="0" marR="0" lvl="0" indent="0" algn="l" rtl="0" eaLnBrk="1" fontAlgn="auto" latinLnBrk="0" hangingPunct="1">
                        <a:lnSpc>
                          <a:spcPct val="100000"/>
                        </a:lnSpc>
                        <a:spcBef>
                          <a:spcPts val="0"/>
                        </a:spcBef>
                        <a:spcAft>
                          <a:spcPts val="0"/>
                        </a:spcAft>
                        <a:buFontTx/>
                        <a:buNone/>
                      </a:pPr>
                      <a:r>
                        <a:rPr lang="en-GB" sz="1400" kern="1200">
                          <a:solidFill>
                            <a:schemeClr val="dk1"/>
                          </a:solidFill>
                          <a:effectLst/>
                          <a:latin typeface="+mn-lt"/>
                          <a:ea typeface="+mn-ea"/>
                          <a:cs typeface="+mn-cs"/>
                        </a:rPr>
                        <a:t>Beth </a:t>
                      </a:r>
                      <a:r>
                        <a:rPr lang="en-GB" sz="1400" kern="1200" err="1">
                          <a:solidFill>
                            <a:schemeClr val="dk1"/>
                          </a:solidFill>
                          <a:effectLst/>
                          <a:latin typeface="+mn-lt"/>
                          <a:ea typeface="+mn-ea"/>
                          <a:cs typeface="+mn-cs"/>
                        </a:rPr>
                        <a:t>sy'n</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digwydd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i</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seleri</a:t>
                      </a:r>
                      <a:r>
                        <a:rPr lang="en-GB" sz="1400" kern="1200">
                          <a:solidFill>
                            <a:schemeClr val="dk1"/>
                          </a:solidFill>
                          <a:effectLst/>
                          <a:latin typeface="+mn-lt"/>
                          <a:ea typeface="+mn-ea"/>
                          <a:cs typeface="+mn-cs"/>
                        </a:rPr>
                        <a:t> wrth </a:t>
                      </a:r>
                      <a:r>
                        <a:rPr lang="en-GB" sz="1400" kern="1200" err="1">
                          <a:solidFill>
                            <a:schemeClr val="dk1"/>
                          </a:solidFill>
                          <a:effectLst/>
                          <a:latin typeface="+mn-lt"/>
                          <a:ea typeface="+mn-ea"/>
                          <a:cs typeface="+mn-cs"/>
                        </a:rPr>
                        <a:t>ei</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adael</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mewn</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gwydraid</a:t>
                      </a:r>
                      <a:r>
                        <a:rPr lang="en-GB" sz="1400" kern="1200">
                          <a:solidFill>
                            <a:schemeClr val="dk1"/>
                          </a:solidFill>
                          <a:effectLst/>
                          <a:latin typeface="+mn-lt"/>
                          <a:ea typeface="+mn-ea"/>
                          <a:cs typeface="+mn-cs"/>
                        </a:rPr>
                        <a:t> o </a:t>
                      </a:r>
                      <a:r>
                        <a:rPr lang="en-GB" sz="1400" kern="1200" err="1">
                          <a:solidFill>
                            <a:schemeClr val="dk1"/>
                          </a:solidFill>
                          <a:effectLst/>
                          <a:latin typeface="+mn-lt"/>
                          <a:ea typeface="+mn-ea"/>
                          <a:cs typeface="+mn-cs"/>
                        </a:rPr>
                        <a:t>ddwr</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lliw</a:t>
                      </a:r>
                      <a:r>
                        <a:rPr lang="en-GB" sz="1400" kern="1200">
                          <a:solidFill>
                            <a:schemeClr val="dk1"/>
                          </a:solidFill>
                          <a:effectLst/>
                          <a:latin typeface="+mn-lt"/>
                          <a:ea typeface="+mn-ea"/>
                          <a:cs typeface="+mn-cs"/>
                        </a:rPr>
                        <a:t>?</a:t>
                      </a:r>
                    </a:p>
                    <a:p>
                      <a:endParaRPr lang="en-GB" sz="1400"/>
                    </a:p>
                  </a:txBody>
                  <a:tcPr/>
                </a:tc>
                <a:tc>
                  <a:txBody>
                    <a:bodyPr/>
                    <a:lstStyle/>
                    <a:p>
                      <a:r>
                        <a:rPr lang="en-GB" sz="1400" kern="1200">
                          <a:solidFill>
                            <a:schemeClr val="dk1"/>
                          </a:solidFill>
                          <a:effectLst/>
                          <a:latin typeface="+mn-lt"/>
                          <a:ea typeface="+mn-ea"/>
                          <a:cs typeface="+mn-cs"/>
                        </a:rPr>
                        <a:t>Pa </a:t>
                      </a:r>
                      <a:r>
                        <a:rPr lang="en-GB" sz="1400" kern="1200" err="1">
                          <a:solidFill>
                            <a:schemeClr val="dk1"/>
                          </a:solidFill>
                          <a:effectLst/>
                          <a:latin typeface="+mn-lt"/>
                          <a:ea typeface="+mn-ea"/>
                          <a:cs typeface="+mn-cs"/>
                        </a:rPr>
                        <a:t>liw</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blodau</a:t>
                      </a:r>
                      <a:r>
                        <a:rPr lang="en-GB" sz="1400" kern="1200">
                          <a:solidFill>
                            <a:schemeClr val="dk1"/>
                          </a:solidFill>
                          <a:effectLst/>
                          <a:latin typeface="+mn-lt"/>
                          <a:ea typeface="+mn-ea"/>
                          <a:cs typeface="+mn-cs"/>
                        </a:rPr>
                        <a:t> sydd </a:t>
                      </a:r>
                      <a:r>
                        <a:rPr lang="en-GB" sz="1400" kern="1200" err="1">
                          <a:solidFill>
                            <a:schemeClr val="dk1"/>
                          </a:solidFill>
                          <a:effectLst/>
                          <a:latin typeface="+mn-lt"/>
                          <a:ea typeface="+mn-ea"/>
                          <a:cs typeface="+mn-cs"/>
                        </a:rPr>
                        <a:t>orau</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gan</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bryfed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peillio</a:t>
                      </a:r>
                      <a:r>
                        <a:rPr lang="en-GB" sz="1400" kern="1200">
                          <a:solidFill>
                            <a:schemeClr val="dk1"/>
                          </a:solidFill>
                          <a:effectLst/>
                          <a:latin typeface="+mn-lt"/>
                          <a:ea typeface="+mn-ea"/>
                          <a:cs typeface="+mn-cs"/>
                        </a:rPr>
                        <a:t>?</a:t>
                      </a:r>
                    </a:p>
                  </a:txBody>
                  <a:tcPr/>
                </a:tc>
                <a:tc>
                  <a:txBody>
                    <a:bodyPr/>
                    <a:lstStyle/>
                    <a:p>
                      <a:r>
                        <a:rPr lang="en-GB" sz="1400" kern="1200">
                          <a:solidFill>
                            <a:schemeClr val="dk1"/>
                          </a:solidFill>
                          <a:effectLst/>
                          <a:latin typeface="+mn-lt"/>
                          <a:ea typeface="+mn-ea"/>
                          <a:cs typeface="+mn-cs"/>
                        </a:rPr>
                        <a:t>Beth </a:t>
                      </a:r>
                      <a:r>
                        <a:rPr lang="en-GB" sz="1400" kern="1200" err="1">
                          <a:solidFill>
                            <a:schemeClr val="dk1"/>
                          </a:solidFill>
                          <a:effectLst/>
                          <a:latin typeface="+mn-lt"/>
                          <a:ea typeface="+mn-ea"/>
                          <a:cs typeface="+mn-cs"/>
                        </a:rPr>
                        <a:t>yw</a:t>
                      </a:r>
                      <a:r>
                        <a:rPr lang="en-GB" sz="1400" kern="1200">
                          <a:solidFill>
                            <a:schemeClr val="dk1"/>
                          </a:solidFill>
                          <a:effectLst/>
                          <a:latin typeface="+mn-lt"/>
                          <a:ea typeface="+mn-ea"/>
                          <a:cs typeface="+mn-cs"/>
                        </a:rPr>
                        <a:t> bob </a:t>
                      </a:r>
                      <a:r>
                        <a:rPr lang="en-GB" sz="1400" kern="1200" err="1">
                          <a:solidFill>
                            <a:schemeClr val="dk1"/>
                          </a:solidFill>
                          <a:effectLst/>
                          <a:latin typeface="+mn-lt"/>
                          <a:ea typeface="+mn-ea"/>
                          <a:cs typeface="+mn-cs"/>
                        </a:rPr>
                        <a:t>ffordd</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i</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wasgaru</a:t>
                      </a:r>
                      <a:r>
                        <a:rPr lang="en-GB" sz="1400" kern="1200">
                          <a:solidFill>
                            <a:schemeClr val="dk1"/>
                          </a:solidFill>
                          <a:effectLst/>
                          <a:latin typeface="+mn-lt"/>
                          <a:ea typeface="+mn-ea"/>
                          <a:cs typeface="+mn-cs"/>
                        </a:rPr>
                        <a:t> </a:t>
                      </a:r>
                      <a:r>
                        <a:rPr lang="en-GB" sz="1400" kern="1200" err="1">
                          <a:solidFill>
                            <a:schemeClr val="dk1"/>
                          </a:solidFill>
                          <a:effectLst/>
                          <a:latin typeface="+mn-lt"/>
                          <a:ea typeface="+mn-ea"/>
                          <a:cs typeface="+mn-cs"/>
                        </a:rPr>
                        <a:t>hadau</a:t>
                      </a:r>
                      <a:r>
                        <a:rPr lang="en-GB" sz="1400" kern="1200">
                          <a:solidFill>
                            <a:schemeClr val="dk1"/>
                          </a:solidFill>
                          <a:effectLst/>
                          <a:latin typeface="+mn-lt"/>
                          <a:ea typeface="+mn-ea"/>
                          <a:cs typeface="+mn-cs"/>
                        </a:rPr>
                        <a:t>?</a:t>
                      </a:r>
                    </a:p>
                  </a:txBody>
                  <a:tcPr/>
                </a:tc>
                <a:extLst>
                  <a:ext uri="{0D108BD9-81ED-4DB2-BD59-A6C34878D82A}">
                    <a16:rowId xmlns:a16="http://schemas.microsoft.com/office/drawing/2014/main" val="1694885746"/>
                  </a:ext>
                </a:extLst>
              </a:tr>
            </a:tbl>
          </a:graphicData>
        </a:graphic>
      </p:graphicFrame>
      <p:graphicFrame>
        <p:nvGraphicFramePr>
          <p:cNvPr id="3" name="Table 2">
            <a:extLst>
              <a:ext uri="{FF2B5EF4-FFF2-40B4-BE49-F238E27FC236}">
                <a16:creationId xmlns:a16="http://schemas.microsoft.com/office/drawing/2014/main" id="{7CF23653-E2B1-4214-BE82-C5F6674F80D2}"/>
              </a:ext>
            </a:extLst>
          </p:cNvPr>
          <p:cNvGraphicFramePr>
            <a:graphicFrameLocks noGrp="1"/>
          </p:cNvGraphicFramePr>
          <p:nvPr/>
        </p:nvGraphicFramePr>
        <p:xfrm>
          <a:off x="1100741" y="3697200"/>
          <a:ext cx="10382215" cy="1270308"/>
        </p:xfrm>
        <a:graphic>
          <a:graphicData uri="http://schemas.openxmlformats.org/drawingml/2006/table">
            <a:tbl>
              <a:tblPr firstRow="1" bandRow="1">
                <a:tableStyleId>{6E25E649-3F16-4E02-A733-19D2CDBF48F0}</a:tableStyleId>
              </a:tblPr>
              <a:tblGrid>
                <a:gridCol w="2068628">
                  <a:extLst>
                    <a:ext uri="{9D8B030D-6E8A-4147-A177-3AD203B41FA5}">
                      <a16:colId xmlns:a16="http://schemas.microsoft.com/office/drawing/2014/main" val="3216503039"/>
                    </a:ext>
                  </a:extLst>
                </a:gridCol>
                <a:gridCol w="2078397">
                  <a:extLst>
                    <a:ext uri="{9D8B030D-6E8A-4147-A177-3AD203B41FA5}">
                      <a16:colId xmlns:a16="http://schemas.microsoft.com/office/drawing/2014/main" val="1290932731"/>
                    </a:ext>
                  </a:extLst>
                </a:gridCol>
                <a:gridCol w="2060478">
                  <a:extLst>
                    <a:ext uri="{9D8B030D-6E8A-4147-A177-3AD203B41FA5}">
                      <a16:colId xmlns:a16="http://schemas.microsoft.com/office/drawing/2014/main" val="2471298762"/>
                    </a:ext>
                  </a:extLst>
                </a:gridCol>
                <a:gridCol w="2096315">
                  <a:extLst>
                    <a:ext uri="{9D8B030D-6E8A-4147-A177-3AD203B41FA5}">
                      <a16:colId xmlns:a16="http://schemas.microsoft.com/office/drawing/2014/main" val="4150188636"/>
                    </a:ext>
                  </a:extLst>
                </a:gridCol>
                <a:gridCol w="2078397">
                  <a:extLst>
                    <a:ext uri="{9D8B030D-6E8A-4147-A177-3AD203B41FA5}">
                      <a16:colId xmlns:a16="http://schemas.microsoft.com/office/drawing/2014/main" val="2184053647"/>
                    </a:ext>
                  </a:extLst>
                </a:gridCol>
              </a:tblGrid>
              <a:tr h="363759">
                <a:tc>
                  <a:txBody>
                    <a:bodyPr/>
                    <a:lstStyle/>
                    <a:p>
                      <a:pPr lvl="0" algn="ctr">
                        <a:buNone/>
                      </a:pPr>
                      <a:r>
                        <a:rPr lang="en-GB" sz="1200" err="1"/>
                        <a:t>Prawf</a:t>
                      </a:r>
                      <a:r>
                        <a:rPr lang="en-GB" sz="1200"/>
                        <a:t> teg/</a:t>
                      </a:r>
                    </a:p>
                    <a:p>
                      <a:pPr lvl="0" algn="ctr">
                        <a:buNone/>
                      </a:pPr>
                      <a:r>
                        <a:rPr lang="en-GB" sz="1200" err="1"/>
                        <a:t>Prawf</a:t>
                      </a:r>
                      <a:r>
                        <a:rPr lang="en-GB" sz="1200"/>
                        <a:t>  </a:t>
                      </a:r>
                      <a:r>
                        <a:rPr lang="en-GB" sz="1200" err="1"/>
                        <a:t>cymharol</a:t>
                      </a:r>
                      <a:endParaRPr lang="en-GB" sz="1200"/>
                    </a:p>
                  </a:txBody>
                  <a:tcPr/>
                </a:tc>
                <a:tc>
                  <a:txBody>
                    <a:bodyPr/>
                    <a:lstStyle/>
                    <a:p>
                      <a:pPr lvl="0" algn="ctr">
                        <a:buNone/>
                      </a:pPr>
                      <a:r>
                        <a:rPr lang="en-GB" sz="1200" err="1"/>
                        <a:t>Adnabod</a:t>
                      </a:r>
                      <a:r>
                        <a:rPr lang="en-GB" sz="1200"/>
                        <a:t> a </a:t>
                      </a:r>
                      <a:r>
                        <a:rPr lang="en-GB" sz="1200" err="1"/>
                        <a:t>dosbarthu</a:t>
                      </a:r>
                      <a:endParaRPr lang="en-GB" sz="1200"/>
                    </a:p>
                  </a:txBody>
                  <a:tcPr/>
                </a:tc>
                <a:tc>
                  <a:txBody>
                    <a:bodyPr/>
                    <a:lstStyle/>
                    <a:p>
                      <a:pPr lvl="0" algn="ctr">
                        <a:buNone/>
                      </a:pPr>
                      <a:r>
                        <a:rPr lang="en-GB" sz="1200"/>
                        <a:t>Arsylwi dros amser</a:t>
                      </a:r>
                    </a:p>
                  </a:txBody>
                  <a:tcPr/>
                </a:tc>
                <a:tc>
                  <a:txBody>
                    <a:bodyPr/>
                    <a:lstStyle/>
                    <a:p>
                      <a:pPr lvl="0" algn="ctr">
                        <a:buNone/>
                      </a:pPr>
                      <a:r>
                        <a:rPr lang="en-GB" sz="1200"/>
                        <a:t>Chwilio am batrymau</a:t>
                      </a:r>
                    </a:p>
                  </a:txBody>
                  <a:tcPr/>
                </a:tc>
                <a:tc>
                  <a:txBody>
                    <a:bodyPr/>
                    <a:lstStyle/>
                    <a:p>
                      <a:pPr lvl="0" algn="ctr">
                        <a:buNone/>
                      </a:pPr>
                      <a:r>
                        <a:rPr lang="en-GB" sz="1200"/>
                        <a:t>Ymchwil</a:t>
                      </a:r>
                    </a:p>
                  </a:txBody>
                  <a:tcPr/>
                </a:tc>
                <a:extLst>
                  <a:ext uri="{0D108BD9-81ED-4DB2-BD59-A6C34878D82A}">
                    <a16:rowId xmlns:a16="http://schemas.microsoft.com/office/drawing/2014/main" val="3267331423"/>
                  </a:ext>
                </a:extLst>
              </a:tr>
              <a:tr h="813108">
                <a:tc>
                  <a:txBody>
                    <a:bodyPr/>
                    <a:lstStyle/>
                    <a:p>
                      <a:r>
                        <a:rPr lang="en-GB" sz="1200" kern="1200">
                          <a:solidFill>
                            <a:schemeClr val="dk1"/>
                          </a:solidFill>
                          <a:effectLst/>
                          <a:latin typeface="+mn-lt"/>
                          <a:ea typeface="+mn-ea"/>
                          <a:cs typeface="+mn-cs"/>
                        </a:rPr>
                        <a:t>Yn </a:t>
                      </a:r>
                      <a:r>
                        <a:rPr lang="en-GB" sz="1200" kern="1200" err="1">
                          <a:solidFill>
                            <a:schemeClr val="dk1"/>
                          </a:solidFill>
                          <a:effectLst/>
                          <a:latin typeface="+mn-lt"/>
                          <a:ea typeface="+mn-ea"/>
                          <a:cs typeface="+mn-cs"/>
                        </a:rPr>
                        <a:t>ein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dosbarth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ydy'r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hollysyddion</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dalach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na'r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llysieuwyr</a:t>
                      </a:r>
                      <a:r>
                        <a:rPr lang="en-GB" sz="1200" kern="1200">
                          <a:solidFill>
                            <a:schemeClr val="dk1"/>
                          </a:solidFill>
                          <a:effectLst/>
                          <a:latin typeface="+mn-lt"/>
                          <a:ea typeface="+mn-ea"/>
                          <a:cs typeface="+mn-cs"/>
                        </a:rPr>
                        <a:t>?</a:t>
                      </a:r>
                    </a:p>
                  </a:txBody>
                  <a:tcPr/>
                </a:tc>
                <a:tc>
                  <a:txBody>
                    <a:bodyPr/>
                    <a:lstStyle/>
                    <a:p>
                      <a:pPr marL="0" marR="0" lvl="0" indent="0" algn="l" rtl="0" eaLnBrk="1" fontAlgn="auto" latinLnBrk="0" hangingPunct="1">
                        <a:lnSpc>
                          <a:spcPct val="100000"/>
                        </a:lnSpc>
                        <a:spcBef>
                          <a:spcPts val="0"/>
                        </a:spcBef>
                        <a:spcAft>
                          <a:spcPts val="0"/>
                        </a:spcAft>
                        <a:buFontTx/>
                        <a:buNone/>
                      </a:pPr>
                      <a:r>
                        <a:rPr lang="en-GB" sz="1200" kern="1200">
                          <a:solidFill>
                            <a:schemeClr val="dk1"/>
                          </a:solidFill>
                          <a:effectLst/>
                          <a:latin typeface="+mn-lt"/>
                          <a:ea typeface="+mn-ea"/>
                          <a:cs typeface="+mn-cs"/>
                        </a:rPr>
                        <a:t>Beth </a:t>
                      </a:r>
                      <a:r>
                        <a:rPr lang="en-GB" sz="1200" kern="1200" err="1">
                          <a:solidFill>
                            <a:schemeClr val="dk1"/>
                          </a:solidFill>
                          <a:effectLst/>
                          <a:latin typeface="+mn-lt"/>
                          <a:ea typeface="+mn-ea"/>
                          <a:cs typeface="+mn-cs"/>
                        </a:rPr>
                        <a:t>yw</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enw</a:t>
                      </a:r>
                      <a:r>
                        <a:rPr lang="en-GB" sz="1200" kern="1200">
                          <a:solidFill>
                            <a:schemeClr val="dk1"/>
                          </a:solidFill>
                          <a:effectLst/>
                          <a:latin typeface="+mn-lt"/>
                          <a:ea typeface="+mn-ea"/>
                          <a:cs typeface="+mn-cs"/>
                        </a:rPr>
                        <a:t> bob organ yn y system </a:t>
                      </a:r>
                      <a:r>
                        <a:rPr lang="en-GB" sz="1200" kern="1200" err="1">
                          <a:solidFill>
                            <a:schemeClr val="dk1"/>
                          </a:solidFill>
                          <a:effectLst/>
                          <a:latin typeface="+mn-lt"/>
                          <a:ea typeface="+mn-ea"/>
                          <a:cs typeface="+mn-cs"/>
                        </a:rPr>
                        <a:t>dreulio</a:t>
                      </a:r>
                      <a:r>
                        <a:rPr lang="en-GB" sz="1200" kern="1200">
                          <a:solidFill>
                            <a:schemeClr val="dk1"/>
                          </a:solidFill>
                          <a:effectLst/>
                          <a:latin typeface="+mn-lt"/>
                          <a:ea typeface="+mn-ea"/>
                          <a:cs typeface="+mn-cs"/>
                        </a:rPr>
                        <a:t>? </a:t>
                      </a:r>
                    </a:p>
                  </a:txBody>
                  <a:tcPr/>
                </a:tc>
                <a:tc>
                  <a:txBody>
                    <a:bodyPr/>
                    <a:lstStyle/>
                    <a:p>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mae</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plisgyn</a:t>
                      </a:r>
                      <a:r>
                        <a:rPr lang="en-GB" sz="1200" kern="1200">
                          <a:solidFill>
                            <a:schemeClr val="dk1"/>
                          </a:solidFill>
                          <a:effectLst/>
                          <a:latin typeface="+mn-lt"/>
                          <a:ea typeface="+mn-ea"/>
                          <a:cs typeface="+mn-cs"/>
                        </a:rPr>
                        <a:t> w</a:t>
                      </a:r>
                      <a:r>
                        <a:rPr lang="en-GB" sz="1200" b="0" i="0" u="none" strike="noStrike" kern="1200" noProof="0">
                          <a:effectLst/>
                        </a:rPr>
                        <a:t>ŷ yn </a:t>
                      </a:r>
                      <a:r>
                        <a:rPr lang="en-GB" sz="1200" b="0" i="0" u="none" strike="noStrike" kern="1200" noProof="0" err="1">
                          <a:effectLst/>
                        </a:rPr>
                        <a:t>newid</a:t>
                      </a:r>
                      <a:r>
                        <a:rPr lang="en-GB" sz="1200" b="0" i="0" u="none" strike="noStrike" kern="1200" noProof="0">
                          <a:effectLst/>
                        </a:rPr>
                        <a:t> </a:t>
                      </a:r>
                      <a:r>
                        <a:rPr lang="en-GB" sz="1200" b="0" i="0" u="none" strike="noStrike" kern="1200" noProof="0" err="1">
                          <a:effectLst/>
                        </a:rPr>
                        <a:t>os</a:t>
                      </a:r>
                      <a:r>
                        <a:rPr lang="en-GB" sz="1200" b="0" i="0" u="none" strike="noStrike" kern="1200" noProof="0">
                          <a:effectLst/>
                        </a:rPr>
                        <a:t> </a:t>
                      </a:r>
                      <a:r>
                        <a:rPr lang="en-GB" sz="1200" b="0" i="0" u="none" strike="noStrike" kern="1200" noProof="0" err="1">
                          <a:effectLst/>
                        </a:rPr>
                        <a:t>ydyn</a:t>
                      </a:r>
                      <a:r>
                        <a:rPr lang="en-GB" sz="1200" b="0" i="0" u="none" strike="noStrike" kern="1200" noProof="0">
                          <a:effectLst/>
                        </a:rPr>
                        <a:t> </a:t>
                      </a:r>
                      <a:r>
                        <a:rPr lang="en-GB" sz="1200" b="0" i="0" u="none" strike="noStrike" kern="1200" noProof="0" err="1">
                          <a:effectLst/>
                        </a:rPr>
                        <a:t>ni'n</a:t>
                      </a:r>
                      <a:r>
                        <a:rPr lang="en-GB" sz="1200" b="0" i="0" u="none" strike="noStrike" kern="1200" noProof="0">
                          <a:effectLst/>
                        </a:rPr>
                        <a:t> </a:t>
                      </a:r>
                      <a:r>
                        <a:rPr lang="en-GB" sz="1200" b="0" i="0" u="none" strike="noStrike" kern="1200" noProof="0" err="1">
                          <a:effectLst/>
                        </a:rPr>
                        <a:t>ei</a:t>
                      </a:r>
                      <a:r>
                        <a:rPr lang="en-GB" sz="1200" b="0" i="0" u="none" strike="noStrike" kern="1200" noProof="0">
                          <a:effectLst/>
                        </a:rPr>
                        <a:t> </a:t>
                      </a:r>
                      <a:r>
                        <a:rPr lang="en-GB" sz="1200" b="0" i="0" u="none" strike="noStrike" kern="1200" noProof="0" err="1">
                          <a:effectLst/>
                        </a:rPr>
                        <a:t>adael</a:t>
                      </a:r>
                      <a:r>
                        <a:rPr lang="en-GB" sz="1200" b="0" i="0" u="none" strike="noStrike" kern="1200" noProof="0">
                          <a:effectLst/>
                        </a:rPr>
                        <a:t> </a:t>
                      </a:r>
                      <a:r>
                        <a:rPr lang="en-GB" sz="1200" b="0" i="0" u="none" strike="noStrike" kern="1200" noProof="0" err="1">
                          <a:effectLst/>
                        </a:rPr>
                        <a:t>mewn</a:t>
                      </a:r>
                      <a:r>
                        <a:rPr lang="en-GB" sz="1200" b="0" i="0" u="none" strike="noStrike" kern="1200" noProof="0">
                          <a:effectLst/>
                        </a:rPr>
                        <a:t> </a:t>
                      </a:r>
                      <a:r>
                        <a:rPr lang="en-GB" sz="1200" b="0" i="0" u="none" strike="noStrike" kern="1200" noProof="0" err="1">
                          <a:effectLst/>
                        </a:rPr>
                        <a:t>gwydraid</a:t>
                      </a:r>
                      <a:r>
                        <a:rPr lang="en-GB" sz="1200" b="0" i="0" u="none" strike="noStrike" kern="1200" noProof="0">
                          <a:effectLst/>
                        </a:rPr>
                        <a:t> o cola?</a:t>
                      </a:r>
                      <a:endParaRPr lang="en-GB" sz="1200"/>
                    </a:p>
                  </a:txBody>
                  <a:tcPr/>
                </a:tc>
                <a:tc>
                  <a:txBody>
                    <a:bodyPr/>
                    <a:lstStyle/>
                    <a:p>
                      <a:r>
                        <a:rPr lang="en-GB" sz="1200" kern="1200" err="1">
                          <a:solidFill>
                            <a:schemeClr val="dk1"/>
                          </a:solidFill>
                          <a:effectLst/>
                          <a:latin typeface="+mn-lt"/>
                          <a:ea typeface="+mn-ea"/>
                          <a:cs typeface="+mn-cs"/>
                        </a:rPr>
                        <a:t>Ydy</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bwydydd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sy'n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cynnwys</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llawer</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egni</a:t>
                      </a:r>
                      <a:r>
                        <a:rPr lang="en-GB" sz="1200" kern="1200">
                          <a:solidFill>
                            <a:schemeClr val="dk1"/>
                          </a:solidFill>
                          <a:effectLst/>
                          <a:latin typeface="+mn-lt"/>
                          <a:ea typeface="+mn-ea"/>
                          <a:cs typeface="+mn-cs"/>
                        </a:rPr>
                        <a:t> bob </a:t>
                      </a:r>
                      <a:r>
                        <a:rPr lang="en-GB" sz="1200" kern="1200" err="1">
                          <a:solidFill>
                            <a:schemeClr val="dk1"/>
                          </a:solidFill>
                          <a:effectLst/>
                          <a:latin typeface="+mn-lt"/>
                          <a:ea typeface="+mn-ea"/>
                          <a:cs typeface="+mn-cs"/>
                        </a:rPr>
                        <a:t>tro</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cynnwys</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llawer</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siwgr</a:t>
                      </a:r>
                      <a:r>
                        <a:rPr lang="en-GB" sz="1200" kern="1200">
                          <a:solidFill>
                            <a:schemeClr val="dk1"/>
                          </a:solidFill>
                          <a:effectLst/>
                          <a:latin typeface="+mn-lt"/>
                          <a:ea typeface="+mn-ea"/>
                          <a:cs typeface="+mn-cs"/>
                        </a:rPr>
                        <a:t>?</a:t>
                      </a:r>
                    </a:p>
                  </a:txBody>
                  <a:tcPr/>
                </a:tc>
                <a:tc>
                  <a:txBody>
                    <a:bodyPr/>
                    <a:lstStyle/>
                    <a:p>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mae</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deintyddion</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trwsio</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dannedd</a:t>
                      </a:r>
                      <a:r>
                        <a:rPr lang="en-GB" sz="1200" kern="1200">
                          <a:solidFill>
                            <a:schemeClr val="dk1"/>
                          </a:solidFill>
                          <a:effectLst/>
                          <a:latin typeface="+mn-lt"/>
                          <a:ea typeface="+mn-ea"/>
                          <a:cs typeface="+mn-cs"/>
                        </a:rPr>
                        <a:t> sydd wedi </a:t>
                      </a:r>
                      <a:r>
                        <a:rPr lang="en-GB" sz="1200" kern="1200" err="1">
                          <a:solidFill>
                            <a:schemeClr val="dk1"/>
                          </a:solidFill>
                          <a:effectLst/>
                          <a:latin typeface="+mn-lt"/>
                          <a:ea typeface="+mn-ea"/>
                          <a:cs typeface="+mn-cs"/>
                        </a:rPr>
                        <a:t>torri</a:t>
                      </a:r>
                      <a:r>
                        <a:rPr lang="en-GB" sz="1200" kern="1200">
                          <a:solidFill>
                            <a:schemeClr val="dk1"/>
                          </a:solidFill>
                          <a:effectLst/>
                          <a:latin typeface="+mn-lt"/>
                          <a:ea typeface="+mn-ea"/>
                          <a:cs typeface="+mn-cs"/>
                        </a:rPr>
                        <a:t>?</a:t>
                      </a:r>
                    </a:p>
                  </a:txBody>
                  <a:tcPr/>
                </a:tc>
                <a:extLst>
                  <a:ext uri="{0D108BD9-81ED-4DB2-BD59-A6C34878D82A}">
                    <a16:rowId xmlns:a16="http://schemas.microsoft.com/office/drawing/2014/main" val="17326470"/>
                  </a:ext>
                </a:extLst>
              </a:tr>
            </a:tbl>
          </a:graphicData>
        </a:graphic>
      </p:graphicFrame>
      <p:graphicFrame>
        <p:nvGraphicFramePr>
          <p:cNvPr id="4" name="Table 3">
            <a:extLst>
              <a:ext uri="{FF2B5EF4-FFF2-40B4-BE49-F238E27FC236}">
                <a16:creationId xmlns:a16="http://schemas.microsoft.com/office/drawing/2014/main" id="{44834B14-E04C-4F04-889D-E0795F6CC003}"/>
              </a:ext>
            </a:extLst>
          </p:cNvPr>
          <p:cNvGraphicFramePr>
            <a:graphicFrameLocks noGrp="1"/>
          </p:cNvGraphicFramePr>
          <p:nvPr/>
        </p:nvGraphicFramePr>
        <p:xfrm>
          <a:off x="1100741" y="2248393"/>
          <a:ext cx="10555239" cy="1290724"/>
        </p:xfrm>
        <a:graphic>
          <a:graphicData uri="http://schemas.openxmlformats.org/drawingml/2006/table">
            <a:tbl>
              <a:tblPr firstRow="1" bandRow="1">
                <a:tableStyleId>{6E25E649-3F16-4E02-A733-19D2CDBF48F0}</a:tableStyleId>
              </a:tblPr>
              <a:tblGrid>
                <a:gridCol w="2103103">
                  <a:extLst>
                    <a:ext uri="{9D8B030D-6E8A-4147-A177-3AD203B41FA5}">
                      <a16:colId xmlns:a16="http://schemas.microsoft.com/office/drawing/2014/main" val="2187751307"/>
                    </a:ext>
                  </a:extLst>
                </a:gridCol>
                <a:gridCol w="2113034">
                  <a:extLst>
                    <a:ext uri="{9D8B030D-6E8A-4147-A177-3AD203B41FA5}">
                      <a16:colId xmlns:a16="http://schemas.microsoft.com/office/drawing/2014/main" val="514544409"/>
                    </a:ext>
                  </a:extLst>
                </a:gridCol>
                <a:gridCol w="2113034">
                  <a:extLst>
                    <a:ext uri="{9D8B030D-6E8A-4147-A177-3AD203B41FA5}">
                      <a16:colId xmlns:a16="http://schemas.microsoft.com/office/drawing/2014/main" val="1307814964"/>
                    </a:ext>
                  </a:extLst>
                </a:gridCol>
                <a:gridCol w="2113034">
                  <a:extLst>
                    <a:ext uri="{9D8B030D-6E8A-4147-A177-3AD203B41FA5}">
                      <a16:colId xmlns:a16="http://schemas.microsoft.com/office/drawing/2014/main" val="3932202757"/>
                    </a:ext>
                  </a:extLst>
                </a:gridCol>
                <a:gridCol w="2113034">
                  <a:extLst>
                    <a:ext uri="{9D8B030D-6E8A-4147-A177-3AD203B41FA5}">
                      <a16:colId xmlns:a16="http://schemas.microsoft.com/office/drawing/2014/main" val="4210345609"/>
                    </a:ext>
                  </a:extLst>
                </a:gridCol>
              </a:tblGrid>
              <a:tr h="389370">
                <a:tc>
                  <a:txBody>
                    <a:bodyPr/>
                    <a:lstStyle/>
                    <a:p>
                      <a:pPr lvl="0" algn="ctr">
                        <a:buNone/>
                      </a:pPr>
                      <a:r>
                        <a:rPr lang="en-GB" sz="1200" err="1"/>
                        <a:t>Prawf</a:t>
                      </a:r>
                      <a:r>
                        <a:rPr lang="en-GB" sz="1200"/>
                        <a:t> teg/</a:t>
                      </a:r>
                    </a:p>
                    <a:p>
                      <a:pPr lvl="0" algn="ctr">
                        <a:buNone/>
                      </a:pPr>
                      <a:r>
                        <a:rPr lang="en-GB" sz="1200" err="1"/>
                        <a:t>Prawf</a:t>
                      </a:r>
                      <a:r>
                        <a:rPr lang="en-GB" sz="1200"/>
                        <a:t>  </a:t>
                      </a:r>
                      <a:r>
                        <a:rPr lang="en-GB" sz="1200" err="1"/>
                        <a:t>cymharol</a:t>
                      </a:r>
                      <a:endParaRPr lang="en-GB" sz="1200"/>
                    </a:p>
                  </a:txBody>
                  <a:tcPr/>
                </a:tc>
                <a:tc>
                  <a:txBody>
                    <a:bodyPr/>
                    <a:lstStyle/>
                    <a:p>
                      <a:pPr lvl="0" algn="ctr">
                        <a:buNone/>
                      </a:pPr>
                      <a:r>
                        <a:rPr lang="en-GB" sz="1200" err="1"/>
                        <a:t>Adnabod</a:t>
                      </a:r>
                      <a:r>
                        <a:rPr lang="en-GB" sz="1200"/>
                        <a:t> a </a:t>
                      </a:r>
                      <a:r>
                        <a:rPr lang="en-GB" sz="1200" err="1"/>
                        <a:t>dosbarthu</a:t>
                      </a:r>
                      <a:endParaRPr lang="en-GB" sz="1200"/>
                    </a:p>
                  </a:txBody>
                  <a:tcPr/>
                </a:tc>
                <a:tc>
                  <a:txBody>
                    <a:bodyPr/>
                    <a:lstStyle/>
                    <a:p>
                      <a:pPr lvl="0" algn="ctr">
                        <a:buNone/>
                      </a:pPr>
                      <a:r>
                        <a:rPr lang="en-GB" sz="1200" err="1"/>
                        <a:t>Arsylwi</a:t>
                      </a:r>
                      <a:r>
                        <a:rPr lang="en-GB" sz="1200"/>
                        <a:t> </a:t>
                      </a:r>
                      <a:r>
                        <a:rPr lang="en-GB" sz="1200" err="1"/>
                        <a:t>dros</a:t>
                      </a:r>
                      <a:r>
                        <a:rPr lang="en-GB" sz="1200"/>
                        <a:t> </a:t>
                      </a:r>
                      <a:r>
                        <a:rPr lang="en-GB" sz="1200" err="1"/>
                        <a:t>amser</a:t>
                      </a:r>
                      <a:endParaRPr lang="en-GB" sz="1200"/>
                    </a:p>
                  </a:txBody>
                  <a:tcPr/>
                </a:tc>
                <a:tc>
                  <a:txBody>
                    <a:bodyPr/>
                    <a:lstStyle/>
                    <a:p>
                      <a:pPr lvl="0" algn="ctr">
                        <a:buNone/>
                      </a:pPr>
                      <a:r>
                        <a:rPr lang="en-GB" sz="1200" err="1"/>
                        <a:t>Chwilio</a:t>
                      </a:r>
                      <a:r>
                        <a:rPr lang="en-GB" sz="1200"/>
                        <a:t> am </a:t>
                      </a:r>
                      <a:r>
                        <a:rPr lang="en-GB" sz="1200" err="1"/>
                        <a:t>batrymau</a:t>
                      </a:r>
                      <a:endParaRPr lang="en-GB" sz="1200"/>
                    </a:p>
                  </a:txBody>
                  <a:tcPr/>
                </a:tc>
                <a:tc>
                  <a:txBody>
                    <a:bodyPr/>
                    <a:lstStyle/>
                    <a:p>
                      <a:pPr lvl="0" algn="ctr">
                        <a:buNone/>
                      </a:pPr>
                      <a:r>
                        <a:rPr lang="en-GB" sz="1200" err="1"/>
                        <a:t>Ymchwil</a:t>
                      </a:r>
                      <a:endParaRPr lang="en-GB" sz="1200"/>
                    </a:p>
                  </a:txBody>
                  <a:tcPr/>
                </a:tc>
                <a:extLst>
                  <a:ext uri="{0D108BD9-81ED-4DB2-BD59-A6C34878D82A}">
                    <a16:rowId xmlns:a16="http://schemas.microsoft.com/office/drawing/2014/main" val="1908161021"/>
                  </a:ext>
                </a:extLst>
              </a:tr>
              <a:tr h="833524">
                <a:tc>
                  <a:txBody>
                    <a:bodyPr/>
                    <a:lstStyle/>
                    <a:p>
                      <a:pPr marL="0" marR="0" lvl="0" indent="0" algn="l" rtl="0" eaLnBrk="1" fontAlgn="auto" latinLnBrk="0" hangingPunct="1">
                        <a:lnSpc>
                          <a:spcPct val="100000"/>
                        </a:lnSpc>
                        <a:spcBef>
                          <a:spcPts val="0"/>
                        </a:spcBef>
                        <a:spcAft>
                          <a:spcPts val="0"/>
                        </a:spcAft>
                        <a:buFontTx/>
                        <a:buNone/>
                      </a:pPr>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mae</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nifer</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oriau</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olau</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dydd</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newid</a:t>
                      </a:r>
                      <a:r>
                        <a:rPr lang="en-GB" sz="1200" kern="1200">
                          <a:solidFill>
                            <a:schemeClr val="dk1"/>
                          </a:solidFill>
                          <a:effectLst/>
                          <a:latin typeface="+mn-lt"/>
                          <a:ea typeface="+mn-ea"/>
                          <a:cs typeface="+mn-cs"/>
                        </a:rPr>
                        <a:t> yn </a:t>
                      </a:r>
                      <a:r>
                        <a:rPr lang="en-GB" sz="1200" b="0" i="0" u="none" strike="noStrike" kern="1200" noProof="0" err="1">
                          <a:effectLst/>
                        </a:rPr>
                        <a:t>ôl</a:t>
                      </a:r>
                      <a:r>
                        <a:rPr lang="en-GB" sz="1200" b="0" i="0" u="none" strike="noStrike" kern="1200" noProof="0">
                          <a:effectLst/>
                        </a:rPr>
                        <a:t> y </a:t>
                      </a:r>
                      <a:r>
                        <a:rPr lang="en-GB" sz="1200" b="0" i="0" u="none" strike="noStrike" kern="1200" noProof="0" err="1">
                          <a:effectLst/>
                        </a:rPr>
                        <a:t>tymhorau</a:t>
                      </a:r>
                      <a:r>
                        <a:rPr lang="en-GB" sz="1200" b="0" i="0" u="none" strike="noStrike" kern="1200" noProof="0">
                          <a:effectLst/>
                        </a:rPr>
                        <a:t>? </a:t>
                      </a:r>
                      <a:r>
                        <a:rPr lang="en-GB" sz="1200" kern="1200">
                          <a:solidFill>
                            <a:schemeClr val="dk1"/>
                          </a:solidFill>
                          <a:effectLst/>
                          <a:latin typeface="+mn-lt"/>
                          <a:ea typeface="+mn-ea"/>
                          <a:cs typeface="+mn-cs"/>
                        </a:rPr>
                        <a:t> </a:t>
                      </a:r>
                    </a:p>
                  </a:txBody>
                  <a:tcPr/>
                </a:tc>
                <a:tc>
                  <a:txBody>
                    <a:bodyPr/>
                    <a:lstStyle/>
                    <a:p>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allwch</a:t>
                      </a:r>
                      <a:r>
                        <a:rPr lang="en-GB" sz="1200" kern="1200">
                          <a:solidFill>
                            <a:schemeClr val="dk1"/>
                          </a:solidFill>
                          <a:effectLst/>
                          <a:latin typeface="+mn-lt"/>
                          <a:ea typeface="+mn-ea"/>
                          <a:cs typeface="+mn-cs"/>
                        </a:rPr>
                        <a:t> chi </a:t>
                      </a:r>
                      <a:r>
                        <a:rPr lang="en-GB" sz="1200" kern="1200" err="1">
                          <a:solidFill>
                            <a:schemeClr val="dk1"/>
                          </a:solidFill>
                          <a:effectLst/>
                          <a:latin typeface="+mn-lt"/>
                          <a:ea typeface="+mn-ea"/>
                          <a:cs typeface="+mn-cs"/>
                        </a:rPr>
                        <a:t>grwpio</a:t>
                      </a:r>
                      <a:r>
                        <a:rPr lang="en-GB" sz="1200" kern="1200">
                          <a:solidFill>
                            <a:schemeClr val="dk1"/>
                          </a:solidFill>
                          <a:effectLst/>
                          <a:latin typeface="+mn-lt"/>
                          <a:ea typeface="+mn-ea"/>
                          <a:cs typeface="+mn-cs"/>
                        </a:rPr>
                        <a:t> bob </a:t>
                      </a:r>
                      <a:r>
                        <a:rPr lang="en-GB" sz="1200" kern="1200" err="1">
                          <a:solidFill>
                            <a:schemeClr val="dk1"/>
                          </a:solidFill>
                          <a:effectLst/>
                          <a:latin typeface="+mn-lt"/>
                          <a:ea typeface="+mn-ea"/>
                          <a:cs typeface="+mn-cs"/>
                        </a:rPr>
                        <a:t>gwrthrych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yng</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nghysawd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yr</a:t>
                      </a:r>
                      <a:r>
                        <a:rPr lang="en-GB" sz="1200" kern="1200">
                          <a:solidFill>
                            <a:schemeClr val="dk1"/>
                          </a:solidFill>
                          <a:effectLst/>
                          <a:latin typeface="+mn-lt"/>
                          <a:ea typeface="+mn-ea"/>
                          <a:cs typeface="+mn-cs"/>
                        </a:rPr>
                        <a:t> haul?</a:t>
                      </a:r>
                    </a:p>
                  </a:txBody>
                  <a:tcPr/>
                </a:tc>
                <a:tc>
                  <a:txBody>
                    <a:bodyPr/>
                    <a:lstStyle/>
                    <a:p>
                      <a:pPr marL="0" marR="0" lvl="0" indent="0" algn="l" rtl="0" eaLnBrk="1" fontAlgn="auto" latinLnBrk="0" hangingPunct="1">
                        <a:lnSpc>
                          <a:spcPct val="100000"/>
                        </a:lnSpc>
                        <a:spcBef>
                          <a:spcPts val="0"/>
                        </a:spcBef>
                        <a:spcAft>
                          <a:spcPts val="0"/>
                        </a:spcAft>
                        <a:buFontTx/>
                        <a:buNone/>
                      </a:pPr>
                      <a:r>
                        <a:rPr lang="en-GB" sz="1200" kern="1200" err="1">
                          <a:solidFill>
                            <a:schemeClr val="dk1"/>
                          </a:solidFill>
                          <a:effectLst/>
                          <a:latin typeface="+mn-lt"/>
                          <a:ea typeface="+mn-ea"/>
                          <a:cs typeface="+mn-cs"/>
                        </a:rPr>
                        <a:t>Allwch</a:t>
                      </a:r>
                      <a:r>
                        <a:rPr lang="en-GB" sz="1200" kern="1200">
                          <a:solidFill>
                            <a:schemeClr val="dk1"/>
                          </a:solidFill>
                          <a:effectLst/>
                          <a:latin typeface="+mn-lt"/>
                          <a:ea typeface="+mn-ea"/>
                          <a:cs typeface="+mn-cs"/>
                        </a:rPr>
                        <a:t> chi </a:t>
                      </a:r>
                      <a:r>
                        <a:rPr lang="en-GB" sz="1200" kern="1200" err="1">
                          <a:solidFill>
                            <a:schemeClr val="dk1"/>
                          </a:solidFill>
                          <a:effectLst/>
                          <a:latin typeface="+mn-lt"/>
                          <a:ea typeface="+mn-ea"/>
                          <a:cs typeface="+mn-cs"/>
                        </a:rPr>
                        <a:t>arsylwi</a:t>
                      </a:r>
                      <a:r>
                        <a:rPr lang="en-GB" sz="1200" kern="1200">
                          <a:solidFill>
                            <a:schemeClr val="dk1"/>
                          </a:solidFill>
                          <a:effectLst/>
                          <a:latin typeface="+mn-lt"/>
                          <a:ea typeface="+mn-ea"/>
                          <a:cs typeface="+mn-cs"/>
                        </a:rPr>
                        <a:t> ac </a:t>
                      </a:r>
                      <a:r>
                        <a:rPr lang="en-GB" sz="1200" kern="1200" err="1">
                          <a:solidFill>
                            <a:schemeClr val="dk1"/>
                          </a:solidFill>
                          <a:effectLst/>
                          <a:latin typeface="+mn-lt"/>
                          <a:ea typeface="+mn-ea"/>
                          <a:cs typeface="+mn-cs"/>
                        </a:rPr>
                        <a:t>adnabod</a:t>
                      </a:r>
                      <a:r>
                        <a:rPr lang="en-GB" sz="1200" kern="1200">
                          <a:solidFill>
                            <a:schemeClr val="dk1"/>
                          </a:solidFill>
                          <a:effectLst/>
                          <a:latin typeface="+mn-lt"/>
                          <a:ea typeface="+mn-ea"/>
                          <a:cs typeface="+mn-cs"/>
                        </a:rPr>
                        <a:t> bob </a:t>
                      </a:r>
                      <a:r>
                        <a:rPr lang="en-GB" sz="1200" kern="1200" err="1">
                          <a:solidFill>
                            <a:schemeClr val="dk1"/>
                          </a:solidFill>
                          <a:effectLst/>
                          <a:latin typeface="+mn-lt"/>
                          <a:ea typeface="+mn-ea"/>
                          <a:cs typeface="+mn-cs"/>
                        </a:rPr>
                        <a:t>cyfnod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yng</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nghylch</a:t>
                      </a:r>
                      <a:r>
                        <a:rPr lang="en-GB" sz="1200" kern="1200">
                          <a:solidFill>
                            <a:schemeClr val="dk1"/>
                          </a:solidFill>
                          <a:effectLst/>
                          <a:latin typeface="+mn-lt"/>
                          <a:ea typeface="+mn-ea"/>
                          <a:cs typeface="+mn-cs"/>
                        </a:rPr>
                        <a:t> y </a:t>
                      </a:r>
                      <a:r>
                        <a:rPr lang="en-GB" sz="1200" kern="1200" err="1">
                          <a:solidFill>
                            <a:schemeClr val="dk1"/>
                          </a:solidFill>
                          <a:effectLst/>
                          <a:latin typeface="+mn-lt"/>
                          <a:ea typeface="+mn-ea"/>
                          <a:cs typeface="+mn-cs"/>
                        </a:rPr>
                        <a:t>lleuad</a:t>
                      </a:r>
                      <a:r>
                        <a:rPr lang="en-GB" sz="1200" kern="1200">
                          <a:solidFill>
                            <a:schemeClr val="dk1"/>
                          </a:solidFill>
                          <a:effectLst/>
                          <a:latin typeface="+mn-lt"/>
                          <a:ea typeface="+mn-ea"/>
                          <a:cs typeface="+mn-cs"/>
                        </a:rPr>
                        <a:t>?</a:t>
                      </a:r>
                    </a:p>
                  </a:txBody>
                  <a:tcPr/>
                </a:tc>
                <a:tc>
                  <a:txBody>
                    <a:bodyPr/>
                    <a:lstStyle/>
                    <a:p>
                      <a:r>
                        <a:rPr lang="en-GB" sz="1200" kern="1200" err="1">
                          <a:solidFill>
                            <a:schemeClr val="dk1"/>
                          </a:solidFill>
                          <a:effectLst/>
                          <a:latin typeface="+mn-lt"/>
                          <a:ea typeface="+mn-ea"/>
                          <a:cs typeface="+mn-cs"/>
                        </a:rPr>
                        <a:t>Oes</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cysylltiad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rhwng</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maint</a:t>
                      </a:r>
                      <a:r>
                        <a:rPr lang="en-GB" sz="1200" kern="1200">
                          <a:solidFill>
                            <a:schemeClr val="dk1"/>
                          </a:solidFill>
                          <a:effectLst/>
                          <a:latin typeface="+mn-lt"/>
                          <a:ea typeface="+mn-ea"/>
                          <a:cs typeface="+mn-cs"/>
                        </a:rPr>
                        <a:t> planed a'r </a:t>
                      </a:r>
                      <a:r>
                        <a:rPr lang="en-GB" sz="1200" kern="1200" err="1">
                          <a:solidFill>
                            <a:schemeClr val="dk1"/>
                          </a:solidFill>
                          <a:effectLst/>
                          <a:latin typeface="+mn-lt"/>
                          <a:ea typeface="+mn-ea"/>
                          <a:cs typeface="+mn-cs"/>
                        </a:rPr>
                        <a:t>amser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mae'n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ei</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gymryd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i</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deithio</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amgylch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yr</a:t>
                      </a:r>
                      <a:r>
                        <a:rPr lang="en-GB" sz="1200" kern="1200">
                          <a:solidFill>
                            <a:schemeClr val="dk1"/>
                          </a:solidFill>
                          <a:effectLst/>
                          <a:latin typeface="+mn-lt"/>
                          <a:ea typeface="+mn-ea"/>
                          <a:cs typeface="+mn-cs"/>
                        </a:rPr>
                        <a:t> haul? </a:t>
                      </a:r>
                    </a:p>
                  </a:txBody>
                  <a:tcPr/>
                </a:tc>
                <a:tc>
                  <a:txBody>
                    <a:bodyPr/>
                    <a:lstStyle/>
                    <a:p>
                      <a:pPr marL="0" marR="0" lvl="0" indent="0" algn="l" rtl="0" eaLnBrk="1" fontAlgn="auto" latinLnBrk="0" hangingPunct="1">
                        <a:lnSpc>
                          <a:spcPct val="100000"/>
                        </a:lnSpc>
                        <a:spcBef>
                          <a:spcPts val="0"/>
                        </a:spcBef>
                        <a:spcAft>
                          <a:spcPts val="0"/>
                        </a:spcAft>
                        <a:buFontTx/>
                        <a:buNone/>
                      </a:pPr>
                      <a:r>
                        <a:rPr lang="en-GB" sz="1200" kern="1200">
                          <a:solidFill>
                            <a:schemeClr val="dk1"/>
                          </a:solidFill>
                          <a:effectLst/>
                          <a:latin typeface="+mn-lt"/>
                          <a:ea typeface="+mn-ea"/>
                          <a:cs typeface="+mn-cs"/>
                        </a:rPr>
                        <a:t>Pa </a:t>
                      </a:r>
                      <a:r>
                        <a:rPr lang="en-GB" sz="1200" kern="1200" err="1">
                          <a:solidFill>
                            <a:schemeClr val="dk1"/>
                          </a:solidFill>
                          <a:effectLst/>
                          <a:latin typeface="+mn-lt"/>
                          <a:ea typeface="+mn-ea"/>
                          <a:cs typeface="+mn-cs"/>
                        </a:rPr>
                        <a:t>wrthrychau</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anarferol</a:t>
                      </a:r>
                      <a:r>
                        <a:rPr lang="en-GB" sz="1200" kern="1200">
                          <a:solidFill>
                            <a:schemeClr val="dk1"/>
                          </a:solidFill>
                          <a:effectLst/>
                          <a:latin typeface="+mn-lt"/>
                          <a:ea typeface="+mn-ea"/>
                          <a:cs typeface="+mn-cs"/>
                        </a:rPr>
                        <a:t> a </a:t>
                      </a:r>
                      <a:r>
                        <a:rPr lang="en-GB" sz="1200" kern="1200" err="1">
                          <a:solidFill>
                            <a:schemeClr val="dk1"/>
                          </a:solidFill>
                          <a:effectLst/>
                          <a:latin typeface="+mn-lt"/>
                          <a:ea typeface="+mn-ea"/>
                          <a:cs typeface="+mn-cs"/>
                        </a:rPr>
                        <a:t>ddarganfyddwyd</a:t>
                      </a:r>
                      <a:r>
                        <a:rPr lang="en-GB" sz="1200" kern="1200">
                          <a:solidFill>
                            <a:schemeClr val="dk1"/>
                          </a:solidFill>
                          <a:effectLst/>
                          <a:latin typeface="+mn-lt"/>
                          <a:ea typeface="+mn-ea"/>
                          <a:cs typeface="+mn-cs"/>
                        </a:rPr>
                        <a:t> gan Jocelyn Bell </a:t>
                      </a:r>
                      <a:r>
                        <a:rPr lang="en-GB" sz="1200" kern="1200" err="1">
                          <a:solidFill>
                            <a:schemeClr val="dk1"/>
                          </a:solidFill>
                          <a:effectLst/>
                          <a:latin typeface="+mn-lt"/>
                          <a:ea typeface="+mn-ea"/>
                          <a:cs typeface="+mn-cs"/>
                        </a:rPr>
                        <a:t>Burnell</a:t>
                      </a:r>
                      <a:r>
                        <a:rPr lang="en-GB" sz="1200" kern="1200">
                          <a:solidFill>
                            <a:schemeClr val="dk1"/>
                          </a:solidFill>
                          <a:effectLst/>
                          <a:latin typeface="+mn-lt"/>
                          <a:ea typeface="+mn-ea"/>
                          <a:cs typeface="+mn-cs"/>
                        </a:rPr>
                        <a:t> ?</a:t>
                      </a:r>
                    </a:p>
                    <a:p>
                      <a:endParaRPr lang="en-GB" sz="1200"/>
                    </a:p>
                  </a:txBody>
                  <a:tcPr/>
                </a:tc>
                <a:extLst>
                  <a:ext uri="{0D108BD9-81ED-4DB2-BD59-A6C34878D82A}">
                    <a16:rowId xmlns:a16="http://schemas.microsoft.com/office/drawing/2014/main" val="309668081"/>
                  </a:ext>
                </a:extLst>
              </a:tr>
            </a:tbl>
          </a:graphicData>
        </a:graphic>
      </p:graphicFrame>
      <p:graphicFrame>
        <p:nvGraphicFramePr>
          <p:cNvPr id="6" name="Table 5">
            <a:extLst>
              <a:ext uri="{FF2B5EF4-FFF2-40B4-BE49-F238E27FC236}">
                <a16:creationId xmlns:a16="http://schemas.microsoft.com/office/drawing/2014/main" id="{0749C841-9E27-4548-BB1A-52E0A526B31F}"/>
              </a:ext>
            </a:extLst>
          </p:cNvPr>
          <p:cNvGraphicFramePr>
            <a:graphicFrameLocks noGrp="1"/>
          </p:cNvGraphicFramePr>
          <p:nvPr/>
        </p:nvGraphicFramePr>
        <p:xfrm>
          <a:off x="1100741" y="783049"/>
          <a:ext cx="10555240" cy="1344214"/>
        </p:xfrm>
        <a:graphic>
          <a:graphicData uri="http://schemas.openxmlformats.org/drawingml/2006/table">
            <a:tbl>
              <a:tblPr firstRow="1" bandRow="1">
                <a:tableStyleId>{6E25E649-3F16-4E02-A733-19D2CDBF48F0}</a:tableStyleId>
              </a:tblPr>
              <a:tblGrid>
                <a:gridCol w="2103104">
                  <a:extLst>
                    <a:ext uri="{9D8B030D-6E8A-4147-A177-3AD203B41FA5}">
                      <a16:colId xmlns:a16="http://schemas.microsoft.com/office/drawing/2014/main" val="2551401638"/>
                    </a:ext>
                  </a:extLst>
                </a:gridCol>
                <a:gridCol w="2113034">
                  <a:extLst>
                    <a:ext uri="{9D8B030D-6E8A-4147-A177-3AD203B41FA5}">
                      <a16:colId xmlns:a16="http://schemas.microsoft.com/office/drawing/2014/main" val="3401542500"/>
                    </a:ext>
                  </a:extLst>
                </a:gridCol>
                <a:gridCol w="2113034">
                  <a:extLst>
                    <a:ext uri="{9D8B030D-6E8A-4147-A177-3AD203B41FA5}">
                      <a16:colId xmlns:a16="http://schemas.microsoft.com/office/drawing/2014/main" val="867228478"/>
                    </a:ext>
                  </a:extLst>
                </a:gridCol>
                <a:gridCol w="2113034">
                  <a:extLst>
                    <a:ext uri="{9D8B030D-6E8A-4147-A177-3AD203B41FA5}">
                      <a16:colId xmlns:a16="http://schemas.microsoft.com/office/drawing/2014/main" val="2565416459"/>
                    </a:ext>
                  </a:extLst>
                </a:gridCol>
                <a:gridCol w="2113034">
                  <a:extLst>
                    <a:ext uri="{9D8B030D-6E8A-4147-A177-3AD203B41FA5}">
                      <a16:colId xmlns:a16="http://schemas.microsoft.com/office/drawing/2014/main" val="1682403626"/>
                    </a:ext>
                  </a:extLst>
                </a:gridCol>
              </a:tblGrid>
              <a:tr h="521254">
                <a:tc>
                  <a:txBody>
                    <a:bodyPr/>
                    <a:lstStyle/>
                    <a:p>
                      <a:pPr lvl="0" algn="ctr">
                        <a:buNone/>
                      </a:pPr>
                      <a:r>
                        <a:rPr lang="en-GB" sz="1200" err="1"/>
                        <a:t>Prawf</a:t>
                      </a:r>
                      <a:r>
                        <a:rPr lang="en-GB" sz="1200"/>
                        <a:t> teg/</a:t>
                      </a:r>
                    </a:p>
                    <a:p>
                      <a:pPr lvl="0" algn="ctr">
                        <a:buNone/>
                      </a:pPr>
                      <a:r>
                        <a:rPr lang="en-GB" sz="1200" err="1"/>
                        <a:t>Prawf</a:t>
                      </a:r>
                      <a:r>
                        <a:rPr lang="en-GB" sz="1200"/>
                        <a:t>  </a:t>
                      </a:r>
                      <a:r>
                        <a:rPr lang="en-GB" sz="1200" err="1"/>
                        <a:t>cymharol</a:t>
                      </a:r>
                      <a:endParaRPr lang="en-GB" sz="1200"/>
                    </a:p>
                  </a:txBody>
                  <a:tcPr/>
                </a:tc>
                <a:tc>
                  <a:txBody>
                    <a:bodyPr/>
                    <a:lstStyle/>
                    <a:p>
                      <a:pPr lvl="0" algn="ctr">
                        <a:buNone/>
                      </a:pPr>
                      <a:r>
                        <a:rPr lang="en-GB" sz="1200" err="1"/>
                        <a:t>Adnabod</a:t>
                      </a:r>
                      <a:r>
                        <a:rPr lang="en-GB" sz="1200"/>
                        <a:t> a </a:t>
                      </a:r>
                      <a:r>
                        <a:rPr lang="en-GB" sz="1200" err="1"/>
                        <a:t>dosbarthu</a:t>
                      </a:r>
                      <a:endParaRPr lang="en-GB" sz="1200"/>
                    </a:p>
                  </a:txBody>
                  <a:tcPr/>
                </a:tc>
                <a:tc>
                  <a:txBody>
                    <a:bodyPr/>
                    <a:lstStyle/>
                    <a:p>
                      <a:pPr lvl="0" algn="ctr">
                        <a:buNone/>
                      </a:pPr>
                      <a:r>
                        <a:rPr lang="en-GB" sz="1200"/>
                        <a:t>Arsylwi dros amser</a:t>
                      </a:r>
                    </a:p>
                  </a:txBody>
                  <a:tcPr/>
                </a:tc>
                <a:tc>
                  <a:txBody>
                    <a:bodyPr/>
                    <a:lstStyle/>
                    <a:p>
                      <a:pPr lvl="0" algn="ctr">
                        <a:buNone/>
                      </a:pPr>
                      <a:r>
                        <a:rPr lang="en-GB" sz="1200"/>
                        <a:t>Chwilio am batrymau</a:t>
                      </a:r>
                    </a:p>
                  </a:txBody>
                  <a:tcPr/>
                </a:tc>
                <a:tc>
                  <a:txBody>
                    <a:bodyPr/>
                    <a:lstStyle/>
                    <a:p>
                      <a:pPr lvl="0" algn="ctr">
                        <a:buNone/>
                      </a:pPr>
                      <a:r>
                        <a:rPr lang="en-GB" sz="1200"/>
                        <a:t>Ymchwil</a:t>
                      </a:r>
                    </a:p>
                  </a:txBody>
                  <a:tcPr/>
                </a:tc>
                <a:extLst>
                  <a:ext uri="{0D108BD9-81ED-4DB2-BD59-A6C34878D82A}">
                    <a16:rowId xmlns:a16="http://schemas.microsoft.com/office/drawing/2014/main" val="2192526800"/>
                  </a:ext>
                </a:extLst>
              </a:tr>
              <a:tr h="769470">
                <a:tc>
                  <a:txBody>
                    <a:bodyPr/>
                    <a:lstStyle/>
                    <a:p>
                      <a:pPr marL="0" marR="0" lvl="0" indent="0" algn="l" rtl="0" eaLnBrk="1" fontAlgn="auto" latinLnBrk="0" hangingPunct="1">
                        <a:lnSpc>
                          <a:spcPct val="100000"/>
                        </a:lnSpc>
                        <a:spcBef>
                          <a:spcPts val="0"/>
                        </a:spcBef>
                        <a:spcAft>
                          <a:spcPts val="0"/>
                        </a:spcAft>
                        <a:buFontTx/>
                        <a:buNone/>
                      </a:pPr>
                      <a:r>
                        <a:rPr lang="en-GB" sz="1200" kern="1200">
                          <a:solidFill>
                            <a:schemeClr val="dk1"/>
                          </a:solidFill>
                          <a:effectLst/>
                          <a:latin typeface="+mn-lt"/>
                          <a:ea typeface="+mn-ea"/>
                          <a:cs typeface="+mn-cs"/>
                        </a:rPr>
                        <a:t>Pa </a:t>
                      </a:r>
                      <a:r>
                        <a:rPr lang="en-GB" sz="1200" kern="1200" err="1">
                          <a:solidFill>
                            <a:schemeClr val="dk1"/>
                          </a:solidFill>
                          <a:effectLst/>
                          <a:latin typeface="+mn-lt"/>
                          <a:ea typeface="+mn-ea"/>
                          <a:cs typeface="+mn-cs"/>
                        </a:rPr>
                        <a:t>fath</a:t>
                      </a:r>
                      <a:r>
                        <a:rPr lang="en-GB" sz="1200" kern="1200">
                          <a:solidFill>
                            <a:schemeClr val="dk1"/>
                          </a:solidFill>
                          <a:effectLst/>
                          <a:latin typeface="+mn-lt"/>
                          <a:ea typeface="+mn-ea"/>
                          <a:cs typeface="+mn-cs"/>
                        </a:rPr>
                        <a:t> o </a:t>
                      </a:r>
                      <a:r>
                        <a:rPr lang="en-GB" sz="1200" kern="1200" err="1">
                          <a:solidFill>
                            <a:schemeClr val="dk1"/>
                          </a:solidFill>
                          <a:effectLst/>
                          <a:latin typeface="+mn-lt"/>
                          <a:ea typeface="+mn-ea"/>
                          <a:cs typeface="+mn-cs"/>
                        </a:rPr>
                        <a:t>ymarfer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corff</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sy'n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cael</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yr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effaith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fwyaf</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ar</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guriad</a:t>
                      </a:r>
                      <a:r>
                        <a:rPr lang="en-GB" sz="1200" kern="1200">
                          <a:solidFill>
                            <a:schemeClr val="dk1"/>
                          </a:solidFill>
                          <a:effectLst/>
                          <a:latin typeface="+mn-lt"/>
                          <a:ea typeface="+mn-ea"/>
                          <a:cs typeface="+mn-cs"/>
                        </a:rPr>
                        <a:t> y </a:t>
                      </a:r>
                      <a:r>
                        <a:rPr lang="en-GB" sz="1200" kern="1200" err="1">
                          <a:solidFill>
                            <a:schemeClr val="dk1"/>
                          </a:solidFill>
                          <a:effectLst/>
                          <a:latin typeface="+mn-lt"/>
                          <a:ea typeface="+mn-ea"/>
                          <a:cs typeface="+mn-cs"/>
                        </a:rPr>
                        <a:t>galon</a:t>
                      </a:r>
                      <a:r>
                        <a:rPr lang="en-GB" sz="1200" kern="1200">
                          <a:solidFill>
                            <a:schemeClr val="dk1"/>
                          </a:solidFill>
                          <a:effectLst/>
                          <a:latin typeface="+mn-lt"/>
                          <a:ea typeface="+mn-ea"/>
                          <a:cs typeface="+mn-cs"/>
                        </a:rPr>
                        <a:t>?</a:t>
                      </a:r>
                    </a:p>
                  </a:txBody>
                  <a:tcPr/>
                </a:tc>
                <a:tc>
                  <a:txBody>
                    <a:bodyPr/>
                    <a:lstStyle/>
                    <a:p>
                      <a:r>
                        <a:rPr lang="en-GB" sz="1200" kern="1200">
                          <a:solidFill>
                            <a:schemeClr val="dk1"/>
                          </a:solidFill>
                          <a:effectLst/>
                          <a:latin typeface="+mn-lt"/>
                          <a:ea typeface="+mn-ea"/>
                          <a:cs typeface="+mn-cs"/>
                        </a:rPr>
                        <a:t>Pa </a:t>
                      </a:r>
                      <a:r>
                        <a:rPr lang="en-GB" sz="1200" kern="1200" err="1">
                          <a:solidFill>
                            <a:schemeClr val="dk1"/>
                          </a:solidFill>
                          <a:effectLst/>
                          <a:latin typeface="+mn-lt"/>
                          <a:ea typeface="+mn-ea"/>
                          <a:cs typeface="+mn-cs"/>
                        </a:rPr>
                        <a:t>organau</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sy'n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ffurfio'r</a:t>
                      </a:r>
                      <a:r>
                        <a:rPr lang="en-GB" sz="1200" kern="1200">
                          <a:solidFill>
                            <a:schemeClr val="dk1"/>
                          </a:solidFill>
                          <a:effectLst/>
                          <a:latin typeface="+mn-lt"/>
                          <a:ea typeface="+mn-ea"/>
                          <a:cs typeface="+mn-cs"/>
                        </a:rPr>
                        <a:t> system </a:t>
                      </a:r>
                      <a:r>
                        <a:rPr lang="en-GB" sz="1200" kern="1200" err="1">
                          <a:solidFill>
                            <a:schemeClr val="dk1"/>
                          </a:solidFill>
                          <a:effectLst/>
                          <a:latin typeface="+mn-lt"/>
                          <a:ea typeface="+mn-ea"/>
                          <a:cs typeface="+mn-cs"/>
                        </a:rPr>
                        <a:t>gylchrediad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Ble</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maen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nhw</a:t>
                      </a:r>
                      <a:r>
                        <a:rPr lang="en-GB" sz="1200" kern="1200">
                          <a:solidFill>
                            <a:schemeClr val="dk1"/>
                          </a:solidFill>
                          <a:effectLst/>
                          <a:latin typeface="+mn-lt"/>
                          <a:ea typeface="+mn-ea"/>
                          <a:cs typeface="+mn-cs"/>
                        </a:rPr>
                        <a:t>?</a:t>
                      </a:r>
                    </a:p>
                  </a:txBody>
                  <a:tcPr/>
                </a:tc>
                <a:tc>
                  <a:txBody>
                    <a:bodyPr/>
                    <a:lstStyle/>
                    <a:p>
                      <a:pPr marL="0" marR="0" lvl="0" indent="0" algn="l" rtl="0" eaLnBrk="1" fontAlgn="auto" latinLnBrk="0" hangingPunct="1">
                        <a:lnSpc>
                          <a:spcPct val="100000"/>
                        </a:lnSpc>
                        <a:spcBef>
                          <a:spcPts val="0"/>
                        </a:spcBef>
                        <a:spcAft>
                          <a:spcPts val="0"/>
                        </a:spcAft>
                        <a:buFontTx/>
                        <a:buNone/>
                      </a:pPr>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mae</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fy</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nghuriad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calon</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newid</a:t>
                      </a:r>
                      <a:r>
                        <a:rPr lang="en-GB" sz="1200" kern="1200">
                          <a:solidFill>
                            <a:schemeClr val="dk1"/>
                          </a:solidFill>
                          <a:effectLst/>
                          <a:latin typeface="+mn-lt"/>
                          <a:ea typeface="+mn-ea"/>
                          <a:cs typeface="+mn-cs"/>
                        </a:rPr>
                        <a:t> yn </a:t>
                      </a:r>
                      <a:r>
                        <a:rPr lang="en-GB" sz="1200" kern="1200" err="1">
                          <a:solidFill>
                            <a:schemeClr val="dk1"/>
                          </a:solidFill>
                          <a:effectLst/>
                          <a:latin typeface="+mn-lt"/>
                          <a:ea typeface="+mn-ea"/>
                          <a:cs typeface="+mn-cs"/>
                        </a:rPr>
                        <a:t>ystod</a:t>
                      </a:r>
                      <a:r>
                        <a:rPr lang="en-GB" sz="1200" kern="1200">
                          <a:solidFill>
                            <a:schemeClr val="dk1"/>
                          </a:solidFill>
                          <a:effectLst/>
                          <a:latin typeface="+mn-lt"/>
                          <a:ea typeface="+mn-ea"/>
                          <a:cs typeface="+mn-cs"/>
                        </a:rPr>
                        <a:t> y </a:t>
                      </a:r>
                      <a:r>
                        <a:rPr lang="en-GB" sz="1200" kern="1200" err="1">
                          <a:solidFill>
                            <a:schemeClr val="dk1"/>
                          </a:solidFill>
                          <a:effectLst/>
                          <a:latin typeface="+mn-lt"/>
                          <a:ea typeface="+mn-ea"/>
                          <a:cs typeface="+mn-cs"/>
                        </a:rPr>
                        <a:t>dydd</a:t>
                      </a:r>
                      <a:r>
                        <a:rPr lang="en-GB" sz="1200" kern="1200">
                          <a:solidFill>
                            <a:schemeClr val="dk1"/>
                          </a:solidFill>
                          <a:effectLst/>
                          <a:latin typeface="+mn-lt"/>
                          <a:ea typeface="+mn-ea"/>
                          <a:cs typeface="+mn-cs"/>
                        </a:rPr>
                        <a:t>?</a:t>
                      </a:r>
                    </a:p>
                  </a:txBody>
                  <a:tcPr/>
                </a:tc>
                <a:tc>
                  <a:txBody>
                    <a:bodyPr/>
                    <a:lstStyle/>
                    <a:p>
                      <a:r>
                        <a:rPr lang="en-GB" sz="1200" kern="1200" err="1">
                          <a:solidFill>
                            <a:schemeClr val="dk1"/>
                          </a:solidFill>
                          <a:effectLst/>
                          <a:latin typeface="+mn-lt"/>
                          <a:ea typeface="+mn-ea"/>
                          <a:cs typeface="+mn-cs"/>
                        </a:rPr>
                        <a:t>Oes</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patrwm</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rhwng</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beth</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rydyn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ni'n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bwyta</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i</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frecwast</a:t>
                      </a:r>
                      <a:r>
                        <a:rPr lang="en-GB" sz="1200" kern="1200">
                          <a:solidFill>
                            <a:schemeClr val="dk1"/>
                          </a:solidFill>
                          <a:effectLst/>
                          <a:latin typeface="+mn-lt"/>
                          <a:ea typeface="+mn-ea"/>
                          <a:cs typeface="+mn-cs"/>
                        </a:rPr>
                        <a:t> a </a:t>
                      </a:r>
                      <a:r>
                        <a:rPr lang="en-GB" sz="1200" kern="1200" err="1">
                          <a:solidFill>
                            <a:schemeClr val="dk1"/>
                          </a:solidFill>
                          <a:effectLst/>
                          <a:latin typeface="+mn-lt"/>
                          <a:ea typeface="+mn-ea"/>
                          <a:cs typeface="+mn-cs"/>
                        </a:rPr>
                        <a:t>pha</a:t>
                      </a:r>
                      <a:r>
                        <a:rPr lang="en-GB" sz="1200" kern="1200">
                          <a:solidFill>
                            <a:schemeClr val="dk1"/>
                          </a:solidFill>
                          <a:effectLst/>
                          <a:latin typeface="+mn-lt"/>
                          <a:ea typeface="+mn-ea"/>
                          <a:cs typeface="+mn-cs"/>
                        </a:rPr>
                        <a:t> mor </a:t>
                      </a:r>
                      <a:r>
                        <a:rPr lang="en-GB" sz="1200" kern="1200" err="1">
                          <a:solidFill>
                            <a:schemeClr val="dk1"/>
                          </a:solidFill>
                          <a:effectLst/>
                          <a:latin typeface="+mn-lt"/>
                          <a:ea typeface="+mn-ea"/>
                          <a:cs typeface="+mn-cs"/>
                        </a:rPr>
                        <a:t>gyflym</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rydyn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ni'n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gallu</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rhedeg</a:t>
                      </a:r>
                      <a:r>
                        <a:rPr lang="en-GB" sz="1200" kern="1200">
                          <a:solidFill>
                            <a:schemeClr val="dk1"/>
                          </a:solidFill>
                          <a:effectLst/>
                          <a:latin typeface="+mn-lt"/>
                          <a:ea typeface="+mn-ea"/>
                          <a:cs typeface="+mn-cs"/>
                        </a:rPr>
                        <a:t>? </a:t>
                      </a:r>
                    </a:p>
                  </a:txBody>
                  <a:tcPr/>
                </a:tc>
                <a:tc>
                  <a:txBody>
                    <a:bodyPr/>
                    <a:lstStyle/>
                    <a:p>
                      <a:r>
                        <a:rPr lang="en-GB" sz="1200" kern="1200">
                          <a:solidFill>
                            <a:schemeClr val="dk1"/>
                          </a:solidFill>
                          <a:effectLst/>
                          <a:latin typeface="+mn-lt"/>
                          <a:ea typeface="+mn-ea"/>
                          <a:cs typeface="+mn-cs"/>
                        </a:rPr>
                        <a:t>Sut </a:t>
                      </a:r>
                      <a:r>
                        <a:rPr lang="en-GB" sz="1200" kern="1200" err="1">
                          <a:solidFill>
                            <a:schemeClr val="dk1"/>
                          </a:solidFill>
                          <a:effectLst/>
                          <a:latin typeface="+mn-lt"/>
                          <a:ea typeface="+mn-ea"/>
                          <a:cs typeface="+mn-cs"/>
                        </a:rPr>
                        <a:t>maen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ein</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syniadau</a:t>
                      </a:r>
                      <a:r>
                        <a:rPr lang="en-GB" sz="1200" kern="1200">
                          <a:solidFill>
                            <a:schemeClr val="dk1"/>
                          </a:solidFill>
                          <a:effectLst/>
                          <a:latin typeface="+mn-lt"/>
                          <a:ea typeface="+mn-ea"/>
                          <a:cs typeface="+mn-cs"/>
                        </a:rPr>
                        <a:t> am </a:t>
                      </a:r>
                      <a:r>
                        <a:rPr lang="en-GB" sz="1200" kern="1200" err="1">
                          <a:solidFill>
                            <a:schemeClr val="dk1"/>
                          </a:solidFill>
                          <a:effectLst/>
                          <a:latin typeface="+mn-lt"/>
                          <a:ea typeface="+mn-ea"/>
                          <a:cs typeface="+mn-cs"/>
                        </a:rPr>
                        <a:t>foddion</a:t>
                      </a:r>
                      <a:r>
                        <a:rPr lang="en-GB" sz="1200" kern="1200">
                          <a:solidFill>
                            <a:schemeClr val="dk1"/>
                          </a:solidFill>
                          <a:effectLst/>
                          <a:latin typeface="+mn-lt"/>
                          <a:ea typeface="+mn-ea"/>
                          <a:cs typeface="+mn-cs"/>
                        </a:rPr>
                        <a:t> ac </a:t>
                      </a:r>
                      <a:r>
                        <a:rPr lang="en-GB" sz="1200" kern="1200" err="1">
                          <a:solidFill>
                            <a:schemeClr val="dk1"/>
                          </a:solidFill>
                          <a:effectLst/>
                          <a:latin typeface="+mn-lt"/>
                          <a:ea typeface="+mn-ea"/>
                          <a:cs typeface="+mn-cs"/>
                        </a:rPr>
                        <a:t>afiechydon</a:t>
                      </a:r>
                      <a:r>
                        <a:rPr lang="en-GB" sz="1200" kern="1200">
                          <a:solidFill>
                            <a:schemeClr val="dk1"/>
                          </a:solidFill>
                          <a:effectLst/>
                          <a:latin typeface="+mn-lt"/>
                          <a:ea typeface="+mn-ea"/>
                          <a:cs typeface="+mn-cs"/>
                        </a:rPr>
                        <a:t> wedi </a:t>
                      </a:r>
                      <a:r>
                        <a:rPr lang="en-GB" sz="1200" kern="1200" err="1">
                          <a:solidFill>
                            <a:schemeClr val="dk1"/>
                          </a:solidFill>
                          <a:effectLst/>
                          <a:latin typeface="+mn-lt"/>
                          <a:ea typeface="+mn-ea"/>
                          <a:cs typeface="+mn-cs"/>
                        </a:rPr>
                        <a:t>newid</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dros</a:t>
                      </a:r>
                      <a:r>
                        <a:rPr lang="en-GB" sz="1200" kern="1200">
                          <a:solidFill>
                            <a:schemeClr val="dk1"/>
                          </a:solidFill>
                          <a:effectLst/>
                          <a:latin typeface="+mn-lt"/>
                          <a:ea typeface="+mn-ea"/>
                          <a:cs typeface="+mn-cs"/>
                        </a:rPr>
                        <a:t> </a:t>
                      </a:r>
                      <a:r>
                        <a:rPr lang="en-GB" sz="1200" kern="1200" err="1">
                          <a:solidFill>
                            <a:schemeClr val="dk1"/>
                          </a:solidFill>
                          <a:effectLst/>
                          <a:latin typeface="+mn-lt"/>
                          <a:ea typeface="+mn-ea"/>
                          <a:cs typeface="+mn-cs"/>
                        </a:rPr>
                        <a:t>amser</a:t>
                      </a:r>
                      <a:r>
                        <a:rPr lang="en-GB" sz="1200" kern="1200">
                          <a:solidFill>
                            <a:schemeClr val="dk1"/>
                          </a:solidFill>
                          <a:effectLst/>
                          <a:latin typeface="+mn-lt"/>
                          <a:ea typeface="+mn-ea"/>
                          <a:cs typeface="+mn-cs"/>
                        </a:rPr>
                        <a:t>?</a:t>
                      </a:r>
                    </a:p>
                  </a:txBody>
                  <a:tcPr/>
                </a:tc>
                <a:extLst>
                  <a:ext uri="{0D108BD9-81ED-4DB2-BD59-A6C34878D82A}">
                    <a16:rowId xmlns:a16="http://schemas.microsoft.com/office/drawing/2014/main" val="438611498"/>
                  </a:ext>
                </a:extLst>
              </a:tr>
            </a:tbl>
          </a:graphicData>
        </a:graphic>
      </p:graphicFrame>
      <p:sp>
        <p:nvSpPr>
          <p:cNvPr id="9" name="Rectangle 8">
            <a:extLst>
              <a:ext uri="{FF2B5EF4-FFF2-40B4-BE49-F238E27FC236}">
                <a16:creationId xmlns:a16="http://schemas.microsoft.com/office/drawing/2014/main" id="{1D03D22E-4BEC-4D89-B69D-3D5DC990318F}"/>
              </a:ext>
            </a:extLst>
          </p:cNvPr>
          <p:cNvSpPr/>
          <p:nvPr/>
        </p:nvSpPr>
        <p:spPr>
          <a:xfrm>
            <a:off x="0" y="2649955"/>
            <a:ext cx="1210909" cy="584775"/>
          </a:xfrm>
          <a:prstGeom prst="rect">
            <a:avLst/>
          </a:prstGeom>
          <a:noFill/>
        </p:spPr>
        <p:txBody>
          <a:bodyPr wrap="square" lIns="91440" tIns="45720" rIns="91440" bIns="45720">
            <a:spAutoFit/>
          </a:bodyPr>
          <a:lstStyle/>
          <a:p>
            <a:pPr algn="ctr"/>
            <a:r>
              <a:rPr lang="en-US" sz="32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Bl5</a:t>
            </a:r>
            <a:endPar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10" name="Rectangle 9">
            <a:extLst>
              <a:ext uri="{FF2B5EF4-FFF2-40B4-BE49-F238E27FC236}">
                <a16:creationId xmlns:a16="http://schemas.microsoft.com/office/drawing/2014/main" id="{4ED422B5-4AF5-4629-AE5C-54AA4628C742}"/>
              </a:ext>
            </a:extLst>
          </p:cNvPr>
          <p:cNvSpPr/>
          <p:nvPr/>
        </p:nvSpPr>
        <p:spPr>
          <a:xfrm>
            <a:off x="-69436" y="1332957"/>
            <a:ext cx="1210909" cy="584775"/>
          </a:xfrm>
          <a:prstGeom prst="rect">
            <a:avLst/>
          </a:prstGeom>
          <a:noFill/>
        </p:spPr>
        <p:txBody>
          <a:bodyPr wrap="square" lIns="91440" tIns="45720" rIns="91440" bIns="45720">
            <a:spAutoFit/>
          </a:bodyPr>
          <a:lstStyle/>
          <a:p>
            <a:pPr algn="ctr"/>
            <a:r>
              <a:rPr lang="en-US" sz="32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Bl</a:t>
            </a:r>
            <a:r>
              <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6</a:t>
            </a:r>
          </a:p>
        </p:txBody>
      </p:sp>
      <p:sp>
        <p:nvSpPr>
          <p:cNvPr id="11" name="Rectangle 10">
            <a:extLst>
              <a:ext uri="{FF2B5EF4-FFF2-40B4-BE49-F238E27FC236}">
                <a16:creationId xmlns:a16="http://schemas.microsoft.com/office/drawing/2014/main" id="{4CD0A66D-CA12-4686-B713-953E6E1A060B}"/>
              </a:ext>
            </a:extLst>
          </p:cNvPr>
          <p:cNvSpPr/>
          <p:nvPr/>
        </p:nvSpPr>
        <p:spPr>
          <a:xfrm>
            <a:off x="-69436" y="5782563"/>
            <a:ext cx="1210909" cy="584775"/>
          </a:xfrm>
          <a:prstGeom prst="rect">
            <a:avLst/>
          </a:prstGeom>
          <a:noFill/>
        </p:spPr>
        <p:txBody>
          <a:bodyPr wrap="square" lIns="91440" tIns="45720" rIns="91440" bIns="45720">
            <a:spAutoFit/>
          </a:bodyPr>
          <a:lstStyle/>
          <a:p>
            <a:pPr algn="ctr"/>
            <a:r>
              <a:rPr lang="en-US" sz="32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Bl3</a:t>
            </a:r>
            <a:endPar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12" name="Rectangle 11">
            <a:extLst>
              <a:ext uri="{FF2B5EF4-FFF2-40B4-BE49-F238E27FC236}">
                <a16:creationId xmlns:a16="http://schemas.microsoft.com/office/drawing/2014/main" id="{F729C712-8BD2-4502-B483-3588297140C3}"/>
              </a:ext>
            </a:extLst>
          </p:cNvPr>
          <p:cNvSpPr/>
          <p:nvPr/>
        </p:nvSpPr>
        <p:spPr>
          <a:xfrm>
            <a:off x="-69436" y="4236429"/>
            <a:ext cx="1210909" cy="584775"/>
          </a:xfrm>
          <a:prstGeom prst="rect">
            <a:avLst/>
          </a:prstGeom>
          <a:noFill/>
        </p:spPr>
        <p:txBody>
          <a:bodyPr wrap="square" lIns="91440" tIns="45720" rIns="91440" bIns="45720">
            <a:spAutoFit/>
          </a:bodyPr>
          <a:lstStyle/>
          <a:p>
            <a:pPr algn="ctr"/>
            <a:r>
              <a:rPr lang="en-US" sz="3200" b="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Bl4</a:t>
            </a:r>
            <a:endPar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2541060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3E7B52D-0B68-42B7-A16A-6CFC444750B7}"/>
              </a:ext>
            </a:extLst>
          </p:cNvPr>
          <p:cNvSpPr txBox="1">
            <a:spLocks/>
          </p:cNvSpPr>
          <p:nvPr/>
        </p:nvSpPr>
        <p:spPr>
          <a:xfrm>
            <a:off x="916431" y="31951"/>
            <a:ext cx="10109034" cy="704346"/>
          </a:xfrm>
          <a:prstGeom prst="rect">
            <a:avLst/>
          </a:prstGeom>
        </p:spPr>
        <p:txBody>
          <a:bodyPr vert="horz" lIns="91440" tIns="45720" rIns="91440" bIns="45720" rtlCol="0" anchor="t">
            <a:normAutofit fontScale="975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b="1" i="1">
                <a:solidFill>
                  <a:schemeClr val="tx1"/>
                </a:solidFill>
              </a:rPr>
              <a:t>Scientific Enquiry         Do you remember?     </a:t>
            </a:r>
            <a:endParaRPr lang="en-GB">
              <a:solidFill>
                <a:schemeClr val="tx1"/>
              </a:solidFill>
            </a:endParaRPr>
          </a:p>
        </p:txBody>
      </p:sp>
      <p:graphicFrame>
        <p:nvGraphicFramePr>
          <p:cNvPr id="7" name="Table 6">
            <a:extLst>
              <a:ext uri="{FF2B5EF4-FFF2-40B4-BE49-F238E27FC236}">
                <a16:creationId xmlns:a16="http://schemas.microsoft.com/office/drawing/2014/main" id="{0FCA57A6-4371-4143-9258-7FCC0E3981DB}"/>
              </a:ext>
            </a:extLst>
          </p:cNvPr>
          <p:cNvGraphicFramePr>
            <a:graphicFrameLocks noGrp="1"/>
          </p:cNvGraphicFramePr>
          <p:nvPr/>
        </p:nvGraphicFramePr>
        <p:xfrm>
          <a:off x="945665" y="716630"/>
          <a:ext cx="10873461" cy="1384088"/>
        </p:xfrm>
        <a:graphic>
          <a:graphicData uri="http://schemas.openxmlformats.org/drawingml/2006/table">
            <a:tbl>
              <a:tblPr firstRow="1" bandRow="1">
                <a:effectLst/>
                <a:tableStyleId>{6E25E649-3F16-4E02-A733-19D2CDBF48F0}</a:tableStyleId>
              </a:tblPr>
              <a:tblGrid>
                <a:gridCol w="1833113">
                  <a:extLst>
                    <a:ext uri="{9D8B030D-6E8A-4147-A177-3AD203B41FA5}">
                      <a16:colId xmlns:a16="http://schemas.microsoft.com/office/drawing/2014/main" val="2605502561"/>
                    </a:ext>
                  </a:extLst>
                </a:gridCol>
                <a:gridCol w="2260087">
                  <a:extLst>
                    <a:ext uri="{9D8B030D-6E8A-4147-A177-3AD203B41FA5}">
                      <a16:colId xmlns:a16="http://schemas.microsoft.com/office/drawing/2014/main" val="3814469558"/>
                    </a:ext>
                  </a:extLst>
                </a:gridCol>
                <a:gridCol w="2260087">
                  <a:extLst>
                    <a:ext uri="{9D8B030D-6E8A-4147-A177-3AD203B41FA5}">
                      <a16:colId xmlns:a16="http://schemas.microsoft.com/office/drawing/2014/main" val="634201702"/>
                    </a:ext>
                  </a:extLst>
                </a:gridCol>
                <a:gridCol w="2260087">
                  <a:extLst>
                    <a:ext uri="{9D8B030D-6E8A-4147-A177-3AD203B41FA5}">
                      <a16:colId xmlns:a16="http://schemas.microsoft.com/office/drawing/2014/main" val="2262638187"/>
                    </a:ext>
                  </a:extLst>
                </a:gridCol>
                <a:gridCol w="2260087">
                  <a:extLst>
                    <a:ext uri="{9D8B030D-6E8A-4147-A177-3AD203B41FA5}">
                      <a16:colId xmlns:a16="http://schemas.microsoft.com/office/drawing/2014/main" val="1822081186"/>
                    </a:ext>
                  </a:extLst>
                </a:gridCol>
              </a:tblGrid>
              <a:tr h="558959">
                <a:tc>
                  <a:txBody>
                    <a:bodyPr/>
                    <a:lstStyle/>
                    <a:p>
                      <a:pPr algn="ctr"/>
                      <a:r>
                        <a:rPr lang="en-GB" sz="1200"/>
                        <a:t>Fair-Testing /</a:t>
                      </a:r>
                    </a:p>
                    <a:p>
                      <a:pPr algn="ctr"/>
                      <a:r>
                        <a:rPr lang="en-GB" sz="1200"/>
                        <a:t>Comparative Tests</a:t>
                      </a:r>
                    </a:p>
                  </a:txBody>
                  <a:tcPr/>
                </a:tc>
                <a:tc>
                  <a:txBody>
                    <a:bodyPr/>
                    <a:lstStyle/>
                    <a:p>
                      <a:pPr algn="ctr"/>
                      <a:r>
                        <a:rPr lang="en-GB" sz="1200"/>
                        <a:t>Identifying &amp; Classifying</a:t>
                      </a:r>
                    </a:p>
                  </a:txBody>
                  <a:tcPr/>
                </a:tc>
                <a:tc>
                  <a:txBody>
                    <a:bodyPr/>
                    <a:lstStyle/>
                    <a:p>
                      <a:pPr algn="ctr"/>
                      <a:r>
                        <a:rPr lang="en-GB" sz="1200"/>
                        <a:t>Observation over time</a:t>
                      </a:r>
                    </a:p>
                  </a:txBody>
                  <a:tcPr/>
                </a:tc>
                <a:tc>
                  <a:txBody>
                    <a:bodyPr/>
                    <a:lstStyle/>
                    <a:p>
                      <a:pPr algn="ctr"/>
                      <a:r>
                        <a:rPr lang="en-GB" sz="1200"/>
                        <a:t>Pattern-seeking</a:t>
                      </a:r>
                    </a:p>
                  </a:txBody>
                  <a:tcPr/>
                </a:tc>
                <a:tc>
                  <a:txBody>
                    <a:bodyPr/>
                    <a:lstStyle/>
                    <a:p>
                      <a:pPr algn="ctr"/>
                      <a:r>
                        <a:rPr lang="en-GB" sz="1200"/>
                        <a:t>Research</a:t>
                      </a:r>
                    </a:p>
                  </a:txBody>
                  <a:tcPr/>
                </a:tc>
                <a:extLst>
                  <a:ext uri="{0D108BD9-81ED-4DB2-BD59-A6C34878D82A}">
                    <a16:rowId xmlns:a16="http://schemas.microsoft.com/office/drawing/2014/main" val="441928266"/>
                  </a:ext>
                </a:extLst>
              </a:tr>
              <a:tr h="8251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dk1"/>
                          </a:solidFill>
                          <a:effectLst/>
                          <a:latin typeface="+mn-lt"/>
                          <a:ea typeface="+mn-ea"/>
                          <a:cs typeface="+mn-cs"/>
                        </a:rPr>
                        <a:t>Which type of exercise has the greatest effect on our heart rate?</a:t>
                      </a:r>
                    </a:p>
                  </a:txBody>
                  <a:tcPr/>
                </a:tc>
                <a:tc>
                  <a:txBody>
                    <a:bodyPr/>
                    <a:lstStyle/>
                    <a:p>
                      <a:r>
                        <a:rPr lang="en-GB" sz="1200" kern="1200">
                          <a:solidFill>
                            <a:schemeClr val="dk1"/>
                          </a:solidFill>
                          <a:effectLst/>
                          <a:latin typeface="+mn-lt"/>
                          <a:ea typeface="+mn-ea"/>
                          <a:cs typeface="+mn-cs"/>
                        </a:rPr>
                        <a:t>Which organs of the body make up the circulation system, and where are they found?</a:t>
                      </a:r>
                      <a:endParaRPr lang="en-GB" sz="12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dk1"/>
                          </a:solidFill>
                          <a:effectLst/>
                          <a:latin typeface="+mn-lt"/>
                          <a:ea typeface="+mn-ea"/>
                          <a:cs typeface="+mn-cs"/>
                        </a:rPr>
                        <a:t>How does my heart rate change over the day?</a:t>
                      </a:r>
                    </a:p>
                    <a:p>
                      <a:endParaRPr lang="en-GB" sz="1200"/>
                    </a:p>
                  </a:txBody>
                  <a:tcPr/>
                </a:tc>
                <a:tc>
                  <a:txBody>
                    <a:bodyPr/>
                    <a:lstStyle/>
                    <a:p>
                      <a:r>
                        <a:rPr lang="en-GB" sz="1200" kern="1200">
                          <a:solidFill>
                            <a:schemeClr val="dk1"/>
                          </a:solidFill>
                          <a:effectLst/>
                          <a:latin typeface="+mn-lt"/>
                          <a:ea typeface="+mn-ea"/>
                          <a:cs typeface="+mn-cs"/>
                        </a:rPr>
                        <a:t>Is there a pattern between what we eat for breakfast and how fast we can run?</a:t>
                      </a:r>
                      <a:endParaRPr lang="en-GB" sz="1200"/>
                    </a:p>
                  </a:txBody>
                  <a:tcPr/>
                </a:tc>
                <a:tc>
                  <a:txBody>
                    <a:bodyPr/>
                    <a:lstStyle/>
                    <a:p>
                      <a:r>
                        <a:rPr lang="en-GB" sz="1200" kern="1200">
                          <a:solidFill>
                            <a:schemeClr val="dk1"/>
                          </a:solidFill>
                          <a:effectLst/>
                          <a:latin typeface="+mn-lt"/>
                          <a:ea typeface="+mn-ea"/>
                          <a:cs typeface="+mn-cs"/>
                        </a:rPr>
                        <a:t>How have our ideas about disease and medicine changed over time?</a:t>
                      </a:r>
                      <a:endParaRPr lang="en-GB" sz="1200"/>
                    </a:p>
                  </a:txBody>
                  <a:tcPr/>
                </a:tc>
                <a:extLst>
                  <a:ext uri="{0D108BD9-81ED-4DB2-BD59-A6C34878D82A}">
                    <a16:rowId xmlns:a16="http://schemas.microsoft.com/office/drawing/2014/main" val="3491669838"/>
                  </a:ext>
                </a:extLst>
              </a:tr>
            </a:tbl>
          </a:graphicData>
        </a:graphic>
      </p:graphicFrame>
      <p:graphicFrame>
        <p:nvGraphicFramePr>
          <p:cNvPr id="8" name="Table 7">
            <a:extLst>
              <a:ext uri="{FF2B5EF4-FFF2-40B4-BE49-F238E27FC236}">
                <a16:creationId xmlns:a16="http://schemas.microsoft.com/office/drawing/2014/main" id="{A492C254-2974-437D-80E7-60158DCF5B27}"/>
              </a:ext>
            </a:extLst>
          </p:cNvPr>
          <p:cNvGraphicFramePr>
            <a:graphicFrameLocks noGrp="1"/>
          </p:cNvGraphicFramePr>
          <p:nvPr/>
        </p:nvGraphicFramePr>
        <p:xfrm>
          <a:off x="916431" y="5432374"/>
          <a:ext cx="10975914" cy="1280160"/>
        </p:xfrm>
        <a:graphic>
          <a:graphicData uri="http://schemas.openxmlformats.org/drawingml/2006/table">
            <a:tbl>
              <a:tblPr firstRow="1" bandRow="1">
                <a:tableStyleId>{6E25E649-3F16-4E02-A733-19D2CDBF48F0}</a:tableStyleId>
              </a:tblPr>
              <a:tblGrid>
                <a:gridCol w="2186922">
                  <a:extLst>
                    <a:ext uri="{9D8B030D-6E8A-4147-A177-3AD203B41FA5}">
                      <a16:colId xmlns:a16="http://schemas.microsoft.com/office/drawing/2014/main" val="2859742292"/>
                    </a:ext>
                  </a:extLst>
                </a:gridCol>
                <a:gridCol w="2197248">
                  <a:extLst>
                    <a:ext uri="{9D8B030D-6E8A-4147-A177-3AD203B41FA5}">
                      <a16:colId xmlns:a16="http://schemas.microsoft.com/office/drawing/2014/main" val="1868717447"/>
                    </a:ext>
                  </a:extLst>
                </a:gridCol>
                <a:gridCol w="2197248">
                  <a:extLst>
                    <a:ext uri="{9D8B030D-6E8A-4147-A177-3AD203B41FA5}">
                      <a16:colId xmlns:a16="http://schemas.microsoft.com/office/drawing/2014/main" val="3664854612"/>
                    </a:ext>
                  </a:extLst>
                </a:gridCol>
                <a:gridCol w="2197248">
                  <a:extLst>
                    <a:ext uri="{9D8B030D-6E8A-4147-A177-3AD203B41FA5}">
                      <a16:colId xmlns:a16="http://schemas.microsoft.com/office/drawing/2014/main" val="3428789643"/>
                    </a:ext>
                  </a:extLst>
                </a:gridCol>
                <a:gridCol w="2197248">
                  <a:extLst>
                    <a:ext uri="{9D8B030D-6E8A-4147-A177-3AD203B41FA5}">
                      <a16:colId xmlns:a16="http://schemas.microsoft.com/office/drawing/2014/main" val="3389271153"/>
                    </a:ext>
                  </a:extLst>
                </a:gridCol>
              </a:tblGrid>
              <a:tr h="451469">
                <a:tc>
                  <a:txBody>
                    <a:bodyPr/>
                    <a:lstStyle/>
                    <a:p>
                      <a:pPr algn="ctr"/>
                      <a:r>
                        <a:rPr lang="en-GB" sz="1200"/>
                        <a:t>Fair-Testing /</a:t>
                      </a:r>
                    </a:p>
                    <a:p>
                      <a:pPr algn="ctr"/>
                      <a:r>
                        <a:rPr lang="en-GB" sz="1200"/>
                        <a:t>Comparative Tests</a:t>
                      </a:r>
                    </a:p>
                  </a:txBody>
                  <a:tcPr/>
                </a:tc>
                <a:tc>
                  <a:txBody>
                    <a:bodyPr/>
                    <a:lstStyle/>
                    <a:p>
                      <a:pPr algn="ctr"/>
                      <a:r>
                        <a:rPr lang="en-GB" sz="1200"/>
                        <a:t>Identifying &amp; Classifying</a:t>
                      </a:r>
                    </a:p>
                  </a:txBody>
                  <a:tcPr/>
                </a:tc>
                <a:tc>
                  <a:txBody>
                    <a:bodyPr/>
                    <a:lstStyle/>
                    <a:p>
                      <a:pPr algn="ctr"/>
                      <a:r>
                        <a:rPr lang="en-GB" sz="1200"/>
                        <a:t>Observation over time</a:t>
                      </a:r>
                    </a:p>
                  </a:txBody>
                  <a:tcPr/>
                </a:tc>
                <a:tc>
                  <a:txBody>
                    <a:bodyPr/>
                    <a:lstStyle/>
                    <a:p>
                      <a:pPr algn="ctr"/>
                      <a:r>
                        <a:rPr lang="en-GB" sz="1200"/>
                        <a:t>Pattern-seeking</a:t>
                      </a:r>
                    </a:p>
                  </a:txBody>
                  <a:tcPr/>
                </a:tc>
                <a:tc>
                  <a:txBody>
                    <a:bodyPr/>
                    <a:lstStyle/>
                    <a:p>
                      <a:pPr algn="ctr"/>
                      <a:r>
                        <a:rPr lang="en-GB" sz="1200"/>
                        <a:t>Research</a:t>
                      </a:r>
                    </a:p>
                  </a:txBody>
                  <a:tcPr/>
                </a:tc>
                <a:extLst>
                  <a:ext uri="{0D108BD9-81ED-4DB2-BD59-A6C34878D82A}">
                    <a16:rowId xmlns:a16="http://schemas.microsoft.com/office/drawing/2014/main" val="457491131"/>
                  </a:ext>
                </a:extLst>
              </a:tr>
              <a:tr h="816943">
                <a:tc>
                  <a:txBody>
                    <a:bodyPr/>
                    <a:lstStyle/>
                    <a:p>
                      <a:r>
                        <a:rPr lang="en-GB" sz="1200" kern="1200">
                          <a:solidFill>
                            <a:schemeClr val="dk1"/>
                          </a:solidFill>
                          <a:effectLst/>
                          <a:latin typeface="+mn-lt"/>
                          <a:ea typeface="+mn-ea"/>
                          <a:cs typeface="+mn-cs"/>
                        </a:rPr>
                        <a:t>How does the length of the carnation stem affect how long it takes for the food colouring to dye the petals?</a:t>
                      </a:r>
                    </a:p>
                  </a:txBody>
                  <a:tcPr/>
                </a:tc>
                <a:tc>
                  <a:txBody>
                    <a:bodyPr/>
                    <a:lstStyle/>
                    <a:p>
                      <a:r>
                        <a:rPr lang="en-GB" sz="1200" kern="1200">
                          <a:solidFill>
                            <a:schemeClr val="dk1"/>
                          </a:solidFill>
                          <a:effectLst/>
                          <a:latin typeface="+mn-lt"/>
                          <a:ea typeface="+mn-ea"/>
                          <a:cs typeface="+mn-cs"/>
                        </a:rPr>
                        <a:t>How many different ways can you group our seed collection?</a:t>
                      </a:r>
                      <a:endParaRPr lang="en-GB" sz="12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dk1"/>
                          </a:solidFill>
                          <a:effectLst/>
                          <a:latin typeface="+mn-lt"/>
                          <a:ea typeface="+mn-ea"/>
                          <a:cs typeface="+mn-cs"/>
                        </a:rPr>
                        <a:t>What happens to celery when it is left in a glass of coloured water?</a:t>
                      </a:r>
                    </a:p>
                    <a:p>
                      <a:endParaRPr lang="en-GB" sz="1200"/>
                    </a:p>
                  </a:txBody>
                  <a:tcPr/>
                </a:tc>
                <a:tc>
                  <a:txBody>
                    <a:bodyPr/>
                    <a:lstStyle/>
                    <a:p>
                      <a:r>
                        <a:rPr lang="en-GB" sz="1200" kern="1200">
                          <a:solidFill>
                            <a:schemeClr val="dk1"/>
                          </a:solidFill>
                          <a:effectLst/>
                          <a:latin typeface="+mn-lt"/>
                          <a:ea typeface="+mn-ea"/>
                          <a:cs typeface="+mn-cs"/>
                        </a:rPr>
                        <a:t>What colour flowers do pollinating insects prefer?</a:t>
                      </a:r>
                      <a:endParaRPr lang="en-GB" sz="1200"/>
                    </a:p>
                  </a:txBody>
                  <a:tcPr/>
                </a:tc>
                <a:tc>
                  <a:txBody>
                    <a:bodyPr/>
                    <a:lstStyle/>
                    <a:p>
                      <a:r>
                        <a:rPr lang="en-GB" sz="1200" kern="1200">
                          <a:solidFill>
                            <a:schemeClr val="dk1"/>
                          </a:solidFill>
                          <a:effectLst/>
                          <a:latin typeface="+mn-lt"/>
                          <a:ea typeface="+mn-ea"/>
                          <a:cs typeface="+mn-cs"/>
                        </a:rPr>
                        <a:t>What are all the different ways that seeds disperse?</a:t>
                      </a:r>
                      <a:endParaRPr lang="en-GB" sz="1200"/>
                    </a:p>
                  </a:txBody>
                  <a:tcPr/>
                </a:tc>
                <a:extLst>
                  <a:ext uri="{0D108BD9-81ED-4DB2-BD59-A6C34878D82A}">
                    <a16:rowId xmlns:a16="http://schemas.microsoft.com/office/drawing/2014/main" val="2912859738"/>
                  </a:ext>
                </a:extLst>
              </a:tr>
            </a:tbl>
          </a:graphicData>
        </a:graphic>
      </p:graphicFrame>
      <p:graphicFrame>
        <p:nvGraphicFramePr>
          <p:cNvPr id="10" name="Table 9">
            <a:extLst>
              <a:ext uri="{FF2B5EF4-FFF2-40B4-BE49-F238E27FC236}">
                <a16:creationId xmlns:a16="http://schemas.microsoft.com/office/drawing/2014/main" id="{E0440039-184E-419A-AA82-EAD2E500D2E8}"/>
              </a:ext>
            </a:extLst>
          </p:cNvPr>
          <p:cNvGraphicFramePr>
            <a:graphicFrameLocks noGrp="1"/>
          </p:cNvGraphicFramePr>
          <p:nvPr/>
        </p:nvGraphicFramePr>
        <p:xfrm>
          <a:off x="916431" y="3811979"/>
          <a:ext cx="10873460" cy="1463040"/>
        </p:xfrm>
        <a:graphic>
          <a:graphicData uri="http://schemas.openxmlformats.org/drawingml/2006/table">
            <a:tbl>
              <a:tblPr firstRow="1" bandRow="1">
                <a:tableStyleId>{6E25E649-3F16-4E02-A733-19D2CDBF48F0}</a:tableStyleId>
              </a:tblPr>
              <a:tblGrid>
                <a:gridCol w="2166508">
                  <a:extLst>
                    <a:ext uri="{9D8B030D-6E8A-4147-A177-3AD203B41FA5}">
                      <a16:colId xmlns:a16="http://schemas.microsoft.com/office/drawing/2014/main" val="2754957743"/>
                    </a:ext>
                  </a:extLst>
                </a:gridCol>
                <a:gridCol w="2176738">
                  <a:extLst>
                    <a:ext uri="{9D8B030D-6E8A-4147-A177-3AD203B41FA5}">
                      <a16:colId xmlns:a16="http://schemas.microsoft.com/office/drawing/2014/main" val="1504376151"/>
                    </a:ext>
                  </a:extLst>
                </a:gridCol>
                <a:gridCol w="2176738">
                  <a:extLst>
                    <a:ext uri="{9D8B030D-6E8A-4147-A177-3AD203B41FA5}">
                      <a16:colId xmlns:a16="http://schemas.microsoft.com/office/drawing/2014/main" val="3855964824"/>
                    </a:ext>
                  </a:extLst>
                </a:gridCol>
                <a:gridCol w="2176738">
                  <a:extLst>
                    <a:ext uri="{9D8B030D-6E8A-4147-A177-3AD203B41FA5}">
                      <a16:colId xmlns:a16="http://schemas.microsoft.com/office/drawing/2014/main" val="1745357753"/>
                    </a:ext>
                  </a:extLst>
                </a:gridCol>
                <a:gridCol w="2176738">
                  <a:extLst>
                    <a:ext uri="{9D8B030D-6E8A-4147-A177-3AD203B41FA5}">
                      <a16:colId xmlns:a16="http://schemas.microsoft.com/office/drawing/2014/main" val="3158505583"/>
                    </a:ext>
                  </a:extLst>
                </a:gridCol>
              </a:tblGrid>
              <a:tr h="400050">
                <a:tc>
                  <a:txBody>
                    <a:bodyPr/>
                    <a:lstStyle/>
                    <a:p>
                      <a:pPr algn="ctr"/>
                      <a:r>
                        <a:rPr lang="en-GB" sz="1200"/>
                        <a:t>Fair-Testing /</a:t>
                      </a:r>
                    </a:p>
                    <a:p>
                      <a:pPr algn="ctr"/>
                      <a:r>
                        <a:rPr lang="en-GB" sz="1200"/>
                        <a:t>Comparative Tests</a:t>
                      </a:r>
                    </a:p>
                  </a:txBody>
                  <a:tcPr/>
                </a:tc>
                <a:tc>
                  <a:txBody>
                    <a:bodyPr/>
                    <a:lstStyle/>
                    <a:p>
                      <a:pPr algn="ctr"/>
                      <a:r>
                        <a:rPr lang="en-GB" sz="1200"/>
                        <a:t>Identifying &amp; Classifying</a:t>
                      </a:r>
                    </a:p>
                  </a:txBody>
                  <a:tcPr/>
                </a:tc>
                <a:tc>
                  <a:txBody>
                    <a:bodyPr/>
                    <a:lstStyle/>
                    <a:p>
                      <a:pPr algn="ctr"/>
                      <a:r>
                        <a:rPr lang="en-GB" sz="1200"/>
                        <a:t>Observation over time</a:t>
                      </a:r>
                    </a:p>
                  </a:txBody>
                  <a:tcPr/>
                </a:tc>
                <a:tc>
                  <a:txBody>
                    <a:bodyPr/>
                    <a:lstStyle/>
                    <a:p>
                      <a:pPr algn="ctr"/>
                      <a:r>
                        <a:rPr lang="en-GB" sz="1200"/>
                        <a:t>Pattern-seeking</a:t>
                      </a:r>
                    </a:p>
                  </a:txBody>
                  <a:tcPr/>
                </a:tc>
                <a:tc>
                  <a:txBody>
                    <a:bodyPr/>
                    <a:lstStyle/>
                    <a:p>
                      <a:pPr algn="ctr"/>
                      <a:r>
                        <a:rPr lang="en-GB" sz="1200"/>
                        <a:t>Research</a:t>
                      </a:r>
                    </a:p>
                  </a:txBody>
                  <a:tcPr/>
                </a:tc>
                <a:extLst>
                  <a:ext uri="{0D108BD9-81ED-4DB2-BD59-A6C34878D82A}">
                    <a16:rowId xmlns:a16="http://schemas.microsoft.com/office/drawing/2014/main" val="2964694383"/>
                  </a:ext>
                </a:extLst>
              </a:tr>
              <a:tr h="880110">
                <a:tc>
                  <a:txBody>
                    <a:bodyPr/>
                    <a:lstStyle/>
                    <a:p>
                      <a:r>
                        <a:rPr lang="en-GB" sz="1200" kern="1200">
                          <a:solidFill>
                            <a:schemeClr val="dk1"/>
                          </a:solidFill>
                          <a:effectLst/>
                          <a:latin typeface="+mn-lt"/>
                          <a:ea typeface="+mn-ea"/>
                          <a:cs typeface="+mn-cs"/>
                        </a:rPr>
                        <a:t>In our class, are omnivores taller than vegetarians?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dk1"/>
                          </a:solidFill>
                          <a:effectLst/>
                          <a:latin typeface="+mn-lt"/>
                          <a:ea typeface="+mn-ea"/>
                          <a:cs typeface="+mn-cs"/>
                        </a:rPr>
                        <a:t>What are the names for all the organs involved in the digestive system?</a:t>
                      </a:r>
                    </a:p>
                  </a:txBody>
                  <a:tcPr/>
                </a:tc>
                <a:tc>
                  <a:txBody>
                    <a:bodyPr/>
                    <a:lstStyle/>
                    <a:p>
                      <a:r>
                        <a:rPr lang="en-GB" sz="1200" kern="1200">
                          <a:solidFill>
                            <a:schemeClr val="dk1"/>
                          </a:solidFill>
                          <a:effectLst/>
                          <a:latin typeface="+mn-lt"/>
                          <a:ea typeface="+mn-ea"/>
                          <a:cs typeface="+mn-cs"/>
                        </a:rPr>
                        <a:t>How does an egg shell change when it is left in cola?</a:t>
                      </a:r>
                    </a:p>
                    <a:p>
                      <a:r>
                        <a:rPr lang="en-GB" sz="1200" kern="1200">
                          <a:solidFill>
                            <a:schemeClr val="dk1"/>
                          </a:solidFill>
                          <a:effectLst/>
                          <a:latin typeface="+mn-lt"/>
                          <a:ea typeface="+mn-ea"/>
                          <a:cs typeface="+mn-cs"/>
                        </a:rPr>
                        <a:t> </a:t>
                      </a:r>
                    </a:p>
                    <a:p>
                      <a:endParaRPr lang="en-GB" sz="1200"/>
                    </a:p>
                  </a:txBody>
                  <a:tcPr/>
                </a:tc>
                <a:tc>
                  <a:txBody>
                    <a:bodyPr/>
                    <a:lstStyle/>
                    <a:p>
                      <a:r>
                        <a:rPr lang="en-GB" sz="1200" kern="1200">
                          <a:solidFill>
                            <a:schemeClr val="dk1"/>
                          </a:solidFill>
                          <a:effectLst/>
                          <a:latin typeface="+mn-lt"/>
                          <a:ea typeface="+mn-ea"/>
                          <a:cs typeface="+mn-cs"/>
                        </a:rPr>
                        <a:t>Are foods that are high in energy always high in sugar?</a:t>
                      </a:r>
                      <a:endParaRPr lang="en-GB" sz="1200"/>
                    </a:p>
                  </a:txBody>
                  <a:tcPr/>
                </a:tc>
                <a:tc>
                  <a:txBody>
                    <a:bodyPr/>
                    <a:lstStyle/>
                    <a:p>
                      <a:r>
                        <a:rPr lang="en-GB" sz="1200" kern="1200">
                          <a:solidFill>
                            <a:schemeClr val="dk1"/>
                          </a:solidFill>
                          <a:effectLst/>
                          <a:latin typeface="+mn-lt"/>
                          <a:ea typeface="+mn-ea"/>
                          <a:cs typeface="+mn-cs"/>
                        </a:rPr>
                        <a:t>How do dentists fix broken teeth?</a:t>
                      </a:r>
                      <a:endParaRPr lang="en-GB" sz="1200"/>
                    </a:p>
                  </a:txBody>
                  <a:tcPr/>
                </a:tc>
                <a:extLst>
                  <a:ext uri="{0D108BD9-81ED-4DB2-BD59-A6C34878D82A}">
                    <a16:rowId xmlns:a16="http://schemas.microsoft.com/office/drawing/2014/main" val="980464290"/>
                  </a:ext>
                </a:extLst>
              </a:tr>
            </a:tbl>
          </a:graphicData>
        </a:graphic>
      </p:graphicFrame>
      <p:graphicFrame>
        <p:nvGraphicFramePr>
          <p:cNvPr id="11" name="Table 10">
            <a:extLst>
              <a:ext uri="{FF2B5EF4-FFF2-40B4-BE49-F238E27FC236}">
                <a16:creationId xmlns:a16="http://schemas.microsoft.com/office/drawing/2014/main" id="{DA088264-1FA1-4747-8AC0-66034E157262}"/>
              </a:ext>
            </a:extLst>
          </p:cNvPr>
          <p:cNvGraphicFramePr>
            <a:graphicFrameLocks noGrp="1"/>
          </p:cNvGraphicFramePr>
          <p:nvPr/>
        </p:nvGraphicFramePr>
        <p:xfrm>
          <a:off x="916431" y="2258073"/>
          <a:ext cx="10873460" cy="1384087"/>
        </p:xfrm>
        <a:graphic>
          <a:graphicData uri="http://schemas.openxmlformats.org/drawingml/2006/table">
            <a:tbl>
              <a:tblPr firstRow="1" bandRow="1">
                <a:tableStyleId>{6E25E649-3F16-4E02-A733-19D2CDBF48F0}</a:tableStyleId>
              </a:tblPr>
              <a:tblGrid>
                <a:gridCol w="2166508">
                  <a:extLst>
                    <a:ext uri="{9D8B030D-6E8A-4147-A177-3AD203B41FA5}">
                      <a16:colId xmlns:a16="http://schemas.microsoft.com/office/drawing/2014/main" val="2093916717"/>
                    </a:ext>
                  </a:extLst>
                </a:gridCol>
                <a:gridCol w="2176738">
                  <a:extLst>
                    <a:ext uri="{9D8B030D-6E8A-4147-A177-3AD203B41FA5}">
                      <a16:colId xmlns:a16="http://schemas.microsoft.com/office/drawing/2014/main" val="4070564781"/>
                    </a:ext>
                  </a:extLst>
                </a:gridCol>
                <a:gridCol w="2176738">
                  <a:extLst>
                    <a:ext uri="{9D8B030D-6E8A-4147-A177-3AD203B41FA5}">
                      <a16:colId xmlns:a16="http://schemas.microsoft.com/office/drawing/2014/main" val="4197822863"/>
                    </a:ext>
                  </a:extLst>
                </a:gridCol>
                <a:gridCol w="2176738">
                  <a:extLst>
                    <a:ext uri="{9D8B030D-6E8A-4147-A177-3AD203B41FA5}">
                      <a16:colId xmlns:a16="http://schemas.microsoft.com/office/drawing/2014/main" val="83436827"/>
                    </a:ext>
                  </a:extLst>
                </a:gridCol>
                <a:gridCol w="2176738">
                  <a:extLst>
                    <a:ext uri="{9D8B030D-6E8A-4147-A177-3AD203B41FA5}">
                      <a16:colId xmlns:a16="http://schemas.microsoft.com/office/drawing/2014/main" val="421161359"/>
                    </a:ext>
                  </a:extLst>
                </a:gridCol>
              </a:tblGrid>
              <a:tr h="493719">
                <a:tc>
                  <a:txBody>
                    <a:bodyPr/>
                    <a:lstStyle/>
                    <a:p>
                      <a:pPr algn="ctr"/>
                      <a:r>
                        <a:rPr lang="en-GB" sz="1200"/>
                        <a:t>Fair-Testing /</a:t>
                      </a:r>
                    </a:p>
                    <a:p>
                      <a:pPr algn="ctr"/>
                      <a:r>
                        <a:rPr lang="en-GB" sz="1200"/>
                        <a:t>Comparative Tests</a:t>
                      </a:r>
                    </a:p>
                  </a:txBody>
                  <a:tcPr/>
                </a:tc>
                <a:tc>
                  <a:txBody>
                    <a:bodyPr/>
                    <a:lstStyle/>
                    <a:p>
                      <a:pPr algn="ctr"/>
                      <a:r>
                        <a:rPr lang="en-GB" sz="1200"/>
                        <a:t>Identifying &amp; Classifying</a:t>
                      </a:r>
                    </a:p>
                  </a:txBody>
                  <a:tcPr/>
                </a:tc>
                <a:tc>
                  <a:txBody>
                    <a:bodyPr/>
                    <a:lstStyle/>
                    <a:p>
                      <a:pPr algn="ctr"/>
                      <a:r>
                        <a:rPr lang="en-GB" sz="1200"/>
                        <a:t>Observation over time</a:t>
                      </a:r>
                    </a:p>
                  </a:txBody>
                  <a:tcPr/>
                </a:tc>
                <a:tc>
                  <a:txBody>
                    <a:bodyPr/>
                    <a:lstStyle/>
                    <a:p>
                      <a:pPr algn="ctr"/>
                      <a:r>
                        <a:rPr lang="en-GB" sz="1200"/>
                        <a:t>Pattern-seeking</a:t>
                      </a:r>
                    </a:p>
                  </a:txBody>
                  <a:tcPr/>
                </a:tc>
                <a:tc>
                  <a:txBody>
                    <a:bodyPr/>
                    <a:lstStyle/>
                    <a:p>
                      <a:pPr algn="ctr"/>
                      <a:r>
                        <a:rPr lang="en-GB" sz="1200"/>
                        <a:t>Research</a:t>
                      </a:r>
                    </a:p>
                  </a:txBody>
                  <a:tcPr/>
                </a:tc>
                <a:extLst>
                  <a:ext uri="{0D108BD9-81ED-4DB2-BD59-A6C34878D82A}">
                    <a16:rowId xmlns:a16="http://schemas.microsoft.com/office/drawing/2014/main" val="3462593588"/>
                  </a:ext>
                </a:extLst>
              </a:tr>
              <a:tr h="89036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dk1"/>
                          </a:solidFill>
                          <a:effectLst/>
                          <a:latin typeface="+mn-lt"/>
                          <a:ea typeface="+mn-ea"/>
                          <a:cs typeface="+mn-cs"/>
                        </a:rPr>
                        <a:t>How does the length of daylight hours change in each season?</a:t>
                      </a:r>
                    </a:p>
                  </a:txBody>
                  <a:tcPr/>
                </a:tc>
                <a:tc>
                  <a:txBody>
                    <a:bodyPr/>
                    <a:lstStyle/>
                    <a:p>
                      <a:r>
                        <a:rPr lang="en-GB" sz="1200" kern="1200">
                          <a:solidFill>
                            <a:schemeClr val="dk1"/>
                          </a:solidFill>
                          <a:effectLst/>
                          <a:latin typeface="+mn-lt"/>
                          <a:ea typeface="+mn-ea"/>
                          <a:cs typeface="+mn-cs"/>
                        </a:rPr>
                        <a:t>How could you organise all the objects in the solar system into groups?</a:t>
                      </a:r>
                      <a:endParaRPr lang="en-GB" sz="12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dk1"/>
                          </a:solidFill>
                          <a:effectLst/>
                          <a:latin typeface="+mn-lt"/>
                          <a:ea typeface="+mn-ea"/>
                          <a:cs typeface="+mn-cs"/>
                        </a:rPr>
                        <a:t>Can you observe and identify all the phases in the cycle of the Moon?</a:t>
                      </a:r>
                    </a:p>
                  </a:txBody>
                  <a:tcPr/>
                </a:tc>
                <a:tc>
                  <a:txBody>
                    <a:bodyPr/>
                    <a:lstStyle/>
                    <a:p>
                      <a:r>
                        <a:rPr lang="en-GB" sz="1200" kern="1200">
                          <a:solidFill>
                            <a:schemeClr val="dk1"/>
                          </a:solidFill>
                          <a:effectLst/>
                          <a:latin typeface="+mn-lt"/>
                          <a:ea typeface="+mn-ea"/>
                          <a:cs typeface="+mn-cs"/>
                        </a:rPr>
                        <a:t>Is there a pattern between the size of a planet and the time it takes to travel around the Sun?</a:t>
                      </a:r>
                      <a:endParaRPr lang="en-GB" sz="12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dk1"/>
                          </a:solidFill>
                          <a:effectLst/>
                          <a:latin typeface="+mn-lt"/>
                          <a:ea typeface="+mn-ea"/>
                          <a:cs typeface="+mn-cs"/>
                        </a:rPr>
                        <a:t>What unusual objects did Jocelyn Bell Burnell discover?</a:t>
                      </a:r>
                    </a:p>
                    <a:p>
                      <a:endParaRPr lang="en-GB" sz="1200"/>
                    </a:p>
                  </a:txBody>
                  <a:tcPr/>
                </a:tc>
                <a:extLst>
                  <a:ext uri="{0D108BD9-81ED-4DB2-BD59-A6C34878D82A}">
                    <a16:rowId xmlns:a16="http://schemas.microsoft.com/office/drawing/2014/main" val="3254317117"/>
                  </a:ext>
                </a:extLst>
              </a:tr>
            </a:tbl>
          </a:graphicData>
        </a:graphic>
      </p:graphicFrame>
      <p:sp>
        <p:nvSpPr>
          <p:cNvPr id="13" name="Rectangle 12">
            <a:extLst>
              <a:ext uri="{FF2B5EF4-FFF2-40B4-BE49-F238E27FC236}">
                <a16:creationId xmlns:a16="http://schemas.microsoft.com/office/drawing/2014/main" id="{2C36C7C2-90A6-49BD-A47D-C18398825AC9}"/>
              </a:ext>
            </a:extLst>
          </p:cNvPr>
          <p:cNvSpPr/>
          <p:nvPr/>
        </p:nvSpPr>
        <p:spPr>
          <a:xfrm>
            <a:off x="-126062" y="1173379"/>
            <a:ext cx="1210909" cy="584775"/>
          </a:xfrm>
          <a:prstGeom prst="rect">
            <a:avLst/>
          </a:prstGeom>
          <a:noFill/>
        </p:spPr>
        <p:txBody>
          <a:bodyPr wrap="square" lIns="91440" tIns="45720" rIns="91440" bIns="45720">
            <a:spAutoFit/>
          </a:bodyPr>
          <a:lstStyle/>
          <a:p>
            <a:pPr algn="ctr"/>
            <a:r>
              <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Y6</a:t>
            </a:r>
          </a:p>
        </p:txBody>
      </p:sp>
      <p:sp>
        <p:nvSpPr>
          <p:cNvPr id="14" name="Rectangle 13">
            <a:extLst>
              <a:ext uri="{FF2B5EF4-FFF2-40B4-BE49-F238E27FC236}">
                <a16:creationId xmlns:a16="http://schemas.microsoft.com/office/drawing/2014/main" id="{A5736F1B-DE19-40BF-8F64-8363071ABE6E}"/>
              </a:ext>
            </a:extLst>
          </p:cNvPr>
          <p:cNvSpPr/>
          <p:nvPr/>
        </p:nvSpPr>
        <p:spPr>
          <a:xfrm>
            <a:off x="-172092" y="2585284"/>
            <a:ext cx="1210909" cy="584775"/>
          </a:xfrm>
          <a:prstGeom prst="rect">
            <a:avLst/>
          </a:prstGeom>
          <a:noFill/>
        </p:spPr>
        <p:txBody>
          <a:bodyPr wrap="square" lIns="91440" tIns="45720" rIns="91440" bIns="45720">
            <a:spAutoFit/>
          </a:bodyPr>
          <a:lstStyle/>
          <a:p>
            <a:pPr algn="ctr"/>
            <a:r>
              <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Y5</a:t>
            </a:r>
          </a:p>
        </p:txBody>
      </p:sp>
      <p:sp>
        <p:nvSpPr>
          <p:cNvPr id="15" name="Rectangle 14">
            <a:extLst>
              <a:ext uri="{FF2B5EF4-FFF2-40B4-BE49-F238E27FC236}">
                <a16:creationId xmlns:a16="http://schemas.microsoft.com/office/drawing/2014/main" id="{EAEDA8AC-2FA7-4CB4-9283-4615D7AAAAE5}"/>
              </a:ext>
            </a:extLst>
          </p:cNvPr>
          <p:cNvSpPr/>
          <p:nvPr/>
        </p:nvSpPr>
        <p:spPr>
          <a:xfrm>
            <a:off x="-126062" y="5826628"/>
            <a:ext cx="1210909" cy="584775"/>
          </a:xfrm>
          <a:prstGeom prst="rect">
            <a:avLst/>
          </a:prstGeom>
          <a:noFill/>
        </p:spPr>
        <p:txBody>
          <a:bodyPr wrap="square" lIns="91440" tIns="45720" rIns="91440" bIns="45720">
            <a:spAutoFit/>
          </a:bodyPr>
          <a:lstStyle/>
          <a:p>
            <a:pPr algn="ctr"/>
            <a:r>
              <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Y3</a:t>
            </a:r>
          </a:p>
        </p:txBody>
      </p:sp>
      <p:sp>
        <p:nvSpPr>
          <p:cNvPr id="16" name="Rectangle 15">
            <a:extLst>
              <a:ext uri="{FF2B5EF4-FFF2-40B4-BE49-F238E27FC236}">
                <a16:creationId xmlns:a16="http://schemas.microsoft.com/office/drawing/2014/main" id="{6F85489F-C5D5-45B6-8847-8846DEF91AB2}"/>
              </a:ext>
            </a:extLst>
          </p:cNvPr>
          <p:cNvSpPr/>
          <p:nvPr/>
        </p:nvSpPr>
        <p:spPr>
          <a:xfrm>
            <a:off x="-172093" y="4288345"/>
            <a:ext cx="1210909" cy="584775"/>
          </a:xfrm>
          <a:prstGeom prst="rect">
            <a:avLst/>
          </a:prstGeom>
          <a:noFill/>
        </p:spPr>
        <p:txBody>
          <a:bodyPr wrap="square" lIns="91440" tIns="45720" rIns="91440" bIns="45720">
            <a:spAutoFit/>
          </a:bodyPr>
          <a:lstStyle/>
          <a:p>
            <a:pPr algn="ctr"/>
            <a:r>
              <a:rPr lang="en-US" sz="32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Y4</a:t>
            </a:r>
          </a:p>
        </p:txBody>
      </p:sp>
      <p:sp>
        <p:nvSpPr>
          <p:cNvPr id="2" name="Rectangle 1">
            <a:extLst>
              <a:ext uri="{FF2B5EF4-FFF2-40B4-BE49-F238E27FC236}">
                <a16:creationId xmlns:a16="http://schemas.microsoft.com/office/drawing/2014/main" id="{237C9968-E438-CBCF-0D70-1C8552AB708F}"/>
              </a:ext>
            </a:extLst>
          </p:cNvPr>
          <p:cNvSpPr/>
          <p:nvPr/>
        </p:nvSpPr>
        <p:spPr>
          <a:xfrm>
            <a:off x="916431" y="716630"/>
            <a:ext cx="10873460" cy="5847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69E7784-41A9-AB0E-EEEC-6FC204B5D721}"/>
              </a:ext>
            </a:extLst>
          </p:cNvPr>
          <p:cNvSpPr/>
          <p:nvPr/>
        </p:nvSpPr>
        <p:spPr>
          <a:xfrm>
            <a:off x="916431" y="2215513"/>
            <a:ext cx="10873460" cy="5847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2363B935-004C-DB15-4910-D22FD6D5C35C}"/>
              </a:ext>
            </a:extLst>
          </p:cNvPr>
          <p:cNvSpPr/>
          <p:nvPr/>
        </p:nvSpPr>
        <p:spPr>
          <a:xfrm>
            <a:off x="913112" y="3694826"/>
            <a:ext cx="10873460" cy="5847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FF043870-696F-F4A4-C8CF-13F45773DA2A}"/>
              </a:ext>
            </a:extLst>
          </p:cNvPr>
          <p:cNvSpPr/>
          <p:nvPr/>
        </p:nvSpPr>
        <p:spPr>
          <a:xfrm>
            <a:off x="919750" y="5275019"/>
            <a:ext cx="10873460" cy="5847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0593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3"/>
                                        </p:tgtEl>
                                      </p:cBhvr>
                                    </p:animEffect>
                                    <p:set>
                                      <p:cBhvr>
                                        <p:cTn id="10" dur="1" fill="hold">
                                          <p:stCondLst>
                                            <p:cond delay="499"/>
                                          </p:stCondLst>
                                        </p:cTn>
                                        <p:tgtEl>
                                          <p:spTgt spid="3"/>
                                        </p:tgtEl>
                                        <p:attrNameLst>
                                          <p:attrName>style.visibility</p:attrName>
                                        </p:attrNameLst>
                                      </p:cBhvr>
                                      <p:to>
                                        <p:strVal val="hidden"/>
                                      </p:to>
                                    </p:set>
                                  </p:childTnLst>
                                </p:cTn>
                              </p:par>
                              <p:par>
                                <p:cTn id="11" presetID="10" presetClass="exit" presetSubtype="0" fill="hold" grpId="0" nodeType="withEffect">
                                  <p:stCondLst>
                                    <p:cond delay="0"/>
                                  </p:stCondLst>
                                  <p:childTnLst>
                                    <p:animEffect transition="out" filter="fade">
                                      <p:cBhvr>
                                        <p:cTn id="12" dur="500"/>
                                        <p:tgtEl>
                                          <p:spTgt spid="4"/>
                                        </p:tgtEl>
                                      </p:cBhvr>
                                    </p:animEffect>
                                    <p:set>
                                      <p:cBhvr>
                                        <p:cTn id="13" dur="1" fill="hold">
                                          <p:stCondLst>
                                            <p:cond delay="499"/>
                                          </p:stCondLst>
                                        </p:cTn>
                                        <p:tgtEl>
                                          <p:spTgt spid="4"/>
                                        </p:tgtEl>
                                        <p:attrNameLst>
                                          <p:attrName>style.visibility</p:attrName>
                                        </p:attrNameLst>
                                      </p:cBhvr>
                                      <p:to>
                                        <p:strVal val="hidden"/>
                                      </p:to>
                                    </p:set>
                                  </p:childTnLst>
                                </p:cTn>
                              </p:par>
                              <p:par>
                                <p:cTn id="14" presetID="10" presetClass="exit" presetSubtype="0" fill="hold" grpId="0" nodeType="withEffect">
                                  <p:stCondLst>
                                    <p:cond delay="0"/>
                                  </p:stCondLst>
                                  <p:childTnLst>
                                    <p:animEffect transition="out" filter="fade">
                                      <p:cBhvr>
                                        <p:cTn id="15" dur="500"/>
                                        <p:tgtEl>
                                          <p:spTgt spid="6"/>
                                        </p:tgtEl>
                                      </p:cBhvr>
                                    </p:animEffect>
                                    <p:set>
                                      <p:cBhvr>
                                        <p:cTn id="16"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2DE63FC2-F9B1-0074-3E57-E88AC4D346AE}"/>
              </a:ext>
            </a:extLst>
          </p:cNvPr>
          <p:cNvSpPr>
            <a:spLocks noGrp="1"/>
          </p:cNvSpPr>
          <p:nvPr>
            <p:ph type="title"/>
          </p:nvPr>
        </p:nvSpPr>
        <p:spPr>
          <a:xfrm>
            <a:off x="640200" y="286649"/>
            <a:ext cx="8596668" cy="1320800"/>
          </a:xfrm>
        </p:spPr>
        <p:txBody>
          <a:bodyPr vert="horz" lIns="91440" tIns="45720" rIns="91440" bIns="45720" rtlCol="0" anchor="t">
            <a:normAutofit/>
          </a:bodyPr>
          <a:lstStyle/>
          <a:p>
            <a:r>
              <a:rPr lang="en-US" sz="3600" err="1">
                <a:solidFill>
                  <a:srgbClr val="002060"/>
                </a:solidFill>
                <a:latin typeface="Trebuchet MS" panose="020B0603020202020204" pitchFamily="34" charset="0"/>
              </a:rPr>
              <a:t>Arhoswch</a:t>
            </a:r>
            <a:r>
              <a:rPr lang="en-US" sz="3600">
                <a:solidFill>
                  <a:srgbClr val="002060"/>
                </a:solidFill>
                <a:latin typeface="Trebuchet MS" panose="020B0603020202020204" pitchFamily="34" charset="0"/>
              </a:rPr>
              <a:t>!</a:t>
            </a:r>
          </a:p>
        </p:txBody>
      </p:sp>
      <p:sp>
        <p:nvSpPr>
          <p:cNvPr id="4" name="Text Placeholder 3">
            <a:extLst>
              <a:ext uri="{FF2B5EF4-FFF2-40B4-BE49-F238E27FC236}">
                <a16:creationId xmlns:a16="http://schemas.microsoft.com/office/drawing/2014/main" id="{6AC3D9CD-6C4B-E3E4-B102-47F9CB0528EF}"/>
              </a:ext>
            </a:extLst>
          </p:cNvPr>
          <p:cNvSpPr txBox="1">
            <a:spLocks/>
          </p:cNvSpPr>
          <p:nvPr/>
        </p:nvSpPr>
        <p:spPr>
          <a:xfrm>
            <a:off x="4365705" y="392109"/>
            <a:ext cx="6319332" cy="476896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3" charset="2"/>
              <a:buChar char=""/>
            </a:pPr>
            <a:r>
              <a:rPr lang="en-US" sz="1800"/>
              <a:t> CLEAPSS    </a:t>
            </a:r>
            <a:r>
              <a:rPr lang="en-US" sz="1800">
                <a:hlinkClick r:id="rId2"/>
              </a:rPr>
              <a:t>https://www.cleapss.org.uk/</a:t>
            </a:r>
            <a:endParaRPr lang="en-US" sz="1800"/>
          </a:p>
          <a:p>
            <a:endParaRPr lang="en-US" sz="1800"/>
          </a:p>
          <a:p>
            <a:pPr>
              <a:buFont typeface="Wingdings 3" charset="2"/>
              <a:buChar char=""/>
            </a:pPr>
            <a:endParaRPr lang="en-US" sz="1800"/>
          </a:p>
          <a:p>
            <a:r>
              <a:rPr lang="en-GB" sz="1800" err="1"/>
              <a:t>Dylech</a:t>
            </a:r>
            <a:r>
              <a:rPr lang="en-GB" sz="1800"/>
              <a:t> chi bob </a:t>
            </a:r>
            <a:r>
              <a:rPr lang="en-GB" sz="1800" err="1"/>
              <a:t>amser</a:t>
            </a:r>
            <a:r>
              <a:rPr lang="en-GB" sz="1800"/>
              <a:t> </a:t>
            </a:r>
            <a:r>
              <a:rPr lang="en-GB" sz="1800" err="1"/>
              <a:t>wirio</a:t>
            </a:r>
            <a:r>
              <a:rPr lang="en-GB" sz="1800"/>
              <a:t> CLEAPSS cyn </a:t>
            </a:r>
            <a:r>
              <a:rPr lang="en-GB" sz="1800" err="1"/>
              <a:t>i</a:t>
            </a:r>
            <a:r>
              <a:rPr lang="en-GB" sz="1800"/>
              <a:t> chi </a:t>
            </a:r>
            <a:r>
              <a:rPr lang="en-GB" sz="1800" err="1"/>
              <a:t>wneud</a:t>
            </a:r>
            <a:r>
              <a:rPr lang="en-GB" sz="1800"/>
              <a:t> </a:t>
            </a:r>
            <a:r>
              <a:rPr lang="en-GB" sz="1800" err="1"/>
              <a:t>unrhyw</a:t>
            </a:r>
            <a:r>
              <a:rPr lang="en-GB" sz="1800"/>
              <a:t> </a:t>
            </a:r>
            <a:r>
              <a:rPr lang="en-GB" sz="1800" err="1"/>
              <a:t>beth</a:t>
            </a:r>
            <a:r>
              <a:rPr lang="en-GB" sz="1800"/>
              <a:t>  </a:t>
            </a:r>
            <a:r>
              <a:rPr lang="en-GB" sz="1800" err="1"/>
              <a:t>allai</a:t>
            </a:r>
            <a:r>
              <a:rPr lang="en-GB" sz="1800"/>
              <a:t> </a:t>
            </a:r>
            <a:r>
              <a:rPr lang="en-GB" sz="1800" err="1"/>
              <a:t>fod</a:t>
            </a:r>
            <a:r>
              <a:rPr lang="en-GB" sz="1800"/>
              <a:t> yn </a:t>
            </a:r>
            <a:r>
              <a:rPr lang="en-GB" sz="1800" err="1"/>
              <a:t>beryglus</a:t>
            </a:r>
            <a:r>
              <a:rPr lang="en-GB" sz="1800"/>
              <a:t> </a:t>
            </a:r>
            <a:r>
              <a:rPr lang="en-GB" sz="1800" err="1"/>
              <a:t>gyda'ch</a:t>
            </a:r>
            <a:r>
              <a:rPr lang="en-GB" sz="1800"/>
              <a:t> </a:t>
            </a:r>
            <a:r>
              <a:rPr lang="en-GB" sz="1800" err="1"/>
              <a:t>dosbarth</a:t>
            </a:r>
            <a:r>
              <a:rPr lang="en-GB" sz="1800"/>
              <a:t>.</a:t>
            </a:r>
          </a:p>
          <a:p>
            <a:r>
              <a:rPr lang="en-GB" sz="1800" err="1"/>
              <a:t>Byddwch</a:t>
            </a:r>
            <a:r>
              <a:rPr lang="en-GB" sz="1800"/>
              <a:t> yn </a:t>
            </a:r>
            <a:r>
              <a:rPr lang="en-GB" sz="1800" err="1"/>
              <a:t>wyliadwrus</a:t>
            </a:r>
            <a:r>
              <a:rPr lang="en-GB" sz="1800"/>
              <a:t> o </a:t>
            </a:r>
            <a:r>
              <a:rPr lang="en-GB" sz="1800" err="1"/>
              <a:t>dynnu</a:t>
            </a:r>
            <a:r>
              <a:rPr lang="en-GB" sz="1800"/>
              <a:t> </a:t>
            </a:r>
            <a:r>
              <a:rPr lang="en-GB" sz="1800" err="1"/>
              <a:t>unrhyw</a:t>
            </a:r>
            <a:r>
              <a:rPr lang="en-GB" sz="1800"/>
              <a:t> </a:t>
            </a:r>
            <a:r>
              <a:rPr lang="en-GB" sz="1800" err="1"/>
              <a:t>beth</a:t>
            </a:r>
            <a:r>
              <a:rPr lang="en-GB" sz="1800"/>
              <a:t> </a:t>
            </a:r>
            <a:r>
              <a:rPr lang="en-GB" sz="1800" err="1"/>
              <a:t>oddi</a:t>
            </a:r>
            <a:r>
              <a:rPr lang="en-GB" sz="1800"/>
              <a:t> </a:t>
            </a:r>
            <a:r>
              <a:rPr lang="en-GB" sz="1800" err="1"/>
              <a:t>ar</a:t>
            </a:r>
            <a:r>
              <a:rPr lang="en-GB" sz="1800"/>
              <a:t> y </a:t>
            </a:r>
            <a:r>
              <a:rPr lang="en-GB" sz="1800" err="1"/>
              <a:t>cyfryngau</a:t>
            </a:r>
            <a:r>
              <a:rPr lang="en-GB" sz="1800"/>
              <a:t> </a:t>
            </a:r>
            <a:r>
              <a:rPr lang="en-GB" sz="1800" err="1"/>
              <a:t>cymdeithasol</a:t>
            </a:r>
            <a:r>
              <a:rPr lang="en-GB" sz="1800"/>
              <a:t> </a:t>
            </a:r>
            <a:r>
              <a:rPr lang="en-GB" sz="1800" err="1"/>
              <a:t>heb</a:t>
            </a:r>
            <a:r>
              <a:rPr lang="en-GB" sz="1800"/>
              <a:t> </a:t>
            </a:r>
            <a:r>
              <a:rPr lang="en-GB" sz="1800" err="1"/>
              <a:t>asesiad</a:t>
            </a:r>
            <a:r>
              <a:rPr lang="en-GB" sz="1800"/>
              <a:t> </a:t>
            </a:r>
            <a:r>
              <a:rPr lang="en-GB" sz="1800" err="1"/>
              <a:t>risg</a:t>
            </a:r>
            <a:r>
              <a:rPr lang="en-GB" sz="1800"/>
              <a:t>.</a:t>
            </a:r>
          </a:p>
          <a:p>
            <a:r>
              <a:rPr lang="en-GB" sz="1800"/>
              <a:t>Mae </a:t>
            </a:r>
            <a:r>
              <a:rPr lang="en-GB" sz="1800" err="1"/>
              <a:t>pob</a:t>
            </a:r>
            <a:r>
              <a:rPr lang="en-GB" sz="1800"/>
              <a:t> </a:t>
            </a:r>
            <a:r>
              <a:rPr lang="en-GB" sz="1800" err="1"/>
              <a:t>AALl</a:t>
            </a:r>
            <a:r>
              <a:rPr lang="en-GB" sz="1800"/>
              <a:t> yn </a:t>
            </a:r>
            <a:r>
              <a:rPr lang="en-GB" sz="1800" err="1"/>
              <a:t>ymrwymo</a:t>
            </a:r>
            <a:r>
              <a:rPr lang="en-GB" sz="1800"/>
              <a:t> </a:t>
            </a:r>
            <a:r>
              <a:rPr lang="en-GB" sz="1800" err="1"/>
              <a:t>i</a:t>
            </a:r>
            <a:r>
              <a:rPr lang="en-GB" sz="1800"/>
              <a:t> CLEAPSS </a:t>
            </a:r>
            <a:r>
              <a:rPr lang="en-GB" sz="1800" err="1"/>
              <a:t>i’w</a:t>
            </a:r>
            <a:r>
              <a:rPr lang="en-GB" sz="1800"/>
              <a:t> </a:t>
            </a:r>
            <a:r>
              <a:rPr lang="en-GB" sz="1800" err="1"/>
              <a:t>diogelu</a:t>
            </a:r>
            <a:r>
              <a:rPr lang="en-GB" sz="1800"/>
              <a:t>. </a:t>
            </a:r>
            <a:r>
              <a:rPr lang="en-GB" sz="1800" err="1"/>
              <a:t>Os</a:t>
            </a:r>
            <a:r>
              <a:rPr lang="en-GB" sz="1800"/>
              <a:t> </a:t>
            </a:r>
            <a:r>
              <a:rPr lang="en-GB" sz="1800" err="1"/>
              <a:t>ydych</a:t>
            </a:r>
            <a:r>
              <a:rPr lang="en-GB" sz="1800"/>
              <a:t> </a:t>
            </a:r>
            <a:r>
              <a:rPr lang="en-GB" sz="1800" err="1"/>
              <a:t>chi’n</a:t>
            </a:r>
            <a:r>
              <a:rPr lang="en-GB" sz="1800"/>
              <a:t> </a:t>
            </a:r>
            <a:r>
              <a:rPr lang="en-GB" sz="1800" err="1"/>
              <a:t>gwneud</a:t>
            </a:r>
            <a:r>
              <a:rPr lang="en-GB" sz="1800"/>
              <a:t> </a:t>
            </a:r>
            <a:r>
              <a:rPr lang="en-GB" sz="1800" err="1"/>
              <a:t>rhywbeth</a:t>
            </a:r>
            <a:r>
              <a:rPr lang="en-GB" sz="1800"/>
              <a:t> </a:t>
            </a:r>
            <a:r>
              <a:rPr lang="en-GB" sz="1800" err="1"/>
              <a:t>peryglus</a:t>
            </a:r>
            <a:r>
              <a:rPr lang="en-GB" sz="1800"/>
              <a:t> ac </a:t>
            </a:r>
            <a:r>
              <a:rPr lang="en-GB" sz="1800" err="1"/>
              <a:t>nad</a:t>
            </a:r>
            <a:r>
              <a:rPr lang="en-GB" sz="1800"/>
              <a:t> </a:t>
            </a:r>
            <a:r>
              <a:rPr lang="en-GB" sz="1800" err="1"/>
              <a:t>yw</a:t>
            </a:r>
            <a:r>
              <a:rPr lang="en-GB" sz="1800"/>
              <a:t> </a:t>
            </a:r>
            <a:r>
              <a:rPr lang="en-GB" sz="1800" err="1"/>
              <a:t>wedi'i</a:t>
            </a:r>
            <a:r>
              <a:rPr lang="en-GB" sz="1800"/>
              <a:t> </a:t>
            </a:r>
            <a:r>
              <a:rPr lang="en-GB" sz="1800" err="1"/>
              <a:t>gynnwys</a:t>
            </a:r>
            <a:r>
              <a:rPr lang="en-GB" sz="1800"/>
              <a:t> yn CLEAPSS, does dim </a:t>
            </a:r>
            <a:r>
              <a:rPr lang="en-GB" sz="1800" err="1"/>
              <a:t>yswiriant</a:t>
            </a:r>
            <a:r>
              <a:rPr lang="en-GB" sz="1800"/>
              <a:t> </a:t>
            </a:r>
            <a:r>
              <a:rPr lang="en-GB" sz="1800" err="1"/>
              <a:t>gennych</a:t>
            </a:r>
            <a:r>
              <a:rPr lang="en-GB" sz="1800"/>
              <a:t>!</a:t>
            </a:r>
          </a:p>
          <a:p>
            <a:pPr marL="0" indent="0">
              <a:buNone/>
            </a:pPr>
            <a:r>
              <a:rPr lang="en-GB" sz="1800" err="1"/>
              <a:t>Meddyliwch</a:t>
            </a:r>
            <a:r>
              <a:rPr lang="en-GB" sz="1800"/>
              <a:t> bob </a:t>
            </a:r>
            <a:r>
              <a:rPr lang="en-GB" sz="1800" err="1"/>
              <a:t>amser</a:t>
            </a:r>
            <a:r>
              <a:rPr lang="en-GB" sz="1800"/>
              <a:t>:</a:t>
            </a:r>
          </a:p>
          <a:p>
            <a:r>
              <a:rPr lang="en-GB" sz="1800"/>
              <a:t>Beth </a:t>
            </a:r>
            <a:r>
              <a:rPr lang="en-GB" sz="1800" err="1"/>
              <a:t>yw'r</a:t>
            </a:r>
            <a:r>
              <a:rPr lang="en-GB" sz="1800"/>
              <a:t> </a:t>
            </a:r>
            <a:r>
              <a:rPr lang="en-GB" sz="1800" err="1"/>
              <a:t>gwaethaf</a:t>
            </a:r>
            <a:r>
              <a:rPr lang="en-GB" sz="1800"/>
              <a:t> </a:t>
            </a:r>
            <a:r>
              <a:rPr lang="en-GB" sz="1800" err="1"/>
              <a:t>allai</a:t>
            </a:r>
            <a:r>
              <a:rPr lang="en-GB" sz="1800"/>
              <a:t> </a:t>
            </a:r>
            <a:r>
              <a:rPr lang="en-GB" sz="1800" err="1"/>
              <a:t>ddigwydd</a:t>
            </a:r>
            <a:r>
              <a:rPr lang="en-GB" sz="1800"/>
              <a:t>?</a:t>
            </a:r>
          </a:p>
          <a:p>
            <a:r>
              <a:rPr lang="en-GB" sz="1800" err="1"/>
              <a:t>Allwch</a:t>
            </a:r>
            <a:r>
              <a:rPr lang="en-GB" sz="1800"/>
              <a:t> chi ei </a:t>
            </a:r>
            <a:r>
              <a:rPr lang="en-GB" sz="1800" err="1"/>
              <a:t>osgoi</a:t>
            </a:r>
            <a:r>
              <a:rPr lang="en-GB" sz="1800"/>
              <a:t>?</a:t>
            </a:r>
          </a:p>
          <a:p>
            <a:r>
              <a:rPr lang="en-GB" sz="1800" err="1"/>
              <a:t>Allwch</a:t>
            </a:r>
            <a:r>
              <a:rPr lang="en-GB" sz="1800"/>
              <a:t> chi </a:t>
            </a:r>
            <a:r>
              <a:rPr lang="en-GB" sz="1800" err="1"/>
              <a:t>leihau'r</a:t>
            </a:r>
            <a:r>
              <a:rPr lang="en-GB" sz="1800"/>
              <a:t> </a:t>
            </a:r>
            <a:r>
              <a:rPr lang="en-GB" sz="1800" err="1"/>
              <a:t>tebygrwydd</a:t>
            </a:r>
            <a:r>
              <a:rPr lang="en-GB" sz="1800"/>
              <a:t>?</a:t>
            </a:r>
          </a:p>
          <a:p>
            <a:r>
              <a:rPr lang="en-GB" sz="1800"/>
              <a:t>Beth </a:t>
            </a:r>
            <a:r>
              <a:rPr lang="en-GB" sz="1800" err="1"/>
              <a:t>fyddech</a:t>
            </a:r>
            <a:r>
              <a:rPr lang="en-GB" sz="1800"/>
              <a:t> </a:t>
            </a:r>
            <a:r>
              <a:rPr lang="en-GB" sz="1800" err="1"/>
              <a:t>chi'n</a:t>
            </a:r>
            <a:r>
              <a:rPr lang="en-GB" sz="1800"/>
              <a:t> ei </a:t>
            </a:r>
            <a:r>
              <a:rPr lang="en-GB" sz="1800" err="1"/>
              <a:t>wneud</a:t>
            </a:r>
            <a:r>
              <a:rPr lang="en-GB" sz="1800"/>
              <a:t> pe </a:t>
            </a:r>
            <a:r>
              <a:rPr lang="en-GB" sz="1800" err="1"/>
              <a:t>bai'n</a:t>
            </a:r>
            <a:r>
              <a:rPr lang="en-GB" sz="1800"/>
              <a:t> </a:t>
            </a:r>
            <a:r>
              <a:rPr lang="en-GB" sz="1800" err="1"/>
              <a:t>digwydd</a:t>
            </a:r>
            <a:r>
              <a:rPr lang="en-GB" sz="1800"/>
              <a:t>?</a:t>
            </a:r>
          </a:p>
          <a:p>
            <a:endParaRPr lang="en-GB" sz="1800"/>
          </a:p>
        </p:txBody>
      </p:sp>
      <p:pic>
        <p:nvPicPr>
          <p:cNvPr id="5" name="Picture 4">
            <a:extLst>
              <a:ext uri="{FF2B5EF4-FFF2-40B4-BE49-F238E27FC236}">
                <a16:creationId xmlns:a16="http://schemas.microsoft.com/office/drawing/2014/main" id="{0DC6C084-A4C3-F238-F3D3-8A6088D32EAF}"/>
              </a:ext>
            </a:extLst>
          </p:cNvPr>
          <p:cNvPicPr>
            <a:picLocks noChangeAspect="1"/>
          </p:cNvPicPr>
          <p:nvPr/>
        </p:nvPicPr>
        <p:blipFill rotWithShape="1">
          <a:blip r:embed="rId3"/>
          <a:srcRect l="25838" t="7616" r="25341" b="80992"/>
          <a:stretch/>
        </p:blipFill>
        <p:spPr>
          <a:xfrm>
            <a:off x="4549219" y="671795"/>
            <a:ext cx="5952304" cy="781236"/>
          </a:xfrm>
          <a:prstGeom prst="rect">
            <a:avLst/>
          </a:prstGeom>
        </p:spPr>
      </p:pic>
      <p:pic>
        <p:nvPicPr>
          <p:cNvPr id="7" name="Content Placeholder 5" descr="Pause">
            <a:extLst>
              <a:ext uri="{FF2B5EF4-FFF2-40B4-BE49-F238E27FC236}">
                <a16:creationId xmlns:a16="http://schemas.microsoft.com/office/drawing/2014/main" id="{E0D7C085-DDAC-8D54-521B-E7B1CC76F9D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3269" y="1256477"/>
            <a:ext cx="3733682" cy="3733682"/>
          </a:xfrm>
          <a:prstGeom prst="rect">
            <a:avLst/>
          </a:prstGeom>
        </p:spPr>
      </p:pic>
    </p:spTree>
    <p:extLst>
      <p:ext uri="{BB962C8B-B14F-4D97-AF65-F5344CB8AC3E}">
        <p14:creationId xmlns:p14="http://schemas.microsoft.com/office/powerpoint/2010/main" val="1132390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5EBE109-CDB0-3B84-EED1-349F0195A02C}"/>
              </a:ext>
            </a:extLst>
          </p:cNvPr>
          <p:cNvSpPr>
            <a:spLocks noGrp="1"/>
          </p:cNvSpPr>
          <p:nvPr>
            <p:ph type="title"/>
          </p:nvPr>
        </p:nvSpPr>
        <p:spPr>
          <a:xfrm>
            <a:off x="1002454" y="612901"/>
            <a:ext cx="8596668" cy="1320800"/>
          </a:xfrm>
        </p:spPr>
        <p:txBody>
          <a:bodyPr vert="horz" lIns="91440" tIns="45720" rIns="91440" bIns="45720" rtlCol="0" anchor="t">
            <a:normAutofit/>
          </a:bodyPr>
          <a:lstStyle/>
          <a:p>
            <a:r>
              <a:rPr lang="en-US" sz="4000">
                <a:solidFill>
                  <a:srgbClr val="002060"/>
                </a:solidFill>
                <a:latin typeface="+mn-lt"/>
              </a:rPr>
              <a:t>Wait!</a:t>
            </a:r>
          </a:p>
        </p:txBody>
      </p:sp>
      <p:pic>
        <p:nvPicPr>
          <p:cNvPr id="4" name="Content Placeholder 5" descr="Pause">
            <a:extLst>
              <a:ext uri="{FF2B5EF4-FFF2-40B4-BE49-F238E27FC236}">
                <a16:creationId xmlns:a16="http://schemas.microsoft.com/office/drawing/2014/main" id="{0A46C8D2-1980-B133-2C4C-9FFFA234580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12219" y="1763091"/>
            <a:ext cx="3769831" cy="3769831"/>
          </a:xfrm>
          <a:prstGeom prst="rect">
            <a:avLst/>
          </a:prstGeom>
        </p:spPr>
      </p:pic>
      <p:pic>
        <p:nvPicPr>
          <p:cNvPr id="5" name="Picture 4">
            <a:extLst>
              <a:ext uri="{FF2B5EF4-FFF2-40B4-BE49-F238E27FC236}">
                <a16:creationId xmlns:a16="http://schemas.microsoft.com/office/drawing/2014/main" id="{3C06839D-57F0-DCFD-80FA-F1BCF17284AE}"/>
              </a:ext>
            </a:extLst>
          </p:cNvPr>
          <p:cNvPicPr>
            <a:picLocks noChangeAspect="1"/>
          </p:cNvPicPr>
          <p:nvPr/>
        </p:nvPicPr>
        <p:blipFill rotWithShape="1">
          <a:blip r:embed="rId4"/>
          <a:srcRect l="25838" t="7616" r="25341" b="80992"/>
          <a:stretch/>
        </p:blipFill>
        <p:spPr>
          <a:xfrm>
            <a:off x="3574626" y="1152465"/>
            <a:ext cx="5952304" cy="781236"/>
          </a:xfrm>
          <a:prstGeom prst="rect">
            <a:avLst/>
          </a:prstGeom>
        </p:spPr>
      </p:pic>
      <p:sp>
        <p:nvSpPr>
          <p:cNvPr id="6" name="Rectangle 5">
            <a:extLst>
              <a:ext uri="{FF2B5EF4-FFF2-40B4-BE49-F238E27FC236}">
                <a16:creationId xmlns:a16="http://schemas.microsoft.com/office/drawing/2014/main" id="{8405FCC9-9626-316A-B7D2-C5FBABAFF784}"/>
              </a:ext>
            </a:extLst>
          </p:cNvPr>
          <p:cNvSpPr/>
          <p:nvPr/>
        </p:nvSpPr>
        <p:spPr>
          <a:xfrm>
            <a:off x="3776486" y="592646"/>
            <a:ext cx="4639027" cy="369332"/>
          </a:xfrm>
          <a:prstGeom prst="rect">
            <a:avLst/>
          </a:prstGeom>
        </p:spPr>
        <p:txBody>
          <a:bodyPr wrap="none">
            <a:spAutoFit/>
          </a:bodyPr>
          <a:lstStyle/>
          <a:p>
            <a:pPr>
              <a:buFont typeface="Wingdings 3" charset="2"/>
              <a:buChar char=""/>
            </a:pPr>
            <a:r>
              <a:rPr lang="en-US"/>
              <a:t> CLEAPSS    </a:t>
            </a:r>
            <a:r>
              <a:rPr lang="en-US">
                <a:hlinkClick r:id="rId5"/>
              </a:rPr>
              <a:t>https://www.cleapss.org.uk/</a:t>
            </a:r>
            <a:endParaRPr lang="en-US"/>
          </a:p>
        </p:txBody>
      </p:sp>
      <p:sp>
        <p:nvSpPr>
          <p:cNvPr id="7" name="Rectangle 6">
            <a:extLst>
              <a:ext uri="{FF2B5EF4-FFF2-40B4-BE49-F238E27FC236}">
                <a16:creationId xmlns:a16="http://schemas.microsoft.com/office/drawing/2014/main" id="{CD9BF7B8-6D3E-ECFD-F3F4-BB49F9B66DD2}"/>
              </a:ext>
            </a:extLst>
          </p:cNvPr>
          <p:cNvSpPr/>
          <p:nvPr/>
        </p:nvSpPr>
        <p:spPr>
          <a:xfrm>
            <a:off x="4708528" y="2056686"/>
            <a:ext cx="6096000" cy="3693319"/>
          </a:xfrm>
          <a:prstGeom prst="rect">
            <a:avLst/>
          </a:prstGeom>
        </p:spPr>
        <p:txBody>
          <a:bodyPr>
            <a:spAutoFit/>
          </a:bodyPr>
          <a:lstStyle/>
          <a:p>
            <a:pPr fontAlgn="base"/>
            <a:r>
              <a:rPr lang="en-GB">
                <a:solidFill>
                  <a:srgbClr val="000000"/>
                </a:solidFill>
                <a:latin typeface="Calibri" panose="020F0502020204030204" pitchFamily="34" charset="0"/>
              </a:rPr>
              <a:t>Always check </a:t>
            </a:r>
            <a:r>
              <a:rPr lang="en-GB">
                <a:solidFill>
                  <a:srgbClr val="000000"/>
                </a:solidFill>
                <a:latin typeface="Calibri" panose="020F0502020204030204" pitchFamily="34" charset="0"/>
                <a:hlinkClick r:id="rId6"/>
              </a:rPr>
              <a:t>CLEAPSS</a:t>
            </a:r>
            <a:r>
              <a:rPr lang="en-GB">
                <a:solidFill>
                  <a:srgbClr val="000000"/>
                </a:solidFill>
                <a:latin typeface="Calibri" panose="020F0502020204030204" pitchFamily="34" charset="0"/>
              </a:rPr>
              <a:t> before you do anything with risky with your class. </a:t>
            </a:r>
            <a:endParaRPr lang="en-GB">
              <a:solidFill>
                <a:srgbClr val="000000"/>
              </a:solidFill>
              <a:latin typeface="Segoe UI" panose="020B0502040204020203" pitchFamily="34" charset="0"/>
            </a:endParaRPr>
          </a:p>
          <a:p>
            <a:pPr fontAlgn="base"/>
            <a:r>
              <a:rPr lang="en-GB">
                <a:solidFill>
                  <a:srgbClr val="000000"/>
                </a:solidFill>
                <a:latin typeface="Calibri" panose="020F0502020204030204" pitchFamily="34" charset="0"/>
              </a:rPr>
              <a:t>Be wary of taking anything off social media without a risk assessment. </a:t>
            </a:r>
            <a:endParaRPr lang="en-GB">
              <a:solidFill>
                <a:srgbClr val="000000"/>
              </a:solidFill>
              <a:latin typeface="Segoe UI" panose="020B0502040204020203" pitchFamily="34" charset="0"/>
            </a:endParaRPr>
          </a:p>
          <a:p>
            <a:pPr fontAlgn="base"/>
            <a:r>
              <a:rPr lang="en-GB">
                <a:solidFill>
                  <a:srgbClr val="000000"/>
                </a:solidFill>
                <a:latin typeface="Calibri" panose="020F0502020204030204" pitchFamily="34" charset="0"/>
              </a:rPr>
              <a:t>All LEAs sign up to CLEAPSS as a way of insurance. If you do something risky and it is not covered in CLEAPSS, then you are not covered! </a:t>
            </a:r>
            <a:endParaRPr lang="en-GB">
              <a:solidFill>
                <a:srgbClr val="000000"/>
              </a:solidFill>
              <a:latin typeface="Segoe UI" panose="020B0502040204020203" pitchFamily="34" charset="0"/>
            </a:endParaRPr>
          </a:p>
          <a:p>
            <a:pPr fontAlgn="base"/>
            <a:r>
              <a:rPr lang="en-GB">
                <a:solidFill>
                  <a:srgbClr val="000000"/>
                </a:solidFill>
                <a:latin typeface="Calibri" panose="020F0502020204030204" pitchFamily="34" charset="0"/>
              </a:rPr>
              <a:t> </a:t>
            </a:r>
            <a:endParaRPr lang="en-GB">
              <a:solidFill>
                <a:srgbClr val="000000"/>
              </a:solidFill>
              <a:latin typeface="Segoe UI" panose="020B0502040204020203" pitchFamily="34" charset="0"/>
            </a:endParaRPr>
          </a:p>
          <a:p>
            <a:pPr fontAlgn="base"/>
            <a:r>
              <a:rPr lang="en-GB">
                <a:solidFill>
                  <a:srgbClr val="000000"/>
                </a:solidFill>
                <a:latin typeface="Calibri" panose="020F0502020204030204" pitchFamily="34" charset="0"/>
              </a:rPr>
              <a:t>   Always think: </a:t>
            </a:r>
            <a:endParaRPr lang="en-GB">
              <a:solidFill>
                <a:srgbClr val="000000"/>
              </a:solidFill>
              <a:latin typeface="Segoe UI" panose="020B0502040204020203" pitchFamily="34" charset="0"/>
            </a:endParaRPr>
          </a:p>
          <a:p>
            <a:pPr fontAlgn="base"/>
            <a:r>
              <a:rPr lang="en-GB">
                <a:solidFill>
                  <a:srgbClr val="000000"/>
                </a:solidFill>
                <a:latin typeface="Calibri" panose="020F0502020204030204" pitchFamily="34" charset="0"/>
              </a:rPr>
              <a:t>What is the worse that could happen? </a:t>
            </a:r>
            <a:endParaRPr lang="en-GB">
              <a:solidFill>
                <a:srgbClr val="000000"/>
              </a:solidFill>
              <a:latin typeface="Segoe UI" panose="020B0502040204020203" pitchFamily="34" charset="0"/>
            </a:endParaRPr>
          </a:p>
          <a:p>
            <a:pPr fontAlgn="base"/>
            <a:r>
              <a:rPr lang="en-GB">
                <a:solidFill>
                  <a:srgbClr val="000000"/>
                </a:solidFill>
                <a:latin typeface="Calibri" panose="020F0502020204030204" pitchFamily="34" charset="0"/>
              </a:rPr>
              <a:t>Can you avoid it? </a:t>
            </a:r>
            <a:endParaRPr lang="en-GB">
              <a:solidFill>
                <a:srgbClr val="000000"/>
              </a:solidFill>
              <a:latin typeface="Segoe UI" panose="020B0502040204020203" pitchFamily="34" charset="0"/>
            </a:endParaRPr>
          </a:p>
          <a:p>
            <a:pPr fontAlgn="base"/>
            <a:r>
              <a:rPr lang="en-GB">
                <a:solidFill>
                  <a:srgbClr val="000000"/>
                </a:solidFill>
                <a:latin typeface="Calibri" panose="020F0502020204030204" pitchFamily="34" charset="0"/>
              </a:rPr>
              <a:t>Can you reduce the chance? </a:t>
            </a:r>
            <a:endParaRPr lang="en-GB">
              <a:solidFill>
                <a:srgbClr val="000000"/>
              </a:solidFill>
              <a:latin typeface="Segoe UI" panose="020B0502040204020203" pitchFamily="34" charset="0"/>
            </a:endParaRPr>
          </a:p>
          <a:p>
            <a:pPr fontAlgn="base"/>
            <a:r>
              <a:rPr lang="en-GB">
                <a:solidFill>
                  <a:srgbClr val="000000"/>
                </a:solidFill>
                <a:latin typeface="Calibri" panose="020F0502020204030204" pitchFamily="34" charset="0"/>
              </a:rPr>
              <a:t>What would you do if it happened? </a:t>
            </a:r>
            <a:endParaRPr lang="en-GB" b="0" i="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361310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7148A8-9745-4ACB-BDD1-8DBB6BA8444D}"/>
              </a:ext>
            </a:extLst>
          </p:cNvPr>
          <p:cNvPicPr>
            <a:picLocks noChangeAspect="1"/>
          </p:cNvPicPr>
          <p:nvPr/>
        </p:nvPicPr>
        <p:blipFill rotWithShape="1">
          <a:blip r:embed="rId3"/>
          <a:srcRect l="21772" t="24879" r="53906" b="49897"/>
          <a:stretch/>
        </p:blipFill>
        <p:spPr>
          <a:xfrm>
            <a:off x="481928" y="1558721"/>
            <a:ext cx="5204975" cy="3129682"/>
          </a:xfrm>
          <a:prstGeom prst="rect">
            <a:avLst/>
          </a:prstGeom>
          <a:ln w="57150">
            <a:solidFill>
              <a:srgbClr val="7030A0"/>
            </a:solidFill>
          </a:ln>
        </p:spPr>
      </p:pic>
      <p:sp>
        <p:nvSpPr>
          <p:cNvPr id="3" name="Title 1">
            <a:extLst>
              <a:ext uri="{FF2B5EF4-FFF2-40B4-BE49-F238E27FC236}">
                <a16:creationId xmlns:a16="http://schemas.microsoft.com/office/drawing/2014/main" id="{07A39593-9092-4F60-B0ED-C68694C3603D}"/>
              </a:ext>
            </a:extLst>
          </p:cNvPr>
          <p:cNvSpPr txBox="1">
            <a:spLocks/>
          </p:cNvSpPr>
          <p:nvPr/>
        </p:nvSpPr>
        <p:spPr>
          <a:xfrm>
            <a:off x="418524" y="237921"/>
            <a:ext cx="11795792" cy="1320800"/>
          </a:xfrm>
          <a:prstGeom prst="rect">
            <a:avLst/>
          </a:prstGeom>
        </p:spPr>
        <p:txBody>
          <a:bodyP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err="1">
                <a:solidFill>
                  <a:srgbClr val="002060"/>
                </a:solidFill>
              </a:rPr>
              <a:t>Geirfa</a:t>
            </a:r>
            <a:r>
              <a:rPr lang="en-GB" sz="3200">
                <a:solidFill>
                  <a:srgbClr val="002060"/>
                </a:solidFill>
              </a:rPr>
              <a:t> a </a:t>
            </a:r>
            <a:r>
              <a:rPr lang="en-GB" sz="3200" err="1">
                <a:solidFill>
                  <a:srgbClr val="002060"/>
                </a:solidFill>
              </a:rPr>
              <a:t>Therminoleg</a:t>
            </a:r>
            <a:r>
              <a:rPr lang="en-GB" sz="3200">
                <a:solidFill>
                  <a:srgbClr val="002060"/>
                </a:solidFill>
              </a:rPr>
              <a:t>   </a:t>
            </a:r>
          </a:p>
          <a:p>
            <a:r>
              <a:rPr lang="en-GB" sz="3200" err="1">
                <a:solidFill>
                  <a:srgbClr val="002060"/>
                </a:solidFill>
              </a:rPr>
              <a:t>Sgiliau</a:t>
            </a:r>
            <a:r>
              <a:rPr lang="en-GB" sz="3200">
                <a:solidFill>
                  <a:srgbClr val="002060"/>
                </a:solidFill>
              </a:rPr>
              <a:t> </a:t>
            </a:r>
            <a:r>
              <a:rPr lang="en-GB" sz="3200" err="1">
                <a:solidFill>
                  <a:srgbClr val="002060"/>
                </a:solidFill>
              </a:rPr>
              <a:t>Llythrennedd</a:t>
            </a:r>
            <a:br>
              <a:rPr lang="en-GB" sz="3200" i="1">
                <a:solidFill>
                  <a:srgbClr val="002060"/>
                </a:solidFill>
              </a:rPr>
            </a:br>
            <a:br>
              <a:rPr lang="en-GB" sz="3200" i="1">
                <a:solidFill>
                  <a:srgbClr val="002060"/>
                </a:solidFill>
              </a:rPr>
            </a:br>
            <a:br>
              <a:rPr lang="en-GB" sz="3200" i="1">
                <a:solidFill>
                  <a:srgbClr val="002060"/>
                </a:solidFill>
              </a:rPr>
            </a:br>
            <a:endParaRPr lang="en-GB" sz="3200" i="1">
              <a:solidFill>
                <a:srgbClr val="002060"/>
              </a:solidFill>
            </a:endParaRPr>
          </a:p>
        </p:txBody>
      </p:sp>
      <p:sp>
        <p:nvSpPr>
          <p:cNvPr id="4" name="Title 1">
            <a:extLst>
              <a:ext uri="{FF2B5EF4-FFF2-40B4-BE49-F238E27FC236}">
                <a16:creationId xmlns:a16="http://schemas.microsoft.com/office/drawing/2014/main" id="{63BF472A-20BB-4C16-8C21-F323A678ADD2}"/>
              </a:ext>
            </a:extLst>
          </p:cNvPr>
          <p:cNvSpPr txBox="1">
            <a:spLocks/>
          </p:cNvSpPr>
          <p:nvPr/>
        </p:nvSpPr>
        <p:spPr>
          <a:xfrm>
            <a:off x="481929" y="5117997"/>
            <a:ext cx="5204974" cy="1140276"/>
          </a:xfrm>
          <a:prstGeom prst="rect">
            <a:avLst/>
          </a:prstGeom>
        </p:spPr>
        <p:style>
          <a:lnRef idx="2">
            <a:schemeClr val="accent1"/>
          </a:lnRef>
          <a:fillRef idx="1">
            <a:schemeClr val="lt1"/>
          </a:fillRef>
          <a:effectRef idx="0">
            <a:schemeClr val="accent1"/>
          </a:effectRef>
          <a:fontRef idx="minor">
            <a:schemeClr val="dk1"/>
          </a:fontRef>
        </p:style>
        <p:txBody>
          <a:bodyP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err="1"/>
              <a:t>Gweler</a:t>
            </a:r>
            <a:r>
              <a:rPr lang="en-GB" sz="3200"/>
              <a:t> y </a:t>
            </a:r>
            <a:r>
              <a:rPr lang="en-GB" sz="3200" err="1"/>
              <a:t>ddogfen</a:t>
            </a:r>
            <a:r>
              <a:rPr lang="en-GB" sz="3200"/>
              <a:t> word </a:t>
            </a:r>
          </a:p>
          <a:p>
            <a:r>
              <a:rPr lang="en-GB" sz="3200" err="1"/>
              <a:t>Geirfa</a:t>
            </a:r>
            <a:r>
              <a:rPr lang="en-GB" sz="3200"/>
              <a:t> a </a:t>
            </a:r>
            <a:r>
              <a:rPr lang="en-GB" sz="3200" err="1"/>
              <a:t>Therminoleg</a:t>
            </a:r>
            <a:br>
              <a:rPr lang="en-GB" sz="3200"/>
            </a:br>
            <a:br>
              <a:rPr lang="en-GB" sz="3200"/>
            </a:br>
            <a:br>
              <a:rPr lang="en-GB" sz="3200"/>
            </a:br>
            <a:endParaRPr lang="en-GB" sz="3200"/>
          </a:p>
        </p:txBody>
      </p:sp>
      <p:sp>
        <p:nvSpPr>
          <p:cNvPr id="5" name="Title 1">
            <a:extLst>
              <a:ext uri="{FF2B5EF4-FFF2-40B4-BE49-F238E27FC236}">
                <a16:creationId xmlns:a16="http://schemas.microsoft.com/office/drawing/2014/main" id="{C218E6B6-DEE3-45ED-9EE2-E3D71715C949}"/>
              </a:ext>
            </a:extLst>
          </p:cNvPr>
          <p:cNvSpPr txBox="1">
            <a:spLocks/>
          </p:cNvSpPr>
          <p:nvPr/>
        </p:nvSpPr>
        <p:spPr>
          <a:xfrm>
            <a:off x="6096000" y="237921"/>
            <a:ext cx="6333886" cy="1320800"/>
          </a:xfrm>
          <a:prstGeom prst="rect">
            <a:avLst/>
          </a:prstGeom>
        </p:spPr>
        <p:txBody>
          <a:bodyP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i="1">
                <a:solidFill>
                  <a:srgbClr val="002060"/>
                </a:solidFill>
              </a:rPr>
              <a:t>Vocabulary and Terminology: Literacy Skills</a:t>
            </a:r>
            <a:br>
              <a:rPr lang="en-GB" sz="3200" i="1">
                <a:solidFill>
                  <a:srgbClr val="002060"/>
                </a:solidFill>
              </a:rPr>
            </a:br>
            <a:br>
              <a:rPr lang="en-GB" sz="3200" i="1">
                <a:solidFill>
                  <a:srgbClr val="002060"/>
                </a:solidFill>
              </a:rPr>
            </a:br>
            <a:br>
              <a:rPr lang="en-GB" sz="3200" i="1">
                <a:solidFill>
                  <a:srgbClr val="002060"/>
                </a:solidFill>
              </a:rPr>
            </a:br>
            <a:endParaRPr lang="en-GB" sz="3200" i="1">
              <a:solidFill>
                <a:srgbClr val="002060"/>
              </a:solidFill>
            </a:endParaRPr>
          </a:p>
        </p:txBody>
      </p:sp>
      <p:pic>
        <p:nvPicPr>
          <p:cNvPr id="6" name="Picture 5">
            <a:extLst>
              <a:ext uri="{FF2B5EF4-FFF2-40B4-BE49-F238E27FC236}">
                <a16:creationId xmlns:a16="http://schemas.microsoft.com/office/drawing/2014/main" id="{4AE3158C-7DF9-4246-8079-FCEC4FF1795D}"/>
              </a:ext>
            </a:extLst>
          </p:cNvPr>
          <p:cNvPicPr>
            <a:picLocks noChangeAspect="1"/>
          </p:cNvPicPr>
          <p:nvPr/>
        </p:nvPicPr>
        <p:blipFill rotWithShape="1">
          <a:blip r:embed="rId4"/>
          <a:srcRect l="22023" t="23097" r="54000" b="50842"/>
          <a:stretch/>
        </p:blipFill>
        <p:spPr>
          <a:xfrm>
            <a:off x="6505097" y="1467485"/>
            <a:ext cx="5242503" cy="3205183"/>
          </a:xfrm>
          <a:prstGeom prst="rect">
            <a:avLst/>
          </a:prstGeom>
          <a:ln w="57150">
            <a:solidFill>
              <a:schemeClr val="tx1"/>
            </a:solidFill>
          </a:ln>
        </p:spPr>
      </p:pic>
      <p:sp>
        <p:nvSpPr>
          <p:cNvPr id="7" name="Title 1">
            <a:extLst>
              <a:ext uri="{FF2B5EF4-FFF2-40B4-BE49-F238E27FC236}">
                <a16:creationId xmlns:a16="http://schemas.microsoft.com/office/drawing/2014/main" id="{B74E74E6-4386-4E4E-ACC1-A1108301D407}"/>
              </a:ext>
            </a:extLst>
          </p:cNvPr>
          <p:cNvSpPr txBox="1">
            <a:spLocks/>
          </p:cNvSpPr>
          <p:nvPr/>
        </p:nvSpPr>
        <p:spPr>
          <a:xfrm>
            <a:off x="6505098" y="5117997"/>
            <a:ext cx="5323379" cy="1140276"/>
          </a:xfrm>
          <a:prstGeom prst="rect">
            <a:avLst/>
          </a:prstGeom>
        </p:spPr>
        <p:style>
          <a:lnRef idx="2">
            <a:schemeClr val="accent1"/>
          </a:lnRef>
          <a:fillRef idx="1">
            <a:schemeClr val="lt1"/>
          </a:fillRef>
          <a:effectRef idx="0">
            <a:schemeClr val="accent1"/>
          </a:effectRef>
          <a:fontRef idx="minor">
            <a:schemeClr val="dk1"/>
          </a:fontRef>
        </p:style>
        <p:txBody>
          <a:bodyP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a:solidFill>
                  <a:srgbClr val="7030A0"/>
                </a:solidFill>
              </a:rPr>
              <a:t>Word document:</a:t>
            </a:r>
          </a:p>
          <a:p>
            <a:r>
              <a:rPr lang="en-GB" sz="3200">
                <a:solidFill>
                  <a:srgbClr val="7030A0"/>
                </a:solidFill>
              </a:rPr>
              <a:t>Vocabulary and Terminology</a:t>
            </a:r>
            <a:br>
              <a:rPr lang="en-GB" sz="3200">
                <a:solidFill>
                  <a:srgbClr val="7030A0"/>
                </a:solidFill>
              </a:rPr>
            </a:br>
            <a:br>
              <a:rPr lang="en-GB" sz="3200">
                <a:solidFill>
                  <a:srgbClr val="7030A0"/>
                </a:solidFill>
              </a:rPr>
            </a:br>
            <a:br>
              <a:rPr lang="en-GB" sz="3200">
                <a:solidFill>
                  <a:srgbClr val="7030A0"/>
                </a:solidFill>
              </a:rPr>
            </a:br>
            <a:endParaRPr lang="en-GB" sz="3200">
              <a:solidFill>
                <a:srgbClr val="7030A0"/>
              </a:solidFill>
            </a:endParaRPr>
          </a:p>
        </p:txBody>
      </p:sp>
    </p:spTree>
    <p:extLst>
      <p:ext uri="{BB962C8B-B14F-4D97-AF65-F5344CB8AC3E}">
        <p14:creationId xmlns:p14="http://schemas.microsoft.com/office/powerpoint/2010/main" val="2147897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CBB68-6B6F-4855-A269-96184F24E6C3}"/>
              </a:ext>
            </a:extLst>
          </p:cNvPr>
          <p:cNvSpPr>
            <a:spLocks noGrp="1"/>
          </p:cNvSpPr>
          <p:nvPr>
            <p:ph type="title"/>
          </p:nvPr>
        </p:nvSpPr>
        <p:spPr>
          <a:xfrm>
            <a:off x="521237" y="79009"/>
            <a:ext cx="8596668" cy="1320800"/>
          </a:xfrm>
        </p:spPr>
        <p:txBody>
          <a:bodyPr/>
          <a:lstStyle/>
          <a:p>
            <a:r>
              <a:rPr lang="en-GB" err="1">
                <a:solidFill>
                  <a:srgbClr val="002060"/>
                </a:solidFill>
              </a:rPr>
              <a:t>Rhifedd</a:t>
            </a:r>
            <a:r>
              <a:rPr lang="en-GB">
                <a:solidFill>
                  <a:srgbClr val="002060"/>
                </a:solidFill>
              </a:rPr>
              <a:t> ?                           </a:t>
            </a:r>
            <a:r>
              <a:rPr lang="en-GB" i="1">
                <a:solidFill>
                  <a:srgbClr val="002060"/>
                </a:solidFill>
              </a:rPr>
              <a:t>Numeracy</a:t>
            </a:r>
            <a:r>
              <a:rPr lang="en-GB">
                <a:solidFill>
                  <a:srgbClr val="002060"/>
                </a:solidFill>
              </a:rPr>
              <a:t>?</a:t>
            </a:r>
          </a:p>
        </p:txBody>
      </p:sp>
      <p:pic>
        <p:nvPicPr>
          <p:cNvPr id="3074" name="Picture 2" descr="Machine generated alternative text:&#10;Progression step 2 &#10;I can collect information by voting or &#10;sorting. &#10;I can sort and classify objects using &#10;more than one criterion. &#10;I can present work Orally, in objects, &#10;pictorially and in written form, and use &#10;a variety of ways to represent collected &#10;data with suitable scales including: &#10;• lists, tally charts, tables and diagrams &#10;• bar charts and bar line graphs &#10;labelled in 25, 5s and IOS &#10;• pictograms where One symbol &#10;represents more than one unit using &#10;a key &#10;• Venn and Carroll diagrams. &#10;Progression step 3 &#10;I can collect relevant data to answer &#10;posed questions. &#10;I can select and Construct appropriate &#10;charts, diagrams and graphs with &#10;suitable scales. &#10;I can represent data using: &#10;• lists, tally charts, tables, diagrams &#10;and frequency tables &#10;• bar charts, grouped data charts. line &#10;graphs and conversion graphs &#10;• pictograms where one symbol &#10;represents more than one unit using &#10;a key &#10;• Venn and Carroll diagrams. ">
            <a:extLst>
              <a:ext uri="{FF2B5EF4-FFF2-40B4-BE49-F238E27FC236}">
                <a16:creationId xmlns:a16="http://schemas.microsoft.com/office/drawing/2014/main" id="{73E8E253-D3E5-4E58-B8BB-3DA3DF0D78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12531" y="639881"/>
            <a:ext cx="2819152" cy="2913123"/>
          </a:xfrm>
          <a:prstGeom prst="rect">
            <a:avLst/>
          </a:prstGeom>
          <a:noFill/>
          <a:ln>
            <a:solidFill>
              <a:srgbClr val="7030A0"/>
            </a:solidFill>
          </a:ln>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FE6675E-5F0B-4D30-AB52-C9B97A2CB031}"/>
              </a:ext>
            </a:extLst>
          </p:cNvPr>
          <p:cNvPicPr>
            <a:picLocks noChangeAspect="1"/>
          </p:cNvPicPr>
          <p:nvPr/>
        </p:nvPicPr>
        <p:blipFill rotWithShape="1">
          <a:blip r:embed="rId3"/>
          <a:srcRect l="46092" t="22654" r="28350" b="33592"/>
          <a:stretch/>
        </p:blipFill>
        <p:spPr>
          <a:xfrm>
            <a:off x="6299448" y="739409"/>
            <a:ext cx="2818457" cy="2714069"/>
          </a:xfrm>
          <a:prstGeom prst="rect">
            <a:avLst/>
          </a:prstGeom>
          <a:ln>
            <a:solidFill>
              <a:srgbClr val="7030A0"/>
            </a:solidFill>
          </a:ln>
        </p:spPr>
      </p:pic>
      <p:pic>
        <p:nvPicPr>
          <p:cNvPr id="5" name="Picture 4">
            <a:extLst>
              <a:ext uri="{FF2B5EF4-FFF2-40B4-BE49-F238E27FC236}">
                <a16:creationId xmlns:a16="http://schemas.microsoft.com/office/drawing/2014/main" id="{B3CD2382-DA0C-4ACA-A904-32E2647EDD9E}"/>
              </a:ext>
            </a:extLst>
          </p:cNvPr>
          <p:cNvPicPr>
            <a:picLocks noChangeAspect="1"/>
          </p:cNvPicPr>
          <p:nvPr/>
        </p:nvPicPr>
        <p:blipFill rotWithShape="1">
          <a:blip r:embed="rId4"/>
          <a:srcRect l="46238" t="21748" r="28204" b="32427"/>
          <a:stretch/>
        </p:blipFill>
        <p:spPr>
          <a:xfrm>
            <a:off x="9187920" y="3675588"/>
            <a:ext cx="2868373" cy="2892889"/>
          </a:xfrm>
          <a:prstGeom prst="rect">
            <a:avLst/>
          </a:prstGeom>
          <a:ln>
            <a:solidFill>
              <a:srgbClr val="7030A0"/>
            </a:solidFill>
          </a:ln>
        </p:spPr>
      </p:pic>
      <p:pic>
        <p:nvPicPr>
          <p:cNvPr id="10" name="Picture 9">
            <a:extLst>
              <a:ext uri="{FF2B5EF4-FFF2-40B4-BE49-F238E27FC236}">
                <a16:creationId xmlns:a16="http://schemas.microsoft.com/office/drawing/2014/main" id="{1DE1F28B-C450-431F-BA4A-2DDA57026154}"/>
              </a:ext>
            </a:extLst>
          </p:cNvPr>
          <p:cNvPicPr>
            <a:picLocks noChangeAspect="1"/>
          </p:cNvPicPr>
          <p:nvPr/>
        </p:nvPicPr>
        <p:blipFill rotWithShape="1">
          <a:blip r:embed="rId5"/>
          <a:srcRect l="46627" t="20065" r="28247" b="39029"/>
          <a:stretch/>
        </p:blipFill>
        <p:spPr>
          <a:xfrm>
            <a:off x="157346" y="3096145"/>
            <a:ext cx="2885263" cy="2642231"/>
          </a:xfrm>
          <a:prstGeom prst="rect">
            <a:avLst/>
          </a:prstGeom>
          <a:ln>
            <a:solidFill>
              <a:srgbClr val="7030A0"/>
            </a:solidFill>
          </a:ln>
        </p:spPr>
      </p:pic>
      <p:pic>
        <p:nvPicPr>
          <p:cNvPr id="11" name="Picture 10">
            <a:extLst>
              <a:ext uri="{FF2B5EF4-FFF2-40B4-BE49-F238E27FC236}">
                <a16:creationId xmlns:a16="http://schemas.microsoft.com/office/drawing/2014/main" id="{B07B65F7-ED18-4309-ADB1-746CD36DCA56}"/>
              </a:ext>
            </a:extLst>
          </p:cNvPr>
          <p:cNvPicPr>
            <a:picLocks noChangeAspect="1"/>
          </p:cNvPicPr>
          <p:nvPr/>
        </p:nvPicPr>
        <p:blipFill rotWithShape="1">
          <a:blip r:embed="rId6"/>
          <a:srcRect l="46297" t="16958" r="28422" b="33204"/>
          <a:stretch/>
        </p:blipFill>
        <p:spPr>
          <a:xfrm>
            <a:off x="3137235" y="831294"/>
            <a:ext cx="2608711" cy="2892889"/>
          </a:xfrm>
          <a:prstGeom prst="rect">
            <a:avLst/>
          </a:prstGeom>
          <a:ln>
            <a:solidFill>
              <a:srgbClr val="7030A0"/>
            </a:solidFill>
          </a:ln>
        </p:spPr>
      </p:pic>
      <p:pic>
        <p:nvPicPr>
          <p:cNvPr id="12" name="Picture 11">
            <a:extLst>
              <a:ext uri="{FF2B5EF4-FFF2-40B4-BE49-F238E27FC236}">
                <a16:creationId xmlns:a16="http://schemas.microsoft.com/office/drawing/2014/main" id="{EE4180E0-8A90-436A-A13E-0B71C64641C2}"/>
              </a:ext>
            </a:extLst>
          </p:cNvPr>
          <p:cNvPicPr>
            <a:picLocks noChangeAspect="1"/>
          </p:cNvPicPr>
          <p:nvPr/>
        </p:nvPicPr>
        <p:blipFill rotWithShape="1">
          <a:blip r:embed="rId7"/>
          <a:srcRect l="46047" t="23948" r="28349" b="43947"/>
          <a:stretch/>
        </p:blipFill>
        <p:spPr>
          <a:xfrm>
            <a:off x="63207" y="876139"/>
            <a:ext cx="3026715" cy="2134818"/>
          </a:xfrm>
          <a:prstGeom prst="rect">
            <a:avLst/>
          </a:prstGeom>
          <a:ln>
            <a:solidFill>
              <a:srgbClr val="7030A0"/>
            </a:solidFill>
          </a:ln>
        </p:spPr>
      </p:pic>
      <p:sp>
        <p:nvSpPr>
          <p:cNvPr id="13" name="TextBox 12">
            <a:extLst>
              <a:ext uri="{FF2B5EF4-FFF2-40B4-BE49-F238E27FC236}">
                <a16:creationId xmlns:a16="http://schemas.microsoft.com/office/drawing/2014/main" id="{9E590F3A-C984-4E31-94AF-0573D2BECC7B}"/>
              </a:ext>
            </a:extLst>
          </p:cNvPr>
          <p:cNvSpPr txBox="1"/>
          <p:nvPr/>
        </p:nvSpPr>
        <p:spPr>
          <a:xfrm>
            <a:off x="6512224" y="4384582"/>
            <a:ext cx="2490186" cy="1200329"/>
          </a:xfrm>
          <a:prstGeom prst="rect">
            <a:avLst/>
          </a:prstGeom>
          <a:noFill/>
        </p:spPr>
        <p:txBody>
          <a:bodyPr wrap="square">
            <a:spAutoFit/>
          </a:bodyPr>
          <a:lstStyle/>
          <a:p>
            <a:pPr marL="0" marR="0">
              <a:spcBef>
                <a:spcPts val="0"/>
              </a:spcBef>
              <a:spcAft>
                <a:spcPts val="0"/>
              </a:spcAft>
            </a:pPr>
            <a:r>
              <a:rPr lang="en-GB" sz="1800" b="1">
                <a:solidFill>
                  <a:srgbClr val="FF0000"/>
                </a:solidFill>
                <a:effectLst/>
                <a:latin typeface="Calibri" panose="020F0502020204030204" pitchFamily="34" charset="0"/>
                <a:hlinkClick r:id="rId8">
                  <a:extLst>
                    <a:ext uri="{A12FA001-AC4F-418D-AE19-62706E023703}">
                      <ahyp:hlinkClr xmlns:ahyp="http://schemas.microsoft.com/office/drawing/2018/hyperlinkcolor" val="tx"/>
                    </a:ext>
                  </a:extLst>
                </a:hlinkClick>
              </a:rPr>
              <a:t>https://hwb.gov.wales/curriculum-for-wales/cross-curricular-skills-frameworks/</a:t>
            </a:r>
            <a:endParaRPr lang="en-GB" sz="1800" b="1">
              <a:solidFill>
                <a:srgbClr val="FF0000"/>
              </a:solidFill>
              <a:effectLst/>
              <a:latin typeface="Calibri" panose="020F0502020204030204" pitchFamily="34" charset="0"/>
            </a:endParaRPr>
          </a:p>
        </p:txBody>
      </p:sp>
      <p:sp>
        <p:nvSpPr>
          <p:cNvPr id="14" name="TextBox 13">
            <a:extLst>
              <a:ext uri="{FF2B5EF4-FFF2-40B4-BE49-F238E27FC236}">
                <a16:creationId xmlns:a16="http://schemas.microsoft.com/office/drawing/2014/main" id="{2AC0EC14-5FEF-4BFF-923C-159AF98340D8}"/>
              </a:ext>
            </a:extLst>
          </p:cNvPr>
          <p:cNvSpPr txBox="1"/>
          <p:nvPr/>
        </p:nvSpPr>
        <p:spPr>
          <a:xfrm>
            <a:off x="3203401" y="4384583"/>
            <a:ext cx="2476377" cy="1200329"/>
          </a:xfrm>
          <a:prstGeom prst="rect">
            <a:avLst/>
          </a:prstGeom>
          <a:noFill/>
        </p:spPr>
        <p:txBody>
          <a:bodyPr wrap="square">
            <a:spAutoFit/>
          </a:bodyPr>
          <a:lstStyle/>
          <a:p>
            <a:r>
              <a:rPr lang="en-GB" b="1" err="1">
                <a:solidFill>
                  <a:srgbClr val="7030A0"/>
                </a:solidFill>
                <a:hlinkClick r:id="rId9">
                  <a:extLst>
                    <a:ext uri="{A12FA001-AC4F-418D-AE19-62706E023703}">
                      <ahyp:hlinkClr xmlns:ahyp="http://schemas.microsoft.com/office/drawing/2018/hyperlinkcolor" val="tx"/>
                    </a:ext>
                  </a:extLst>
                </a:hlinkClick>
              </a:rPr>
              <a:t>Fframweithiau’r</a:t>
            </a:r>
            <a:r>
              <a:rPr lang="en-GB" b="1">
                <a:solidFill>
                  <a:srgbClr val="7030A0"/>
                </a:solidFill>
                <a:hlinkClick r:id="rId9">
                  <a:extLst>
                    <a:ext uri="{A12FA001-AC4F-418D-AE19-62706E023703}">
                      <ahyp:hlinkClr xmlns:ahyp="http://schemas.microsoft.com/office/drawing/2018/hyperlinkcolor" val="tx"/>
                    </a:ext>
                  </a:extLst>
                </a:hlinkClick>
              </a:rPr>
              <a:t> </a:t>
            </a:r>
            <a:r>
              <a:rPr lang="en-GB" b="1" err="1">
                <a:solidFill>
                  <a:srgbClr val="7030A0"/>
                </a:solidFill>
                <a:hlinkClick r:id="rId9">
                  <a:extLst>
                    <a:ext uri="{A12FA001-AC4F-418D-AE19-62706E023703}">
                      <ahyp:hlinkClr xmlns:ahyp="http://schemas.microsoft.com/office/drawing/2018/hyperlinkcolor" val="tx"/>
                    </a:ext>
                  </a:extLst>
                </a:hlinkClick>
              </a:rPr>
              <a:t>sgiliau</a:t>
            </a:r>
            <a:r>
              <a:rPr lang="en-GB" b="1">
                <a:solidFill>
                  <a:srgbClr val="7030A0"/>
                </a:solidFill>
                <a:hlinkClick r:id="rId9">
                  <a:extLst>
                    <a:ext uri="{A12FA001-AC4F-418D-AE19-62706E023703}">
                      <ahyp:hlinkClr xmlns:ahyp="http://schemas.microsoft.com/office/drawing/2018/hyperlinkcolor" val="tx"/>
                    </a:ext>
                  </a:extLst>
                </a:hlinkClick>
              </a:rPr>
              <a:t> </a:t>
            </a:r>
            <a:r>
              <a:rPr lang="en-GB" b="1" err="1">
                <a:solidFill>
                  <a:srgbClr val="7030A0"/>
                </a:solidFill>
                <a:hlinkClick r:id="rId9">
                  <a:extLst>
                    <a:ext uri="{A12FA001-AC4F-418D-AE19-62706E023703}">
                      <ahyp:hlinkClr xmlns:ahyp="http://schemas.microsoft.com/office/drawing/2018/hyperlinkcolor" val="tx"/>
                    </a:ext>
                  </a:extLst>
                </a:hlinkClick>
              </a:rPr>
              <a:t>trawsgwricwlaidd</a:t>
            </a:r>
            <a:r>
              <a:rPr lang="en-GB" b="1">
                <a:solidFill>
                  <a:srgbClr val="7030A0"/>
                </a:solidFill>
                <a:hlinkClick r:id="rId9">
                  <a:extLst>
                    <a:ext uri="{A12FA001-AC4F-418D-AE19-62706E023703}">
                      <ahyp:hlinkClr xmlns:ahyp="http://schemas.microsoft.com/office/drawing/2018/hyperlinkcolor" val="tx"/>
                    </a:ext>
                  </a:extLst>
                </a:hlinkClick>
              </a:rPr>
              <a:t> - Hwb (</a:t>
            </a:r>
            <a:r>
              <a:rPr lang="en-GB" b="1" err="1">
                <a:solidFill>
                  <a:srgbClr val="7030A0"/>
                </a:solidFill>
                <a:hlinkClick r:id="rId9">
                  <a:extLst>
                    <a:ext uri="{A12FA001-AC4F-418D-AE19-62706E023703}">
                      <ahyp:hlinkClr xmlns:ahyp="http://schemas.microsoft.com/office/drawing/2018/hyperlinkcolor" val="tx"/>
                    </a:ext>
                  </a:extLst>
                </a:hlinkClick>
              </a:rPr>
              <a:t>gov.wales</a:t>
            </a:r>
            <a:r>
              <a:rPr lang="en-GB" b="1">
                <a:solidFill>
                  <a:srgbClr val="7030A0"/>
                </a:solidFill>
                <a:hlinkClick r:id="rId9">
                  <a:extLst>
                    <a:ext uri="{A12FA001-AC4F-418D-AE19-62706E023703}">
                      <ahyp:hlinkClr xmlns:ahyp="http://schemas.microsoft.com/office/drawing/2018/hyperlinkcolor" val="tx"/>
                    </a:ext>
                  </a:extLst>
                </a:hlinkClick>
              </a:rPr>
              <a:t>)</a:t>
            </a:r>
            <a:endParaRPr lang="en-GB" b="1">
              <a:solidFill>
                <a:srgbClr val="7030A0"/>
              </a:solidFill>
            </a:endParaRPr>
          </a:p>
        </p:txBody>
      </p:sp>
      <p:sp>
        <p:nvSpPr>
          <p:cNvPr id="15" name="TextBox 14">
            <a:extLst>
              <a:ext uri="{FF2B5EF4-FFF2-40B4-BE49-F238E27FC236}">
                <a16:creationId xmlns:a16="http://schemas.microsoft.com/office/drawing/2014/main" id="{23C257D6-C587-47DC-9BBE-D34A5067B746}"/>
              </a:ext>
            </a:extLst>
          </p:cNvPr>
          <p:cNvSpPr txBox="1"/>
          <p:nvPr/>
        </p:nvSpPr>
        <p:spPr>
          <a:xfrm>
            <a:off x="157346" y="5922146"/>
            <a:ext cx="4423532" cy="646331"/>
          </a:xfrm>
          <a:prstGeom prst="rect">
            <a:avLst/>
          </a:prstGeom>
          <a:noFill/>
        </p:spPr>
        <p:txBody>
          <a:bodyPr wrap="square">
            <a:spAutoFit/>
          </a:bodyPr>
          <a:lstStyle/>
          <a:p>
            <a:pPr marL="0" marR="0">
              <a:spcBef>
                <a:spcPts val="0"/>
              </a:spcBef>
              <a:spcAft>
                <a:spcPts val="0"/>
              </a:spcAft>
            </a:pPr>
            <a:r>
              <a:rPr lang="en-GB" sz="1800" b="1" err="1">
                <a:solidFill>
                  <a:srgbClr val="7030A0"/>
                </a:solidFill>
                <a:effectLst/>
                <a:latin typeface="Calibri" panose="020F0502020204030204" pitchFamily="34" charset="0"/>
              </a:rPr>
              <a:t>Defnyddiwch</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enghreifftiau</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o'ch</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sesiynau</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Mathemateg</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a'u</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cymhwyso</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i</a:t>
            </a:r>
            <a:r>
              <a:rPr lang="en-GB" sz="1800" b="1">
                <a:solidFill>
                  <a:srgbClr val="7030A0"/>
                </a:solidFill>
                <a:effectLst/>
                <a:latin typeface="Calibri" panose="020F0502020204030204" pitchFamily="34" charset="0"/>
              </a:rPr>
              <a:t> </a:t>
            </a:r>
            <a:r>
              <a:rPr lang="en-GB" sz="1800" b="1" err="1">
                <a:solidFill>
                  <a:srgbClr val="7030A0"/>
                </a:solidFill>
                <a:effectLst/>
                <a:latin typeface="Calibri" panose="020F0502020204030204" pitchFamily="34" charset="0"/>
              </a:rPr>
              <a:t>wyddoniaeth</a:t>
            </a:r>
            <a:r>
              <a:rPr lang="en-GB" sz="1800" b="1">
                <a:solidFill>
                  <a:srgbClr val="7030A0"/>
                </a:solidFill>
                <a:effectLst/>
                <a:latin typeface="Calibri" panose="020F0502020204030204" pitchFamily="34" charset="0"/>
              </a:rPr>
              <a:t>.</a:t>
            </a:r>
          </a:p>
        </p:txBody>
      </p:sp>
      <p:sp>
        <p:nvSpPr>
          <p:cNvPr id="16" name="TextBox 15">
            <a:extLst>
              <a:ext uri="{FF2B5EF4-FFF2-40B4-BE49-F238E27FC236}">
                <a16:creationId xmlns:a16="http://schemas.microsoft.com/office/drawing/2014/main" id="{17581922-C82F-44C7-9F0E-CF74F162865C}"/>
              </a:ext>
            </a:extLst>
          </p:cNvPr>
          <p:cNvSpPr txBox="1"/>
          <p:nvPr/>
        </p:nvSpPr>
        <p:spPr>
          <a:xfrm>
            <a:off x="5745946" y="5914813"/>
            <a:ext cx="3617650" cy="646331"/>
          </a:xfrm>
          <a:prstGeom prst="rect">
            <a:avLst/>
          </a:prstGeom>
          <a:noFill/>
        </p:spPr>
        <p:txBody>
          <a:bodyPr wrap="square">
            <a:spAutoFit/>
          </a:bodyPr>
          <a:lstStyle/>
          <a:p>
            <a:pPr marL="0" marR="0">
              <a:spcBef>
                <a:spcPts val="0"/>
              </a:spcBef>
              <a:spcAft>
                <a:spcPts val="0"/>
              </a:spcAft>
            </a:pPr>
            <a:r>
              <a:rPr lang="en-GB" sz="1800" b="1">
                <a:solidFill>
                  <a:srgbClr val="FF0000"/>
                </a:solidFill>
                <a:effectLst/>
                <a:latin typeface="Calibri" panose="020F0502020204030204" pitchFamily="34" charset="0"/>
              </a:rPr>
              <a:t>Use examples from your Maths sessions and apply them to science.</a:t>
            </a:r>
          </a:p>
        </p:txBody>
      </p:sp>
    </p:spTree>
    <p:extLst>
      <p:ext uri="{BB962C8B-B14F-4D97-AF65-F5344CB8AC3E}">
        <p14:creationId xmlns:p14="http://schemas.microsoft.com/office/powerpoint/2010/main" val="287086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AA0BB-A8E7-4B66-A4E8-3006545FD366}"/>
              </a:ext>
            </a:extLst>
          </p:cNvPr>
          <p:cNvSpPr txBox="1">
            <a:spLocks/>
          </p:cNvSpPr>
          <p:nvPr/>
        </p:nvSpPr>
        <p:spPr>
          <a:xfrm>
            <a:off x="834915" y="141152"/>
            <a:ext cx="11357085" cy="1320800"/>
          </a:xfrm>
          <a:prstGeom prst="rect">
            <a:avLst/>
          </a:prstGeom>
        </p:spPr>
        <p:txBody>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err="1">
                <a:solidFill>
                  <a:srgbClr val="002060"/>
                </a:solidFill>
              </a:rPr>
              <a:t>Fframwaith</a:t>
            </a:r>
            <a:r>
              <a:rPr lang="en-GB">
                <a:solidFill>
                  <a:srgbClr val="002060"/>
                </a:solidFill>
              </a:rPr>
              <a:t> </a:t>
            </a:r>
            <a:r>
              <a:rPr lang="en-GB" err="1">
                <a:solidFill>
                  <a:srgbClr val="002060"/>
                </a:solidFill>
              </a:rPr>
              <a:t>Cymhwysedd</a:t>
            </a:r>
            <a:r>
              <a:rPr lang="en-GB">
                <a:solidFill>
                  <a:srgbClr val="002060"/>
                </a:solidFill>
              </a:rPr>
              <a:t> </a:t>
            </a:r>
            <a:r>
              <a:rPr lang="en-GB" err="1">
                <a:solidFill>
                  <a:srgbClr val="002060"/>
                </a:solidFill>
              </a:rPr>
              <a:t>Digidol</a:t>
            </a:r>
            <a:r>
              <a:rPr lang="en-GB">
                <a:solidFill>
                  <a:srgbClr val="002060"/>
                </a:solidFill>
              </a:rPr>
              <a:t> ?            </a:t>
            </a:r>
            <a:endParaRPr lang="en-GB" i="1">
              <a:solidFill>
                <a:srgbClr val="002060"/>
              </a:solidFill>
            </a:endParaRPr>
          </a:p>
        </p:txBody>
      </p:sp>
      <p:graphicFrame>
        <p:nvGraphicFramePr>
          <p:cNvPr id="3" name="Table 5">
            <a:extLst>
              <a:ext uri="{FF2B5EF4-FFF2-40B4-BE49-F238E27FC236}">
                <a16:creationId xmlns:a16="http://schemas.microsoft.com/office/drawing/2014/main" id="{30A95603-3FB9-475C-8D0D-F7694E4EA955}"/>
              </a:ext>
            </a:extLst>
          </p:cNvPr>
          <p:cNvGraphicFramePr>
            <a:graphicFrameLocks noGrp="1"/>
          </p:cNvGraphicFramePr>
          <p:nvPr/>
        </p:nvGraphicFramePr>
        <p:xfrm>
          <a:off x="683995" y="887683"/>
          <a:ext cx="9907479" cy="3437400"/>
        </p:xfrm>
        <a:graphic>
          <a:graphicData uri="http://schemas.openxmlformats.org/drawingml/2006/table">
            <a:tbl>
              <a:tblPr firstRow="1" bandRow="1">
                <a:tableStyleId>{5C22544A-7EE6-4342-B048-85BDC9FD1C3A}</a:tableStyleId>
              </a:tblPr>
              <a:tblGrid>
                <a:gridCol w="2485233">
                  <a:extLst>
                    <a:ext uri="{9D8B030D-6E8A-4147-A177-3AD203B41FA5}">
                      <a16:colId xmlns:a16="http://schemas.microsoft.com/office/drawing/2014/main" val="3499673728"/>
                    </a:ext>
                  </a:extLst>
                </a:gridCol>
                <a:gridCol w="2463531">
                  <a:extLst>
                    <a:ext uri="{9D8B030D-6E8A-4147-A177-3AD203B41FA5}">
                      <a16:colId xmlns:a16="http://schemas.microsoft.com/office/drawing/2014/main" val="616405270"/>
                    </a:ext>
                  </a:extLst>
                </a:gridCol>
                <a:gridCol w="2495184">
                  <a:extLst>
                    <a:ext uri="{9D8B030D-6E8A-4147-A177-3AD203B41FA5}">
                      <a16:colId xmlns:a16="http://schemas.microsoft.com/office/drawing/2014/main" val="3413578005"/>
                    </a:ext>
                  </a:extLst>
                </a:gridCol>
                <a:gridCol w="2463531">
                  <a:extLst>
                    <a:ext uri="{9D8B030D-6E8A-4147-A177-3AD203B41FA5}">
                      <a16:colId xmlns:a16="http://schemas.microsoft.com/office/drawing/2014/main" val="3881190825"/>
                    </a:ext>
                  </a:extLst>
                </a:gridCol>
              </a:tblGrid>
              <a:tr h="605287">
                <a:tc>
                  <a:txBody>
                    <a:bodyPr/>
                    <a:lstStyle/>
                    <a:p>
                      <a:r>
                        <a:rPr lang="cy-GB" sz="1900" noProof="0"/>
                        <a:t>Dinasyddiaeth</a:t>
                      </a:r>
                    </a:p>
                  </a:txBody>
                  <a:tcPr marL="98847" marR="98847" marT="49423" marB="49423"/>
                </a:tc>
                <a:tc>
                  <a:txBody>
                    <a:bodyPr/>
                    <a:lstStyle/>
                    <a:p>
                      <a:r>
                        <a:rPr lang="cy-GB" sz="1900" noProof="0"/>
                        <a:t>Rhyngweithio a chydweithredu</a:t>
                      </a:r>
                    </a:p>
                  </a:txBody>
                  <a:tcPr marL="98847" marR="98847" marT="49423" marB="49423"/>
                </a:tc>
                <a:tc>
                  <a:txBody>
                    <a:bodyPr/>
                    <a:lstStyle/>
                    <a:p>
                      <a:r>
                        <a:rPr lang="cy-GB" sz="1900" noProof="0"/>
                        <a:t>Cynhyrchu</a:t>
                      </a:r>
                    </a:p>
                  </a:txBody>
                  <a:tcPr marL="98847" marR="98847" marT="49423" marB="49423"/>
                </a:tc>
                <a:tc>
                  <a:txBody>
                    <a:bodyPr/>
                    <a:lstStyle/>
                    <a:p>
                      <a:r>
                        <a:rPr lang="cy-GB" sz="1900" noProof="0"/>
                        <a:t>Data a meddwl cyfrifiadurol </a:t>
                      </a:r>
                    </a:p>
                  </a:txBody>
                  <a:tcPr marL="98847" marR="98847" marT="49423" marB="49423"/>
                </a:tc>
                <a:extLst>
                  <a:ext uri="{0D108BD9-81ED-4DB2-BD59-A6C34878D82A}">
                    <a16:rowId xmlns:a16="http://schemas.microsoft.com/office/drawing/2014/main" val="2960462936"/>
                  </a:ext>
                </a:extLst>
              </a:tr>
              <a:tr h="2759434">
                <a:tc>
                  <a:txBody>
                    <a:bodyPr/>
                    <a:lstStyle/>
                    <a:p>
                      <a:pPr marL="285750" indent="-285750">
                        <a:buFont typeface="Arial" panose="020B0604020202020204" pitchFamily="34" charset="0"/>
                        <a:buChar char="•"/>
                      </a:pPr>
                      <a:r>
                        <a:rPr lang="cy-GB" sz="1900" noProof="0"/>
                        <a:t>Hunaniaeth,</a:t>
                      </a:r>
                      <a:r>
                        <a:rPr lang="cy-GB" sz="1900" baseline="0" noProof="0"/>
                        <a:t> delwedd ac enw da</a:t>
                      </a:r>
                      <a:r>
                        <a:rPr lang="cy-GB" sz="1900" noProof="0"/>
                        <a:t> </a:t>
                      </a:r>
                    </a:p>
                    <a:p>
                      <a:pPr marL="285750" indent="-285750">
                        <a:buFont typeface="Arial" panose="020B0604020202020204" pitchFamily="34" charset="0"/>
                        <a:buChar char="•"/>
                      </a:pPr>
                      <a:r>
                        <a:rPr lang="cy-GB" sz="1900" noProof="0"/>
                        <a:t>Iechyd a llesiant </a:t>
                      </a:r>
                    </a:p>
                    <a:p>
                      <a:pPr marL="285750" indent="-285750">
                        <a:buFont typeface="Arial" panose="020B0604020202020204" pitchFamily="34" charset="0"/>
                        <a:buChar char="•"/>
                      </a:pPr>
                      <a:r>
                        <a:rPr lang="cy-GB" sz="1900" noProof="0"/>
                        <a:t>Trwyddedu</a:t>
                      </a:r>
                      <a:r>
                        <a:rPr lang="cy-GB" sz="1900" baseline="0" noProof="0"/>
                        <a:t> a pherchenogaeth hawliau digidol </a:t>
                      </a:r>
                      <a:endParaRPr lang="cy-GB" sz="1900" noProof="0"/>
                    </a:p>
                    <a:p>
                      <a:pPr marL="285750" indent="-285750">
                        <a:buFont typeface="Arial" panose="020B0604020202020204" pitchFamily="34" charset="0"/>
                        <a:buChar char="•"/>
                      </a:pPr>
                      <a:r>
                        <a:rPr lang="cy-GB" sz="1900" noProof="0"/>
                        <a:t>Ymddygiad ar-lein a </a:t>
                      </a:r>
                      <a:r>
                        <a:rPr lang="cy-GB" sz="1900" noProof="0" err="1"/>
                        <a:t>seiberfwlio</a:t>
                      </a:r>
                      <a:endParaRPr lang="cy-GB" sz="1900" noProof="0"/>
                    </a:p>
                  </a:txBody>
                  <a:tcPr marL="98847" marR="98847" marT="49423" marB="49423"/>
                </a:tc>
                <a:tc>
                  <a:txBody>
                    <a:bodyPr/>
                    <a:lstStyle/>
                    <a:p>
                      <a:pPr marL="285750" indent="-285750">
                        <a:buFont typeface="Arial" panose="020B0604020202020204" pitchFamily="34" charset="0"/>
                        <a:buChar char="•"/>
                      </a:pPr>
                      <a:r>
                        <a:rPr lang="cy-GB" sz="1900" noProof="0"/>
                        <a:t>Cyfathrebu </a:t>
                      </a:r>
                    </a:p>
                    <a:p>
                      <a:pPr marL="285750" indent="-285750">
                        <a:buFont typeface="Arial" panose="020B0604020202020204" pitchFamily="34" charset="0"/>
                        <a:buChar char="•"/>
                      </a:pPr>
                      <a:r>
                        <a:rPr lang="cy-GB" sz="1900" noProof="0"/>
                        <a:t>Cydweithio</a:t>
                      </a:r>
                    </a:p>
                    <a:p>
                      <a:pPr marL="285750" indent="-285750">
                        <a:buFont typeface="Arial" panose="020B0604020202020204" pitchFamily="34" charset="0"/>
                        <a:buChar char="•"/>
                      </a:pPr>
                      <a:r>
                        <a:rPr lang="cy-GB" sz="1900" noProof="0"/>
                        <a:t>Storio</a:t>
                      </a:r>
                      <a:r>
                        <a:rPr lang="cy-GB" sz="1900" baseline="0" noProof="0"/>
                        <a:t> a rhannu</a:t>
                      </a:r>
                      <a:endParaRPr lang="cy-GB" sz="1900" noProof="0"/>
                    </a:p>
                  </a:txBody>
                  <a:tcPr marL="98847" marR="98847" marT="49423" marB="49423"/>
                </a:tc>
                <a:tc>
                  <a:txBody>
                    <a:bodyPr/>
                    <a:lstStyle/>
                    <a:p>
                      <a:pPr marL="285750" indent="-285750">
                        <a:buFont typeface="Arial" panose="020B0604020202020204" pitchFamily="34" charset="0"/>
                        <a:buChar char="•"/>
                      </a:pPr>
                      <a:r>
                        <a:rPr lang="cy-GB" sz="1900" noProof="0"/>
                        <a:t>Cynllunio, cyrchu</a:t>
                      </a:r>
                      <a:r>
                        <a:rPr lang="cy-GB" sz="1900" baseline="0" noProof="0"/>
                        <a:t> a chwilio</a:t>
                      </a:r>
                    </a:p>
                    <a:p>
                      <a:pPr marL="285750" indent="-285750">
                        <a:buFont typeface="Arial" panose="020B0604020202020204" pitchFamily="34" charset="0"/>
                        <a:buChar char="•"/>
                      </a:pPr>
                      <a:r>
                        <a:rPr lang="cy-GB" sz="1900" baseline="0" noProof="0"/>
                        <a:t>Creu</a:t>
                      </a:r>
                      <a:r>
                        <a:rPr lang="cy-GB" sz="1900" noProof="0"/>
                        <a:t> </a:t>
                      </a:r>
                    </a:p>
                    <a:p>
                      <a:pPr marL="285750" indent="-285750">
                        <a:buFont typeface="Arial" panose="020B0604020202020204" pitchFamily="34" charset="0"/>
                        <a:buChar char="•"/>
                      </a:pPr>
                      <a:r>
                        <a:rPr lang="en-GB" sz="1900" noProof="0" err="1"/>
                        <a:t>Gwerthuso</a:t>
                      </a:r>
                      <a:r>
                        <a:rPr lang="en-GB" sz="1900" baseline="0" noProof="0"/>
                        <a:t> a </a:t>
                      </a:r>
                      <a:r>
                        <a:rPr lang="en-GB" sz="1900" baseline="0" noProof="0" err="1"/>
                        <a:t>gwella</a:t>
                      </a:r>
                      <a:endParaRPr lang="cy-GB" sz="1900" noProof="0"/>
                    </a:p>
                  </a:txBody>
                  <a:tcPr marL="98847" marR="98847" marT="49423" marB="49423"/>
                </a:tc>
                <a:tc>
                  <a:txBody>
                    <a:bodyPr/>
                    <a:lstStyle/>
                    <a:p>
                      <a:pPr marL="285750" indent="-285750">
                        <a:buFont typeface="Arial" panose="020B0604020202020204" pitchFamily="34" charset="0"/>
                        <a:buChar char="•"/>
                      </a:pPr>
                      <a:r>
                        <a:rPr lang="cy-GB" sz="1900" noProof="0"/>
                        <a:t>Datrys problemau a modelu</a:t>
                      </a:r>
                    </a:p>
                    <a:p>
                      <a:pPr marL="285750" indent="-285750">
                        <a:buFont typeface="Arial" panose="020B0604020202020204" pitchFamily="34" charset="0"/>
                        <a:buChar char="•"/>
                      </a:pPr>
                      <a:r>
                        <a:rPr lang="cy-GB" sz="1900" noProof="0"/>
                        <a:t>Llythrennedd  gwybodaeth a data</a:t>
                      </a:r>
                    </a:p>
                  </a:txBody>
                  <a:tcPr marL="98847" marR="98847" marT="49423" marB="49423"/>
                </a:tc>
                <a:extLst>
                  <a:ext uri="{0D108BD9-81ED-4DB2-BD59-A6C34878D82A}">
                    <a16:rowId xmlns:a16="http://schemas.microsoft.com/office/drawing/2014/main" val="1074792069"/>
                  </a:ext>
                </a:extLst>
              </a:tr>
            </a:tbl>
          </a:graphicData>
        </a:graphic>
      </p:graphicFrame>
      <p:sp>
        <p:nvSpPr>
          <p:cNvPr id="5" name="TextBox 4">
            <a:extLst>
              <a:ext uri="{FF2B5EF4-FFF2-40B4-BE49-F238E27FC236}">
                <a16:creationId xmlns:a16="http://schemas.microsoft.com/office/drawing/2014/main" id="{6BBD3227-6D9F-460F-9F14-D096224AF02F}"/>
              </a:ext>
            </a:extLst>
          </p:cNvPr>
          <p:cNvSpPr txBox="1"/>
          <p:nvPr/>
        </p:nvSpPr>
        <p:spPr>
          <a:xfrm>
            <a:off x="8773359" y="4496222"/>
            <a:ext cx="2694372" cy="1384995"/>
          </a:xfrm>
          <a:prstGeom prst="rect">
            <a:avLst/>
          </a:prstGeom>
          <a:noFill/>
        </p:spPr>
        <p:txBody>
          <a:bodyPr wrap="square">
            <a:spAutoFit/>
          </a:bodyPr>
          <a:lstStyle/>
          <a:p>
            <a:r>
              <a:rPr lang="en-GB" sz="1400"/>
              <a:t>Cam </a:t>
            </a:r>
            <a:r>
              <a:rPr lang="en-GB" sz="1400" err="1"/>
              <a:t>Cynnydd</a:t>
            </a:r>
            <a:r>
              <a:rPr lang="en-GB" sz="1400"/>
              <a:t> 2:</a:t>
            </a:r>
          </a:p>
          <a:p>
            <a:r>
              <a:rPr lang="en-GB" sz="1400"/>
              <a:t>Rwy’n </a:t>
            </a:r>
            <a:r>
              <a:rPr lang="en-GB" sz="1400" err="1"/>
              <a:t>gallu</a:t>
            </a:r>
            <a:r>
              <a:rPr lang="en-GB" sz="1400"/>
              <a:t> </a:t>
            </a:r>
            <a:r>
              <a:rPr lang="en-GB" sz="1400" err="1"/>
              <a:t>casglu</a:t>
            </a:r>
            <a:r>
              <a:rPr lang="en-GB" sz="1400"/>
              <a:t>, </a:t>
            </a:r>
            <a:r>
              <a:rPr lang="en-GB" sz="1400" err="1"/>
              <a:t>cofnodi</a:t>
            </a:r>
            <a:r>
              <a:rPr lang="en-GB" sz="1400"/>
              <a:t> a </a:t>
            </a:r>
            <a:r>
              <a:rPr lang="en-GB" sz="1400" err="1"/>
              <a:t>threfnu</a:t>
            </a:r>
            <a:r>
              <a:rPr lang="en-GB" sz="1400"/>
              <a:t> data yn </a:t>
            </a:r>
            <a:r>
              <a:rPr lang="en-GB" sz="1400" err="1"/>
              <a:t>wahanol</a:t>
            </a:r>
            <a:r>
              <a:rPr lang="en-GB" sz="1400"/>
              <a:t> </a:t>
            </a:r>
            <a:r>
              <a:rPr lang="en-GB" sz="1400" err="1"/>
              <a:t>grwpiau</a:t>
            </a:r>
            <a:r>
              <a:rPr lang="en-GB" sz="1400"/>
              <a:t> neu </a:t>
            </a:r>
            <a:r>
              <a:rPr lang="en-GB" sz="1400" err="1"/>
              <a:t>fformatau</a:t>
            </a:r>
            <a:r>
              <a:rPr lang="en-GB" sz="1400"/>
              <a:t>, </a:t>
            </a:r>
            <a:r>
              <a:rPr lang="en-GB" sz="1400" err="1"/>
              <a:t>e.e.</a:t>
            </a:r>
            <a:r>
              <a:rPr lang="en-GB" sz="1400"/>
              <a:t> </a:t>
            </a:r>
            <a:r>
              <a:rPr lang="en-GB" sz="1400" err="1"/>
              <a:t>tablau</a:t>
            </a:r>
            <a:r>
              <a:rPr lang="en-GB" sz="1400"/>
              <a:t>, </a:t>
            </a:r>
            <a:r>
              <a:rPr lang="en-GB" sz="1400" err="1"/>
              <a:t>siartiau</a:t>
            </a:r>
            <a:r>
              <a:rPr lang="en-GB" sz="1400"/>
              <a:t>, </a:t>
            </a:r>
            <a:r>
              <a:rPr lang="en-GB" sz="1400" err="1"/>
              <a:t>cronfeydd</a:t>
            </a:r>
            <a:r>
              <a:rPr lang="en-GB" sz="1400"/>
              <a:t> data a </a:t>
            </a:r>
            <a:r>
              <a:rPr lang="en-GB" sz="1400" err="1"/>
              <a:t>thaenlenni</a:t>
            </a:r>
            <a:r>
              <a:rPr lang="en-GB" sz="1400"/>
              <a:t>.</a:t>
            </a:r>
          </a:p>
        </p:txBody>
      </p:sp>
      <p:cxnSp>
        <p:nvCxnSpPr>
          <p:cNvPr id="7" name="Straight Arrow Connector 6">
            <a:extLst>
              <a:ext uri="{FF2B5EF4-FFF2-40B4-BE49-F238E27FC236}">
                <a16:creationId xmlns:a16="http://schemas.microsoft.com/office/drawing/2014/main" id="{078EFC54-E8EF-4ABE-BBA2-313B5B6F7B07}"/>
              </a:ext>
            </a:extLst>
          </p:cNvPr>
          <p:cNvCxnSpPr>
            <a:cxnSpLocks/>
          </p:cNvCxnSpPr>
          <p:nvPr/>
        </p:nvCxnSpPr>
        <p:spPr>
          <a:xfrm flipH="1" flipV="1">
            <a:off x="9605639" y="2796466"/>
            <a:ext cx="106532" cy="16997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CD519E67-51A7-48E1-BECF-C63DAD2402B1}"/>
              </a:ext>
            </a:extLst>
          </p:cNvPr>
          <p:cNvSpPr txBox="1"/>
          <p:nvPr/>
        </p:nvSpPr>
        <p:spPr>
          <a:xfrm>
            <a:off x="5637734" y="4843931"/>
            <a:ext cx="2626311" cy="1600438"/>
          </a:xfrm>
          <a:prstGeom prst="rect">
            <a:avLst/>
          </a:prstGeom>
          <a:noFill/>
        </p:spPr>
        <p:txBody>
          <a:bodyPr wrap="square">
            <a:spAutoFit/>
          </a:bodyPr>
          <a:lstStyle/>
          <a:p>
            <a:r>
              <a:rPr lang="en-GB" sz="1400"/>
              <a:t>Cam </a:t>
            </a:r>
            <a:r>
              <a:rPr lang="en-GB" sz="1400" err="1"/>
              <a:t>Cynnydd</a:t>
            </a:r>
            <a:r>
              <a:rPr lang="en-GB" sz="1400"/>
              <a:t> 2 :</a:t>
            </a:r>
          </a:p>
          <a:p>
            <a:r>
              <a:rPr lang="en-GB" sz="1400"/>
              <a:t>Rwy’n </a:t>
            </a:r>
            <a:r>
              <a:rPr lang="en-GB" sz="1400" err="1"/>
              <a:t>gallu</a:t>
            </a:r>
            <a:r>
              <a:rPr lang="en-GB" sz="1400"/>
              <a:t> </a:t>
            </a:r>
            <a:r>
              <a:rPr lang="en-GB" sz="1400" err="1"/>
              <a:t>creu</a:t>
            </a:r>
            <a:r>
              <a:rPr lang="en-GB" sz="1400"/>
              <a:t>, </a:t>
            </a:r>
            <a:r>
              <a:rPr lang="en-GB" sz="1400" err="1"/>
              <a:t>golygu</a:t>
            </a:r>
            <a:r>
              <a:rPr lang="en-GB" sz="1400"/>
              <a:t> a </a:t>
            </a:r>
            <a:r>
              <a:rPr lang="en-GB" sz="1400" err="1"/>
              <a:t>threfnu</a:t>
            </a:r>
            <a:r>
              <a:rPr lang="en-GB" sz="1400"/>
              <a:t> </a:t>
            </a:r>
            <a:r>
              <a:rPr lang="en-GB" sz="1400" err="1"/>
              <a:t>cydrannau</a:t>
            </a:r>
            <a:r>
              <a:rPr lang="en-GB" sz="1400"/>
              <a:t> </a:t>
            </a:r>
            <a:r>
              <a:rPr lang="en-GB" sz="1400" err="1"/>
              <a:t>aml-gyfrwng</a:t>
            </a:r>
            <a:r>
              <a:rPr lang="en-GB" sz="1400"/>
              <a:t> (</a:t>
            </a:r>
            <a:r>
              <a:rPr lang="en-GB" sz="1400" err="1"/>
              <a:t>testun</a:t>
            </a:r>
            <a:r>
              <a:rPr lang="en-GB" sz="1400"/>
              <a:t>, </a:t>
            </a:r>
            <a:r>
              <a:rPr lang="en-GB" sz="1400" err="1"/>
              <a:t>delweddau</a:t>
            </a:r>
            <a:r>
              <a:rPr lang="en-GB" sz="1400"/>
              <a:t>, sain, </a:t>
            </a:r>
            <a:r>
              <a:rPr lang="en-GB" sz="1400" err="1"/>
              <a:t>animeiddiad</a:t>
            </a:r>
            <a:r>
              <a:rPr lang="en-GB" sz="1400"/>
              <a:t> a </a:t>
            </a:r>
            <a:r>
              <a:rPr lang="en-GB" sz="1400" err="1"/>
              <a:t>fideo</a:t>
            </a:r>
            <a:r>
              <a:rPr lang="en-GB" sz="1400"/>
              <a:t>) </a:t>
            </a:r>
            <a:r>
              <a:rPr lang="en-GB" sz="1400" err="1"/>
              <a:t>mewn</a:t>
            </a:r>
            <a:r>
              <a:rPr lang="en-GB" sz="1400"/>
              <a:t> </a:t>
            </a:r>
            <a:r>
              <a:rPr lang="en-GB" sz="1400" err="1"/>
              <a:t>meddalwedd</a:t>
            </a:r>
            <a:r>
              <a:rPr lang="en-GB" sz="1400"/>
              <a:t> </a:t>
            </a:r>
            <a:r>
              <a:rPr lang="en-GB" sz="1400" err="1"/>
              <a:t>benodol</a:t>
            </a:r>
            <a:r>
              <a:rPr lang="en-GB" sz="1400"/>
              <a:t> </a:t>
            </a:r>
            <a:r>
              <a:rPr lang="en-GB" sz="1400" err="1"/>
              <a:t>fel</a:t>
            </a:r>
            <a:r>
              <a:rPr lang="en-GB" sz="1400"/>
              <a:t> </a:t>
            </a:r>
            <a:r>
              <a:rPr lang="en-GB" sz="1400" err="1"/>
              <a:t>sy’n</a:t>
            </a:r>
            <a:r>
              <a:rPr lang="en-GB" sz="1400"/>
              <a:t> </a:t>
            </a:r>
            <a:r>
              <a:rPr lang="en-GB" sz="1400" err="1"/>
              <a:t>briodol</a:t>
            </a:r>
            <a:endParaRPr lang="en-GB" sz="1400"/>
          </a:p>
        </p:txBody>
      </p:sp>
      <p:cxnSp>
        <p:nvCxnSpPr>
          <p:cNvPr id="13" name="Straight Arrow Connector 12">
            <a:extLst>
              <a:ext uri="{FF2B5EF4-FFF2-40B4-BE49-F238E27FC236}">
                <a16:creationId xmlns:a16="http://schemas.microsoft.com/office/drawing/2014/main" id="{CB93ADB5-A536-4EF5-B178-58A9EC098480}"/>
              </a:ext>
            </a:extLst>
          </p:cNvPr>
          <p:cNvCxnSpPr>
            <a:cxnSpLocks/>
          </p:cNvCxnSpPr>
          <p:nvPr/>
        </p:nvCxnSpPr>
        <p:spPr>
          <a:xfrm flipH="1" flipV="1">
            <a:off x="6588711" y="3144175"/>
            <a:ext cx="106532" cy="16997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9D780AEA-B5B8-4AFC-BD41-AB62C40BDC6F}"/>
              </a:ext>
            </a:extLst>
          </p:cNvPr>
          <p:cNvSpPr txBox="1"/>
          <p:nvPr/>
        </p:nvSpPr>
        <p:spPr>
          <a:xfrm>
            <a:off x="664414" y="5188719"/>
            <a:ext cx="4973320" cy="646331"/>
          </a:xfrm>
          <a:prstGeom prst="rect">
            <a:avLst/>
          </a:prstGeom>
          <a:noFill/>
        </p:spPr>
        <p:txBody>
          <a:bodyPr wrap="square">
            <a:spAutoFit/>
          </a:bodyPr>
          <a:lstStyle/>
          <a:p>
            <a:r>
              <a:rPr lang="en-GB" b="1" err="1">
                <a:solidFill>
                  <a:srgbClr val="FF0000"/>
                </a:solidFill>
                <a:hlinkClick r:id="rId2">
                  <a:extLst>
                    <a:ext uri="{A12FA001-AC4F-418D-AE19-62706E023703}">
                      <ahyp:hlinkClr xmlns:ahyp="http://schemas.microsoft.com/office/drawing/2018/hyperlinkcolor" val="tx"/>
                    </a:ext>
                  </a:extLst>
                </a:hlinkClick>
              </a:rPr>
              <a:t>Fframwaith</a:t>
            </a:r>
            <a:r>
              <a:rPr lang="en-GB" b="1">
                <a:solidFill>
                  <a:srgbClr val="FF0000"/>
                </a:solidFill>
                <a:hlinkClick r:id="rId2">
                  <a:extLst>
                    <a:ext uri="{A12FA001-AC4F-418D-AE19-62706E023703}">
                      <ahyp:hlinkClr xmlns:ahyp="http://schemas.microsoft.com/office/drawing/2018/hyperlinkcolor" val="tx"/>
                    </a:ext>
                  </a:extLst>
                </a:hlinkClick>
              </a:rPr>
              <a:t> </a:t>
            </a:r>
            <a:r>
              <a:rPr lang="en-GB" b="1" err="1">
                <a:solidFill>
                  <a:srgbClr val="FF0000"/>
                </a:solidFill>
                <a:hlinkClick r:id="rId2">
                  <a:extLst>
                    <a:ext uri="{A12FA001-AC4F-418D-AE19-62706E023703}">
                      <ahyp:hlinkClr xmlns:ahyp="http://schemas.microsoft.com/office/drawing/2018/hyperlinkcolor" val="tx"/>
                    </a:ext>
                  </a:extLst>
                </a:hlinkClick>
              </a:rPr>
              <a:t>Cymhwysedd</a:t>
            </a:r>
            <a:r>
              <a:rPr lang="en-GB" b="1">
                <a:solidFill>
                  <a:srgbClr val="FF0000"/>
                </a:solidFill>
                <a:hlinkClick r:id="rId2">
                  <a:extLst>
                    <a:ext uri="{A12FA001-AC4F-418D-AE19-62706E023703}">
                      <ahyp:hlinkClr xmlns:ahyp="http://schemas.microsoft.com/office/drawing/2018/hyperlinkcolor" val="tx"/>
                    </a:ext>
                  </a:extLst>
                </a:hlinkClick>
              </a:rPr>
              <a:t> </a:t>
            </a:r>
            <a:r>
              <a:rPr lang="en-GB" b="1" err="1">
                <a:solidFill>
                  <a:srgbClr val="FF0000"/>
                </a:solidFill>
                <a:hlinkClick r:id="rId2">
                  <a:extLst>
                    <a:ext uri="{A12FA001-AC4F-418D-AE19-62706E023703}">
                      <ahyp:hlinkClr xmlns:ahyp="http://schemas.microsoft.com/office/drawing/2018/hyperlinkcolor" val="tx"/>
                    </a:ext>
                  </a:extLst>
                </a:hlinkClick>
              </a:rPr>
              <a:t>Digidol</a:t>
            </a:r>
            <a:r>
              <a:rPr lang="en-GB" b="1">
                <a:solidFill>
                  <a:srgbClr val="FF0000"/>
                </a:solidFill>
                <a:hlinkClick r:id="rId2">
                  <a:extLst>
                    <a:ext uri="{A12FA001-AC4F-418D-AE19-62706E023703}">
                      <ahyp:hlinkClr xmlns:ahyp="http://schemas.microsoft.com/office/drawing/2018/hyperlinkcolor" val="tx"/>
                    </a:ext>
                  </a:extLst>
                </a:hlinkClick>
              </a:rPr>
              <a:t> - Hwb (</a:t>
            </a:r>
            <a:r>
              <a:rPr lang="en-GB" b="1" err="1">
                <a:solidFill>
                  <a:srgbClr val="FF0000"/>
                </a:solidFill>
                <a:hlinkClick r:id="rId2">
                  <a:extLst>
                    <a:ext uri="{A12FA001-AC4F-418D-AE19-62706E023703}">
                      <ahyp:hlinkClr xmlns:ahyp="http://schemas.microsoft.com/office/drawing/2018/hyperlinkcolor" val="tx"/>
                    </a:ext>
                  </a:extLst>
                </a:hlinkClick>
              </a:rPr>
              <a:t>gov.wales</a:t>
            </a:r>
            <a:r>
              <a:rPr lang="en-GB" b="1">
                <a:solidFill>
                  <a:srgbClr val="FF0000"/>
                </a:solidFill>
                <a:hlinkClick r:id="rId2">
                  <a:extLst>
                    <a:ext uri="{A12FA001-AC4F-418D-AE19-62706E023703}">
                      <ahyp:hlinkClr xmlns:ahyp="http://schemas.microsoft.com/office/drawing/2018/hyperlinkcolor" val="tx"/>
                    </a:ext>
                  </a:extLst>
                </a:hlinkClick>
              </a:rPr>
              <a:t>)</a:t>
            </a:r>
            <a:endParaRPr lang="en-GB" b="1">
              <a:solidFill>
                <a:srgbClr val="FF0000"/>
              </a:solidFill>
            </a:endParaRPr>
          </a:p>
        </p:txBody>
      </p:sp>
    </p:spTree>
    <p:extLst>
      <p:ext uri="{BB962C8B-B14F-4D97-AF65-F5344CB8AC3E}">
        <p14:creationId xmlns:p14="http://schemas.microsoft.com/office/powerpoint/2010/main" val="3032640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80D0EC-95D0-47D1-8C8B-826D2D365597}"/>
              </a:ext>
            </a:extLst>
          </p:cNvPr>
          <p:cNvSpPr txBox="1"/>
          <p:nvPr/>
        </p:nvSpPr>
        <p:spPr>
          <a:xfrm>
            <a:off x="714652" y="299166"/>
            <a:ext cx="8216283" cy="646331"/>
          </a:xfrm>
          <a:prstGeom prst="rect">
            <a:avLst/>
          </a:prstGeom>
          <a:noFill/>
        </p:spPr>
        <p:txBody>
          <a:bodyPr wrap="square">
            <a:spAutoFit/>
          </a:bodyPr>
          <a:lstStyle/>
          <a:p>
            <a:r>
              <a:rPr lang="en-GB" sz="3600">
                <a:solidFill>
                  <a:srgbClr val="002060"/>
                </a:solidFill>
                <a:latin typeface="Calibri" panose="020F0502020204030204" pitchFamily="34" charset="0"/>
                <a:ea typeface="Calibri" panose="020F0502020204030204" pitchFamily="34" charset="0"/>
                <a:cs typeface="Calibri" panose="020F0502020204030204" pitchFamily="34" charset="0"/>
              </a:rPr>
              <a:t>Digital Competence Framework?</a:t>
            </a:r>
          </a:p>
        </p:txBody>
      </p:sp>
      <p:graphicFrame>
        <p:nvGraphicFramePr>
          <p:cNvPr id="4" name="Table 5">
            <a:extLst>
              <a:ext uri="{FF2B5EF4-FFF2-40B4-BE49-F238E27FC236}">
                <a16:creationId xmlns:a16="http://schemas.microsoft.com/office/drawing/2014/main" id="{E0D11318-1E6B-4AAE-96BB-519F68A3A9EF}"/>
              </a:ext>
            </a:extLst>
          </p:cNvPr>
          <p:cNvGraphicFramePr>
            <a:graphicFrameLocks noGrp="1"/>
          </p:cNvGraphicFramePr>
          <p:nvPr/>
        </p:nvGraphicFramePr>
        <p:xfrm>
          <a:off x="419217" y="1125440"/>
          <a:ext cx="11583392" cy="2945635"/>
        </p:xfrm>
        <a:graphic>
          <a:graphicData uri="http://schemas.openxmlformats.org/drawingml/2006/table">
            <a:tbl>
              <a:tblPr firstRow="1" bandRow="1">
                <a:tableStyleId>{5C22544A-7EE6-4342-B048-85BDC9FD1C3A}</a:tableStyleId>
              </a:tblPr>
              <a:tblGrid>
                <a:gridCol w="2905626">
                  <a:extLst>
                    <a:ext uri="{9D8B030D-6E8A-4147-A177-3AD203B41FA5}">
                      <a16:colId xmlns:a16="http://schemas.microsoft.com/office/drawing/2014/main" val="3499673728"/>
                    </a:ext>
                  </a:extLst>
                </a:gridCol>
                <a:gridCol w="2880253">
                  <a:extLst>
                    <a:ext uri="{9D8B030D-6E8A-4147-A177-3AD203B41FA5}">
                      <a16:colId xmlns:a16="http://schemas.microsoft.com/office/drawing/2014/main" val="616405270"/>
                    </a:ext>
                  </a:extLst>
                </a:gridCol>
                <a:gridCol w="2917260">
                  <a:extLst>
                    <a:ext uri="{9D8B030D-6E8A-4147-A177-3AD203B41FA5}">
                      <a16:colId xmlns:a16="http://schemas.microsoft.com/office/drawing/2014/main" val="3413578005"/>
                    </a:ext>
                  </a:extLst>
                </a:gridCol>
                <a:gridCol w="2880253">
                  <a:extLst>
                    <a:ext uri="{9D8B030D-6E8A-4147-A177-3AD203B41FA5}">
                      <a16:colId xmlns:a16="http://schemas.microsoft.com/office/drawing/2014/main" val="3881190825"/>
                    </a:ext>
                  </a:extLst>
                </a:gridCol>
              </a:tblGrid>
              <a:tr h="731467">
                <a:tc>
                  <a:txBody>
                    <a:bodyPr/>
                    <a:lstStyle/>
                    <a:p>
                      <a:r>
                        <a:rPr lang="en-GB" sz="1900"/>
                        <a:t>Citizenship</a:t>
                      </a:r>
                      <a:endParaRPr lang="en-US" sz="1900"/>
                    </a:p>
                  </a:txBody>
                  <a:tcPr marL="98847" marR="98847" marT="49423" marB="49423"/>
                </a:tc>
                <a:tc>
                  <a:txBody>
                    <a:bodyPr/>
                    <a:lstStyle/>
                    <a:p>
                      <a:r>
                        <a:rPr lang="en-GB" sz="1900"/>
                        <a:t>Interacting and collaborating</a:t>
                      </a:r>
                      <a:endParaRPr lang="en-US" sz="1900"/>
                    </a:p>
                  </a:txBody>
                  <a:tcPr marL="98847" marR="98847" marT="49423" marB="49423"/>
                </a:tc>
                <a:tc>
                  <a:txBody>
                    <a:bodyPr/>
                    <a:lstStyle/>
                    <a:p>
                      <a:r>
                        <a:rPr lang="en-GB" sz="1900"/>
                        <a:t>Producing</a:t>
                      </a:r>
                      <a:endParaRPr lang="en-US" sz="1900"/>
                    </a:p>
                  </a:txBody>
                  <a:tcPr marL="98847" marR="98847" marT="49423" marB="49423"/>
                </a:tc>
                <a:tc>
                  <a:txBody>
                    <a:bodyPr/>
                    <a:lstStyle/>
                    <a:p>
                      <a:r>
                        <a:rPr lang="en-GB" sz="1900"/>
                        <a:t>Data and computational thinking</a:t>
                      </a:r>
                      <a:endParaRPr lang="en-US" sz="1900"/>
                    </a:p>
                  </a:txBody>
                  <a:tcPr marL="98847" marR="98847" marT="49423" marB="49423"/>
                </a:tc>
                <a:extLst>
                  <a:ext uri="{0D108BD9-81ED-4DB2-BD59-A6C34878D82A}">
                    <a16:rowId xmlns:a16="http://schemas.microsoft.com/office/drawing/2014/main" val="2960462936"/>
                  </a:ext>
                </a:extLst>
              </a:tr>
              <a:tr h="2214168">
                <a:tc>
                  <a:txBody>
                    <a:bodyPr/>
                    <a:lstStyle/>
                    <a:p>
                      <a:pPr marL="285750" indent="-285750">
                        <a:buFont typeface="Arial" panose="020B0604020202020204" pitchFamily="34" charset="0"/>
                        <a:buChar char="•"/>
                      </a:pPr>
                      <a:r>
                        <a:rPr lang="en-GB" sz="1900"/>
                        <a:t>Identity, image and reputation </a:t>
                      </a:r>
                    </a:p>
                    <a:p>
                      <a:pPr marL="285750" indent="-285750">
                        <a:buFont typeface="Arial" panose="020B0604020202020204" pitchFamily="34" charset="0"/>
                        <a:buChar char="•"/>
                      </a:pPr>
                      <a:r>
                        <a:rPr lang="en-GB" sz="1900"/>
                        <a:t>Health and well-being </a:t>
                      </a:r>
                    </a:p>
                    <a:p>
                      <a:pPr marL="285750" indent="-285750">
                        <a:buFont typeface="Arial" panose="020B0604020202020204" pitchFamily="34" charset="0"/>
                        <a:buChar char="•"/>
                      </a:pPr>
                      <a:r>
                        <a:rPr lang="en-GB" sz="1900"/>
                        <a:t>Digital rights licensing and ownership</a:t>
                      </a:r>
                    </a:p>
                    <a:p>
                      <a:pPr marL="285750" indent="-285750">
                        <a:buFont typeface="Arial" panose="020B0604020202020204" pitchFamily="34" charset="0"/>
                        <a:buChar char="•"/>
                      </a:pPr>
                      <a:r>
                        <a:rPr lang="en-GB" sz="1900"/>
                        <a:t>Online behaviour and cyberbullying</a:t>
                      </a:r>
                      <a:endParaRPr lang="en-US" sz="1900"/>
                    </a:p>
                  </a:txBody>
                  <a:tcPr marL="98847" marR="98847" marT="49423" marB="49423"/>
                </a:tc>
                <a:tc>
                  <a:txBody>
                    <a:bodyPr/>
                    <a:lstStyle/>
                    <a:p>
                      <a:pPr marL="285750" indent="-285750">
                        <a:buFont typeface="Arial" panose="020B0604020202020204" pitchFamily="34" charset="0"/>
                        <a:buChar char="•"/>
                      </a:pPr>
                      <a:r>
                        <a:rPr lang="en-GB" sz="1900"/>
                        <a:t>Communication</a:t>
                      </a:r>
                    </a:p>
                    <a:p>
                      <a:pPr marL="285750" indent="-285750">
                        <a:buFont typeface="Arial" panose="020B0604020202020204" pitchFamily="34" charset="0"/>
                        <a:buChar char="•"/>
                      </a:pPr>
                      <a:r>
                        <a:rPr lang="en-GB" sz="1900"/>
                        <a:t>Collaboration</a:t>
                      </a:r>
                    </a:p>
                    <a:p>
                      <a:pPr marL="285750" indent="-285750">
                        <a:buFont typeface="Arial" panose="020B0604020202020204" pitchFamily="34" charset="0"/>
                        <a:buChar char="•"/>
                      </a:pPr>
                      <a:r>
                        <a:rPr lang="en-GB" sz="1900"/>
                        <a:t>Storing and sharing</a:t>
                      </a:r>
                      <a:endParaRPr lang="en-US" sz="1900"/>
                    </a:p>
                  </a:txBody>
                  <a:tcPr marL="98847" marR="98847" marT="49423" marB="49423"/>
                </a:tc>
                <a:tc>
                  <a:txBody>
                    <a:bodyPr/>
                    <a:lstStyle/>
                    <a:p>
                      <a:pPr marL="285750" indent="-285750">
                        <a:buFont typeface="Arial" panose="020B0604020202020204" pitchFamily="34" charset="0"/>
                        <a:buChar char="•"/>
                      </a:pPr>
                      <a:r>
                        <a:rPr lang="en-GB" sz="1900"/>
                        <a:t>Planning, sourcing and searching Creating </a:t>
                      </a:r>
                    </a:p>
                    <a:p>
                      <a:pPr marL="285750" indent="-285750">
                        <a:buFont typeface="Arial" panose="020B0604020202020204" pitchFamily="34" charset="0"/>
                        <a:buChar char="•"/>
                      </a:pPr>
                      <a:r>
                        <a:rPr lang="en-GB" sz="1900"/>
                        <a:t>Evaluating and improving</a:t>
                      </a:r>
                      <a:endParaRPr lang="en-US" sz="1900"/>
                    </a:p>
                  </a:txBody>
                  <a:tcPr marL="98847" marR="98847" marT="49423" marB="49423"/>
                </a:tc>
                <a:tc>
                  <a:txBody>
                    <a:bodyPr/>
                    <a:lstStyle/>
                    <a:p>
                      <a:pPr marL="285750" indent="-285750">
                        <a:buFont typeface="Arial" panose="020B0604020202020204" pitchFamily="34" charset="0"/>
                        <a:buChar char="•"/>
                      </a:pPr>
                      <a:r>
                        <a:rPr lang="en-GB" sz="1900"/>
                        <a:t>Problem solving and modelling</a:t>
                      </a:r>
                    </a:p>
                    <a:p>
                      <a:pPr marL="285750" indent="-285750">
                        <a:buFont typeface="Arial" panose="020B0604020202020204" pitchFamily="34" charset="0"/>
                        <a:buChar char="•"/>
                      </a:pPr>
                      <a:r>
                        <a:rPr lang="en-GB" sz="1900"/>
                        <a:t>Data and information literacy</a:t>
                      </a:r>
                      <a:endParaRPr lang="en-US" sz="1900"/>
                    </a:p>
                  </a:txBody>
                  <a:tcPr marL="98847" marR="98847" marT="49423" marB="49423"/>
                </a:tc>
                <a:extLst>
                  <a:ext uri="{0D108BD9-81ED-4DB2-BD59-A6C34878D82A}">
                    <a16:rowId xmlns:a16="http://schemas.microsoft.com/office/drawing/2014/main" val="1074792069"/>
                  </a:ext>
                </a:extLst>
              </a:tr>
            </a:tbl>
          </a:graphicData>
        </a:graphic>
      </p:graphicFrame>
      <p:sp>
        <p:nvSpPr>
          <p:cNvPr id="6" name="TextBox 5">
            <a:extLst>
              <a:ext uri="{FF2B5EF4-FFF2-40B4-BE49-F238E27FC236}">
                <a16:creationId xmlns:a16="http://schemas.microsoft.com/office/drawing/2014/main" id="{6CD61DE4-F10D-4707-86E7-43C1CCC29A80}"/>
              </a:ext>
            </a:extLst>
          </p:cNvPr>
          <p:cNvSpPr txBox="1"/>
          <p:nvPr/>
        </p:nvSpPr>
        <p:spPr>
          <a:xfrm>
            <a:off x="9507983" y="4347565"/>
            <a:ext cx="2583404" cy="1384995"/>
          </a:xfrm>
          <a:prstGeom prst="rect">
            <a:avLst/>
          </a:prstGeom>
          <a:noFill/>
        </p:spPr>
        <p:txBody>
          <a:bodyPr wrap="square">
            <a:spAutoFit/>
          </a:bodyPr>
          <a:lstStyle/>
          <a:p>
            <a:r>
              <a:rPr lang="en-GB" sz="1400" b="0" i="0">
                <a:solidFill>
                  <a:srgbClr val="1F1F1F"/>
                </a:solidFill>
                <a:effectLst/>
                <a:latin typeface="+mj-lt"/>
              </a:rPr>
              <a:t>Progression Step 2:</a:t>
            </a:r>
          </a:p>
          <a:p>
            <a:r>
              <a:rPr lang="en-GB" sz="1400" b="0" i="0">
                <a:solidFill>
                  <a:srgbClr val="1F1F1F"/>
                </a:solidFill>
                <a:effectLst/>
                <a:latin typeface="+mj-lt"/>
              </a:rPr>
              <a:t>I can collect, enter, organise and analyse data into different groups or formats, </a:t>
            </a:r>
            <a:r>
              <a:rPr lang="en-GB" sz="1400" b="0" i="1">
                <a:solidFill>
                  <a:srgbClr val="1F1F1F"/>
                </a:solidFill>
                <a:effectLst/>
                <a:latin typeface="+mj-lt"/>
              </a:rPr>
              <a:t>e.g. tables, charts, databases and spreadsheets</a:t>
            </a:r>
            <a:r>
              <a:rPr lang="en-GB" sz="1400" b="0" i="0">
                <a:solidFill>
                  <a:srgbClr val="1F1F1F"/>
                </a:solidFill>
                <a:effectLst/>
                <a:latin typeface="+mj-lt"/>
              </a:rPr>
              <a:t>.</a:t>
            </a:r>
            <a:endParaRPr lang="en-GB" sz="1400">
              <a:latin typeface="+mj-lt"/>
            </a:endParaRPr>
          </a:p>
        </p:txBody>
      </p:sp>
      <p:sp>
        <p:nvSpPr>
          <p:cNvPr id="8" name="TextBox 7">
            <a:extLst>
              <a:ext uri="{FF2B5EF4-FFF2-40B4-BE49-F238E27FC236}">
                <a16:creationId xmlns:a16="http://schemas.microsoft.com/office/drawing/2014/main" id="{975520CC-87EA-405D-A461-77D339385EDE}"/>
              </a:ext>
            </a:extLst>
          </p:cNvPr>
          <p:cNvSpPr txBox="1"/>
          <p:nvPr/>
        </p:nvSpPr>
        <p:spPr>
          <a:xfrm>
            <a:off x="6418554" y="4605017"/>
            <a:ext cx="2428042" cy="1600438"/>
          </a:xfrm>
          <a:prstGeom prst="rect">
            <a:avLst/>
          </a:prstGeom>
          <a:noFill/>
        </p:spPr>
        <p:txBody>
          <a:bodyPr wrap="square">
            <a:spAutoFit/>
          </a:bodyPr>
          <a:lstStyle/>
          <a:p>
            <a:r>
              <a:rPr lang="en-GB" sz="1400" b="0" i="0">
                <a:solidFill>
                  <a:srgbClr val="1F1F1F"/>
                </a:solidFill>
                <a:effectLst/>
                <a:latin typeface="+mj-lt"/>
              </a:rPr>
              <a:t>Progression Step 2:</a:t>
            </a:r>
          </a:p>
          <a:p>
            <a:r>
              <a:rPr lang="en-GB" sz="1400" b="0" i="0">
                <a:solidFill>
                  <a:srgbClr val="1F1F1F"/>
                </a:solidFill>
                <a:effectLst/>
                <a:latin typeface="+mj-lt"/>
              </a:rPr>
              <a:t>I can create, edit and organise multimedia components (text, images, sound, animation and video) in selected software as appropriate</a:t>
            </a:r>
            <a:endParaRPr lang="en-GB" sz="1400">
              <a:latin typeface="+mj-lt"/>
            </a:endParaRPr>
          </a:p>
        </p:txBody>
      </p:sp>
      <p:cxnSp>
        <p:nvCxnSpPr>
          <p:cNvPr id="9" name="Straight Arrow Connector 8">
            <a:extLst>
              <a:ext uri="{FF2B5EF4-FFF2-40B4-BE49-F238E27FC236}">
                <a16:creationId xmlns:a16="http://schemas.microsoft.com/office/drawing/2014/main" id="{BA4FD56F-0D01-45EB-8BB7-BA96534A2B7B}"/>
              </a:ext>
            </a:extLst>
          </p:cNvPr>
          <p:cNvCxnSpPr>
            <a:cxnSpLocks/>
          </p:cNvCxnSpPr>
          <p:nvPr/>
        </p:nvCxnSpPr>
        <p:spPr>
          <a:xfrm flipV="1">
            <a:off x="7270811" y="3213716"/>
            <a:ext cx="532660" cy="146481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1B4E12A0-66D1-45F2-8C91-D82A2A6E4011}"/>
              </a:ext>
            </a:extLst>
          </p:cNvPr>
          <p:cNvCxnSpPr>
            <a:cxnSpLocks/>
          </p:cNvCxnSpPr>
          <p:nvPr/>
        </p:nvCxnSpPr>
        <p:spPr>
          <a:xfrm flipH="1" flipV="1">
            <a:off x="10679835" y="3042548"/>
            <a:ext cx="418731" cy="133608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A343167-05E8-4FB3-9779-72ACEBCC63D2}"/>
              </a:ext>
            </a:extLst>
          </p:cNvPr>
          <p:cNvSpPr txBox="1"/>
          <p:nvPr/>
        </p:nvSpPr>
        <p:spPr>
          <a:xfrm>
            <a:off x="559293" y="5321642"/>
            <a:ext cx="4012707" cy="1323439"/>
          </a:xfrm>
          <a:prstGeom prst="rect">
            <a:avLst/>
          </a:prstGeom>
          <a:noFill/>
        </p:spPr>
        <p:txBody>
          <a:bodyPr wrap="square">
            <a:spAutoFit/>
          </a:bodyPr>
          <a:lstStyle/>
          <a:p>
            <a:r>
              <a:rPr lang="en-GB" sz="1600">
                <a:solidFill>
                  <a:srgbClr val="FF0000"/>
                </a:solidFill>
                <a:hlinkClick r:id="rId2">
                  <a:extLst>
                    <a:ext uri="{A12FA001-AC4F-418D-AE19-62706E023703}">
                      <ahyp:hlinkClr xmlns:ahyp="http://schemas.microsoft.com/office/drawing/2018/hyperlinkcolor" val="tx"/>
                    </a:ext>
                  </a:extLst>
                </a:hlinkClick>
              </a:rPr>
              <a:t>https://hwb.gov.wales/curriculum-for-wales/cross-curricular-skills-frameworks/digital-competence-framework</a:t>
            </a:r>
            <a:endParaRPr lang="en-GB" sz="1600">
              <a:solidFill>
                <a:srgbClr val="FF0000"/>
              </a:solidFill>
            </a:endParaRPr>
          </a:p>
          <a:p>
            <a:endParaRPr lang="en-GB" sz="1600">
              <a:solidFill>
                <a:srgbClr val="FF0000"/>
              </a:solidFill>
            </a:endParaRPr>
          </a:p>
        </p:txBody>
      </p:sp>
    </p:spTree>
    <p:extLst>
      <p:ext uri="{BB962C8B-B14F-4D97-AF65-F5344CB8AC3E}">
        <p14:creationId xmlns:p14="http://schemas.microsoft.com/office/powerpoint/2010/main" val="3525726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ADD87-76D5-48F0-A826-6356AA5C2661}"/>
              </a:ext>
            </a:extLst>
          </p:cNvPr>
          <p:cNvSpPr>
            <a:spLocks noGrp="1"/>
          </p:cNvSpPr>
          <p:nvPr>
            <p:ph type="title"/>
          </p:nvPr>
        </p:nvSpPr>
        <p:spPr>
          <a:xfrm>
            <a:off x="597434" y="181993"/>
            <a:ext cx="9931482" cy="1320800"/>
          </a:xfrm>
        </p:spPr>
        <p:txBody>
          <a:bodyPr/>
          <a:lstStyle/>
          <a:p>
            <a:r>
              <a:rPr lang="en-GB" err="1">
                <a:solidFill>
                  <a:srgbClr val="002060"/>
                </a:solidFill>
              </a:rPr>
              <a:t>AagD</a:t>
            </a:r>
            <a:r>
              <a:rPr lang="en-GB">
                <a:solidFill>
                  <a:srgbClr val="002060"/>
                </a:solidFill>
              </a:rPr>
              <a:t> - </a:t>
            </a:r>
            <a:r>
              <a:rPr lang="en-GB" err="1">
                <a:solidFill>
                  <a:srgbClr val="002060"/>
                </a:solidFill>
              </a:rPr>
              <a:t>Cwestiynu</a:t>
            </a:r>
            <a:r>
              <a:rPr lang="en-GB">
                <a:solidFill>
                  <a:srgbClr val="002060"/>
                </a:solidFill>
              </a:rPr>
              <a:t>          AFL - Questioning</a:t>
            </a:r>
          </a:p>
        </p:txBody>
      </p:sp>
      <p:sp>
        <p:nvSpPr>
          <p:cNvPr id="3" name="Content Placeholder 2">
            <a:extLst>
              <a:ext uri="{FF2B5EF4-FFF2-40B4-BE49-F238E27FC236}">
                <a16:creationId xmlns:a16="http://schemas.microsoft.com/office/drawing/2014/main" id="{53E38FDA-DB18-4123-99DB-F3DBB8A6DAAB}"/>
              </a:ext>
            </a:extLst>
          </p:cNvPr>
          <p:cNvSpPr>
            <a:spLocks noGrp="1"/>
          </p:cNvSpPr>
          <p:nvPr>
            <p:ph sz="half" idx="1"/>
          </p:nvPr>
        </p:nvSpPr>
        <p:spPr>
          <a:xfrm>
            <a:off x="313678" y="956448"/>
            <a:ext cx="5430504" cy="3880772"/>
          </a:xfrm>
        </p:spPr>
        <p:txBody>
          <a:bodyPr>
            <a:noAutofit/>
          </a:bodyPr>
          <a:lstStyle/>
          <a:p>
            <a:pPr>
              <a:spcBef>
                <a:spcPct val="0"/>
              </a:spcBef>
              <a:spcAft>
                <a:spcPts val="1000"/>
              </a:spcAft>
              <a:buClr>
                <a:srgbClr val="002060"/>
              </a:buClr>
              <a:buFont typeface="Symbol" panose="05050102010706020507" pitchFamily="18" charset="2"/>
              <a:buChar char="·"/>
            </a:pPr>
            <a:r>
              <a:rPr lang="cy-GB" altLang="en-US" sz="1600">
                <a:solidFill>
                  <a:srgbClr val="002060"/>
                </a:solidFill>
              </a:rPr>
              <a:t>Defnyddio cwestiynau penagored a chaeedig i weld beth mae disgyblion yn ei wybod, yn ei ddeall, ac yn gallu’i wneud. </a:t>
            </a:r>
          </a:p>
          <a:p>
            <a:pPr>
              <a:spcBef>
                <a:spcPct val="0"/>
              </a:spcBef>
              <a:spcAft>
                <a:spcPts val="1000"/>
              </a:spcAft>
              <a:buClr>
                <a:srgbClr val="002060"/>
              </a:buClr>
              <a:buFont typeface="Symbol" panose="05050102010706020507" pitchFamily="18" charset="2"/>
              <a:buChar char="·"/>
            </a:pPr>
            <a:r>
              <a:rPr lang="cy-GB" altLang="en-US" sz="1600">
                <a:solidFill>
                  <a:srgbClr val="002060"/>
                </a:solidFill>
              </a:rPr>
              <a:t>Cynllunio cwestiynau penagored i brocio dealltwriaeth dysgwyr. </a:t>
            </a:r>
          </a:p>
          <a:p>
            <a:pPr>
              <a:spcBef>
                <a:spcPct val="0"/>
              </a:spcBef>
              <a:spcAft>
                <a:spcPts val="1000"/>
              </a:spcAft>
              <a:buClr>
                <a:srgbClr val="002060"/>
              </a:buClr>
              <a:buFont typeface="Symbol" panose="05050102010706020507" pitchFamily="18" charset="2"/>
              <a:buChar char="·"/>
            </a:pPr>
            <a:r>
              <a:rPr lang="cy-GB" altLang="en-US" sz="1600">
                <a:solidFill>
                  <a:srgbClr val="002060"/>
                </a:solidFill>
              </a:rPr>
              <a:t>Darparu amser meddwl.</a:t>
            </a:r>
          </a:p>
          <a:p>
            <a:pPr>
              <a:spcBef>
                <a:spcPct val="0"/>
              </a:spcBef>
              <a:spcAft>
                <a:spcPts val="1000"/>
              </a:spcAft>
              <a:buClr>
                <a:srgbClr val="002060"/>
              </a:buClr>
              <a:buFont typeface="Symbol" panose="05050102010706020507" pitchFamily="18" charset="2"/>
              <a:buChar char="·"/>
            </a:pPr>
            <a:r>
              <a:rPr lang="cy-GB" altLang="en-US" sz="1600">
                <a:solidFill>
                  <a:srgbClr val="002060"/>
                </a:solidFill>
              </a:rPr>
              <a:t>Darparu cyfleoedd i ddysgwyr drafod cyn ymateb er mwyn cynnwys pob dysgwr.</a:t>
            </a:r>
          </a:p>
          <a:p>
            <a:pPr>
              <a:spcBef>
                <a:spcPct val="0"/>
              </a:spcBef>
              <a:spcAft>
                <a:spcPts val="1000"/>
              </a:spcAft>
              <a:buClr>
                <a:srgbClr val="002060"/>
              </a:buClr>
              <a:buFont typeface="Symbol" panose="05050102010706020507" pitchFamily="18" charset="2"/>
              <a:buChar char="·"/>
            </a:pPr>
            <a:r>
              <a:rPr lang="cy-GB" altLang="en-US" sz="1600">
                <a:solidFill>
                  <a:srgbClr val="002060"/>
                </a:solidFill>
              </a:rPr>
              <a:t>Adeiladu ar atebion dysgwyr i ymestyn y drafodaeth.</a:t>
            </a:r>
          </a:p>
          <a:p>
            <a:pPr>
              <a:spcBef>
                <a:spcPct val="0"/>
              </a:spcBef>
              <a:spcAft>
                <a:spcPts val="1000"/>
              </a:spcAft>
              <a:buClr>
                <a:srgbClr val="002060"/>
              </a:buClr>
              <a:buFont typeface="Symbol" panose="05050102010706020507" pitchFamily="18" charset="2"/>
              <a:buChar char="·"/>
            </a:pPr>
            <a:r>
              <a:rPr lang="cy-GB" altLang="en-US" sz="1600">
                <a:solidFill>
                  <a:srgbClr val="002060"/>
                </a:solidFill>
              </a:rPr>
              <a:t>Parchu ymatebion dysgwyr a gwneud defnydd adeiladol o’u camsyniadau.</a:t>
            </a:r>
          </a:p>
          <a:p>
            <a:pPr>
              <a:spcBef>
                <a:spcPct val="0"/>
              </a:spcBef>
              <a:spcAft>
                <a:spcPts val="1000"/>
              </a:spcAft>
              <a:buClr>
                <a:srgbClr val="002060"/>
              </a:buClr>
              <a:buFont typeface="Symbol" panose="05050102010706020507" pitchFamily="18" charset="2"/>
              <a:buChar char="·"/>
            </a:pPr>
            <a:r>
              <a:rPr lang="cy-GB" altLang="en-US" sz="1600">
                <a:solidFill>
                  <a:srgbClr val="002060"/>
                </a:solidFill>
              </a:rPr>
              <a:t>Annog disgyblion i holi cwestiynau trwy fodelu beth yw cwestiynau da.</a:t>
            </a:r>
            <a:endParaRPr lang="cy-GB" altLang="en-US" sz="1600"/>
          </a:p>
          <a:p>
            <a:endParaRPr lang="en-GB" sz="1600"/>
          </a:p>
        </p:txBody>
      </p:sp>
      <p:sp>
        <p:nvSpPr>
          <p:cNvPr id="5" name="Rectangle 1">
            <a:extLst>
              <a:ext uri="{FF2B5EF4-FFF2-40B4-BE49-F238E27FC236}">
                <a16:creationId xmlns:a16="http://schemas.microsoft.com/office/drawing/2014/main" id="{37C6AC22-799E-4F0A-AB69-E005561B3755}"/>
              </a:ext>
            </a:extLst>
          </p:cNvPr>
          <p:cNvSpPr>
            <a:spLocks noGrp="1" noChangeArrowheads="1"/>
          </p:cNvSpPr>
          <p:nvPr>
            <p:ph sz="half" idx="2"/>
          </p:nvPr>
        </p:nvSpPr>
        <p:spPr bwMode="auto">
          <a:xfrm>
            <a:off x="6193653" y="842393"/>
            <a:ext cx="5782322" cy="4406343"/>
          </a:xfrm>
          <a:prstGeom prst="rect">
            <a:avLst/>
          </a:prstGeom>
          <a:noFill/>
          <a:ln>
            <a:noFill/>
          </a:ln>
          <a:effectLst/>
        </p:spPr>
        <p:txBody>
          <a:bodyPr vert="horz" wrap="square" lIns="0" tIns="-12696" rIns="0" bIns="-12696"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2060"/>
                </a:solidFill>
                <a:effectLst/>
              </a:rPr>
              <a:t>Use open-ended and closed questions to find out what pupils know, understand, and can do.</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600" b="0" i="0" u="none" strike="noStrike" cap="none" normalizeH="0" baseline="0">
              <a:ln>
                <a:noFill/>
              </a:ln>
              <a:solidFill>
                <a:srgbClr val="002060"/>
              </a:solidFill>
              <a:effectLst/>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2060"/>
                </a:solidFill>
                <a:effectLst/>
              </a:rPr>
              <a:t> Design open-ended questions to probe learners' understanding. </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1600">
              <a:solidFill>
                <a:srgbClr val="002060"/>
              </a:solidFill>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2060"/>
                </a:solidFill>
                <a:effectLst/>
              </a:rPr>
              <a:t>Provide thinking time. </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600" b="0" i="0" u="none" strike="noStrike" cap="none" normalizeH="0" baseline="0">
              <a:ln>
                <a:noFill/>
              </a:ln>
              <a:solidFill>
                <a:srgbClr val="002060"/>
              </a:solidFill>
              <a:effectLst/>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2060"/>
                </a:solidFill>
                <a:effectLst/>
              </a:rPr>
              <a:t>Provide opportunities for learners to discuss before responding to include all learners. </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600" b="0" i="0" u="none" strike="noStrike" cap="none" normalizeH="0" baseline="0">
              <a:ln>
                <a:noFill/>
              </a:ln>
              <a:solidFill>
                <a:srgbClr val="002060"/>
              </a:solidFill>
              <a:effectLst/>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2060"/>
                </a:solidFill>
                <a:effectLst/>
              </a:rPr>
              <a:t>Build on learners' answers to extend discussion. </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1600" b="0" i="0" u="none" strike="noStrike" cap="none" normalizeH="0" baseline="0">
              <a:ln>
                <a:noFill/>
              </a:ln>
              <a:solidFill>
                <a:srgbClr val="002060"/>
              </a:solidFill>
              <a:effectLst/>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2060"/>
                </a:solidFill>
                <a:effectLst/>
              </a:rPr>
              <a:t>Respect learners' responses and make constructive use of their misconceptions. </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600" b="0" i="0" u="none" strike="noStrike" cap="none" normalizeH="0" baseline="0">
              <a:ln>
                <a:noFill/>
              </a:ln>
              <a:solidFill>
                <a:srgbClr val="002060"/>
              </a:solidFill>
              <a:effectLst/>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a:ln>
                  <a:noFill/>
                </a:ln>
                <a:solidFill>
                  <a:srgbClr val="002060"/>
                </a:solidFill>
                <a:effectLst/>
              </a:rPr>
              <a:t>Encourage pupils to ask questions by modeling what are good questions. </a:t>
            </a:r>
          </a:p>
        </p:txBody>
      </p:sp>
      <p:pic>
        <p:nvPicPr>
          <p:cNvPr id="4" name="Picture 3">
            <a:extLst>
              <a:ext uri="{FF2B5EF4-FFF2-40B4-BE49-F238E27FC236}">
                <a16:creationId xmlns:a16="http://schemas.microsoft.com/office/drawing/2014/main" id="{B84F56BF-B693-41E8-A701-A07E6436A6C4}"/>
              </a:ext>
            </a:extLst>
          </p:cNvPr>
          <p:cNvPicPr>
            <a:picLocks noChangeAspect="1"/>
          </p:cNvPicPr>
          <p:nvPr/>
        </p:nvPicPr>
        <p:blipFill rotWithShape="1">
          <a:blip r:embed="rId2"/>
          <a:srcRect l="29272" t="10615" r="29660" b="60000"/>
          <a:stretch/>
        </p:blipFill>
        <p:spPr>
          <a:xfrm>
            <a:off x="1484379" y="5313692"/>
            <a:ext cx="3089101" cy="124330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8" name="TextBox 7">
            <a:extLst>
              <a:ext uri="{FF2B5EF4-FFF2-40B4-BE49-F238E27FC236}">
                <a16:creationId xmlns:a16="http://schemas.microsoft.com/office/drawing/2014/main" id="{0824E84C-3D5D-4823-29FE-59BFCFB5F3D6}"/>
              </a:ext>
            </a:extLst>
          </p:cNvPr>
          <p:cNvSpPr txBox="1"/>
          <p:nvPr/>
        </p:nvSpPr>
        <p:spPr>
          <a:xfrm>
            <a:off x="4888148" y="6023191"/>
            <a:ext cx="6099242" cy="646331"/>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r>
              <a:rPr lang="en-GB">
                <a:solidFill>
                  <a:srgbClr val="7030A0"/>
                </a:solidFill>
                <a:hlinkClick r:id="rId3">
                  <a:extLst>
                    <a:ext uri="{A12FA001-AC4F-418D-AE19-62706E023703}">
                      <ahyp:hlinkClr xmlns:ahyp="http://schemas.microsoft.com/office/drawing/2018/hyperlinkcolor" val="tx"/>
                    </a:ext>
                  </a:extLst>
                </a:hlinkClick>
              </a:rPr>
              <a:t>https://www.nfer.ac.uk/publications/aas02/aas02.pdf</a:t>
            </a:r>
            <a:endParaRPr lang="en-GB">
              <a:solidFill>
                <a:srgbClr val="7030A0"/>
              </a:solidFill>
            </a:endParaRPr>
          </a:p>
          <a:p>
            <a:endParaRPr lang="en-GB">
              <a:solidFill>
                <a:srgbClr val="7030A0"/>
              </a:solidFill>
            </a:endParaRPr>
          </a:p>
        </p:txBody>
      </p:sp>
    </p:spTree>
    <p:extLst>
      <p:ext uri="{BB962C8B-B14F-4D97-AF65-F5344CB8AC3E}">
        <p14:creationId xmlns:p14="http://schemas.microsoft.com/office/powerpoint/2010/main" val="3152132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3">
            <a:extLst>
              <a:ext uri="{FF2B5EF4-FFF2-40B4-BE49-F238E27FC236}">
                <a16:creationId xmlns:a16="http://schemas.microsoft.com/office/drawing/2014/main" id="{8738693D-659B-47BD-90F0-A2532A77C268}"/>
              </a:ext>
            </a:extLst>
          </p:cNvPr>
          <p:cNvPicPr>
            <a:picLocks noChangeAspect="1" noChangeArrowheads="1"/>
          </p:cNvPicPr>
          <p:nvPr/>
        </p:nvPicPr>
        <p:blipFill>
          <a:blip r:embed="rId2">
            <a:biLevel thresh="25000"/>
            <a:extLst>
              <a:ext uri="{28A0092B-C50C-407E-A947-70E740481C1C}">
                <a14:useLocalDpi xmlns:a14="http://schemas.microsoft.com/office/drawing/2010/main" val="0"/>
              </a:ext>
            </a:extLst>
          </a:blip>
          <a:srcRect/>
          <a:stretch>
            <a:fillRect/>
          </a:stretch>
        </p:blipFill>
        <p:spPr bwMode="auto">
          <a:xfrm>
            <a:off x="1734137" y="4287367"/>
            <a:ext cx="8723725" cy="2481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8A0B883F-746F-49D2-A3AF-371AD4E0B3CA}"/>
              </a:ext>
            </a:extLst>
          </p:cNvPr>
          <p:cNvPicPr>
            <a:picLocks noChangeAspect="1"/>
          </p:cNvPicPr>
          <p:nvPr/>
        </p:nvPicPr>
        <p:blipFill rotWithShape="1">
          <a:blip r:embed="rId3"/>
          <a:srcRect l="21918" t="29199" r="2645" b="16667"/>
          <a:stretch/>
        </p:blipFill>
        <p:spPr>
          <a:xfrm>
            <a:off x="878888" y="168673"/>
            <a:ext cx="9969625" cy="4032118"/>
          </a:xfrm>
          <a:prstGeom prst="rect">
            <a:avLst/>
          </a:prstGeom>
          <a:ln w="38100">
            <a:solidFill>
              <a:srgbClr val="7030A0"/>
            </a:solidFill>
          </a:ln>
        </p:spPr>
      </p:pic>
    </p:spTree>
    <p:extLst>
      <p:ext uri="{BB962C8B-B14F-4D97-AF65-F5344CB8AC3E}">
        <p14:creationId xmlns:p14="http://schemas.microsoft.com/office/powerpoint/2010/main" val="3489317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F2B9F9-210C-B5A7-D289-D6C91D34737E}"/>
              </a:ext>
            </a:extLst>
          </p:cNvPr>
          <p:cNvSpPr>
            <a:spLocks noGrp="1"/>
          </p:cNvSpPr>
          <p:nvPr>
            <p:ph type="title"/>
          </p:nvPr>
        </p:nvSpPr>
        <p:spPr>
          <a:xfrm>
            <a:off x="0" y="1771023"/>
            <a:ext cx="11485073" cy="1320800"/>
          </a:xfrm>
        </p:spPr>
        <p:txBody>
          <a:bodyPr>
            <a:noAutofit/>
          </a:bodyPr>
          <a:lstStyle/>
          <a:p>
            <a:pPr algn="ctr"/>
            <a:r>
              <a:rPr lang="en-GB" sz="4000">
                <a:solidFill>
                  <a:srgbClr val="002060"/>
                </a:solidFill>
                <a:latin typeface="+mn-lt"/>
              </a:rPr>
              <a:t>Cam </a:t>
            </a:r>
            <a:r>
              <a:rPr lang="en-GB" sz="4000" err="1">
                <a:solidFill>
                  <a:srgbClr val="002060"/>
                </a:solidFill>
                <a:latin typeface="+mn-lt"/>
              </a:rPr>
              <a:t>cynnydd</a:t>
            </a:r>
            <a:r>
              <a:rPr lang="en-GB" sz="4000">
                <a:solidFill>
                  <a:srgbClr val="002060"/>
                </a:solidFill>
                <a:latin typeface="+mn-lt"/>
              </a:rPr>
              <a:t> 3</a:t>
            </a:r>
            <a:br>
              <a:rPr lang="en-GB" sz="4000">
                <a:solidFill>
                  <a:srgbClr val="002060"/>
                </a:solidFill>
                <a:latin typeface="+mn-lt"/>
              </a:rPr>
            </a:br>
            <a:r>
              <a:rPr lang="en-GB" sz="4000">
                <a:solidFill>
                  <a:srgbClr val="002060"/>
                </a:solidFill>
                <a:latin typeface="+mn-lt"/>
              </a:rPr>
              <a:t>Progression step 3</a:t>
            </a:r>
            <a:br>
              <a:rPr lang="en-GB" sz="4000">
                <a:solidFill>
                  <a:srgbClr val="002060"/>
                </a:solidFill>
                <a:latin typeface="+mn-lt"/>
              </a:rPr>
            </a:br>
            <a:r>
              <a:rPr lang="en-GB" sz="4000">
                <a:solidFill>
                  <a:srgbClr val="002060"/>
                </a:solidFill>
                <a:latin typeface="+mn-lt"/>
              </a:rPr>
              <a:t> </a:t>
            </a:r>
            <a:br>
              <a:rPr lang="en-GB" sz="6600">
                <a:latin typeface="+mn-lt"/>
              </a:rPr>
            </a:br>
            <a:r>
              <a:rPr lang="en-GB" sz="6600" err="1">
                <a:latin typeface="+mn-lt"/>
              </a:rPr>
              <a:t>Prawf</a:t>
            </a:r>
            <a:r>
              <a:rPr lang="en-GB" sz="6600">
                <a:latin typeface="+mn-lt"/>
              </a:rPr>
              <a:t> Teg</a:t>
            </a:r>
            <a:r>
              <a:rPr lang="en-GB" sz="6600" i="1">
                <a:latin typeface="+mn-lt"/>
              </a:rPr>
              <a:t>  </a:t>
            </a:r>
            <a:br>
              <a:rPr lang="en-GB" sz="6600" i="1">
                <a:latin typeface="+mn-lt"/>
              </a:rPr>
            </a:br>
            <a:r>
              <a:rPr lang="en-GB" sz="6600" i="1">
                <a:latin typeface="+mn-lt"/>
              </a:rPr>
              <a:t>Fair test</a:t>
            </a:r>
          </a:p>
        </p:txBody>
      </p:sp>
    </p:spTree>
    <p:extLst>
      <p:ext uri="{BB962C8B-B14F-4D97-AF65-F5344CB8AC3E}">
        <p14:creationId xmlns:p14="http://schemas.microsoft.com/office/powerpoint/2010/main" val="2262594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0C8B26-1FCE-4A5A-A095-437C6B56B31C}"/>
              </a:ext>
            </a:extLst>
          </p:cNvPr>
          <p:cNvSpPr>
            <a:spLocks noGrp="1"/>
          </p:cNvSpPr>
          <p:nvPr>
            <p:ph sz="half" idx="1"/>
          </p:nvPr>
        </p:nvSpPr>
        <p:spPr/>
        <p:txBody>
          <a:bodyPr/>
          <a:lstStyle/>
          <a:p>
            <a:endParaRPr lang="en-GB"/>
          </a:p>
          <a:p>
            <a:endParaRPr lang="en-GB"/>
          </a:p>
        </p:txBody>
      </p:sp>
      <p:sp>
        <p:nvSpPr>
          <p:cNvPr id="5" name="Title 1">
            <a:extLst>
              <a:ext uri="{FF2B5EF4-FFF2-40B4-BE49-F238E27FC236}">
                <a16:creationId xmlns:a16="http://schemas.microsoft.com/office/drawing/2014/main" id="{5F050CCF-319F-4240-8035-6C6A4D7CAEAC}"/>
              </a:ext>
            </a:extLst>
          </p:cNvPr>
          <p:cNvSpPr txBox="1">
            <a:spLocks/>
          </p:cNvSpPr>
          <p:nvPr/>
        </p:nvSpPr>
        <p:spPr>
          <a:xfrm>
            <a:off x="517864" y="138787"/>
            <a:ext cx="11795792" cy="1320800"/>
          </a:xfrm>
          <a:prstGeom prst="rect">
            <a:avLst/>
          </a:prstGeom>
        </p:spPr>
        <p:txBody>
          <a:bodyPr vert="horz" lIns="91440" tIns="45720" rIns="91440" bIns="45720" rtlCol="0" anchor="t">
            <a:normAutofit fontScale="525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900" err="1">
                <a:solidFill>
                  <a:srgbClr val="002060"/>
                </a:solidFill>
                <a:latin typeface="Tahoma" panose="020B0604030504040204" pitchFamily="34" charset="0"/>
                <a:ea typeface="Tahoma" panose="020B0604030504040204" pitchFamily="34" charset="0"/>
                <a:cs typeface="Tahoma" panose="020B0604030504040204" pitchFamily="34" charset="0"/>
              </a:rPr>
              <a:t>Prawf</a:t>
            </a:r>
            <a:r>
              <a:rPr lang="en-GB" sz="6900">
                <a:solidFill>
                  <a:srgbClr val="002060"/>
                </a:solidFill>
                <a:latin typeface="Tahoma" panose="020B0604030504040204" pitchFamily="34" charset="0"/>
                <a:ea typeface="Tahoma" panose="020B0604030504040204" pitchFamily="34" charset="0"/>
                <a:cs typeface="Tahoma" panose="020B0604030504040204" pitchFamily="34" charset="0"/>
              </a:rPr>
              <a:t> teg   </a:t>
            </a:r>
            <a:r>
              <a:rPr lang="en-GB" sz="6900" i="1">
                <a:solidFill>
                  <a:srgbClr val="002060"/>
                </a:solidFill>
                <a:latin typeface="Tahoma" panose="020B0604030504040204" pitchFamily="34" charset="0"/>
                <a:ea typeface="Tahoma" panose="020B0604030504040204" pitchFamily="34" charset="0"/>
                <a:cs typeface="Tahoma" panose="020B0604030504040204" pitchFamily="34" charset="0"/>
              </a:rPr>
              <a:t>Fair test </a:t>
            </a:r>
            <a:br>
              <a:rPr lang="en-GB" i="1">
                <a:solidFill>
                  <a:srgbClr val="002060"/>
                </a:solidFill>
                <a:latin typeface="Tahoma" panose="020B0604030504040204" pitchFamily="34" charset="0"/>
                <a:ea typeface="Tahoma" panose="020B0604030504040204" pitchFamily="34" charset="0"/>
                <a:cs typeface="Tahoma" panose="020B0604030504040204" pitchFamily="34" charset="0"/>
              </a:rPr>
            </a:br>
            <a:br>
              <a:rPr lang="en-GB" i="1">
                <a:solidFill>
                  <a:srgbClr val="002060"/>
                </a:solidFill>
                <a:latin typeface="Tahoma" panose="020B0604030504040204" pitchFamily="34" charset="0"/>
                <a:ea typeface="Tahoma" panose="020B0604030504040204" pitchFamily="34" charset="0"/>
                <a:cs typeface="Tahoma" panose="020B0604030504040204" pitchFamily="34" charset="0"/>
              </a:rPr>
            </a:br>
            <a:br>
              <a:rPr lang="en-GB" i="1">
                <a:solidFill>
                  <a:srgbClr val="002060"/>
                </a:solidFill>
                <a:latin typeface="Tahoma" panose="020B0604030504040204" pitchFamily="34" charset="0"/>
                <a:ea typeface="Tahoma" panose="020B0604030504040204" pitchFamily="34" charset="0"/>
                <a:cs typeface="Tahoma" panose="020B0604030504040204" pitchFamily="34" charset="0"/>
              </a:rPr>
            </a:br>
            <a:endParaRPr lang="en-GB" i="1">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a:extLst>
              <a:ext uri="{FF2B5EF4-FFF2-40B4-BE49-F238E27FC236}">
                <a16:creationId xmlns:a16="http://schemas.microsoft.com/office/drawing/2014/main" id="{46D831FE-F42F-42DA-87F3-C5AA3CB485C1}"/>
              </a:ext>
            </a:extLst>
          </p:cNvPr>
          <p:cNvPicPr>
            <a:picLocks noChangeAspect="1"/>
          </p:cNvPicPr>
          <p:nvPr/>
        </p:nvPicPr>
        <p:blipFill rotWithShape="1">
          <a:blip r:embed="rId2"/>
          <a:srcRect l="37281" t="13074" r="22306" b="10292"/>
          <a:stretch/>
        </p:blipFill>
        <p:spPr>
          <a:xfrm>
            <a:off x="892604" y="697544"/>
            <a:ext cx="4096922" cy="4370050"/>
          </a:xfrm>
          <a:prstGeom prst="rect">
            <a:avLst/>
          </a:prstGeom>
          <a:ln w="38100">
            <a:solidFill>
              <a:schemeClr val="tx1"/>
            </a:solidFill>
          </a:ln>
        </p:spPr>
      </p:pic>
      <p:pic>
        <p:nvPicPr>
          <p:cNvPr id="6" name="Picture 5">
            <a:extLst>
              <a:ext uri="{FF2B5EF4-FFF2-40B4-BE49-F238E27FC236}">
                <a16:creationId xmlns:a16="http://schemas.microsoft.com/office/drawing/2014/main" id="{9631816F-878B-4690-8147-57CAD0360AF6}"/>
              </a:ext>
            </a:extLst>
          </p:cNvPr>
          <p:cNvPicPr>
            <a:picLocks noChangeAspect="1"/>
          </p:cNvPicPr>
          <p:nvPr/>
        </p:nvPicPr>
        <p:blipFill rotWithShape="1">
          <a:blip r:embed="rId3"/>
          <a:srcRect l="43838" t="38235" r="29005" b="26186"/>
          <a:stretch/>
        </p:blipFill>
        <p:spPr>
          <a:xfrm>
            <a:off x="6202562" y="1337796"/>
            <a:ext cx="5499282" cy="4052597"/>
          </a:xfrm>
          <a:prstGeom prst="rect">
            <a:avLst/>
          </a:prstGeom>
        </p:spPr>
      </p:pic>
      <p:sp>
        <p:nvSpPr>
          <p:cNvPr id="7" name="Rectangle 6">
            <a:extLst>
              <a:ext uri="{FF2B5EF4-FFF2-40B4-BE49-F238E27FC236}">
                <a16:creationId xmlns:a16="http://schemas.microsoft.com/office/drawing/2014/main" id="{5F626D30-B72D-4D0F-9AC6-FD1CBCE9F3C9}"/>
              </a:ext>
            </a:extLst>
          </p:cNvPr>
          <p:cNvSpPr/>
          <p:nvPr/>
        </p:nvSpPr>
        <p:spPr>
          <a:xfrm>
            <a:off x="6415760" y="260578"/>
            <a:ext cx="5072886" cy="1077218"/>
          </a:xfrm>
          <a:prstGeom prst="rect">
            <a:avLst/>
          </a:prstGeom>
        </p:spPr>
        <p:txBody>
          <a:bodyPr wrap="square">
            <a:spAutoFit/>
          </a:bodyPr>
          <a:lstStyle/>
          <a:p>
            <a:r>
              <a:rPr lang="en-GB"/>
              <a:t>Helping children’s development of inquiry skills Wynne Harlen</a:t>
            </a:r>
          </a:p>
          <a:p>
            <a:r>
              <a:rPr lang="en-GB" sz="1400"/>
              <a:t>Inquiry in primary science education (IPSE) 1: 5-19, 2014 © 2014 PRI-SCI-NET</a:t>
            </a:r>
          </a:p>
        </p:txBody>
      </p:sp>
      <p:sp>
        <p:nvSpPr>
          <p:cNvPr id="9" name="Rectangle 8">
            <a:extLst>
              <a:ext uri="{FF2B5EF4-FFF2-40B4-BE49-F238E27FC236}">
                <a16:creationId xmlns:a16="http://schemas.microsoft.com/office/drawing/2014/main" id="{01070183-4273-46B2-9C43-122D9C7B174B}"/>
              </a:ext>
            </a:extLst>
          </p:cNvPr>
          <p:cNvSpPr/>
          <p:nvPr/>
        </p:nvSpPr>
        <p:spPr>
          <a:xfrm>
            <a:off x="6059495" y="147606"/>
            <a:ext cx="5837456" cy="5565651"/>
          </a:xfrm>
          <a:prstGeom prst="rect">
            <a:avLst/>
          </a:prstGeom>
          <a:no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D9A9A087-F2EB-40C7-8260-77736D268E76}"/>
              </a:ext>
            </a:extLst>
          </p:cNvPr>
          <p:cNvSpPr/>
          <p:nvPr/>
        </p:nvSpPr>
        <p:spPr>
          <a:xfrm>
            <a:off x="1311805" y="5185145"/>
            <a:ext cx="3549564" cy="738664"/>
          </a:xfrm>
          <a:prstGeom prst="rect">
            <a:avLst/>
          </a:prstGeom>
        </p:spPr>
        <p:txBody>
          <a:bodyPr wrap="square">
            <a:spAutoFit/>
          </a:bodyPr>
          <a:lstStyle/>
          <a:p>
            <a:r>
              <a:rPr lang="en-GB" sz="1400">
                <a:hlinkClick r:id="rId4"/>
              </a:rPr>
              <a:t>https://www.ogdentrust.com/about-us/news/working-scientifically</a:t>
            </a:r>
            <a:endParaRPr lang="en-GB" sz="1400"/>
          </a:p>
          <a:p>
            <a:endParaRPr lang="en-GB" sz="1400"/>
          </a:p>
        </p:txBody>
      </p:sp>
      <p:sp>
        <p:nvSpPr>
          <p:cNvPr id="11" name="TextBox 10">
            <a:extLst>
              <a:ext uri="{FF2B5EF4-FFF2-40B4-BE49-F238E27FC236}">
                <a16:creationId xmlns:a16="http://schemas.microsoft.com/office/drawing/2014/main" id="{DFCD7102-1370-4847-9B19-8470FA9A7826}"/>
              </a:ext>
            </a:extLst>
          </p:cNvPr>
          <p:cNvSpPr txBox="1"/>
          <p:nvPr/>
        </p:nvSpPr>
        <p:spPr>
          <a:xfrm>
            <a:off x="6314698" y="5150872"/>
            <a:ext cx="5387146" cy="738664"/>
          </a:xfrm>
          <a:prstGeom prst="rect">
            <a:avLst/>
          </a:prstGeom>
          <a:noFill/>
        </p:spPr>
        <p:txBody>
          <a:bodyPr wrap="square">
            <a:spAutoFit/>
          </a:bodyPr>
          <a:lstStyle/>
          <a:p>
            <a:r>
              <a:rPr lang="en-GB" sz="1400" b="1">
                <a:solidFill>
                  <a:srgbClr val="FF0000"/>
                </a:solidFill>
                <a:hlinkClick r:id="rId5">
                  <a:extLst>
                    <a:ext uri="{A12FA001-AC4F-418D-AE19-62706E023703}">
                      <ahyp:hlinkClr xmlns:ahyp="http://schemas.microsoft.com/office/drawing/2018/hyperlinkcolor" val="tx"/>
                    </a:ext>
                  </a:extLst>
                </a:hlinkClick>
              </a:rPr>
              <a:t>https://ipsejournal.files.wordpress.com/2015/03/3-ipse-volume-1-no-1-wynne-harlen-p-5-19.pdf</a:t>
            </a:r>
            <a:endParaRPr lang="en-GB" sz="1400" b="1">
              <a:solidFill>
                <a:srgbClr val="FF0000"/>
              </a:solidFill>
            </a:endParaRPr>
          </a:p>
          <a:p>
            <a:endParaRPr lang="en-GB" sz="1400" b="1">
              <a:solidFill>
                <a:srgbClr val="FF0000"/>
              </a:solidFill>
            </a:endParaRPr>
          </a:p>
        </p:txBody>
      </p:sp>
    </p:spTree>
    <p:extLst>
      <p:ext uri="{BB962C8B-B14F-4D97-AF65-F5344CB8AC3E}">
        <p14:creationId xmlns:p14="http://schemas.microsoft.com/office/powerpoint/2010/main" val="412603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hlinkClick r:id="rId3"/>
            <a:extLst>
              <a:ext uri="{FF2B5EF4-FFF2-40B4-BE49-F238E27FC236}">
                <a16:creationId xmlns:a16="http://schemas.microsoft.com/office/drawing/2014/main" id="{34BB2721-35E2-1129-A3E8-FB690BAC5142}"/>
              </a:ext>
            </a:extLst>
          </p:cNvPr>
          <p:cNvSpPr txBox="1"/>
          <p:nvPr/>
        </p:nvSpPr>
        <p:spPr>
          <a:xfrm>
            <a:off x="2895600" y="328414"/>
            <a:ext cx="6096000" cy="646331"/>
          </a:xfrm>
          <a:prstGeom prst="rect">
            <a:avLst/>
          </a:prstGeom>
          <a:noFill/>
        </p:spPr>
        <p:txBody>
          <a:bodyPr wrap="square">
            <a:spAutoFit/>
          </a:bodyPr>
          <a:lstStyle/>
          <a:p>
            <a:r>
              <a:rPr lang="en-GB">
                <a:hlinkClick r:id="rId3"/>
              </a:rPr>
              <a:t>https://www.youtube.com/watch?v=chkaMLc21EI</a:t>
            </a:r>
            <a:endParaRPr lang="en-GB"/>
          </a:p>
          <a:p>
            <a:endParaRPr lang="en-GB"/>
          </a:p>
        </p:txBody>
      </p:sp>
      <p:pic>
        <p:nvPicPr>
          <p:cNvPr id="7" name="Online Media 6" title="Working scientifically: the new curriculum (KS1 &amp; KS2)">
            <a:hlinkClick r:id="" action="ppaction://media"/>
            <a:extLst>
              <a:ext uri="{FF2B5EF4-FFF2-40B4-BE49-F238E27FC236}">
                <a16:creationId xmlns:a16="http://schemas.microsoft.com/office/drawing/2014/main" id="{D7883076-58E8-4408-EEB8-26AD4EE21BBA}"/>
              </a:ext>
            </a:extLst>
          </p:cNvPr>
          <p:cNvPicPr>
            <a:picLocks noRot="1" noChangeAspect="1"/>
          </p:cNvPicPr>
          <p:nvPr>
            <a:videoFile r:link="rId1"/>
          </p:nvPr>
        </p:nvPicPr>
        <p:blipFill>
          <a:blip r:embed="rId4"/>
          <a:stretch>
            <a:fillRect/>
          </a:stretch>
        </p:blipFill>
        <p:spPr>
          <a:xfrm>
            <a:off x="1940560" y="1126490"/>
            <a:ext cx="7482885" cy="4227830"/>
          </a:xfrm>
          <a:prstGeom prst="rect">
            <a:avLst/>
          </a:prstGeom>
          <a:ln w="28575">
            <a:solidFill>
              <a:srgbClr val="002060"/>
            </a:solidFill>
          </a:ln>
        </p:spPr>
      </p:pic>
    </p:spTree>
    <p:extLst>
      <p:ext uri="{BB962C8B-B14F-4D97-AF65-F5344CB8AC3E}">
        <p14:creationId xmlns:p14="http://schemas.microsoft.com/office/powerpoint/2010/main" val="1609618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a:extLst>
              <a:ext uri="{FF2B5EF4-FFF2-40B4-BE49-F238E27FC236}">
                <a16:creationId xmlns:a16="http://schemas.microsoft.com/office/drawing/2014/main" id="{037BB913-1D59-466E-9D38-516D43CE0721}"/>
              </a:ext>
            </a:extLst>
          </p:cNvPr>
          <p:cNvSpPr txBox="1">
            <a:spLocks/>
          </p:cNvSpPr>
          <p:nvPr/>
        </p:nvSpPr>
        <p:spPr>
          <a:xfrm>
            <a:off x="409553" y="1040991"/>
            <a:ext cx="4473165" cy="3509962"/>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b="1">
                <a:latin typeface="Avenir Next LT Pro"/>
              </a:rPr>
              <a:t>Mae </a:t>
            </a:r>
            <a:r>
              <a:rPr lang="en-GB" b="1" err="1">
                <a:latin typeface="Avenir Next LT Pro"/>
              </a:rPr>
              <a:t>cwestiynau</a:t>
            </a:r>
            <a:r>
              <a:rPr lang="en-GB" b="1">
                <a:latin typeface="Avenir Next LT Pro"/>
              </a:rPr>
              <a:t> </a:t>
            </a:r>
            <a:r>
              <a:rPr lang="en-GB" b="1" err="1">
                <a:latin typeface="Avenir Next LT Pro"/>
              </a:rPr>
              <a:t>prawf</a:t>
            </a:r>
            <a:r>
              <a:rPr lang="en-GB" b="1">
                <a:latin typeface="Avenir Next LT Pro"/>
              </a:rPr>
              <a:t> teg yn gwneud </a:t>
            </a:r>
            <a:r>
              <a:rPr lang="en-GB" b="1" err="1">
                <a:latin typeface="Avenir Next LT Pro"/>
              </a:rPr>
              <a:t>cymariaethau</a:t>
            </a:r>
            <a:r>
              <a:rPr lang="en-GB" b="1">
                <a:latin typeface="Avenir Next LT Pro"/>
              </a:rPr>
              <a:t>, yn </a:t>
            </a:r>
            <a:r>
              <a:rPr lang="en-GB" b="1" err="1">
                <a:latin typeface="Avenir Next LT Pro"/>
              </a:rPr>
              <a:t>aml</a:t>
            </a:r>
            <a:r>
              <a:rPr lang="en-GB" b="1">
                <a:latin typeface="Avenir Next LT Pro"/>
              </a:rPr>
              <a:t> </a:t>
            </a:r>
            <a:r>
              <a:rPr lang="en-GB" b="1" err="1">
                <a:latin typeface="Avenir Next LT Pro"/>
              </a:rPr>
              <a:t>maen</a:t>
            </a:r>
            <a:r>
              <a:rPr lang="en-GB" b="1">
                <a:latin typeface="Avenir Next LT Pro"/>
              </a:rPr>
              <a:t> nhw'n </a:t>
            </a:r>
            <a:r>
              <a:rPr lang="en-GB" b="1" err="1">
                <a:latin typeface="Avenir Next LT Pro"/>
              </a:rPr>
              <a:t>ceisio</a:t>
            </a:r>
            <a:r>
              <a:rPr lang="en-GB" b="1">
                <a:latin typeface="Avenir Next LT Pro"/>
              </a:rPr>
              <a:t> </a:t>
            </a:r>
            <a:r>
              <a:rPr lang="en-GB" b="1" err="1">
                <a:latin typeface="Avenir Next LT Pro"/>
              </a:rPr>
              <a:t>darganfod</a:t>
            </a:r>
            <a:r>
              <a:rPr lang="en-GB" b="1">
                <a:latin typeface="Avenir Next LT Pro"/>
              </a:rPr>
              <a:t> </a:t>
            </a:r>
            <a:r>
              <a:rPr lang="en-GB" b="1" err="1">
                <a:latin typeface="Avenir Next LT Pro"/>
              </a:rPr>
              <a:t>beth</a:t>
            </a:r>
            <a:r>
              <a:rPr lang="en-GB" b="1">
                <a:latin typeface="Avenir Next LT Pro"/>
              </a:rPr>
              <a:t> </a:t>
            </a:r>
            <a:r>
              <a:rPr lang="en-GB" b="1" err="1">
                <a:latin typeface="Avenir Next LT Pro"/>
              </a:rPr>
              <a:t>yw'r</a:t>
            </a:r>
            <a:r>
              <a:rPr lang="en-GB" b="1">
                <a:latin typeface="Avenir Next LT Pro"/>
              </a:rPr>
              <a:t> "</a:t>
            </a:r>
            <a:r>
              <a:rPr lang="en-GB" b="1" err="1">
                <a:latin typeface="Avenir Next LT Pro"/>
              </a:rPr>
              <a:t>gorau</a:t>
            </a:r>
            <a:r>
              <a:rPr lang="en-GB" b="1">
                <a:latin typeface="Avenir Next LT Pro"/>
              </a:rPr>
              <a:t>" </a:t>
            </a:r>
            <a:r>
              <a:rPr lang="en-GB" b="1" err="1">
                <a:latin typeface="Avenir Next LT Pro"/>
              </a:rPr>
              <a:t>neu'r</a:t>
            </a:r>
            <a:r>
              <a:rPr lang="en-GB" b="1">
                <a:latin typeface="Avenir Next LT Pro"/>
              </a:rPr>
              <a:t> "</a:t>
            </a:r>
            <a:r>
              <a:rPr lang="en-GB" b="1" err="1">
                <a:latin typeface="Avenir Next LT Pro"/>
              </a:rPr>
              <a:t>mwyaf</a:t>
            </a:r>
            <a:r>
              <a:rPr lang="en-GB" b="1">
                <a:latin typeface="Avenir Next LT Pro"/>
              </a:rPr>
              <a:t>". </a:t>
            </a:r>
            <a:endParaRPr lang="en-GB">
              <a:latin typeface="Calibri" panose="020F0502020204030204"/>
              <a:cs typeface="Calibri" panose="020F0502020204030204"/>
            </a:endParaRPr>
          </a:p>
          <a:p>
            <a:r>
              <a:rPr lang="en-US">
                <a:latin typeface="Avenir Next LT Pro"/>
              </a:rPr>
              <a:t>Mae </a:t>
            </a:r>
            <a:r>
              <a:rPr lang="en-US" err="1">
                <a:latin typeface="Avenir Next LT Pro"/>
              </a:rPr>
              <a:t>profi'n</a:t>
            </a:r>
            <a:r>
              <a:rPr lang="en-US">
                <a:latin typeface="Avenir Next LT Pro"/>
              </a:rPr>
              <a:t> deg </a:t>
            </a:r>
            <a:r>
              <a:rPr lang="en-US" err="1">
                <a:latin typeface="Avenir Next LT Pro"/>
              </a:rPr>
              <a:t>yn</a:t>
            </a:r>
            <a:r>
              <a:rPr lang="en-US">
                <a:latin typeface="Avenir Next LT Pro"/>
              </a:rPr>
              <a:t> </a:t>
            </a:r>
            <a:r>
              <a:rPr lang="en-US" err="1">
                <a:latin typeface="Avenir Next LT Pro"/>
              </a:rPr>
              <a:t>rhoi'r</a:t>
            </a:r>
            <a:r>
              <a:rPr lang="en-US">
                <a:latin typeface="Avenir Next LT Pro"/>
              </a:rPr>
              <a:t> </a:t>
            </a:r>
            <a:r>
              <a:rPr lang="en-US" err="1">
                <a:latin typeface="Avenir Next LT Pro"/>
              </a:rPr>
              <a:t>cyfle</a:t>
            </a:r>
            <a:r>
              <a:rPr lang="en-US">
                <a:latin typeface="Avenir Next LT Pro"/>
              </a:rPr>
              <a:t> </a:t>
            </a:r>
            <a:r>
              <a:rPr lang="en-US" err="1">
                <a:latin typeface="Avenir Next LT Pro"/>
              </a:rPr>
              <a:t>i</a:t>
            </a:r>
            <a:r>
              <a:rPr lang="en-US">
                <a:latin typeface="Avenir Next LT Pro"/>
              </a:rPr>
              <a:t> </a:t>
            </a:r>
            <a:r>
              <a:rPr lang="en-US" err="1">
                <a:latin typeface="Avenir Next LT Pro"/>
              </a:rPr>
              <a:t>ddisgyblion</a:t>
            </a:r>
            <a:r>
              <a:rPr lang="en-US">
                <a:latin typeface="Avenir Next LT Pro"/>
              </a:rPr>
              <a:t> </a:t>
            </a:r>
            <a:r>
              <a:rPr lang="en-US" err="1">
                <a:latin typeface="Avenir Next LT Pro"/>
              </a:rPr>
              <a:t>ymchwilio'r</a:t>
            </a:r>
            <a:r>
              <a:rPr lang="en-US">
                <a:latin typeface="Avenir Next LT Pro"/>
              </a:rPr>
              <a:t> </a:t>
            </a:r>
            <a:r>
              <a:rPr lang="en-US" err="1">
                <a:latin typeface="Avenir Next LT Pro"/>
              </a:rPr>
              <a:t>berthynas</a:t>
            </a:r>
            <a:r>
              <a:rPr lang="en-US">
                <a:latin typeface="Avenir Next LT Pro"/>
              </a:rPr>
              <a:t> </a:t>
            </a:r>
            <a:r>
              <a:rPr lang="en-US" err="1">
                <a:latin typeface="Avenir Next LT Pro"/>
              </a:rPr>
              <a:t>achosol</a:t>
            </a:r>
            <a:r>
              <a:rPr lang="en-US">
                <a:latin typeface="Avenir Next LT Pro"/>
              </a:rPr>
              <a:t> </a:t>
            </a:r>
            <a:r>
              <a:rPr lang="en-US" err="1">
                <a:latin typeface="Avenir Next LT Pro"/>
              </a:rPr>
              <a:t>rhwng</a:t>
            </a:r>
            <a:r>
              <a:rPr lang="en-US">
                <a:latin typeface="Avenir Next LT Pro"/>
              </a:rPr>
              <a:t> </a:t>
            </a:r>
            <a:r>
              <a:rPr lang="en-US" err="1">
                <a:latin typeface="Avenir Next LT Pro"/>
              </a:rPr>
              <a:t>dau</a:t>
            </a:r>
            <a:r>
              <a:rPr lang="en-US">
                <a:latin typeface="Avenir Next LT Pro"/>
              </a:rPr>
              <a:t> </a:t>
            </a:r>
            <a:r>
              <a:rPr lang="en-US" err="1">
                <a:latin typeface="Avenir Next LT Pro"/>
              </a:rPr>
              <a:t>newidyn</a:t>
            </a:r>
            <a:r>
              <a:rPr lang="en-US">
                <a:latin typeface="Avenir Next LT Pro"/>
              </a:rPr>
              <a:t>. </a:t>
            </a:r>
            <a:r>
              <a:rPr lang="en-US" err="1">
                <a:latin typeface="Avenir Next LT Pro"/>
              </a:rPr>
              <a:t>E.e.</a:t>
            </a:r>
            <a:r>
              <a:rPr lang="en-US">
                <a:latin typeface="Avenir Next LT Pro"/>
              </a:rPr>
              <a:t> </a:t>
            </a:r>
            <a:r>
              <a:rPr lang="en-US" err="1">
                <a:latin typeface="Avenir Next LT Pro"/>
              </a:rPr>
              <a:t>ydy</a:t>
            </a:r>
            <a:r>
              <a:rPr lang="en-US">
                <a:latin typeface="Avenir Next LT Pro"/>
              </a:rPr>
              <a:t> </a:t>
            </a:r>
            <a:r>
              <a:rPr lang="en-US" err="1">
                <a:latin typeface="Avenir Next LT Pro"/>
              </a:rPr>
              <a:t>uchder</a:t>
            </a:r>
            <a:r>
              <a:rPr lang="en-US">
                <a:latin typeface="Avenir Next LT Pro"/>
              </a:rPr>
              <a:t> y </a:t>
            </a:r>
            <a:r>
              <a:rPr lang="en-US" err="1">
                <a:latin typeface="Avenir Next LT Pro"/>
              </a:rPr>
              <a:t>llethr</a:t>
            </a:r>
            <a:r>
              <a:rPr lang="en-US">
                <a:latin typeface="Avenir Next LT Pro"/>
              </a:rPr>
              <a:t> </a:t>
            </a:r>
            <a:r>
              <a:rPr lang="en-US" err="1">
                <a:latin typeface="Avenir Next LT Pro"/>
              </a:rPr>
              <a:t>yn</a:t>
            </a:r>
            <a:r>
              <a:rPr lang="en-US">
                <a:latin typeface="Avenir Next LT Pro"/>
              </a:rPr>
              <a:t> </a:t>
            </a:r>
            <a:r>
              <a:rPr lang="en-US" err="1">
                <a:latin typeface="Avenir Next LT Pro"/>
              </a:rPr>
              <a:t>effeithio</a:t>
            </a:r>
            <a:r>
              <a:rPr lang="en-US">
                <a:latin typeface="Avenir Next LT Pro"/>
              </a:rPr>
              <a:t> </a:t>
            </a:r>
            <a:r>
              <a:rPr lang="en-US" err="1">
                <a:latin typeface="Avenir Next LT Pro"/>
              </a:rPr>
              <a:t>ar</a:t>
            </a:r>
            <a:r>
              <a:rPr lang="en-US">
                <a:latin typeface="Avenir Next LT Pro"/>
              </a:rPr>
              <a:t> </a:t>
            </a:r>
            <a:r>
              <a:rPr lang="en-US" err="1">
                <a:latin typeface="Avenir Next LT Pro"/>
              </a:rPr>
              <a:t>gyflymder</a:t>
            </a:r>
            <a:r>
              <a:rPr lang="en-US">
                <a:latin typeface="Avenir Next LT Pro"/>
              </a:rPr>
              <a:t> y car </a:t>
            </a:r>
            <a:r>
              <a:rPr lang="en-US" err="1">
                <a:latin typeface="Avenir Next LT Pro"/>
              </a:rPr>
              <a:t>yn</a:t>
            </a:r>
            <a:r>
              <a:rPr lang="en-US">
                <a:latin typeface="Avenir Next LT Pro"/>
              </a:rPr>
              <a:t> </a:t>
            </a:r>
            <a:r>
              <a:rPr lang="en-US" err="1">
                <a:latin typeface="Avenir Next LT Pro"/>
              </a:rPr>
              <a:t>rholio</a:t>
            </a:r>
            <a:r>
              <a:rPr lang="en-US">
                <a:latin typeface="Avenir Next LT Pro"/>
              </a:rPr>
              <a:t> </a:t>
            </a:r>
            <a:r>
              <a:rPr lang="en-US" err="1">
                <a:latin typeface="Avenir Next LT Pro"/>
              </a:rPr>
              <a:t>lawr</a:t>
            </a:r>
            <a:r>
              <a:rPr lang="en-US">
                <a:latin typeface="Avenir Next LT Pro"/>
              </a:rPr>
              <a:t> </a:t>
            </a:r>
            <a:r>
              <a:rPr lang="en-US" err="1">
                <a:latin typeface="Avenir Next LT Pro"/>
              </a:rPr>
              <a:t>os</a:t>
            </a:r>
            <a:r>
              <a:rPr lang="en-US">
                <a:latin typeface="Avenir Next LT Pro"/>
              </a:rPr>
              <a:t> </a:t>
            </a:r>
            <a:r>
              <a:rPr lang="en-US" err="1">
                <a:latin typeface="Avenir Next LT Pro"/>
              </a:rPr>
              <a:t>yw</a:t>
            </a:r>
            <a:r>
              <a:rPr lang="en-US">
                <a:latin typeface="Avenir Next LT Pro"/>
              </a:rPr>
              <a:t> </a:t>
            </a:r>
            <a:r>
              <a:rPr lang="en-US" err="1">
                <a:latin typeface="Avenir Next LT Pro"/>
              </a:rPr>
              <a:t>popeth</a:t>
            </a:r>
            <a:r>
              <a:rPr lang="en-US">
                <a:latin typeface="Avenir Next LT Pro"/>
              </a:rPr>
              <a:t> </a:t>
            </a:r>
            <a:r>
              <a:rPr lang="en-US" err="1">
                <a:latin typeface="Avenir Next LT Pro"/>
              </a:rPr>
              <a:t>arall</a:t>
            </a:r>
            <a:r>
              <a:rPr lang="en-US">
                <a:latin typeface="Avenir Next LT Pro"/>
              </a:rPr>
              <a:t> </a:t>
            </a:r>
            <a:r>
              <a:rPr lang="en-US" err="1">
                <a:latin typeface="Avenir Next LT Pro"/>
              </a:rPr>
              <a:t>yn</a:t>
            </a:r>
            <a:r>
              <a:rPr lang="en-US">
                <a:latin typeface="Avenir Next LT Pro"/>
              </a:rPr>
              <a:t> </a:t>
            </a:r>
            <a:r>
              <a:rPr lang="en-US" err="1">
                <a:latin typeface="Avenir Next LT Pro"/>
              </a:rPr>
              <a:t>aros</a:t>
            </a:r>
            <a:r>
              <a:rPr lang="en-US">
                <a:latin typeface="Avenir Next LT Pro"/>
              </a:rPr>
              <a:t> </a:t>
            </a:r>
            <a:r>
              <a:rPr lang="en-US" err="1">
                <a:latin typeface="Avenir Next LT Pro"/>
              </a:rPr>
              <a:t>yr</a:t>
            </a:r>
            <a:r>
              <a:rPr lang="en-US">
                <a:latin typeface="Avenir Next LT Pro"/>
              </a:rPr>
              <a:t> un </a:t>
            </a:r>
            <a:r>
              <a:rPr lang="en-US" err="1">
                <a:latin typeface="Avenir Next LT Pro"/>
              </a:rPr>
              <a:t>peth</a:t>
            </a:r>
            <a:r>
              <a:rPr lang="en-US">
                <a:latin typeface="Avenir Next LT Pro"/>
              </a:rPr>
              <a:t>? </a:t>
            </a:r>
            <a:endParaRPr lang="en-GB">
              <a:latin typeface="Calibri" panose="020F0502020204030204"/>
              <a:cs typeface="Calibri" panose="020F0502020204030204"/>
            </a:endParaRPr>
          </a:p>
          <a:p>
            <a:r>
              <a:rPr lang="en-US">
                <a:latin typeface="Avenir Next LT Pro"/>
              </a:rPr>
              <a:t>Mae </a:t>
            </a:r>
            <a:r>
              <a:rPr lang="en-US" err="1">
                <a:latin typeface="Avenir Next LT Pro"/>
              </a:rPr>
              <a:t>profion</a:t>
            </a:r>
            <a:r>
              <a:rPr lang="en-US">
                <a:latin typeface="Avenir Next LT Pro"/>
              </a:rPr>
              <a:t> </a:t>
            </a:r>
            <a:r>
              <a:rPr lang="en-US" err="1">
                <a:latin typeface="Avenir Next LT Pro"/>
              </a:rPr>
              <a:t>cymharol</a:t>
            </a:r>
            <a:r>
              <a:rPr lang="en-US">
                <a:latin typeface="Avenir Next LT Pro"/>
              </a:rPr>
              <a:t> </a:t>
            </a:r>
            <a:r>
              <a:rPr lang="en-US" err="1">
                <a:latin typeface="Avenir Next LT Pro"/>
              </a:rPr>
              <a:t>yn</a:t>
            </a:r>
            <a:r>
              <a:rPr lang="en-US">
                <a:latin typeface="Avenir Next LT Pro"/>
              </a:rPr>
              <a:t> </a:t>
            </a:r>
            <a:r>
              <a:rPr lang="en-US" err="1">
                <a:latin typeface="Avenir Next LT Pro"/>
              </a:rPr>
              <a:t>rhoi'r</a:t>
            </a:r>
            <a:r>
              <a:rPr lang="en-US">
                <a:latin typeface="Avenir Next LT Pro"/>
              </a:rPr>
              <a:t> </a:t>
            </a:r>
            <a:r>
              <a:rPr lang="en-US" err="1">
                <a:latin typeface="Avenir Next LT Pro"/>
              </a:rPr>
              <a:t>cyfle</a:t>
            </a:r>
            <a:r>
              <a:rPr lang="en-US">
                <a:latin typeface="Avenir Next LT Pro"/>
              </a:rPr>
              <a:t> </a:t>
            </a:r>
            <a:r>
              <a:rPr lang="en-US" err="1">
                <a:latin typeface="Avenir Next LT Pro"/>
              </a:rPr>
              <a:t>i</a:t>
            </a:r>
            <a:r>
              <a:rPr lang="en-US">
                <a:latin typeface="Avenir Next LT Pro"/>
              </a:rPr>
              <a:t> </a:t>
            </a:r>
            <a:r>
              <a:rPr lang="en-US" err="1">
                <a:latin typeface="Avenir Next LT Pro"/>
              </a:rPr>
              <a:t>ddisgyblion</a:t>
            </a:r>
            <a:r>
              <a:rPr lang="en-US">
                <a:latin typeface="Avenir Next LT Pro"/>
              </a:rPr>
              <a:t> </a:t>
            </a:r>
            <a:r>
              <a:rPr lang="en-US" err="1">
                <a:latin typeface="Avenir Next LT Pro"/>
              </a:rPr>
              <a:t>gymharu</a:t>
            </a:r>
            <a:r>
              <a:rPr lang="en-US">
                <a:latin typeface="Avenir Next LT Pro"/>
              </a:rPr>
              <a:t> un </a:t>
            </a:r>
            <a:r>
              <a:rPr lang="en-US" err="1">
                <a:latin typeface="Avenir Next LT Pro"/>
              </a:rPr>
              <a:t>digwyddiad</a:t>
            </a:r>
            <a:r>
              <a:rPr lang="en-US">
                <a:latin typeface="Avenir Next LT Pro"/>
              </a:rPr>
              <a:t> </a:t>
            </a:r>
            <a:r>
              <a:rPr lang="en-US" err="1">
                <a:latin typeface="Avenir Next LT Pro"/>
              </a:rPr>
              <a:t>gydag</a:t>
            </a:r>
            <a:r>
              <a:rPr lang="en-US">
                <a:latin typeface="Avenir Next LT Pro"/>
              </a:rPr>
              <a:t> un </a:t>
            </a:r>
            <a:r>
              <a:rPr lang="en-US" err="1">
                <a:latin typeface="Avenir Next LT Pro"/>
              </a:rPr>
              <a:t>arall</a:t>
            </a:r>
            <a:r>
              <a:rPr lang="en-US">
                <a:latin typeface="Avenir Next LT Pro"/>
              </a:rPr>
              <a:t> </a:t>
            </a:r>
            <a:r>
              <a:rPr lang="en-US" err="1">
                <a:latin typeface="Avenir Next LT Pro"/>
              </a:rPr>
              <a:t>E.e.</a:t>
            </a:r>
            <a:r>
              <a:rPr lang="en-US">
                <a:latin typeface="Avenir Next LT Pro"/>
              </a:rPr>
              <a:t> </a:t>
            </a:r>
            <a:r>
              <a:rPr lang="en-US" err="1">
                <a:latin typeface="Avenir Next LT Pro"/>
              </a:rPr>
              <a:t>ydy'r</a:t>
            </a:r>
            <a:r>
              <a:rPr lang="en-US">
                <a:latin typeface="Avenir Next LT Pro"/>
              </a:rPr>
              <a:t> car </a:t>
            </a:r>
            <a:r>
              <a:rPr lang="en-US" err="1">
                <a:latin typeface="Avenir Next LT Pro"/>
              </a:rPr>
              <a:t>coch</a:t>
            </a:r>
            <a:r>
              <a:rPr lang="en-US">
                <a:latin typeface="Avenir Next LT Pro"/>
              </a:rPr>
              <a:t> </a:t>
            </a:r>
            <a:r>
              <a:rPr lang="en-US" err="1">
                <a:latin typeface="Avenir Next LT Pro"/>
              </a:rPr>
              <a:t>yn</a:t>
            </a:r>
            <a:r>
              <a:rPr lang="en-US">
                <a:latin typeface="Avenir Next LT Pro"/>
              </a:rPr>
              <a:t> </a:t>
            </a:r>
            <a:r>
              <a:rPr lang="en-US" err="1">
                <a:latin typeface="Avenir Next LT Pro"/>
              </a:rPr>
              <a:t>teithio'n</a:t>
            </a:r>
            <a:r>
              <a:rPr lang="en-US">
                <a:latin typeface="Avenir Next LT Pro"/>
              </a:rPr>
              <a:t> </a:t>
            </a:r>
            <a:r>
              <a:rPr lang="en-US" err="1">
                <a:latin typeface="Avenir Next LT Pro"/>
              </a:rPr>
              <a:t>gyflymach</a:t>
            </a:r>
            <a:r>
              <a:rPr lang="en-US">
                <a:latin typeface="Avenir Next LT Pro"/>
              </a:rPr>
              <a:t> </a:t>
            </a:r>
            <a:r>
              <a:rPr lang="en-US" err="1">
                <a:latin typeface="Avenir Next LT Pro"/>
              </a:rPr>
              <a:t>na'r</a:t>
            </a:r>
            <a:r>
              <a:rPr lang="en-US">
                <a:latin typeface="Avenir Next LT Pro"/>
              </a:rPr>
              <a:t> car </a:t>
            </a:r>
            <a:r>
              <a:rPr lang="en-US" err="1">
                <a:latin typeface="Avenir Next LT Pro"/>
              </a:rPr>
              <a:t>gwyrdd</a:t>
            </a:r>
            <a:r>
              <a:rPr lang="en-US">
                <a:latin typeface="Avenir Next LT Pro"/>
              </a:rPr>
              <a:t>?</a:t>
            </a:r>
            <a:endParaRPr lang="en-US">
              <a:latin typeface="Avenir Next LT Pro"/>
              <a:cs typeface="Calibri" panose="020F0502020204030204"/>
            </a:endParaRPr>
          </a:p>
          <a:p>
            <a:pPr marL="0" indent="0">
              <a:buNone/>
            </a:pPr>
            <a:r>
              <a:rPr lang="en-US" sz="1000" err="1"/>
              <a:t>Addaswyd</a:t>
            </a:r>
            <a:r>
              <a:rPr lang="en-US" sz="1000">
                <a:ea typeface="+mn-lt"/>
                <a:cs typeface="+mn-lt"/>
              </a:rPr>
              <a:t> y </a:t>
            </a:r>
            <a:r>
              <a:rPr lang="en-US" sz="1000" err="1">
                <a:ea typeface="+mn-lt"/>
                <a:cs typeface="+mn-lt"/>
              </a:rPr>
              <a:t>diffiniad</a:t>
            </a:r>
            <a:r>
              <a:rPr lang="en-US" sz="1000">
                <a:ea typeface="+mn-lt"/>
                <a:cs typeface="+mn-lt"/>
              </a:rPr>
              <a:t> o ‘It’s not fair - or is it?’ (Turner, Keogh, Lawrence &amp; Naylor, 2011)</a:t>
            </a:r>
            <a:endParaRPr lang="en-GB" sz="1000">
              <a:ea typeface="+mn-lt"/>
              <a:cs typeface="+mn-lt"/>
            </a:endParaRPr>
          </a:p>
          <a:p>
            <a:endParaRPr lang="en-GB" sz="800">
              <a:ea typeface="+mn-lt"/>
              <a:cs typeface="+mn-lt"/>
            </a:endParaRPr>
          </a:p>
          <a:p>
            <a:endParaRPr lang="en-US" sz="800">
              <a:latin typeface="Calibri"/>
              <a:cs typeface="Calibri"/>
            </a:endParaRPr>
          </a:p>
          <a:p>
            <a:endParaRPr lang="en-GB"/>
          </a:p>
        </p:txBody>
      </p:sp>
      <p:sp>
        <p:nvSpPr>
          <p:cNvPr id="3" name="Rectangle 2">
            <a:extLst>
              <a:ext uri="{FF2B5EF4-FFF2-40B4-BE49-F238E27FC236}">
                <a16:creationId xmlns:a16="http://schemas.microsoft.com/office/drawing/2014/main" id="{09EDD7AC-D01E-4692-9C17-D69A1A54907D}"/>
              </a:ext>
            </a:extLst>
          </p:cNvPr>
          <p:cNvSpPr/>
          <p:nvPr/>
        </p:nvSpPr>
        <p:spPr>
          <a:xfrm>
            <a:off x="6796451" y="1070894"/>
            <a:ext cx="4834778" cy="3970318"/>
          </a:xfrm>
          <a:prstGeom prst="rect">
            <a:avLst/>
          </a:prstGeom>
        </p:spPr>
        <p:txBody>
          <a:bodyPr wrap="square" anchor="t">
            <a:spAutoFit/>
          </a:bodyPr>
          <a:lstStyle/>
          <a:p>
            <a:pPr lvl="1"/>
            <a:r>
              <a:rPr lang="en-GB"/>
              <a:t>Mae </a:t>
            </a:r>
            <a:r>
              <a:rPr lang="en-GB" err="1"/>
              <a:t>profi'n</a:t>
            </a:r>
            <a:r>
              <a:rPr lang="en-GB"/>
              <a:t> </a:t>
            </a:r>
            <a:r>
              <a:rPr lang="en-GB" err="1"/>
              <a:t>deg</a:t>
            </a:r>
            <a:r>
              <a:rPr lang="en-GB"/>
              <a:t> a gwneud </a:t>
            </a:r>
            <a:r>
              <a:rPr lang="en-GB" err="1"/>
              <a:t>cymariaethau</a:t>
            </a:r>
            <a:r>
              <a:rPr lang="en-GB"/>
              <a:t> yn </a:t>
            </a:r>
            <a:r>
              <a:rPr lang="en-GB" err="1"/>
              <a:t>rhoi</a:t>
            </a:r>
            <a:r>
              <a:rPr lang="en-GB"/>
              <a:t> </a:t>
            </a:r>
            <a:r>
              <a:rPr lang="en-GB" err="1"/>
              <a:t>cyfleoedd</a:t>
            </a:r>
            <a:r>
              <a:rPr lang="en-GB"/>
              <a:t> </a:t>
            </a:r>
            <a:r>
              <a:rPr lang="en-GB" err="1"/>
              <a:t>i</a:t>
            </a:r>
            <a:r>
              <a:rPr lang="en-GB"/>
              <a:t> </a:t>
            </a:r>
            <a:r>
              <a:rPr lang="en-GB" err="1"/>
              <a:t>ddisgyblion</a:t>
            </a:r>
            <a:r>
              <a:rPr lang="en-GB"/>
              <a:t>:</a:t>
            </a:r>
            <a:endParaRPr lang="en-GB">
              <a:cs typeface="Calibri"/>
            </a:endParaRPr>
          </a:p>
          <a:p>
            <a:pPr marL="742950" lvl="1" indent="-285750">
              <a:buFont typeface="Arial"/>
              <a:buChar char="•"/>
            </a:pPr>
            <a:r>
              <a:rPr lang="en-GB" err="1">
                <a:ea typeface="+mn-lt"/>
                <a:cs typeface="+mn-lt"/>
              </a:rPr>
              <a:t>Adnabod</a:t>
            </a:r>
            <a:r>
              <a:rPr lang="en-GB">
                <a:ea typeface="+mn-lt"/>
                <a:cs typeface="+mn-lt"/>
              </a:rPr>
              <a:t> a </a:t>
            </a:r>
            <a:r>
              <a:rPr lang="en-GB" err="1">
                <a:ea typeface="+mn-lt"/>
                <a:cs typeface="+mn-lt"/>
              </a:rPr>
              <a:t>deall</a:t>
            </a:r>
            <a:r>
              <a:rPr lang="en-GB">
                <a:ea typeface="+mn-lt"/>
                <a:cs typeface="+mn-lt"/>
              </a:rPr>
              <a:t> bod un </a:t>
            </a:r>
            <a:r>
              <a:rPr lang="en-GB" err="1">
                <a:ea typeface="+mn-lt"/>
                <a:cs typeface="+mn-lt"/>
              </a:rPr>
              <a:t>peth</a:t>
            </a:r>
            <a:r>
              <a:rPr lang="en-GB">
                <a:ea typeface="+mn-lt"/>
                <a:cs typeface="+mn-lt"/>
              </a:rPr>
              <a:t> (</a:t>
            </a:r>
            <a:r>
              <a:rPr lang="en-GB" err="1">
                <a:ea typeface="+mn-lt"/>
                <a:cs typeface="+mn-lt"/>
              </a:rPr>
              <a:t>newidyn</a:t>
            </a:r>
            <a:r>
              <a:rPr lang="en-GB">
                <a:ea typeface="+mn-lt"/>
                <a:cs typeface="+mn-lt"/>
              </a:rPr>
              <a:t>) yn </a:t>
            </a:r>
            <a:r>
              <a:rPr lang="en-GB" err="1">
                <a:ea typeface="+mn-lt"/>
                <a:cs typeface="+mn-lt"/>
              </a:rPr>
              <a:t>effeithio</a:t>
            </a:r>
            <a:r>
              <a:rPr lang="en-GB">
                <a:ea typeface="+mn-lt"/>
                <a:cs typeface="+mn-lt"/>
              </a:rPr>
              <a:t> </a:t>
            </a:r>
            <a:r>
              <a:rPr lang="en-GB" err="1">
                <a:ea typeface="+mn-lt"/>
                <a:cs typeface="+mn-lt"/>
              </a:rPr>
              <a:t>ar</a:t>
            </a:r>
            <a:r>
              <a:rPr lang="en-GB">
                <a:ea typeface="+mn-lt"/>
                <a:cs typeface="+mn-lt"/>
              </a:rPr>
              <a:t> </a:t>
            </a:r>
            <a:r>
              <a:rPr lang="en-GB" err="1">
                <a:ea typeface="+mn-lt"/>
                <a:cs typeface="+mn-lt"/>
              </a:rPr>
              <a:t>rywbeth</a:t>
            </a:r>
            <a:r>
              <a:rPr lang="en-GB">
                <a:ea typeface="+mn-lt"/>
                <a:cs typeface="+mn-lt"/>
              </a:rPr>
              <a:t> </a:t>
            </a:r>
            <a:r>
              <a:rPr lang="en-GB" err="1">
                <a:ea typeface="+mn-lt"/>
                <a:cs typeface="+mn-lt"/>
              </a:rPr>
              <a:t>arall</a:t>
            </a:r>
            <a:r>
              <a:rPr lang="en-GB">
                <a:ea typeface="+mn-lt"/>
                <a:cs typeface="+mn-lt"/>
              </a:rPr>
              <a:t> </a:t>
            </a:r>
          </a:p>
          <a:p>
            <a:pPr marL="742950" lvl="1" indent="-285750">
              <a:buFont typeface="Arial"/>
              <a:buChar char="•"/>
            </a:pPr>
            <a:r>
              <a:rPr lang="en-GB" err="1">
                <a:ea typeface="+mn-lt"/>
                <a:cs typeface="+mn-lt"/>
              </a:rPr>
              <a:t>Adnabod</a:t>
            </a:r>
            <a:r>
              <a:rPr lang="en-GB">
                <a:ea typeface="+mn-lt"/>
                <a:cs typeface="+mn-lt"/>
              </a:rPr>
              <a:t> pan fod </a:t>
            </a:r>
            <a:r>
              <a:rPr lang="en-GB" err="1">
                <a:ea typeface="+mn-lt"/>
                <a:cs typeface="+mn-lt"/>
              </a:rPr>
              <a:t>profion</a:t>
            </a:r>
            <a:r>
              <a:rPr lang="en-GB">
                <a:ea typeface="+mn-lt"/>
                <a:cs typeface="+mn-lt"/>
              </a:rPr>
              <a:t> yn </a:t>
            </a:r>
            <a:r>
              <a:rPr lang="en-GB" err="1">
                <a:ea typeface="+mn-lt"/>
                <a:cs typeface="+mn-lt"/>
              </a:rPr>
              <a:t>deg</a:t>
            </a:r>
            <a:endParaRPr lang="en-GB">
              <a:ea typeface="+mn-lt"/>
              <a:cs typeface="+mn-lt"/>
            </a:endParaRPr>
          </a:p>
          <a:p>
            <a:pPr marL="742950" lvl="1" indent="-285750">
              <a:buFont typeface="Arial"/>
              <a:buChar char="•"/>
            </a:pPr>
            <a:r>
              <a:rPr lang="en-GB" err="1">
                <a:ea typeface="+mn-lt"/>
                <a:cs typeface="+mn-lt"/>
              </a:rPr>
              <a:t>Creu</a:t>
            </a:r>
            <a:r>
              <a:rPr lang="en-GB">
                <a:ea typeface="+mn-lt"/>
                <a:cs typeface="+mn-lt"/>
              </a:rPr>
              <a:t> </a:t>
            </a:r>
            <a:r>
              <a:rPr lang="en-GB" err="1">
                <a:ea typeface="+mn-lt"/>
                <a:cs typeface="+mn-lt"/>
              </a:rPr>
              <a:t>cwestiynau</a:t>
            </a:r>
            <a:r>
              <a:rPr lang="en-GB">
                <a:ea typeface="+mn-lt"/>
                <a:cs typeface="+mn-lt"/>
              </a:rPr>
              <a:t> </a:t>
            </a:r>
            <a:r>
              <a:rPr lang="en-GB" err="1">
                <a:ea typeface="+mn-lt"/>
                <a:cs typeface="+mn-lt"/>
              </a:rPr>
              <a:t>prawf</a:t>
            </a:r>
            <a:r>
              <a:rPr lang="en-GB">
                <a:ea typeface="+mn-lt"/>
                <a:cs typeface="+mn-lt"/>
              </a:rPr>
              <a:t> teg </a:t>
            </a:r>
            <a:r>
              <a:rPr lang="en-GB" err="1">
                <a:ea typeface="+mn-lt"/>
                <a:cs typeface="+mn-lt"/>
              </a:rPr>
              <a:t>eu</a:t>
            </a:r>
            <a:r>
              <a:rPr lang="en-GB">
                <a:ea typeface="+mn-lt"/>
                <a:cs typeface="+mn-lt"/>
              </a:rPr>
              <a:t> </a:t>
            </a:r>
            <a:r>
              <a:rPr lang="en-GB" err="1">
                <a:ea typeface="+mn-lt"/>
                <a:cs typeface="+mn-lt"/>
              </a:rPr>
              <a:t>hunain</a:t>
            </a:r>
            <a:endParaRPr lang="en-US">
              <a:ea typeface="+mn-lt"/>
              <a:cs typeface="+mn-lt"/>
            </a:endParaRPr>
          </a:p>
          <a:p>
            <a:pPr marL="742950" lvl="1" indent="-285750">
              <a:buFont typeface="Arial"/>
              <a:buChar char="•"/>
            </a:pPr>
            <a:r>
              <a:rPr lang="en-GB" err="1">
                <a:ea typeface="+mn-lt"/>
                <a:cs typeface="+mn-lt"/>
              </a:rPr>
              <a:t>Archwilio'r</a:t>
            </a:r>
            <a:r>
              <a:rPr lang="en-GB">
                <a:ea typeface="+mn-lt"/>
                <a:cs typeface="+mn-lt"/>
              </a:rPr>
              <a:t> </a:t>
            </a:r>
            <a:r>
              <a:rPr lang="en-GB" err="1">
                <a:ea typeface="+mn-lt"/>
                <a:cs typeface="+mn-lt"/>
              </a:rPr>
              <a:t>newidynnau</a:t>
            </a:r>
            <a:r>
              <a:rPr lang="en-GB">
                <a:ea typeface="+mn-lt"/>
                <a:cs typeface="+mn-lt"/>
              </a:rPr>
              <a:t> a </a:t>
            </a:r>
            <a:r>
              <a:rPr lang="en-GB" err="1">
                <a:ea typeface="+mn-lt"/>
                <a:cs typeface="+mn-lt"/>
              </a:rPr>
              <a:t>allai</a:t>
            </a:r>
            <a:r>
              <a:rPr lang="en-GB">
                <a:ea typeface="+mn-lt"/>
                <a:cs typeface="+mn-lt"/>
              </a:rPr>
              <a:t> </a:t>
            </a:r>
            <a:r>
              <a:rPr lang="en-GB" err="1">
                <a:ea typeface="+mn-lt"/>
                <a:cs typeface="+mn-lt"/>
              </a:rPr>
              <a:t>gael</a:t>
            </a:r>
            <a:r>
              <a:rPr lang="en-GB">
                <a:ea typeface="+mn-lt"/>
                <a:cs typeface="+mn-lt"/>
              </a:rPr>
              <a:t> </a:t>
            </a:r>
            <a:r>
              <a:rPr lang="en-GB" err="1">
                <a:ea typeface="+mn-lt"/>
                <a:cs typeface="+mn-lt"/>
              </a:rPr>
              <a:t>effaith</a:t>
            </a:r>
            <a:r>
              <a:rPr lang="en-GB">
                <a:ea typeface="+mn-lt"/>
                <a:cs typeface="+mn-lt"/>
              </a:rPr>
              <a:t> </a:t>
            </a:r>
            <a:endParaRPr lang="en-US">
              <a:ea typeface="+mn-lt"/>
              <a:cs typeface="+mn-lt"/>
            </a:endParaRPr>
          </a:p>
          <a:p>
            <a:pPr marL="742950" lvl="1" indent="-285750">
              <a:buFont typeface="Arial"/>
              <a:buChar char="•"/>
            </a:pPr>
            <a:r>
              <a:rPr lang="en-GB" err="1">
                <a:ea typeface="+mn-lt"/>
                <a:cs typeface="+mn-lt"/>
              </a:rPr>
              <a:t>Adnabod</a:t>
            </a:r>
            <a:r>
              <a:rPr lang="en-GB">
                <a:ea typeface="+mn-lt"/>
                <a:cs typeface="+mn-lt"/>
              </a:rPr>
              <a:t> </a:t>
            </a:r>
            <a:r>
              <a:rPr lang="en-GB" err="1">
                <a:ea typeface="+mn-lt"/>
                <a:cs typeface="+mn-lt"/>
              </a:rPr>
              <a:t>newidynnau</a:t>
            </a:r>
            <a:endParaRPr lang="en-US">
              <a:ea typeface="+mn-lt"/>
              <a:cs typeface="+mn-lt"/>
            </a:endParaRPr>
          </a:p>
          <a:p>
            <a:pPr marL="742950" lvl="1" indent="-285750">
              <a:buFont typeface="Arial"/>
              <a:buChar char="•"/>
            </a:pPr>
            <a:r>
              <a:rPr lang="en-GB" err="1">
                <a:cs typeface="Calibri"/>
              </a:rPr>
              <a:t>Adnabod</a:t>
            </a:r>
            <a:r>
              <a:rPr lang="en-GB">
                <a:cs typeface="Calibri"/>
              </a:rPr>
              <a:t> y </a:t>
            </a:r>
            <a:r>
              <a:rPr lang="en-GB" err="1">
                <a:cs typeface="Calibri"/>
              </a:rPr>
              <a:t>gwahaniaethau</a:t>
            </a:r>
            <a:r>
              <a:rPr lang="en-GB">
                <a:cs typeface="Calibri"/>
              </a:rPr>
              <a:t> </a:t>
            </a:r>
            <a:r>
              <a:rPr lang="en-GB" err="1">
                <a:cs typeface="Calibri"/>
              </a:rPr>
              <a:t>maen</a:t>
            </a:r>
            <a:r>
              <a:rPr lang="en-GB">
                <a:cs typeface="Calibri"/>
              </a:rPr>
              <a:t> </a:t>
            </a:r>
            <a:r>
              <a:rPr lang="en-GB" err="1">
                <a:cs typeface="Calibri"/>
              </a:rPr>
              <a:t>nhw</a:t>
            </a:r>
            <a:r>
              <a:rPr lang="en-GB">
                <a:cs typeface="Calibri"/>
              </a:rPr>
              <a:t> </a:t>
            </a:r>
            <a:r>
              <a:rPr lang="en-GB" err="1">
                <a:cs typeface="Calibri"/>
              </a:rPr>
              <a:t>wedi'u</a:t>
            </a:r>
            <a:r>
              <a:rPr lang="en-GB">
                <a:cs typeface="Calibri"/>
              </a:rPr>
              <a:t> </a:t>
            </a:r>
            <a:r>
              <a:rPr lang="en-GB" err="1">
                <a:cs typeface="Calibri"/>
              </a:rPr>
              <a:t>harsylwi</a:t>
            </a:r>
            <a:endParaRPr lang="en-US">
              <a:ea typeface="+mn-lt"/>
              <a:cs typeface="+mn-lt"/>
            </a:endParaRPr>
          </a:p>
          <a:p>
            <a:pPr marL="742950" lvl="1" indent="-285750">
              <a:buFont typeface="Arial"/>
              <a:buChar char="•"/>
            </a:pPr>
            <a:r>
              <a:rPr lang="en-GB" err="1">
                <a:cs typeface="Calibri"/>
              </a:rPr>
              <a:t>Deall</a:t>
            </a:r>
            <a:r>
              <a:rPr lang="en-GB">
                <a:cs typeface="Calibri"/>
              </a:rPr>
              <a:t> </a:t>
            </a:r>
            <a:r>
              <a:rPr lang="en-GB" err="1">
                <a:cs typeface="Calibri"/>
              </a:rPr>
              <a:t>sut</a:t>
            </a:r>
            <a:r>
              <a:rPr lang="en-GB">
                <a:cs typeface="Calibri"/>
              </a:rPr>
              <a:t> </a:t>
            </a:r>
            <a:r>
              <a:rPr lang="en-GB" err="1">
                <a:cs typeface="Calibri"/>
              </a:rPr>
              <a:t>i</a:t>
            </a:r>
            <a:r>
              <a:rPr lang="en-GB">
                <a:cs typeface="Calibri"/>
              </a:rPr>
              <a:t> </a:t>
            </a:r>
            <a:r>
              <a:rPr lang="en-GB" err="1">
                <a:cs typeface="Calibri"/>
              </a:rPr>
              <a:t>fesur</a:t>
            </a:r>
            <a:r>
              <a:rPr lang="en-GB">
                <a:cs typeface="Calibri"/>
              </a:rPr>
              <a:t> neu </a:t>
            </a:r>
            <a:r>
              <a:rPr lang="en-GB" err="1">
                <a:cs typeface="Calibri"/>
              </a:rPr>
              <a:t>arsylwi'r</a:t>
            </a:r>
            <a:r>
              <a:rPr lang="en-GB">
                <a:cs typeface="Calibri"/>
              </a:rPr>
              <a:t> </a:t>
            </a:r>
            <a:r>
              <a:rPr lang="en-GB" err="1">
                <a:cs typeface="Calibri"/>
              </a:rPr>
              <a:t>effeithiau</a:t>
            </a:r>
            <a:endParaRPr lang="en-GB">
              <a:cs typeface="Calibri"/>
            </a:endParaRPr>
          </a:p>
        </p:txBody>
      </p:sp>
      <p:pic>
        <p:nvPicPr>
          <p:cNvPr id="4" name="Picture 2" descr="It's Not Fair">
            <a:extLst>
              <a:ext uri="{FF2B5EF4-FFF2-40B4-BE49-F238E27FC236}">
                <a16:creationId xmlns:a16="http://schemas.microsoft.com/office/drawing/2014/main" id="{EC176275-9BA3-42EB-83C9-B1998A8385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36321" y="2603067"/>
            <a:ext cx="1919357" cy="2677307"/>
          </a:xfrm>
          <a:prstGeom prst="rect">
            <a:avLst/>
          </a:prstGeom>
          <a:noFill/>
          <a:ln w="38100">
            <a:solidFill>
              <a:srgbClr val="002060"/>
            </a:solidFill>
          </a:ln>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762CC9C8-4A73-471A-9D32-5A0C3BA65A96}"/>
              </a:ext>
            </a:extLst>
          </p:cNvPr>
          <p:cNvSpPr txBox="1">
            <a:spLocks/>
          </p:cNvSpPr>
          <p:nvPr/>
        </p:nvSpPr>
        <p:spPr>
          <a:xfrm>
            <a:off x="517864" y="138787"/>
            <a:ext cx="11795792" cy="1320800"/>
          </a:xfrm>
          <a:prstGeom prst="rect">
            <a:avLst/>
          </a:prstGeom>
        </p:spPr>
        <p:txBody>
          <a:bodyPr vert="horz" lIns="91440" tIns="45720" rIns="91440" bIns="45720" rtlCol="0" anchor="t">
            <a:normAutofit fontScale="525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900" err="1">
                <a:solidFill>
                  <a:srgbClr val="002060"/>
                </a:solidFill>
                <a:latin typeface="Tahoma" panose="020B0604030504040204" pitchFamily="34" charset="0"/>
                <a:ea typeface="Tahoma" panose="020B0604030504040204" pitchFamily="34" charset="0"/>
                <a:cs typeface="Tahoma" panose="020B0604030504040204" pitchFamily="34" charset="0"/>
              </a:rPr>
              <a:t>Prawf</a:t>
            </a:r>
            <a:r>
              <a:rPr lang="en-GB" sz="6900">
                <a:solidFill>
                  <a:srgbClr val="002060"/>
                </a:solidFill>
                <a:latin typeface="Tahoma" panose="020B0604030504040204" pitchFamily="34" charset="0"/>
                <a:ea typeface="Tahoma" panose="020B0604030504040204" pitchFamily="34" charset="0"/>
                <a:cs typeface="Tahoma" panose="020B0604030504040204" pitchFamily="34" charset="0"/>
              </a:rPr>
              <a:t> teg</a:t>
            </a:r>
            <a:br>
              <a:rPr lang="en-GB" i="1">
                <a:solidFill>
                  <a:srgbClr val="002060"/>
                </a:solidFill>
                <a:latin typeface="Tahoma" panose="020B0604030504040204" pitchFamily="34" charset="0"/>
                <a:ea typeface="Tahoma" panose="020B0604030504040204" pitchFamily="34" charset="0"/>
                <a:cs typeface="Tahoma" panose="020B0604030504040204" pitchFamily="34" charset="0"/>
              </a:rPr>
            </a:br>
            <a:br>
              <a:rPr lang="en-GB" i="1">
                <a:solidFill>
                  <a:srgbClr val="002060"/>
                </a:solidFill>
                <a:latin typeface="Tahoma" panose="020B0604030504040204" pitchFamily="34" charset="0"/>
                <a:ea typeface="Tahoma" panose="020B0604030504040204" pitchFamily="34" charset="0"/>
                <a:cs typeface="Tahoma" panose="020B0604030504040204" pitchFamily="34" charset="0"/>
              </a:rPr>
            </a:br>
            <a:br>
              <a:rPr lang="en-GB" i="1">
                <a:solidFill>
                  <a:srgbClr val="002060"/>
                </a:solidFill>
                <a:latin typeface="Tahoma" panose="020B0604030504040204" pitchFamily="34" charset="0"/>
                <a:ea typeface="Tahoma" panose="020B0604030504040204" pitchFamily="34" charset="0"/>
                <a:cs typeface="Tahoma" panose="020B0604030504040204" pitchFamily="34" charset="0"/>
              </a:rPr>
            </a:br>
            <a:endParaRPr lang="en-GB" i="1">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285810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t's Not Fair">
            <a:extLst>
              <a:ext uri="{FF2B5EF4-FFF2-40B4-BE49-F238E27FC236}">
                <a16:creationId xmlns:a16="http://schemas.microsoft.com/office/drawing/2014/main" id="{058778F1-8EEE-44A5-A157-0561D53DBF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02392" y="1515241"/>
            <a:ext cx="2387216" cy="3329923"/>
          </a:xfrm>
          <a:prstGeom prst="rect">
            <a:avLst/>
          </a:prstGeom>
          <a:noFill/>
          <a:ln w="38100">
            <a:solidFill>
              <a:srgbClr val="002060"/>
            </a:solidFill>
          </a:ln>
          <a:extLst>
            <a:ext uri="{909E8E84-426E-40DD-AFC4-6F175D3DCCD1}">
              <a14:hiddenFill xmlns:a14="http://schemas.microsoft.com/office/drawing/2010/main">
                <a:solidFill>
                  <a:srgbClr val="FFFFFF"/>
                </a:solidFill>
              </a14:hiddenFill>
            </a:ext>
          </a:extLst>
        </p:spPr>
      </p:pic>
      <p:sp>
        <p:nvSpPr>
          <p:cNvPr id="8" name="Title 1">
            <a:extLst>
              <a:ext uri="{FF2B5EF4-FFF2-40B4-BE49-F238E27FC236}">
                <a16:creationId xmlns:a16="http://schemas.microsoft.com/office/drawing/2014/main" id="{9F106AA8-3234-4105-98D2-C819C7AA4E2D}"/>
              </a:ext>
            </a:extLst>
          </p:cNvPr>
          <p:cNvSpPr txBox="1">
            <a:spLocks/>
          </p:cNvSpPr>
          <p:nvPr/>
        </p:nvSpPr>
        <p:spPr>
          <a:xfrm>
            <a:off x="580008" y="271952"/>
            <a:ext cx="11795792" cy="1320800"/>
          </a:xfrm>
          <a:prstGeom prst="rect">
            <a:avLst/>
          </a:prstGeom>
        </p:spPr>
        <p:txBody>
          <a:bodyPr vert="horz" lIns="91440" tIns="45720" rIns="91440" bIns="45720" rtlCol="0" anchor="t">
            <a:normAutofit fontScale="525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900" i="1">
                <a:solidFill>
                  <a:srgbClr val="002060"/>
                </a:solidFill>
                <a:latin typeface="Tahoma" panose="020B0604030504040204" pitchFamily="34" charset="0"/>
                <a:ea typeface="Tahoma" panose="020B0604030504040204" pitchFamily="34" charset="0"/>
                <a:cs typeface="Tahoma" panose="020B0604030504040204" pitchFamily="34" charset="0"/>
              </a:rPr>
              <a:t>Fair test</a:t>
            </a:r>
            <a:br>
              <a:rPr lang="en-GB" i="1">
                <a:solidFill>
                  <a:srgbClr val="002060"/>
                </a:solidFill>
                <a:latin typeface="Tahoma" panose="020B0604030504040204" pitchFamily="34" charset="0"/>
                <a:ea typeface="Tahoma" panose="020B0604030504040204" pitchFamily="34" charset="0"/>
                <a:cs typeface="Tahoma" panose="020B0604030504040204" pitchFamily="34" charset="0"/>
              </a:rPr>
            </a:br>
            <a:br>
              <a:rPr lang="en-GB" i="1">
                <a:solidFill>
                  <a:srgbClr val="002060"/>
                </a:solidFill>
                <a:latin typeface="Tahoma" panose="020B0604030504040204" pitchFamily="34" charset="0"/>
                <a:ea typeface="Tahoma" panose="020B0604030504040204" pitchFamily="34" charset="0"/>
                <a:cs typeface="Tahoma" panose="020B0604030504040204" pitchFamily="34" charset="0"/>
              </a:rPr>
            </a:br>
            <a:br>
              <a:rPr lang="en-GB" i="1">
                <a:solidFill>
                  <a:srgbClr val="002060"/>
                </a:solidFill>
                <a:latin typeface="Tahoma" panose="020B0604030504040204" pitchFamily="34" charset="0"/>
                <a:ea typeface="Tahoma" panose="020B0604030504040204" pitchFamily="34" charset="0"/>
                <a:cs typeface="Tahoma" panose="020B0604030504040204" pitchFamily="34" charset="0"/>
              </a:rPr>
            </a:br>
            <a:endParaRPr lang="en-GB" i="1">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sp>
        <p:nvSpPr>
          <p:cNvPr id="9" name="Subtitle 2">
            <a:extLst>
              <a:ext uri="{FF2B5EF4-FFF2-40B4-BE49-F238E27FC236}">
                <a16:creationId xmlns:a16="http://schemas.microsoft.com/office/drawing/2014/main" id="{24025389-C064-43B2-8FD9-2E3A6C005297}"/>
              </a:ext>
            </a:extLst>
          </p:cNvPr>
          <p:cNvSpPr>
            <a:spLocks noGrp="1"/>
          </p:cNvSpPr>
          <p:nvPr/>
        </p:nvSpPr>
        <p:spPr>
          <a:xfrm>
            <a:off x="500108" y="1257691"/>
            <a:ext cx="4117809" cy="3509962"/>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800" b="1"/>
              <a:t>Fair test questions make comparisons, often trying to find out which is the ‘best’ or ‘most.’ </a:t>
            </a:r>
          </a:p>
          <a:p>
            <a:pPr marL="342900" indent="-342900" algn="l">
              <a:buFont typeface="Arial" panose="020B0604020202020204" pitchFamily="34" charset="0"/>
              <a:buChar char="•"/>
            </a:pPr>
            <a:r>
              <a:rPr lang="en-US" sz="1800"/>
              <a:t>Fair tests allow pupils to explore relationship between variables. A fair test identifies the causal relationship between two variables e.g. does the height of the ramp affect how quickly the toy car rolls down the ramp and everything else remains the same.</a:t>
            </a:r>
          </a:p>
          <a:p>
            <a:pPr marL="342900" indent="-342900" algn="l">
              <a:buFont typeface="Arial" panose="020B0604020202020204" pitchFamily="34" charset="0"/>
              <a:buChar char="•"/>
            </a:pPr>
            <a:r>
              <a:rPr lang="en-US" sz="1800"/>
              <a:t>Comparative tests allow pupils to compare one event with another e.g. does the red car go faster than the green car? </a:t>
            </a:r>
          </a:p>
          <a:p>
            <a:pPr algn="l"/>
            <a:r>
              <a:rPr lang="en-US" sz="800"/>
              <a:t>Definition adapted from ‘It’s not fair - or is it?’ (Turner, Keogh, Lawrence &amp; Naylor, 2011)</a:t>
            </a:r>
            <a:endParaRPr lang="en-GB" sz="800"/>
          </a:p>
          <a:p>
            <a:pPr algn="l"/>
            <a:endParaRPr lang="en-GB"/>
          </a:p>
        </p:txBody>
      </p:sp>
      <p:sp>
        <p:nvSpPr>
          <p:cNvPr id="10" name="Rectangle 9">
            <a:extLst>
              <a:ext uri="{FF2B5EF4-FFF2-40B4-BE49-F238E27FC236}">
                <a16:creationId xmlns:a16="http://schemas.microsoft.com/office/drawing/2014/main" id="{68C24CAB-9099-4284-9E42-C70B917C8993}"/>
              </a:ext>
            </a:extLst>
          </p:cNvPr>
          <p:cNvSpPr/>
          <p:nvPr/>
        </p:nvSpPr>
        <p:spPr>
          <a:xfrm>
            <a:off x="7586887" y="1257691"/>
            <a:ext cx="3813354" cy="4247317"/>
          </a:xfrm>
          <a:prstGeom prst="rect">
            <a:avLst/>
          </a:prstGeom>
        </p:spPr>
        <p:txBody>
          <a:bodyPr wrap="square">
            <a:spAutoFit/>
          </a:bodyPr>
          <a:lstStyle/>
          <a:p>
            <a:r>
              <a:rPr lang="en-GB"/>
              <a:t>Fair testing &amp; making comparisons provides pupils with opportunities to: </a:t>
            </a:r>
          </a:p>
          <a:p>
            <a:pPr marL="285750" indent="-285750">
              <a:buFont typeface="Arial" panose="020B0604020202020204" pitchFamily="34" charset="0"/>
              <a:buChar char="•"/>
            </a:pPr>
            <a:r>
              <a:rPr lang="en-GB"/>
              <a:t>Recognise that one thing has an effect on another</a:t>
            </a:r>
          </a:p>
          <a:p>
            <a:pPr marL="285750" indent="-285750">
              <a:buFont typeface="Arial" panose="020B0604020202020204" pitchFamily="34" charset="0"/>
              <a:buChar char="•"/>
            </a:pPr>
            <a:r>
              <a:rPr lang="en-GB"/>
              <a:t>Recognise when tests are fair</a:t>
            </a:r>
          </a:p>
          <a:p>
            <a:pPr marL="285750" indent="-285750">
              <a:buFont typeface="Arial" panose="020B0604020202020204" pitchFamily="34" charset="0"/>
              <a:buChar char="•"/>
            </a:pPr>
            <a:r>
              <a:rPr lang="en-GB"/>
              <a:t>Generate fair test questions themselves </a:t>
            </a:r>
          </a:p>
          <a:p>
            <a:pPr marL="285750" indent="-285750">
              <a:buFont typeface="Arial" panose="020B0604020202020204" pitchFamily="34" charset="0"/>
              <a:buChar char="•"/>
            </a:pPr>
            <a:r>
              <a:rPr lang="en-GB"/>
              <a:t>Explore all the variables that may have an effect</a:t>
            </a:r>
          </a:p>
          <a:p>
            <a:pPr marL="285750" indent="-285750">
              <a:buFont typeface="Arial" panose="020B0604020202020204" pitchFamily="34" charset="0"/>
              <a:buChar char="•"/>
            </a:pPr>
            <a:r>
              <a:rPr lang="en-GB"/>
              <a:t>Identify variables.</a:t>
            </a:r>
          </a:p>
          <a:p>
            <a:pPr marL="285750" indent="-285750">
              <a:buFont typeface="Arial" panose="020B0604020202020204" pitchFamily="34" charset="0"/>
              <a:buChar char="•"/>
            </a:pPr>
            <a:r>
              <a:rPr lang="en-GB"/>
              <a:t>Identifying the differences they have noticed </a:t>
            </a:r>
          </a:p>
          <a:p>
            <a:pPr marL="285750" indent="-285750">
              <a:buFont typeface="Arial" panose="020B0604020202020204" pitchFamily="34" charset="0"/>
              <a:buChar char="•"/>
            </a:pPr>
            <a:r>
              <a:rPr lang="en-GB"/>
              <a:t>Know how to measure or observe the effects</a:t>
            </a:r>
          </a:p>
        </p:txBody>
      </p:sp>
    </p:spTree>
    <p:extLst>
      <p:ext uri="{BB962C8B-B14F-4D97-AF65-F5344CB8AC3E}">
        <p14:creationId xmlns:p14="http://schemas.microsoft.com/office/powerpoint/2010/main" val="36126401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18E99-DBC7-4352-A84A-83C7320E0DE9}"/>
              </a:ext>
            </a:extLst>
          </p:cNvPr>
          <p:cNvSpPr>
            <a:spLocks noGrp="1"/>
          </p:cNvSpPr>
          <p:nvPr>
            <p:ph type="title"/>
          </p:nvPr>
        </p:nvSpPr>
        <p:spPr>
          <a:xfrm>
            <a:off x="1555538" y="0"/>
            <a:ext cx="8596668" cy="1320800"/>
          </a:xfrm>
        </p:spPr>
        <p:txBody>
          <a:bodyPr/>
          <a:lstStyle/>
          <a:p>
            <a:pPr algn="ctr"/>
            <a:r>
              <a:rPr lang="en-GB" err="1">
                <a:latin typeface="Calibri" panose="020F0502020204030204" pitchFamily="34" charset="0"/>
                <a:ea typeface="Calibri" panose="020F0502020204030204" pitchFamily="34" charset="0"/>
                <a:cs typeface="Calibri" panose="020F0502020204030204" pitchFamily="34" charset="0"/>
              </a:rPr>
              <a:t>Prawf</a:t>
            </a:r>
            <a:r>
              <a:rPr lang="en-GB">
                <a:latin typeface="Calibri" panose="020F0502020204030204" pitchFamily="34" charset="0"/>
                <a:ea typeface="Calibri" panose="020F0502020204030204" pitchFamily="34" charset="0"/>
                <a:cs typeface="Calibri" panose="020F0502020204030204" pitchFamily="34" charset="0"/>
              </a:rPr>
              <a:t> Teg                            </a:t>
            </a:r>
            <a:r>
              <a:rPr lang="en-GB" i="1">
                <a:latin typeface="Calibri" panose="020F0502020204030204" pitchFamily="34" charset="0"/>
                <a:ea typeface="Calibri" panose="020F0502020204030204" pitchFamily="34" charset="0"/>
                <a:cs typeface="Calibri" panose="020F0502020204030204" pitchFamily="34" charset="0"/>
              </a:rPr>
              <a:t>Fair Test</a:t>
            </a:r>
            <a:br>
              <a:rPr lang="en-GB">
                <a:latin typeface="Calibri" panose="020F0502020204030204" pitchFamily="34" charset="0"/>
                <a:ea typeface="Calibri" panose="020F0502020204030204" pitchFamily="34" charset="0"/>
                <a:cs typeface="Calibri" panose="020F0502020204030204" pitchFamily="34" charset="0"/>
              </a:rPr>
            </a:br>
            <a:r>
              <a:rPr lang="en-GB" err="1">
                <a:latin typeface="Calibri" panose="020F0502020204030204" pitchFamily="34" charset="0"/>
                <a:ea typeface="Calibri" panose="020F0502020204030204" pitchFamily="34" charset="0"/>
                <a:cs typeface="Calibri" panose="020F0502020204030204" pitchFamily="34" charset="0"/>
              </a:rPr>
              <a:t>Newidynnau</a:t>
            </a:r>
            <a:r>
              <a:rPr lang="en-GB">
                <a:latin typeface="Calibri" panose="020F0502020204030204" pitchFamily="34" charset="0"/>
                <a:ea typeface="Calibri" panose="020F0502020204030204" pitchFamily="34" charset="0"/>
                <a:cs typeface="Calibri" panose="020F0502020204030204" pitchFamily="34" charset="0"/>
              </a:rPr>
              <a:t>                         </a:t>
            </a:r>
            <a:r>
              <a:rPr lang="en-GB" i="1">
                <a:latin typeface="Calibri" panose="020F0502020204030204" pitchFamily="34" charset="0"/>
                <a:ea typeface="Calibri" panose="020F0502020204030204" pitchFamily="34" charset="0"/>
                <a:cs typeface="Calibri" panose="020F0502020204030204" pitchFamily="34" charset="0"/>
              </a:rPr>
              <a:t>Variables </a:t>
            </a:r>
            <a:r>
              <a:rPr lang="en-GB">
                <a:latin typeface="Calibri" panose="020F0502020204030204" pitchFamily="34" charset="0"/>
                <a:ea typeface="Calibri" panose="020F0502020204030204" pitchFamily="34" charset="0"/>
                <a:cs typeface="Calibri" panose="020F0502020204030204" pitchFamily="34" charset="0"/>
              </a:rPr>
              <a:t>      </a:t>
            </a:r>
          </a:p>
        </p:txBody>
      </p:sp>
      <p:graphicFrame>
        <p:nvGraphicFramePr>
          <p:cNvPr id="5" name="Content Placeholder 4">
            <a:extLst>
              <a:ext uri="{FF2B5EF4-FFF2-40B4-BE49-F238E27FC236}">
                <a16:creationId xmlns:a16="http://schemas.microsoft.com/office/drawing/2014/main" id="{35A6DA34-80DE-4766-A607-FA02482C1EFA}"/>
              </a:ext>
            </a:extLst>
          </p:cNvPr>
          <p:cNvGraphicFramePr>
            <a:graphicFrameLocks noGrp="1"/>
          </p:cNvGraphicFramePr>
          <p:nvPr>
            <p:ph sz="half" idx="1"/>
            <p:extLst>
              <p:ext uri="{D42A27DB-BD31-4B8C-83A1-F6EECF244321}">
                <p14:modId xmlns:p14="http://schemas.microsoft.com/office/powerpoint/2010/main" val="1146335508"/>
              </p:ext>
            </p:extLst>
          </p:nvPr>
        </p:nvGraphicFramePr>
        <p:xfrm>
          <a:off x="1330960" y="1225710"/>
          <a:ext cx="3911600" cy="4247817"/>
        </p:xfrm>
        <a:graphic>
          <a:graphicData uri="http://schemas.openxmlformats.org/drawingml/2006/table">
            <a:tbl>
              <a:tblPr firstRow="1" firstCol="1" lastRow="1" lastCol="1" bandRow="1" bandCol="1">
                <a:tableStyleId>{5C22544A-7EE6-4342-B048-85BDC9FD1C3A}</a:tableStyleId>
              </a:tblPr>
              <a:tblGrid>
                <a:gridCol w="3911600">
                  <a:extLst>
                    <a:ext uri="{9D8B030D-6E8A-4147-A177-3AD203B41FA5}">
                      <a16:colId xmlns:a16="http://schemas.microsoft.com/office/drawing/2014/main" val="3279017364"/>
                    </a:ext>
                  </a:extLst>
                </a:gridCol>
              </a:tblGrid>
              <a:tr h="1415939">
                <a:tc>
                  <a:txBody>
                    <a:bodyPr/>
                    <a:lstStyle/>
                    <a:p>
                      <a:pPr algn="ctr"/>
                      <a:r>
                        <a:rPr lang="cy-GB" sz="2500">
                          <a:effectLst/>
                        </a:rPr>
                        <a:t>Newid</a:t>
                      </a:r>
                      <a:endParaRPr lang="en-GB" sz="600">
                        <a:effectLst/>
                      </a:endParaRPr>
                    </a:p>
                    <a:p>
                      <a:pPr algn="ctr"/>
                      <a:r>
                        <a:rPr lang="cy-GB" sz="1600">
                          <a:effectLst/>
                        </a:rPr>
                        <a:t>(Newidyn annibynnol)</a:t>
                      </a:r>
                      <a:endParaRPr lang="en-GB" sz="600">
                        <a:effectLst/>
                        <a:latin typeface="Times New Roman" panose="02020603050405020304" pitchFamily="18" charset="0"/>
                        <a:ea typeface="Times New Roman" panose="02020603050405020304" pitchFamily="18" charset="0"/>
                      </a:endParaRPr>
                    </a:p>
                  </a:txBody>
                  <a:tcPr marL="34248" marR="34248" marT="0" marB="0" anchor="ctr"/>
                </a:tc>
                <a:extLst>
                  <a:ext uri="{0D108BD9-81ED-4DB2-BD59-A6C34878D82A}">
                    <a16:rowId xmlns:a16="http://schemas.microsoft.com/office/drawing/2014/main" val="739643886"/>
                  </a:ext>
                </a:extLst>
              </a:tr>
              <a:tr h="1415939">
                <a:tc>
                  <a:txBody>
                    <a:bodyPr/>
                    <a:lstStyle/>
                    <a:p>
                      <a:pPr algn="ctr"/>
                      <a:r>
                        <a:rPr lang="cy-GB" sz="2500">
                          <a:effectLst/>
                        </a:rPr>
                        <a:t>Mesur</a:t>
                      </a:r>
                      <a:endParaRPr lang="en-GB" sz="600">
                        <a:effectLst/>
                      </a:endParaRPr>
                    </a:p>
                    <a:p>
                      <a:pPr algn="ctr"/>
                      <a:r>
                        <a:rPr lang="cy-GB" sz="1600">
                          <a:effectLst/>
                        </a:rPr>
                        <a:t>(Newidyn dibynnol)</a:t>
                      </a:r>
                      <a:endParaRPr lang="en-GB" sz="600">
                        <a:effectLst/>
                        <a:latin typeface="Times New Roman" panose="02020603050405020304" pitchFamily="18" charset="0"/>
                        <a:ea typeface="Times New Roman" panose="02020603050405020304" pitchFamily="18" charset="0"/>
                      </a:endParaRPr>
                    </a:p>
                  </a:txBody>
                  <a:tcPr marL="34248" marR="34248" marT="0" marB="0" anchor="ctr"/>
                </a:tc>
                <a:extLst>
                  <a:ext uri="{0D108BD9-81ED-4DB2-BD59-A6C34878D82A}">
                    <a16:rowId xmlns:a16="http://schemas.microsoft.com/office/drawing/2014/main" val="2746460223"/>
                  </a:ext>
                </a:extLst>
              </a:tr>
              <a:tr h="1415939">
                <a:tc>
                  <a:txBody>
                    <a:bodyPr/>
                    <a:lstStyle/>
                    <a:p>
                      <a:pPr algn="ctr"/>
                      <a:r>
                        <a:rPr lang="cy-GB" sz="2500">
                          <a:effectLst/>
                        </a:rPr>
                        <a:t>Cadw'r un fath</a:t>
                      </a:r>
                      <a:endParaRPr lang="en-GB" sz="600">
                        <a:effectLst/>
                      </a:endParaRPr>
                    </a:p>
                    <a:p>
                      <a:pPr algn="ctr"/>
                      <a:r>
                        <a:rPr lang="cy-GB" sz="1600">
                          <a:effectLst/>
                        </a:rPr>
                        <a:t>(newidynnau rheoli)</a:t>
                      </a:r>
                      <a:endParaRPr lang="en-GB" sz="600">
                        <a:effectLst/>
                        <a:latin typeface="Times New Roman" panose="02020603050405020304" pitchFamily="18" charset="0"/>
                        <a:ea typeface="Times New Roman" panose="02020603050405020304" pitchFamily="18" charset="0"/>
                      </a:endParaRPr>
                    </a:p>
                  </a:txBody>
                  <a:tcPr marL="34248" marR="34248" marT="0" marB="0" anchor="ctr"/>
                </a:tc>
                <a:extLst>
                  <a:ext uri="{0D108BD9-81ED-4DB2-BD59-A6C34878D82A}">
                    <a16:rowId xmlns:a16="http://schemas.microsoft.com/office/drawing/2014/main" val="373126985"/>
                  </a:ext>
                </a:extLst>
              </a:tr>
            </a:tbl>
          </a:graphicData>
        </a:graphic>
      </p:graphicFrame>
      <p:graphicFrame>
        <p:nvGraphicFramePr>
          <p:cNvPr id="7" name="Content Placeholder 6">
            <a:extLst>
              <a:ext uri="{FF2B5EF4-FFF2-40B4-BE49-F238E27FC236}">
                <a16:creationId xmlns:a16="http://schemas.microsoft.com/office/drawing/2014/main" id="{4658F3D2-4B26-429F-98C3-D862136F544C}"/>
              </a:ext>
            </a:extLst>
          </p:cNvPr>
          <p:cNvGraphicFramePr>
            <a:graphicFrameLocks noGrp="1"/>
          </p:cNvGraphicFramePr>
          <p:nvPr>
            <p:ph sz="half" idx="2"/>
            <p:extLst>
              <p:ext uri="{D42A27DB-BD31-4B8C-83A1-F6EECF244321}">
                <p14:modId xmlns:p14="http://schemas.microsoft.com/office/powerpoint/2010/main" val="390949799"/>
              </p:ext>
            </p:extLst>
          </p:nvPr>
        </p:nvGraphicFramePr>
        <p:xfrm>
          <a:off x="6949442" y="1225710"/>
          <a:ext cx="3820158" cy="4341969"/>
        </p:xfrm>
        <a:graphic>
          <a:graphicData uri="http://schemas.openxmlformats.org/drawingml/2006/table">
            <a:tbl>
              <a:tblPr firstRow="1" firstCol="1" lastRow="1" lastCol="1" bandRow="1" bandCol="1">
                <a:tableStyleId>{5C22544A-7EE6-4342-B048-85BDC9FD1C3A}</a:tableStyleId>
              </a:tblPr>
              <a:tblGrid>
                <a:gridCol w="3820158">
                  <a:extLst>
                    <a:ext uri="{9D8B030D-6E8A-4147-A177-3AD203B41FA5}">
                      <a16:colId xmlns:a16="http://schemas.microsoft.com/office/drawing/2014/main" val="2084354398"/>
                    </a:ext>
                  </a:extLst>
                </a:gridCol>
              </a:tblGrid>
              <a:tr h="1447323">
                <a:tc>
                  <a:txBody>
                    <a:bodyPr/>
                    <a:lstStyle/>
                    <a:p>
                      <a:pPr algn="ctr"/>
                      <a:r>
                        <a:rPr lang="en-GB" sz="2500">
                          <a:effectLst/>
                        </a:rPr>
                        <a:t>Change</a:t>
                      </a:r>
                      <a:endParaRPr lang="en-GB" sz="600">
                        <a:effectLst/>
                      </a:endParaRPr>
                    </a:p>
                    <a:p>
                      <a:pPr algn="ctr"/>
                      <a:r>
                        <a:rPr lang="en-GB" sz="1600">
                          <a:effectLst/>
                        </a:rPr>
                        <a:t>(Independent variable)</a:t>
                      </a:r>
                      <a:endParaRPr lang="en-GB" sz="600">
                        <a:effectLst/>
                        <a:latin typeface="Times New Roman" panose="02020603050405020304" pitchFamily="18" charset="0"/>
                        <a:ea typeface="Times New Roman" panose="02020603050405020304" pitchFamily="18" charset="0"/>
                      </a:endParaRPr>
                    </a:p>
                  </a:txBody>
                  <a:tcPr marL="34234" marR="34234" marT="0" marB="0" anchor="ctr"/>
                </a:tc>
                <a:extLst>
                  <a:ext uri="{0D108BD9-81ED-4DB2-BD59-A6C34878D82A}">
                    <a16:rowId xmlns:a16="http://schemas.microsoft.com/office/drawing/2014/main" val="1410172765"/>
                  </a:ext>
                </a:extLst>
              </a:tr>
              <a:tr h="1447323">
                <a:tc>
                  <a:txBody>
                    <a:bodyPr/>
                    <a:lstStyle/>
                    <a:p>
                      <a:pPr algn="ctr"/>
                      <a:r>
                        <a:rPr lang="en-GB" sz="2500">
                          <a:effectLst/>
                        </a:rPr>
                        <a:t>Measure</a:t>
                      </a:r>
                      <a:endParaRPr lang="en-GB" sz="600">
                        <a:effectLst/>
                      </a:endParaRPr>
                    </a:p>
                    <a:p>
                      <a:pPr algn="ctr"/>
                      <a:r>
                        <a:rPr lang="en-GB" sz="1600">
                          <a:effectLst/>
                        </a:rPr>
                        <a:t>(Dependent variable)</a:t>
                      </a:r>
                      <a:endParaRPr lang="en-GB" sz="600">
                        <a:effectLst/>
                        <a:latin typeface="Times New Roman" panose="02020603050405020304" pitchFamily="18" charset="0"/>
                        <a:ea typeface="Times New Roman" panose="02020603050405020304" pitchFamily="18" charset="0"/>
                      </a:endParaRPr>
                    </a:p>
                  </a:txBody>
                  <a:tcPr marL="34234" marR="34234" marT="0" marB="0" anchor="ctr"/>
                </a:tc>
                <a:extLst>
                  <a:ext uri="{0D108BD9-81ED-4DB2-BD59-A6C34878D82A}">
                    <a16:rowId xmlns:a16="http://schemas.microsoft.com/office/drawing/2014/main" val="924439482"/>
                  </a:ext>
                </a:extLst>
              </a:tr>
              <a:tr h="1447323">
                <a:tc>
                  <a:txBody>
                    <a:bodyPr/>
                    <a:lstStyle/>
                    <a:p>
                      <a:pPr algn="ctr"/>
                      <a:r>
                        <a:rPr lang="en-GB" sz="2500">
                          <a:effectLst/>
                        </a:rPr>
                        <a:t>Keep the same</a:t>
                      </a:r>
                      <a:endParaRPr lang="en-GB" sz="600">
                        <a:effectLst/>
                      </a:endParaRPr>
                    </a:p>
                    <a:p>
                      <a:pPr algn="ctr"/>
                      <a:r>
                        <a:rPr lang="en-GB" sz="1600">
                          <a:effectLst/>
                        </a:rPr>
                        <a:t>(control variables)</a:t>
                      </a:r>
                      <a:endParaRPr lang="en-GB" sz="600">
                        <a:effectLst/>
                        <a:latin typeface="Times New Roman" panose="02020603050405020304" pitchFamily="18" charset="0"/>
                        <a:ea typeface="Times New Roman" panose="02020603050405020304" pitchFamily="18" charset="0"/>
                      </a:endParaRPr>
                    </a:p>
                  </a:txBody>
                  <a:tcPr marL="34234" marR="34234" marT="0" marB="0" anchor="ctr"/>
                </a:tc>
                <a:extLst>
                  <a:ext uri="{0D108BD9-81ED-4DB2-BD59-A6C34878D82A}">
                    <a16:rowId xmlns:a16="http://schemas.microsoft.com/office/drawing/2014/main" val="924954353"/>
                  </a:ext>
                </a:extLst>
              </a:tr>
            </a:tbl>
          </a:graphicData>
        </a:graphic>
      </p:graphicFrame>
      <p:sp>
        <p:nvSpPr>
          <p:cNvPr id="6" name="Rectangle 1">
            <a:extLst>
              <a:ext uri="{FF2B5EF4-FFF2-40B4-BE49-F238E27FC236}">
                <a16:creationId xmlns:a16="http://schemas.microsoft.com/office/drawing/2014/main" id="{2B3E7583-F3ED-4A06-A940-0C561DABA7EE}"/>
              </a:ext>
            </a:extLst>
          </p:cNvPr>
          <p:cNvSpPr>
            <a:spLocks noChangeArrowheads="1"/>
          </p:cNvSpPr>
          <p:nvPr/>
        </p:nvSpPr>
        <p:spPr bwMode="auto">
          <a:xfrm>
            <a:off x="0" y="-11541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251582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2738" y="599889"/>
            <a:ext cx="11795792" cy="1320800"/>
          </a:xfrm>
        </p:spPr>
        <p:txBody>
          <a:bodyPr>
            <a:normAutofit fontScale="90000"/>
          </a:bodyPr>
          <a:lstStyle/>
          <a:p>
            <a:r>
              <a:rPr lang="en-GB" err="1">
                <a:solidFill>
                  <a:srgbClr val="002060"/>
                </a:solidFill>
                <a:latin typeface="+mn-lt"/>
              </a:rPr>
              <a:t>Cynllunio</a:t>
            </a:r>
            <a:r>
              <a:rPr lang="en-GB">
                <a:solidFill>
                  <a:srgbClr val="002060"/>
                </a:solidFill>
                <a:latin typeface="+mn-lt"/>
              </a:rPr>
              <a:t> </a:t>
            </a:r>
            <a:r>
              <a:rPr lang="en-GB" err="1">
                <a:solidFill>
                  <a:srgbClr val="002060"/>
                </a:solidFill>
                <a:latin typeface="+mn-lt"/>
              </a:rPr>
              <a:t>Prawf</a:t>
            </a:r>
            <a:r>
              <a:rPr lang="en-GB">
                <a:solidFill>
                  <a:srgbClr val="002060"/>
                </a:solidFill>
                <a:latin typeface="+mn-lt"/>
              </a:rPr>
              <a:t> Teg              :      </a:t>
            </a:r>
            <a:r>
              <a:rPr lang="en-GB" i="1">
                <a:solidFill>
                  <a:srgbClr val="002060"/>
                </a:solidFill>
                <a:latin typeface="+mn-lt"/>
              </a:rPr>
              <a:t>Planning a Fair Test </a:t>
            </a:r>
            <a:br>
              <a:rPr lang="en-GB" i="1">
                <a:solidFill>
                  <a:srgbClr val="002060"/>
                </a:solidFill>
                <a:latin typeface="+mn-lt"/>
              </a:rPr>
            </a:br>
            <a:br>
              <a:rPr lang="en-GB" i="1">
                <a:solidFill>
                  <a:srgbClr val="002060"/>
                </a:solidFill>
                <a:latin typeface="+mn-lt"/>
              </a:rPr>
            </a:br>
            <a:br>
              <a:rPr lang="en-GB" i="1">
                <a:solidFill>
                  <a:srgbClr val="002060"/>
                </a:solidFill>
                <a:latin typeface="+mn-lt"/>
              </a:rPr>
            </a:br>
            <a:endParaRPr lang="en-GB" i="1">
              <a:solidFill>
                <a:srgbClr val="002060"/>
              </a:solidFill>
              <a:latin typeface="+mn-lt"/>
            </a:endParaRPr>
          </a:p>
        </p:txBody>
      </p:sp>
      <p:pic>
        <p:nvPicPr>
          <p:cNvPr id="4" name="Picture 3">
            <a:extLst>
              <a:ext uri="{FF2B5EF4-FFF2-40B4-BE49-F238E27FC236}">
                <a16:creationId xmlns:a16="http://schemas.microsoft.com/office/drawing/2014/main" id="{8D7556F3-842F-423D-B161-A58762390F76}"/>
              </a:ext>
            </a:extLst>
          </p:cNvPr>
          <p:cNvPicPr>
            <a:picLocks noChangeAspect="1"/>
          </p:cNvPicPr>
          <p:nvPr/>
        </p:nvPicPr>
        <p:blipFill rotWithShape="1">
          <a:blip r:embed="rId3"/>
          <a:srcRect l="32767" t="12427" r="31772" b="7961"/>
          <a:stretch/>
        </p:blipFill>
        <p:spPr>
          <a:xfrm>
            <a:off x="6809173" y="819112"/>
            <a:ext cx="5042885" cy="5937287"/>
          </a:xfrm>
          <a:prstGeom prst="rect">
            <a:avLst/>
          </a:prstGeom>
          <a:ln w="38100">
            <a:solidFill>
              <a:schemeClr val="tx1"/>
            </a:solidFill>
          </a:ln>
        </p:spPr>
      </p:pic>
      <p:pic>
        <p:nvPicPr>
          <p:cNvPr id="5" name="Picture 4">
            <a:extLst>
              <a:ext uri="{FF2B5EF4-FFF2-40B4-BE49-F238E27FC236}">
                <a16:creationId xmlns:a16="http://schemas.microsoft.com/office/drawing/2014/main" id="{AF3655D3-AA56-4AC3-9080-00A648B3E837}"/>
              </a:ext>
            </a:extLst>
          </p:cNvPr>
          <p:cNvPicPr>
            <a:picLocks noChangeAspect="1"/>
          </p:cNvPicPr>
          <p:nvPr/>
        </p:nvPicPr>
        <p:blipFill rotWithShape="1">
          <a:blip r:embed="rId4"/>
          <a:srcRect l="31456" t="13722" r="29951" b="5502"/>
          <a:stretch/>
        </p:blipFill>
        <p:spPr>
          <a:xfrm>
            <a:off x="339942" y="819113"/>
            <a:ext cx="5042887" cy="5937287"/>
          </a:xfrm>
          <a:prstGeom prst="rect">
            <a:avLst/>
          </a:prstGeom>
          <a:ln w="38100">
            <a:solidFill>
              <a:schemeClr val="tx1"/>
            </a:solidFill>
          </a:ln>
        </p:spPr>
      </p:pic>
    </p:spTree>
    <p:extLst>
      <p:ext uri="{BB962C8B-B14F-4D97-AF65-F5344CB8AC3E}">
        <p14:creationId xmlns:p14="http://schemas.microsoft.com/office/powerpoint/2010/main" val="7670736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4FE1086-D780-C097-AC15-6459101F3805}"/>
              </a:ext>
            </a:extLst>
          </p:cNvPr>
          <p:cNvPicPr>
            <a:picLocks noChangeAspect="1"/>
          </p:cNvPicPr>
          <p:nvPr/>
        </p:nvPicPr>
        <p:blipFill rotWithShape="1">
          <a:blip r:embed="rId3"/>
          <a:srcRect l="35887" t="32394" r="39570" b="45742"/>
          <a:stretch/>
        </p:blipFill>
        <p:spPr>
          <a:xfrm>
            <a:off x="257313" y="199100"/>
            <a:ext cx="7641548" cy="4178711"/>
          </a:xfrm>
          <a:prstGeom prst="rect">
            <a:avLst/>
          </a:prstGeom>
        </p:spPr>
      </p:pic>
      <p:pic>
        <p:nvPicPr>
          <p:cNvPr id="1026" name="Picture 2" descr="A photo of two plants growing in egg shells - Water is being added via a syringe.">
            <a:extLst>
              <a:ext uri="{FF2B5EF4-FFF2-40B4-BE49-F238E27FC236}">
                <a16:creationId xmlns:a16="http://schemas.microsoft.com/office/drawing/2014/main" id="{676E185A-AC70-C601-AA12-31D3368623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98861" y="353959"/>
            <a:ext cx="3868995" cy="386899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DEFD4E6C-BBB3-A1A0-32C5-34CBE5206DFC}"/>
              </a:ext>
            </a:extLst>
          </p:cNvPr>
          <p:cNvSpPr txBox="1"/>
          <p:nvPr/>
        </p:nvSpPr>
        <p:spPr>
          <a:xfrm>
            <a:off x="3187727" y="4037289"/>
            <a:ext cx="6100916" cy="1569660"/>
          </a:xfrm>
          <a:prstGeom prst="rect">
            <a:avLst/>
          </a:prstGeom>
          <a:noFill/>
        </p:spPr>
        <p:txBody>
          <a:bodyPr wrap="square">
            <a:spAutoFit/>
          </a:bodyPr>
          <a:lstStyle/>
          <a:p>
            <a:r>
              <a:rPr lang="en-GB" sz="3200" b="1">
                <a:solidFill>
                  <a:srgbClr val="002060"/>
                </a:solidFill>
              </a:rPr>
              <a:t>Independent variable?</a:t>
            </a:r>
          </a:p>
          <a:p>
            <a:r>
              <a:rPr lang="en-GB" sz="3200" b="1">
                <a:solidFill>
                  <a:srgbClr val="002060"/>
                </a:solidFill>
              </a:rPr>
              <a:t>Dependent variable?</a:t>
            </a:r>
          </a:p>
          <a:p>
            <a:r>
              <a:rPr lang="en-GB" sz="3200" b="1">
                <a:solidFill>
                  <a:srgbClr val="002060"/>
                </a:solidFill>
              </a:rPr>
              <a:t>Control variables?</a:t>
            </a:r>
          </a:p>
        </p:txBody>
      </p:sp>
    </p:spTree>
    <p:extLst>
      <p:ext uri="{BB962C8B-B14F-4D97-AF65-F5344CB8AC3E}">
        <p14:creationId xmlns:p14="http://schemas.microsoft.com/office/powerpoint/2010/main" val="4717905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18E99-DBC7-4352-A84A-83C7320E0DE9}"/>
              </a:ext>
            </a:extLst>
          </p:cNvPr>
          <p:cNvSpPr>
            <a:spLocks noGrp="1"/>
          </p:cNvSpPr>
          <p:nvPr>
            <p:ph type="title"/>
          </p:nvPr>
        </p:nvSpPr>
        <p:spPr>
          <a:xfrm>
            <a:off x="5636864" y="126886"/>
            <a:ext cx="8596668" cy="730239"/>
          </a:xfrm>
        </p:spPr>
        <p:txBody>
          <a:bodyPr>
            <a:normAutofit/>
          </a:bodyPr>
          <a:lstStyle/>
          <a:p>
            <a:r>
              <a:rPr lang="en-GB" i="1">
                <a:latin typeface="+mn-lt"/>
              </a:rPr>
              <a:t>Representing Data     </a:t>
            </a:r>
          </a:p>
        </p:txBody>
      </p:sp>
      <p:sp>
        <p:nvSpPr>
          <p:cNvPr id="6" name="Rectangle 1">
            <a:extLst>
              <a:ext uri="{FF2B5EF4-FFF2-40B4-BE49-F238E27FC236}">
                <a16:creationId xmlns:a16="http://schemas.microsoft.com/office/drawing/2014/main" id="{2B3E7583-F3ED-4A06-A940-0C561DABA7EE}"/>
              </a:ext>
            </a:extLst>
          </p:cNvPr>
          <p:cNvSpPr>
            <a:spLocks noChangeArrowheads="1"/>
          </p:cNvSpPr>
          <p:nvPr/>
        </p:nvSpPr>
        <p:spPr bwMode="auto">
          <a:xfrm>
            <a:off x="1073945" y="67872"/>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 name="Picture 9">
            <a:extLst>
              <a:ext uri="{FF2B5EF4-FFF2-40B4-BE49-F238E27FC236}">
                <a16:creationId xmlns:a16="http://schemas.microsoft.com/office/drawing/2014/main" id="{9A8CABDD-C0A6-46EF-9B7B-0F05C04022EF}"/>
              </a:ext>
            </a:extLst>
          </p:cNvPr>
          <p:cNvPicPr>
            <a:picLocks noChangeAspect="1"/>
          </p:cNvPicPr>
          <p:nvPr/>
        </p:nvPicPr>
        <p:blipFill rotWithShape="1">
          <a:blip r:embed="rId2"/>
          <a:srcRect l="42815" t="17216" r="24127" b="40453"/>
          <a:stretch/>
        </p:blipFill>
        <p:spPr>
          <a:xfrm>
            <a:off x="573883" y="2525877"/>
            <a:ext cx="4030462" cy="2902998"/>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11" name="Picture 10">
            <a:extLst>
              <a:ext uri="{FF2B5EF4-FFF2-40B4-BE49-F238E27FC236}">
                <a16:creationId xmlns:a16="http://schemas.microsoft.com/office/drawing/2014/main" id="{881053B4-AFE9-463B-9BBD-41671704C0E2}"/>
              </a:ext>
            </a:extLst>
          </p:cNvPr>
          <p:cNvPicPr>
            <a:picLocks noChangeAspect="1"/>
          </p:cNvPicPr>
          <p:nvPr/>
        </p:nvPicPr>
        <p:blipFill rotWithShape="1">
          <a:blip r:embed="rId3"/>
          <a:srcRect l="19368" t="10227" r="19030" b="39547"/>
          <a:stretch/>
        </p:blipFill>
        <p:spPr>
          <a:xfrm>
            <a:off x="5016072" y="3213948"/>
            <a:ext cx="6799998" cy="3118675"/>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2050" name="Picture 2" descr="Machine generated alternative text:&#10;please sign in &#10;j21aunch &#10;Content Management System &#10;network users &#10;school &#10;user name &#10;password &#10;uwtsd &#10;lang uage &#10;forgotten password &#10;remember me ">
            <a:extLst>
              <a:ext uri="{FF2B5EF4-FFF2-40B4-BE49-F238E27FC236}">
                <a16:creationId xmlns:a16="http://schemas.microsoft.com/office/drawing/2014/main" id="{1C9C97D4-EBE1-40A5-92F5-C2C613078C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36864" y="1117947"/>
            <a:ext cx="4361592" cy="1524854"/>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pic>
        <p:nvPicPr>
          <p:cNvPr id="2052" name="Picture 4" descr="Machine generated alternative text:&#10;j2measure ">
            <a:extLst>
              <a:ext uri="{FF2B5EF4-FFF2-40B4-BE49-F238E27FC236}">
                <a16:creationId xmlns:a16="http://schemas.microsoft.com/office/drawing/2014/main" id="{6C3B36CF-7C99-44B2-BEC0-B148B0FCF81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05680" y="1094230"/>
            <a:ext cx="1325903" cy="1171728"/>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3" name="Title 1">
            <a:extLst>
              <a:ext uri="{FF2B5EF4-FFF2-40B4-BE49-F238E27FC236}">
                <a16:creationId xmlns:a16="http://schemas.microsoft.com/office/drawing/2014/main" id="{C30C22D5-3C84-ECB6-F747-CE8C4EB284C0}"/>
              </a:ext>
            </a:extLst>
          </p:cNvPr>
          <p:cNvSpPr txBox="1">
            <a:spLocks/>
          </p:cNvSpPr>
          <p:nvPr/>
        </p:nvSpPr>
        <p:spPr>
          <a:xfrm>
            <a:off x="521913" y="173989"/>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err="1">
                <a:latin typeface="+mn-lt"/>
              </a:rPr>
              <a:t>Cynrychioli</a:t>
            </a:r>
            <a:r>
              <a:rPr lang="en-GB" sz="4000">
                <a:latin typeface="+mn-lt"/>
              </a:rPr>
              <a:t> Data</a:t>
            </a:r>
            <a:endParaRPr lang="en-GB" sz="4000" i="1">
              <a:latin typeface="+mn-lt"/>
            </a:endParaRPr>
          </a:p>
        </p:txBody>
      </p:sp>
    </p:spTree>
    <p:extLst>
      <p:ext uri="{BB962C8B-B14F-4D97-AF65-F5344CB8AC3E}">
        <p14:creationId xmlns:p14="http://schemas.microsoft.com/office/powerpoint/2010/main" val="35406399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89EA5-9CF2-4E9D-9570-1CF488F92745}"/>
              </a:ext>
            </a:extLst>
          </p:cNvPr>
          <p:cNvSpPr>
            <a:spLocks noGrp="1"/>
          </p:cNvSpPr>
          <p:nvPr>
            <p:ph type="title"/>
          </p:nvPr>
        </p:nvSpPr>
        <p:spPr>
          <a:xfrm>
            <a:off x="353463" y="1931374"/>
            <a:ext cx="11485073" cy="1320800"/>
          </a:xfrm>
        </p:spPr>
        <p:txBody>
          <a:bodyPr>
            <a:noAutofit/>
          </a:bodyPr>
          <a:lstStyle/>
          <a:p>
            <a:pPr algn="ctr"/>
            <a:r>
              <a:rPr lang="en-GB" sz="5400">
                <a:latin typeface="+mn-lt"/>
              </a:rPr>
              <a:t> </a:t>
            </a:r>
            <a:br>
              <a:rPr lang="en-GB" sz="5400">
                <a:latin typeface="+mn-lt"/>
              </a:rPr>
            </a:br>
            <a:r>
              <a:rPr lang="en-GB" sz="5400" err="1">
                <a:latin typeface="+mn-lt"/>
              </a:rPr>
              <a:t>Cynllunio</a:t>
            </a:r>
            <a:r>
              <a:rPr lang="en-GB" sz="5400">
                <a:latin typeface="+mn-lt"/>
              </a:rPr>
              <a:t> </a:t>
            </a:r>
            <a:r>
              <a:rPr lang="en-GB" sz="5400" err="1">
                <a:latin typeface="+mn-lt"/>
              </a:rPr>
              <a:t>Ymchwiliad</a:t>
            </a:r>
            <a:br>
              <a:rPr lang="en-GB" sz="5400">
                <a:latin typeface="+mn-lt"/>
              </a:rPr>
            </a:br>
            <a:r>
              <a:rPr lang="en-GB" sz="5400">
                <a:latin typeface="+mn-lt"/>
              </a:rPr>
              <a:t>Planning an </a:t>
            </a:r>
            <a:r>
              <a:rPr lang="en-GB" sz="5400" i="1">
                <a:latin typeface="+mn-lt"/>
              </a:rPr>
              <a:t>Investigation </a:t>
            </a:r>
            <a:br>
              <a:rPr lang="en-GB" sz="5400">
                <a:latin typeface="+mn-lt"/>
              </a:rPr>
            </a:br>
            <a:endParaRPr lang="en-GB" sz="5400" i="1">
              <a:latin typeface="+mn-lt"/>
            </a:endParaRPr>
          </a:p>
        </p:txBody>
      </p:sp>
    </p:spTree>
    <p:extLst>
      <p:ext uri="{BB962C8B-B14F-4D97-AF65-F5344CB8AC3E}">
        <p14:creationId xmlns:p14="http://schemas.microsoft.com/office/powerpoint/2010/main" val="41497568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tarters for Science - 1. Paper Towers (Welsh version)">
            <a:hlinkClick r:id="" action="ppaction://media"/>
            <a:extLst>
              <a:ext uri="{FF2B5EF4-FFF2-40B4-BE49-F238E27FC236}">
                <a16:creationId xmlns:a16="http://schemas.microsoft.com/office/drawing/2014/main" id="{97501D6C-C261-4900-06CB-445CFFCF30AF}"/>
              </a:ext>
            </a:extLst>
          </p:cNvPr>
          <p:cNvPicPr>
            <a:picLocks noRot="1" noChangeAspect="1"/>
          </p:cNvPicPr>
          <p:nvPr>
            <a:videoFile r:link="rId1"/>
          </p:nvPr>
        </p:nvPicPr>
        <p:blipFill>
          <a:blip r:embed="rId6"/>
          <a:stretch>
            <a:fillRect/>
          </a:stretch>
        </p:blipFill>
        <p:spPr>
          <a:xfrm>
            <a:off x="522097" y="195367"/>
            <a:ext cx="4846130" cy="2737104"/>
          </a:xfrm>
          <a:prstGeom prst="rect">
            <a:avLst/>
          </a:prstGeom>
        </p:spPr>
      </p:pic>
      <p:pic>
        <p:nvPicPr>
          <p:cNvPr id="6" name="Online Media 5" title="Starters for Science - 4. Shadow Puppets (Welsh version)">
            <a:hlinkClick r:id="" action="ppaction://media"/>
            <a:extLst>
              <a:ext uri="{FF2B5EF4-FFF2-40B4-BE49-F238E27FC236}">
                <a16:creationId xmlns:a16="http://schemas.microsoft.com/office/drawing/2014/main" id="{CA0ECBF6-A3EA-80E2-6503-1AADE32A2E38}"/>
              </a:ext>
            </a:extLst>
          </p:cNvPr>
          <p:cNvPicPr>
            <a:picLocks noRot="1" noChangeAspect="1"/>
          </p:cNvPicPr>
          <p:nvPr>
            <a:videoFile r:link="rId2"/>
          </p:nvPr>
        </p:nvPicPr>
        <p:blipFill>
          <a:blip r:embed="rId7"/>
          <a:stretch>
            <a:fillRect/>
          </a:stretch>
        </p:blipFill>
        <p:spPr>
          <a:xfrm>
            <a:off x="6252337" y="269109"/>
            <a:ext cx="4846130" cy="2737104"/>
          </a:xfrm>
          <a:prstGeom prst="rect">
            <a:avLst/>
          </a:prstGeom>
        </p:spPr>
      </p:pic>
      <p:pic>
        <p:nvPicPr>
          <p:cNvPr id="7" name="Online Media 6" title="Starters for Science - 11. Pendulum Timers with Alex Farrer (Welsh Version)">
            <a:hlinkClick r:id="" action="ppaction://media"/>
            <a:extLst>
              <a:ext uri="{FF2B5EF4-FFF2-40B4-BE49-F238E27FC236}">
                <a16:creationId xmlns:a16="http://schemas.microsoft.com/office/drawing/2014/main" id="{5320B8A1-63E6-47F9-5243-23E41776842E}"/>
              </a:ext>
            </a:extLst>
          </p:cNvPr>
          <p:cNvPicPr>
            <a:picLocks noRot="1" noChangeAspect="1"/>
          </p:cNvPicPr>
          <p:nvPr>
            <a:videoFile r:link="rId3"/>
          </p:nvPr>
        </p:nvPicPr>
        <p:blipFill>
          <a:blip r:embed="rId8"/>
          <a:stretch>
            <a:fillRect/>
          </a:stretch>
        </p:blipFill>
        <p:spPr>
          <a:xfrm>
            <a:off x="522097" y="2973177"/>
            <a:ext cx="4846130" cy="2743200"/>
          </a:xfrm>
          <a:prstGeom prst="rect">
            <a:avLst/>
          </a:prstGeom>
        </p:spPr>
      </p:pic>
      <p:pic>
        <p:nvPicPr>
          <p:cNvPr id="8" name="Online Media 7" title="Starters for Science - 12. Spinning Paper with Rufus Cooper (Welsh version)">
            <a:hlinkClick r:id="" action="ppaction://media"/>
            <a:extLst>
              <a:ext uri="{FF2B5EF4-FFF2-40B4-BE49-F238E27FC236}">
                <a16:creationId xmlns:a16="http://schemas.microsoft.com/office/drawing/2014/main" id="{C4FF4AAB-A2B4-AD0C-5D93-851240388603}"/>
              </a:ext>
            </a:extLst>
          </p:cNvPr>
          <p:cNvPicPr>
            <a:picLocks noRot="1" noChangeAspect="1"/>
          </p:cNvPicPr>
          <p:nvPr>
            <a:videoFile r:link="rId4"/>
          </p:nvPr>
        </p:nvPicPr>
        <p:blipFill>
          <a:blip r:embed="rId9"/>
          <a:stretch>
            <a:fillRect/>
          </a:stretch>
        </p:blipFill>
        <p:spPr>
          <a:xfrm>
            <a:off x="6252337" y="2997757"/>
            <a:ext cx="4840034" cy="2743200"/>
          </a:xfrm>
          <a:prstGeom prst="rect">
            <a:avLst/>
          </a:prstGeom>
        </p:spPr>
      </p:pic>
      <p:sp>
        <p:nvSpPr>
          <p:cNvPr id="10" name="TextBox 9">
            <a:extLst>
              <a:ext uri="{FF2B5EF4-FFF2-40B4-BE49-F238E27FC236}">
                <a16:creationId xmlns:a16="http://schemas.microsoft.com/office/drawing/2014/main" id="{01917BAD-20F8-C9D7-ED39-2B5314BA0CF2}"/>
              </a:ext>
            </a:extLst>
          </p:cNvPr>
          <p:cNvSpPr txBox="1"/>
          <p:nvPr/>
        </p:nvSpPr>
        <p:spPr>
          <a:xfrm>
            <a:off x="1108743" y="6420207"/>
            <a:ext cx="8551266" cy="369332"/>
          </a:xfrm>
          <a:prstGeom prst="rect">
            <a:avLst/>
          </a:prstGeom>
          <a:noFill/>
        </p:spPr>
        <p:txBody>
          <a:bodyPr wrap="square">
            <a:spAutoFit/>
          </a:bodyPr>
          <a:lstStyle/>
          <a:p>
            <a:r>
              <a:rPr lang="en-GB">
                <a:hlinkClick r:id="rId10"/>
              </a:rPr>
              <a:t>Starters for Science - Primary Science Teaching Trust (pstt.org.uk)</a:t>
            </a:r>
            <a:endParaRPr lang="en-GB"/>
          </a:p>
        </p:txBody>
      </p:sp>
    </p:spTree>
    <p:extLst>
      <p:ext uri="{BB962C8B-B14F-4D97-AF65-F5344CB8AC3E}">
        <p14:creationId xmlns:p14="http://schemas.microsoft.com/office/powerpoint/2010/main" val="2286948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3" name="Group 1032">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4" name="Straight Connector 1033">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35" name="Straight Connector 1034">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36"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8" name="Isosceles Triangle 1037">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0"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2" name="Isosceles Triangle 1041">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Isosceles Triangle 1042">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1028" name="Picture 4" descr="How to make your own shadow puppet theatre - YouTube">
            <a:extLst>
              <a:ext uri="{FF2B5EF4-FFF2-40B4-BE49-F238E27FC236}">
                <a16:creationId xmlns:a16="http://schemas.microsoft.com/office/drawing/2014/main" id="{192E0413-ECC6-4AB6-B2F9-765B018CA0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011" r="15011"/>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6D97F3C-F748-499F-B950-2CC4766F808D}"/>
              </a:ext>
            </a:extLst>
          </p:cNvPr>
          <p:cNvSpPr>
            <a:spLocks noGrp="1"/>
          </p:cNvSpPr>
          <p:nvPr>
            <p:ph type="title" idx="4294967295"/>
          </p:nvPr>
        </p:nvSpPr>
        <p:spPr>
          <a:xfrm>
            <a:off x="677333" y="609600"/>
            <a:ext cx="3851123" cy="1320800"/>
          </a:xfrm>
        </p:spPr>
        <p:txBody>
          <a:bodyPr vert="horz" lIns="91440" tIns="45720" rIns="91440" bIns="45720" rtlCol="0" anchor="t">
            <a:normAutofit/>
          </a:bodyPr>
          <a:lstStyle/>
          <a:p>
            <a:pPr>
              <a:lnSpc>
                <a:spcPct val="90000"/>
              </a:lnSpc>
            </a:pPr>
            <a:r>
              <a:rPr lang="en-US" sz="2800"/>
              <a:t>Y Cwestiwn                          </a:t>
            </a:r>
            <a:r>
              <a:rPr lang="en-US" sz="2800" i="1"/>
              <a:t>The Question</a:t>
            </a:r>
            <a:r>
              <a:rPr lang="en-US" sz="2800"/>
              <a:t>           </a:t>
            </a:r>
            <a:br>
              <a:rPr lang="en-US" sz="2800"/>
            </a:br>
            <a:endParaRPr lang="en-US" sz="2800" i="1"/>
          </a:p>
        </p:txBody>
      </p:sp>
      <p:sp>
        <p:nvSpPr>
          <p:cNvPr id="4" name="Title 1">
            <a:extLst>
              <a:ext uri="{FF2B5EF4-FFF2-40B4-BE49-F238E27FC236}">
                <a16:creationId xmlns:a16="http://schemas.microsoft.com/office/drawing/2014/main" id="{5B4386D1-1018-43D0-B1F0-E60FF399CF35}"/>
              </a:ext>
            </a:extLst>
          </p:cNvPr>
          <p:cNvSpPr txBox="1">
            <a:spLocks/>
          </p:cNvSpPr>
          <p:nvPr/>
        </p:nvSpPr>
        <p:spPr>
          <a:xfrm>
            <a:off x="677334" y="2160589"/>
            <a:ext cx="3851122" cy="3880773"/>
          </a:xfrm>
          <a:prstGeom prst="rect">
            <a:avLst/>
          </a:prstGeom>
        </p:spPr>
        <p:txBody>
          <a:bodyPr vert="horz" lIns="91440" tIns="45720" rIns="91440" bIns="45720" rtlCol="0">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Bef>
                <a:spcPts val="1000"/>
              </a:spcBef>
              <a:buClr>
                <a:schemeClr val="accent1"/>
              </a:buClr>
              <a:buSzPct val="80000"/>
              <a:buFont typeface="Wingdings 3" charset="2"/>
              <a:buChar char=""/>
            </a:pPr>
            <a:r>
              <a:rPr lang="en-US" sz="2500">
                <a:solidFill>
                  <a:schemeClr val="tx1">
                    <a:lumMod val="75000"/>
                    <a:lumOff val="25000"/>
                  </a:schemeClr>
                </a:solidFill>
                <a:latin typeface="+mn-lt"/>
                <a:ea typeface="+mn-ea"/>
                <a:cs typeface="+mn-cs"/>
              </a:rPr>
              <a:t>Beth sy’n digwydd i faint pyped cysgod wrth iddo symud yn agosach at y ffynhonnell goleuni?</a:t>
            </a:r>
          </a:p>
          <a:p>
            <a:pPr>
              <a:lnSpc>
                <a:spcPct val="90000"/>
              </a:lnSpc>
              <a:spcBef>
                <a:spcPts val="1000"/>
              </a:spcBef>
              <a:buClr>
                <a:schemeClr val="accent1"/>
              </a:buClr>
              <a:buSzPct val="80000"/>
              <a:buFont typeface="Wingdings 3" charset="2"/>
              <a:buChar char=""/>
            </a:pPr>
            <a:endParaRPr lang="en-US" sz="2500">
              <a:solidFill>
                <a:schemeClr val="tx1">
                  <a:lumMod val="75000"/>
                  <a:lumOff val="25000"/>
                </a:schemeClr>
              </a:solidFill>
              <a:latin typeface="+mn-lt"/>
              <a:ea typeface="+mn-ea"/>
              <a:cs typeface="+mn-cs"/>
            </a:endParaRPr>
          </a:p>
          <a:p>
            <a:pPr>
              <a:lnSpc>
                <a:spcPct val="90000"/>
              </a:lnSpc>
              <a:spcBef>
                <a:spcPts val="1000"/>
              </a:spcBef>
              <a:buClr>
                <a:schemeClr val="accent1"/>
              </a:buClr>
              <a:buSzPct val="80000"/>
              <a:buFont typeface="Wingdings 3" charset="2"/>
              <a:buChar char=""/>
            </a:pPr>
            <a:r>
              <a:rPr lang="en-US" sz="2500" i="1">
                <a:solidFill>
                  <a:schemeClr val="tx1">
                    <a:lumMod val="75000"/>
                    <a:lumOff val="25000"/>
                  </a:schemeClr>
                </a:solidFill>
                <a:latin typeface="+mn-lt"/>
                <a:ea typeface="+mn-ea"/>
                <a:cs typeface="+mn-cs"/>
              </a:rPr>
              <a:t>What happens to the size of a shadow puppet when it moves closer to the light source?</a:t>
            </a:r>
          </a:p>
        </p:txBody>
      </p:sp>
      <p:cxnSp>
        <p:nvCxnSpPr>
          <p:cNvPr id="1045" name="Straight Connector 104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47" name="Straight Connector 104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4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569464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DE30A-BFC6-250E-4B7F-6EF4D130426D}"/>
              </a:ext>
            </a:extLst>
          </p:cNvPr>
          <p:cNvSpPr>
            <a:spLocks noGrp="1"/>
          </p:cNvSpPr>
          <p:nvPr>
            <p:ph type="title"/>
          </p:nvPr>
        </p:nvSpPr>
        <p:spPr>
          <a:xfrm>
            <a:off x="358220" y="365125"/>
            <a:ext cx="4587854" cy="1325563"/>
          </a:xfrm>
        </p:spPr>
        <p:txBody>
          <a:bodyPr/>
          <a:lstStyle/>
          <a:p>
            <a:r>
              <a:rPr lang="en-GB" err="1"/>
              <a:t>Cyd-destunau</a:t>
            </a:r>
            <a:r>
              <a:rPr lang="en-GB"/>
              <a:t> Dilys</a:t>
            </a:r>
            <a:br>
              <a:rPr lang="en-GB" sz="1100" b="0" i="0">
                <a:solidFill>
                  <a:srgbClr val="1F1F1F"/>
                </a:solidFill>
                <a:effectLst/>
                <a:latin typeface="Arial" panose="020B0604020202020204" pitchFamily="34" charset="0"/>
              </a:rPr>
            </a:br>
            <a:r>
              <a:rPr lang="en-GB"/>
              <a:t>Authentic Contexts  </a:t>
            </a:r>
          </a:p>
        </p:txBody>
      </p:sp>
      <p:pic>
        <p:nvPicPr>
          <p:cNvPr id="15" name="Online Media 14" title="Wayang Kulit Shadow Puppet Theater | Music of Indonesia">
            <a:hlinkClick r:id="" action="ppaction://media"/>
            <a:extLst>
              <a:ext uri="{FF2B5EF4-FFF2-40B4-BE49-F238E27FC236}">
                <a16:creationId xmlns:a16="http://schemas.microsoft.com/office/drawing/2014/main" id="{E6E6A8D9-47CF-0858-AF80-1002B0DC63E8}"/>
              </a:ext>
            </a:extLst>
          </p:cNvPr>
          <p:cNvPicPr>
            <a:picLocks noRot="1" noChangeAspect="1"/>
          </p:cNvPicPr>
          <p:nvPr>
            <a:videoFile r:link="rId1"/>
          </p:nvPr>
        </p:nvPicPr>
        <p:blipFill>
          <a:blip r:embed="rId5"/>
          <a:stretch>
            <a:fillRect/>
          </a:stretch>
        </p:blipFill>
        <p:spPr>
          <a:xfrm>
            <a:off x="7908925" y="145473"/>
            <a:ext cx="4012372" cy="2265218"/>
          </a:xfrm>
          <a:prstGeom prst="rect">
            <a:avLst/>
          </a:prstGeom>
        </p:spPr>
      </p:pic>
      <p:pic>
        <p:nvPicPr>
          <p:cNvPr id="16" name="Online Media 15" title="Wayang Kulit (Indonésie) -  Avec le dalany Purbo Asmoro">
            <a:hlinkClick r:id="" action="ppaction://media"/>
            <a:extLst>
              <a:ext uri="{FF2B5EF4-FFF2-40B4-BE49-F238E27FC236}">
                <a16:creationId xmlns:a16="http://schemas.microsoft.com/office/drawing/2014/main" id="{0814EEBC-963A-A002-F0A6-3E735C2576D1}"/>
              </a:ext>
            </a:extLst>
          </p:cNvPr>
          <p:cNvPicPr>
            <a:picLocks noRot="1" noChangeAspect="1"/>
          </p:cNvPicPr>
          <p:nvPr>
            <a:videoFile r:link="rId2"/>
          </p:nvPr>
        </p:nvPicPr>
        <p:blipFill>
          <a:blip r:embed="rId6"/>
          <a:stretch>
            <a:fillRect/>
          </a:stretch>
        </p:blipFill>
        <p:spPr>
          <a:xfrm>
            <a:off x="7908925" y="2514600"/>
            <a:ext cx="4012372" cy="3009279"/>
          </a:xfrm>
          <a:prstGeom prst="rect">
            <a:avLst/>
          </a:prstGeom>
        </p:spPr>
      </p:pic>
      <p:pic>
        <p:nvPicPr>
          <p:cNvPr id="18" name="Picture 17">
            <a:extLst>
              <a:ext uri="{FF2B5EF4-FFF2-40B4-BE49-F238E27FC236}">
                <a16:creationId xmlns:a16="http://schemas.microsoft.com/office/drawing/2014/main" id="{12B77C36-2002-01F6-7861-1950861A3B76}"/>
              </a:ext>
            </a:extLst>
          </p:cNvPr>
          <p:cNvPicPr>
            <a:picLocks noChangeAspect="1"/>
          </p:cNvPicPr>
          <p:nvPr/>
        </p:nvPicPr>
        <p:blipFill>
          <a:blip r:embed="rId7"/>
          <a:stretch>
            <a:fillRect/>
          </a:stretch>
        </p:blipFill>
        <p:spPr>
          <a:xfrm>
            <a:off x="358220" y="1690688"/>
            <a:ext cx="4111847" cy="2654860"/>
          </a:xfrm>
          <a:prstGeom prst="rect">
            <a:avLst/>
          </a:prstGeom>
        </p:spPr>
      </p:pic>
      <p:sp>
        <p:nvSpPr>
          <p:cNvPr id="20" name="TextBox 19">
            <a:extLst>
              <a:ext uri="{FF2B5EF4-FFF2-40B4-BE49-F238E27FC236}">
                <a16:creationId xmlns:a16="http://schemas.microsoft.com/office/drawing/2014/main" id="{546534C5-7C98-4CA2-8F0B-C66166B818C3}"/>
              </a:ext>
            </a:extLst>
          </p:cNvPr>
          <p:cNvSpPr txBox="1"/>
          <p:nvPr/>
        </p:nvSpPr>
        <p:spPr>
          <a:xfrm>
            <a:off x="270703" y="4515626"/>
            <a:ext cx="6094268" cy="1169551"/>
          </a:xfrm>
          <a:prstGeom prst="rect">
            <a:avLst/>
          </a:prstGeom>
          <a:noFill/>
        </p:spPr>
        <p:txBody>
          <a:bodyPr wrap="square">
            <a:spAutoFit/>
          </a:bodyPr>
          <a:lstStyle/>
          <a:p>
            <a:r>
              <a:rPr lang="en-GB" sz="1400"/>
              <a:t>Chinese puppets</a:t>
            </a:r>
          </a:p>
          <a:p>
            <a:r>
              <a:rPr lang="en-GB" sz="1400"/>
              <a:t>https://www.youtube.com/watch?v=xRqmblhBM_o</a:t>
            </a:r>
          </a:p>
          <a:p>
            <a:endParaRPr lang="en-GB" sz="1400"/>
          </a:p>
          <a:p>
            <a:r>
              <a:rPr lang="en-GB" sz="1400"/>
              <a:t>Turkish puppets</a:t>
            </a:r>
          </a:p>
          <a:p>
            <a:r>
              <a:rPr lang="en-GB" sz="1400"/>
              <a:t>https://www.youtube.com/watch?v=Wb-SeogSo3E</a:t>
            </a:r>
          </a:p>
        </p:txBody>
      </p:sp>
      <p:pic>
        <p:nvPicPr>
          <p:cNvPr id="1030" name="Picture 6" descr="A beginner's guide to the garden sundial">
            <a:extLst>
              <a:ext uri="{FF2B5EF4-FFF2-40B4-BE49-F238E27FC236}">
                <a16:creationId xmlns:a16="http://schemas.microsoft.com/office/drawing/2014/main" id="{0D846F32-52A0-421E-CD2E-8088C0A2DF3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29150" y="1701079"/>
            <a:ext cx="2933700" cy="293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4599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15"/>
                </p:tgtEl>
              </p:cMediaNode>
            </p:video>
            <p:seq concurrent="1" nextAc="seek">
              <p:cTn id="12" restart="whenNotActive" fill="hold" evtFilter="cancelBubble" nodeType="interactiveSeq">
                <p:stCondLst>
                  <p:cond evt="onClick" delay="0">
                    <p:tgtEl>
                      <p:spTgt spid="15"/>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15"/>
                                        </p:tgtEl>
                                      </p:cBhvr>
                                    </p:cmd>
                                  </p:childTnLst>
                                </p:cTn>
                              </p:par>
                            </p:childTnLst>
                          </p:cTn>
                        </p:par>
                      </p:childTnLst>
                    </p:cTn>
                  </p:par>
                </p:childTnLst>
              </p:cTn>
              <p:nextCondLst>
                <p:cond evt="onClick" delay="0">
                  <p:tgtEl>
                    <p:spTgt spid="15"/>
                  </p:tgtEl>
                </p:cond>
              </p:nextCondLst>
            </p:seq>
            <p:video>
              <p:cMediaNode vol="80000">
                <p:cTn id="17" fill="hold" display="0">
                  <p:stCondLst>
                    <p:cond delay="indefinite"/>
                  </p:stCondLst>
                </p:cTn>
                <p:tgtEl>
                  <p:spTgt spid="16"/>
                </p:tgtEl>
              </p:cMediaNode>
            </p:video>
            <p:seq concurrent="1" nextAc="seek">
              <p:cTn id="18" restart="whenNotActive" fill="hold" evtFilter="cancelBubble" nodeType="interactiveSeq">
                <p:stCondLst>
                  <p:cond evt="onClick" delay="0">
                    <p:tgtEl>
                      <p:spTgt spid="16"/>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D1207-BBBA-454E-A060-85E4D67BB8DB}"/>
              </a:ext>
            </a:extLst>
          </p:cNvPr>
          <p:cNvSpPr>
            <a:spLocks noGrp="1"/>
          </p:cNvSpPr>
          <p:nvPr>
            <p:ph type="title"/>
          </p:nvPr>
        </p:nvSpPr>
        <p:spPr>
          <a:xfrm>
            <a:off x="880534" y="0"/>
            <a:ext cx="8596668" cy="861726"/>
          </a:xfrm>
        </p:spPr>
        <p:txBody>
          <a:bodyPr>
            <a:normAutofit fontScale="90000"/>
          </a:bodyPr>
          <a:lstStyle/>
          <a:p>
            <a:r>
              <a:rPr lang="en-GB" err="1">
                <a:solidFill>
                  <a:srgbClr val="002060"/>
                </a:solidFill>
                <a:latin typeface="+mn-lt"/>
              </a:rPr>
              <a:t>Tasg</a:t>
            </a:r>
            <a:r>
              <a:rPr lang="en-GB">
                <a:solidFill>
                  <a:srgbClr val="002060"/>
                </a:solidFill>
                <a:latin typeface="+mn-lt"/>
              </a:rPr>
              <a:t>  </a:t>
            </a:r>
            <a:r>
              <a:rPr lang="en-GB" err="1">
                <a:solidFill>
                  <a:srgbClr val="002060"/>
                </a:solidFill>
                <a:latin typeface="+mn-lt"/>
              </a:rPr>
              <a:t>Grŵp</a:t>
            </a:r>
            <a:r>
              <a:rPr lang="en-GB">
                <a:solidFill>
                  <a:srgbClr val="002060"/>
                </a:solidFill>
                <a:latin typeface="+mn-lt"/>
              </a:rPr>
              <a:t>                           </a:t>
            </a:r>
            <a:r>
              <a:rPr lang="en-GB" i="1">
                <a:solidFill>
                  <a:srgbClr val="002060"/>
                </a:solidFill>
                <a:latin typeface="+mn-lt"/>
              </a:rPr>
              <a:t>Group Task</a:t>
            </a:r>
          </a:p>
        </p:txBody>
      </p:sp>
      <p:sp>
        <p:nvSpPr>
          <p:cNvPr id="4" name="Content Placeholder 3">
            <a:extLst>
              <a:ext uri="{FF2B5EF4-FFF2-40B4-BE49-F238E27FC236}">
                <a16:creationId xmlns:a16="http://schemas.microsoft.com/office/drawing/2014/main" id="{09858D0F-8E88-4A33-BA01-F1FE1B04B981}"/>
              </a:ext>
            </a:extLst>
          </p:cNvPr>
          <p:cNvSpPr>
            <a:spLocks noGrp="1"/>
          </p:cNvSpPr>
          <p:nvPr>
            <p:ph sz="half" idx="1"/>
          </p:nvPr>
        </p:nvSpPr>
        <p:spPr>
          <a:xfrm>
            <a:off x="6096000" y="787391"/>
            <a:ext cx="5547359" cy="5844768"/>
          </a:xfrm>
          <a:solidFill>
            <a:schemeClr val="bg1"/>
          </a:solidFill>
          <a:ln w="38100">
            <a:solidFill>
              <a:srgbClr val="7030A0"/>
            </a:solidFill>
          </a:ln>
        </p:spPr>
        <p:txBody>
          <a:bodyPr>
            <a:noAutofit/>
          </a:bodyPr>
          <a:lstStyle/>
          <a:p>
            <a:pPr marL="0" indent="0">
              <a:lnSpc>
                <a:spcPct val="100000"/>
              </a:lnSpc>
              <a:buNone/>
            </a:pPr>
            <a:r>
              <a:rPr lang="en-GB" altLang="en-US" sz="1800" b="1"/>
              <a:t>How could you plan an investigation:</a:t>
            </a:r>
          </a:p>
          <a:p>
            <a:pPr marL="0" indent="0">
              <a:lnSpc>
                <a:spcPct val="100000"/>
              </a:lnSpc>
              <a:buNone/>
            </a:pPr>
            <a:r>
              <a:rPr lang="en-GB" altLang="en-US" sz="1800" b="1"/>
              <a:t>What happens to the size of a shadow puppet when it moves closer to the light source?</a:t>
            </a:r>
          </a:p>
          <a:p>
            <a:pPr marL="0" indent="0">
              <a:lnSpc>
                <a:spcPct val="100000"/>
              </a:lnSpc>
              <a:buNone/>
            </a:pPr>
            <a:r>
              <a:rPr lang="en-GB" altLang="en-US" sz="1800" b="1"/>
              <a:t>1.Ideas: Research? </a:t>
            </a:r>
          </a:p>
          <a:p>
            <a:pPr marL="0" indent="0">
              <a:lnSpc>
                <a:spcPct val="100000"/>
              </a:lnSpc>
              <a:buNone/>
            </a:pPr>
            <a:r>
              <a:rPr lang="en-GB" altLang="en-US" sz="1800" b="1"/>
              <a:t>2.Method:  What are we going to do ?</a:t>
            </a:r>
          </a:p>
          <a:p>
            <a:pPr marL="0" indent="0">
              <a:lnSpc>
                <a:spcPct val="100000"/>
              </a:lnSpc>
              <a:buNone/>
            </a:pPr>
            <a:r>
              <a:rPr lang="en-GB" altLang="en-US" sz="1800" b="1"/>
              <a:t>3.Plan :</a:t>
            </a:r>
          </a:p>
          <a:p>
            <a:pPr>
              <a:lnSpc>
                <a:spcPct val="100000"/>
              </a:lnSpc>
              <a:buFont typeface="Arial" panose="020B0604020202020204" pitchFamily="34" charset="0"/>
              <a:buChar char="•"/>
            </a:pPr>
            <a:r>
              <a:rPr lang="en-GB" altLang="en-US" sz="1800" b="1"/>
              <a:t>What apparatus?</a:t>
            </a:r>
          </a:p>
          <a:p>
            <a:pPr>
              <a:lnSpc>
                <a:spcPct val="100000"/>
              </a:lnSpc>
              <a:buFont typeface="Arial" panose="020B0604020202020204" pitchFamily="34" charset="0"/>
              <a:buChar char="•"/>
            </a:pPr>
            <a:r>
              <a:rPr lang="en-GB" altLang="en-US" sz="1800" b="1"/>
              <a:t>Prediction?</a:t>
            </a:r>
          </a:p>
          <a:p>
            <a:pPr>
              <a:lnSpc>
                <a:spcPct val="100000"/>
              </a:lnSpc>
              <a:buFont typeface="Arial" panose="020B0604020202020204" pitchFamily="34" charset="0"/>
              <a:buChar char="•"/>
            </a:pPr>
            <a:r>
              <a:rPr lang="en-GB" altLang="en-US" sz="1800" b="1"/>
              <a:t>Fair test? </a:t>
            </a:r>
          </a:p>
          <a:p>
            <a:pPr>
              <a:lnSpc>
                <a:spcPct val="100000"/>
              </a:lnSpc>
              <a:buFont typeface="Arial" panose="020B0604020202020204" pitchFamily="34" charset="0"/>
              <a:buChar char="•"/>
            </a:pPr>
            <a:r>
              <a:rPr lang="en-GB" altLang="en-US" sz="1800" b="1"/>
              <a:t>Measure? </a:t>
            </a:r>
          </a:p>
          <a:p>
            <a:pPr>
              <a:lnSpc>
                <a:spcPct val="100000"/>
              </a:lnSpc>
              <a:buFont typeface="Arial" panose="020B0604020202020204" pitchFamily="34" charset="0"/>
              <a:buChar char="•"/>
            </a:pPr>
            <a:r>
              <a:rPr lang="en-GB" altLang="en-US" sz="1800" b="1"/>
              <a:t>Represent data?</a:t>
            </a:r>
          </a:p>
          <a:p>
            <a:pPr>
              <a:lnSpc>
                <a:spcPct val="100000"/>
              </a:lnSpc>
              <a:buFont typeface="Arial" panose="020B0604020202020204" pitchFamily="34" charset="0"/>
              <a:buChar char="•"/>
            </a:pPr>
            <a:r>
              <a:rPr lang="en-GB" altLang="en-US" sz="1800" b="1"/>
              <a:t>Conclusion?</a:t>
            </a:r>
          </a:p>
          <a:p>
            <a:pPr>
              <a:lnSpc>
                <a:spcPct val="100000"/>
              </a:lnSpc>
              <a:buFont typeface="Arial" panose="020B0604020202020204" pitchFamily="34" charset="0"/>
              <a:buChar char="•"/>
            </a:pPr>
            <a:r>
              <a:rPr lang="en-GB" altLang="en-US" sz="1800" b="1"/>
              <a:t>Reflection?</a:t>
            </a:r>
          </a:p>
          <a:p>
            <a:pPr marL="0" indent="0" algn="ctr">
              <a:lnSpc>
                <a:spcPct val="100000"/>
              </a:lnSpc>
              <a:buNone/>
            </a:pPr>
            <a:r>
              <a:rPr lang="en-GB" altLang="en-US" sz="1800" b="1"/>
              <a:t>Remember ! </a:t>
            </a:r>
            <a:r>
              <a:rPr lang="en-GB" altLang="en-US" sz="1800" b="1" err="1"/>
              <a:t>AfL</a:t>
            </a:r>
            <a:r>
              <a:rPr lang="en-GB" altLang="en-US" sz="1800" b="1"/>
              <a:t> Strategy?  </a:t>
            </a:r>
            <a:endParaRPr lang="en-GB" sz="1800" b="1"/>
          </a:p>
        </p:txBody>
      </p:sp>
      <p:sp>
        <p:nvSpPr>
          <p:cNvPr id="6" name="Content Placeholder 3">
            <a:extLst>
              <a:ext uri="{FF2B5EF4-FFF2-40B4-BE49-F238E27FC236}">
                <a16:creationId xmlns:a16="http://schemas.microsoft.com/office/drawing/2014/main" id="{A423C08D-C202-4BD2-81EE-A8DFA2E9A457}"/>
              </a:ext>
            </a:extLst>
          </p:cNvPr>
          <p:cNvSpPr txBox="1">
            <a:spLocks/>
          </p:cNvSpPr>
          <p:nvPr/>
        </p:nvSpPr>
        <p:spPr>
          <a:xfrm>
            <a:off x="213360" y="787391"/>
            <a:ext cx="5547359" cy="5844768"/>
          </a:xfrm>
          <a:prstGeom prst="rect">
            <a:avLst/>
          </a:prstGeom>
          <a:solidFill>
            <a:schemeClr val="bg1"/>
          </a:solidFill>
          <a:ln w="38100">
            <a:solidFill>
              <a:srgbClr val="7030A0"/>
            </a:solidFill>
          </a:ln>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lvl="0" indent="0" defTabSz="914400" eaLnBrk="0" fontAlgn="base" hangingPunct="0">
              <a:lnSpc>
                <a:spcPct val="150000"/>
              </a:lnSpc>
              <a:spcBef>
                <a:spcPct val="0"/>
              </a:spcBef>
              <a:spcAft>
                <a:spcPct val="0"/>
              </a:spcAft>
              <a:buClrTx/>
              <a:buSzTx/>
              <a:buNone/>
            </a:pPr>
            <a:r>
              <a:rPr lang="cy-GB" altLang="en-US" b="1">
                <a:solidFill>
                  <a:srgbClr val="202124"/>
                </a:solidFill>
              </a:rPr>
              <a:t>Sut allech chi gynllunio ymchwiliad:</a:t>
            </a:r>
          </a:p>
          <a:p>
            <a:pPr marL="0" lvl="0" indent="0" defTabSz="914400" eaLnBrk="0" fontAlgn="base" hangingPunct="0">
              <a:spcBef>
                <a:spcPct val="0"/>
              </a:spcBef>
              <a:spcAft>
                <a:spcPct val="0"/>
              </a:spcAft>
              <a:buClrTx/>
              <a:buSzTx/>
              <a:buNone/>
            </a:pPr>
            <a:r>
              <a:rPr lang="cy-GB" altLang="en-US" b="1">
                <a:solidFill>
                  <a:srgbClr val="202124"/>
                </a:solidFill>
              </a:rPr>
              <a:t>Beth sydd yn digwydd i faint pyped cysgod wrth symud yn agosach at y ffynhonnell goleuni? </a:t>
            </a:r>
          </a:p>
          <a:p>
            <a:pPr marL="0" lvl="0" indent="0" defTabSz="914400" eaLnBrk="0" fontAlgn="base" hangingPunct="0">
              <a:lnSpc>
                <a:spcPct val="150000"/>
              </a:lnSpc>
              <a:spcBef>
                <a:spcPct val="0"/>
              </a:spcBef>
              <a:spcAft>
                <a:spcPct val="0"/>
              </a:spcAft>
              <a:buClrTx/>
              <a:buSzTx/>
              <a:buNone/>
            </a:pPr>
            <a:r>
              <a:rPr lang="cy-GB" altLang="en-US" b="1">
                <a:solidFill>
                  <a:srgbClr val="202124"/>
                </a:solidFill>
              </a:rPr>
              <a:t>1.Syniadau: Ymchwil?</a:t>
            </a:r>
          </a:p>
          <a:p>
            <a:pPr marL="0" lvl="0" indent="0" defTabSz="914400" eaLnBrk="0" fontAlgn="base" hangingPunct="0">
              <a:lnSpc>
                <a:spcPct val="150000"/>
              </a:lnSpc>
              <a:spcBef>
                <a:spcPct val="0"/>
              </a:spcBef>
              <a:spcAft>
                <a:spcPct val="0"/>
              </a:spcAft>
              <a:buClrTx/>
              <a:buSzTx/>
              <a:buNone/>
            </a:pPr>
            <a:r>
              <a:rPr lang="cy-GB" altLang="en-US" b="1">
                <a:solidFill>
                  <a:srgbClr val="202124"/>
                </a:solidFill>
              </a:rPr>
              <a:t>2.Dull: Beth ydym yn mynd i'w wneud? </a:t>
            </a:r>
          </a:p>
          <a:p>
            <a:pPr marL="0" lvl="0" indent="0" defTabSz="914400" eaLnBrk="0" fontAlgn="base" hangingPunct="0">
              <a:lnSpc>
                <a:spcPct val="150000"/>
              </a:lnSpc>
              <a:spcBef>
                <a:spcPct val="0"/>
              </a:spcBef>
              <a:spcAft>
                <a:spcPct val="0"/>
              </a:spcAft>
              <a:buClrTx/>
              <a:buSzTx/>
              <a:buNone/>
            </a:pPr>
            <a:r>
              <a:rPr lang="cy-GB" altLang="en-US" b="1">
                <a:solidFill>
                  <a:srgbClr val="202124"/>
                </a:solidFill>
              </a:rPr>
              <a:t>3.Cynllun: </a:t>
            </a:r>
          </a:p>
          <a:p>
            <a:pPr lvl="0" defTabSz="914400" eaLnBrk="0" fontAlgn="base" hangingPunct="0">
              <a:lnSpc>
                <a:spcPct val="150000"/>
              </a:lnSpc>
              <a:spcBef>
                <a:spcPct val="0"/>
              </a:spcBef>
              <a:spcAft>
                <a:spcPct val="0"/>
              </a:spcAft>
              <a:buClrTx/>
              <a:buSzTx/>
              <a:buFont typeface="Arial" panose="020B0604020202020204" pitchFamily="34" charset="0"/>
              <a:buChar char="•"/>
            </a:pPr>
            <a:r>
              <a:rPr lang="cy-GB" altLang="en-US" b="1">
                <a:solidFill>
                  <a:srgbClr val="202124"/>
                </a:solidFill>
              </a:rPr>
              <a:t>Pa gyfarpar? </a:t>
            </a:r>
          </a:p>
          <a:p>
            <a:pPr lvl="0" defTabSz="914400" eaLnBrk="0" fontAlgn="base" hangingPunct="0">
              <a:lnSpc>
                <a:spcPct val="150000"/>
              </a:lnSpc>
              <a:spcBef>
                <a:spcPct val="0"/>
              </a:spcBef>
              <a:spcAft>
                <a:spcPct val="0"/>
              </a:spcAft>
              <a:buClrTx/>
              <a:buSzTx/>
              <a:buFont typeface="Arial" panose="020B0604020202020204" pitchFamily="34" charset="0"/>
              <a:buChar char="•"/>
            </a:pPr>
            <a:r>
              <a:rPr lang="cy-GB" altLang="en-US" b="1">
                <a:solidFill>
                  <a:srgbClr val="202124"/>
                </a:solidFill>
              </a:rPr>
              <a:t>Rhagfynegiad? </a:t>
            </a:r>
          </a:p>
          <a:p>
            <a:pPr lvl="0" defTabSz="914400" eaLnBrk="0" fontAlgn="base" hangingPunct="0">
              <a:lnSpc>
                <a:spcPct val="150000"/>
              </a:lnSpc>
              <a:spcBef>
                <a:spcPct val="0"/>
              </a:spcBef>
              <a:spcAft>
                <a:spcPct val="0"/>
              </a:spcAft>
              <a:buClrTx/>
              <a:buSzTx/>
              <a:buFont typeface="Arial" panose="020B0604020202020204" pitchFamily="34" charset="0"/>
              <a:buChar char="•"/>
            </a:pPr>
            <a:r>
              <a:rPr lang="cy-GB" altLang="en-US" b="1">
                <a:solidFill>
                  <a:srgbClr val="202124"/>
                </a:solidFill>
              </a:rPr>
              <a:t>Prawf teg? </a:t>
            </a:r>
          </a:p>
          <a:p>
            <a:pPr lvl="0" defTabSz="914400" eaLnBrk="0" fontAlgn="base" hangingPunct="0">
              <a:lnSpc>
                <a:spcPct val="150000"/>
              </a:lnSpc>
              <a:spcBef>
                <a:spcPct val="0"/>
              </a:spcBef>
              <a:spcAft>
                <a:spcPct val="0"/>
              </a:spcAft>
              <a:buClrTx/>
              <a:buSzTx/>
              <a:buFont typeface="Arial" panose="020B0604020202020204" pitchFamily="34" charset="0"/>
              <a:buChar char="•"/>
            </a:pPr>
            <a:r>
              <a:rPr lang="cy-GB" altLang="en-US" b="1">
                <a:solidFill>
                  <a:srgbClr val="202124"/>
                </a:solidFill>
              </a:rPr>
              <a:t>Mesur? </a:t>
            </a:r>
          </a:p>
          <a:p>
            <a:pPr lvl="0" defTabSz="914400" eaLnBrk="0" fontAlgn="base" hangingPunct="0">
              <a:lnSpc>
                <a:spcPct val="150000"/>
              </a:lnSpc>
              <a:spcBef>
                <a:spcPct val="0"/>
              </a:spcBef>
              <a:spcAft>
                <a:spcPct val="0"/>
              </a:spcAft>
              <a:buClrTx/>
              <a:buSzTx/>
              <a:buFont typeface="Arial" panose="020B0604020202020204" pitchFamily="34" charset="0"/>
              <a:buChar char="•"/>
            </a:pPr>
            <a:r>
              <a:rPr lang="cy-GB" altLang="en-US" b="1">
                <a:solidFill>
                  <a:srgbClr val="202124"/>
                </a:solidFill>
              </a:rPr>
              <a:t>Cynrychioli data? </a:t>
            </a:r>
          </a:p>
          <a:p>
            <a:pPr lvl="0" defTabSz="914400" eaLnBrk="0" fontAlgn="base" hangingPunct="0">
              <a:lnSpc>
                <a:spcPct val="150000"/>
              </a:lnSpc>
              <a:spcBef>
                <a:spcPct val="0"/>
              </a:spcBef>
              <a:spcAft>
                <a:spcPct val="0"/>
              </a:spcAft>
              <a:buClrTx/>
              <a:buSzTx/>
              <a:buFont typeface="Arial" panose="020B0604020202020204" pitchFamily="34" charset="0"/>
              <a:buChar char="•"/>
            </a:pPr>
            <a:r>
              <a:rPr lang="cy-GB" altLang="en-US" b="1">
                <a:solidFill>
                  <a:srgbClr val="202124"/>
                </a:solidFill>
              </a:rPr>
              <a:t>Casgliad? </a:t>
            </a:r>
          </a:p>
          <a:p>
            <a:pPr lvl="0" defTabSz="914400" eaLnBrk="0" fontAlgn="base" hangingPunct="0">
              <a:lnSpc>
                <a:spcPct val="150000"/>
              </a:lnSpc>
              <a:spcBef>
                <a:spcPct val="0"/>
              </a:spcBef>
              <a:spcAft>
                <a:spcPct val="0"/>
              </a:spcAft>
              <a:buClrTx/>
              <a:buSzTx/>
              <a:buFont typeface="Arial" panose="020B0604020202020204" pitchFamily="34" charset="0"/>
              <a:buChar char="•"/>
            </a:pPr>
            <a:r>
              <a:rPr lang="cy-GB" altLang="en-US" b="1">
                <a:solidFill>
                  <a:srgbClr val="202124"/>
                </a:solidFill>
              </a:rPr>
              <a:t>Myfyrio? </a:t>
            </a:r>
          </a:p>
          <a:p>
            <a:pPr marL="0" lvl="0" indent="0" algn="ctr" defTabSz="914400" eaLnBrk="0" fontAlgn="base" hangingPunct="0">
              <a:lnSpc>
                <a:spcPct val="150000"/>
              </a:lnSpc>
              <a:spcBef>
                <a:spcPct val="0"/>
              </a:spcBef>
              <a:spcAft>
                <a:spcPct val="0"/>
              </a:spcAft>
              <a:buClrTx/>
              <a:buSzTx/>
              <a:buNone/>
            </a:pPr>
            <a:r>
              <a:rPr lang="cy-GB" altLang="en-US" b="1">
                <a:solidFill>
                  <a:srgbClr val="202124"/>
                </a:solidFill>
              </a:rPr>
              <a:t>Cofiwch! Strategaeth AagD?</a:t>
            </a:r>
            <a:r>
              <a:rPr lang="cy-GB" altLang="en-US" b="1">
                <a:solidFill>
                  <a:schemeClr val="tx1"/>
                </a:solidFill>
              </a:rPr>
              <a:t> </a:t>
            </a:r>
          </a:p>
        </p:txBody>
      </p:sp>
    </p:spTree>
    <p:extLst>
      <p:ext uri="{BB962C8B-B14F-4D97-AF65-F5344CB8AC3E}">
        <p14:creationId xmlns:p14="http://schemas.microsoft.com/office/powerpoint/2010/main" val="25212315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AE18951-1486-45A4-955C-4AAA61A6FE2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40347" y="1911856"/>
            <a:ext cx="7043268" cy="3161732"/>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6D97F3C-F748-499F-B950-2CC4766F808D}"/>
              </a:ext>
            </a:extLst>
          </p:cNvPr>
          <p:cNvSpPr>
            <a:spLocks noGrp="1"/>
          </p:cNvSpPr>
          <p:nvPr>
            <p:ph type="title"/>
          </p:nvPr>
        </p:nvSpPr>
        <p:spPr>
          <a:xfrm>
            <a:off x="638066" y="241160"/>
            <a:ext cx="5142631" cy="1782950"/>
          </a:xfrm>
        </p:spPr>
        <p:txBody>
          <a:bodyPr>
            <a:normAutofit/>
          </a:bodyPr>
          <a:lstStyle/>
          <a:p>
            <a:r>
              <a:rPr lang="en-GB" sz="2800">
                <a:latin typeface="+mn-lt"/>
              </a:rPr>
              <a:t>Y </a:t>
            </a:r>
            <a:r>
              <a:rPr lang="en-GB" sz="2800" err="1">
                <a:latin typeface="+mn-lt"/>
              </a:rPr>
              <a:t>Cwestiwn</a:t>
            </a:r>
            <a:br>
              <a:rPr lang="en-GB" sz="2800">
                <a:latin typeface="+mn-lt"/>
              </a:rPr>
            </a:br>
            <a:r>
              <a:rPr lang="en-GB" sz="2800">
                <a:solidFill>
                  <a:schemeClr val="accent1"/>
                </a:solidFill>
              </a:rPr>
              <a:t>Cam </a:t>
            </a:r>
            <a:r>
              <a:rPr lang="en-GB" sz="2800" err="1">
                <a:solidFill>
                  <a:schemeClr val="accent1"/>
                </a:solidFill>
              </a:rPr>
              <a:t>cynnydd</a:t>
            </a:r>
            <a:r>
              <a:rPr lang="en-GB" sz="2800">
                <a:solidFill>
                  <a:schemeClr val="accent1"/>
                </a:solidFill>
              </a:rPr>
              <a:t> 3</a:t>
            </a:r>
            <a:br>
              <a:rPr lang="en-GB" sz="2800">
                <a:solidFill>
                  <a:srgbClr val="002060"/>
                </a:solidFill>
              </a:rPr>
            </a:br>
            <a:r>
              <a:rPr lang="en-GB" sz="2800">
                <a:latin typeface="+mn-lt"/>
              </a:rPr>
              <a:t>Pam </a:t>
            </a:r>
            <a:r>
              <a:rPr lang="en-GB" sz="2800" err="1">
                <a:latin typeface="+mn-lt"/>
              </a:rPr>
              <a:t>fod</a:t>
            </a:r>
            <a:r>
              <a:rPr lang="en-GB" sz="2800">
                <a:latin typeface="+mn-lt"/>
              </a:rPr>
              <a:t> </a:t>
            </a:r>
            <a:r>
              <a:rPr lang="en-GB" sz="2800" err="1">
                <a:latin typeface="+mn-lt"/>
              </a:rPr>
              <a:t>pengwiniaid</a:t>
            </a:r>
            <a:r>
              <a:rPr lang="en-GB" sz="2800">
                <a:latin typeface="+mn-lt"/>
              </a:rPr>
              <a:t> </a:t>
            </a:r>
            <a:r>
              <a:rPr lang="en-GB" sz="2800" err="1">
                <a:latin typeface="+mn-lt"/>
              </a:rPr>
              <a:t>yn</a:t>
            </a:r>
            <a:r>
              <a:rPr lang="en-GB" sz="2800">
                <a:latin typeface="+mn-lt"/>
              </a:rPr>
              <a:t> </a:t>
            </a:r>
            <a:r>
              <a:rPr lang="en-GB" sz="2800" err="1">
                <a:latin typeface="+mn-lt"/>
              </a:rPr>
              <a:t>cwtsio</a:t>
            </a:r>
            <a:r>
              <a:rPr lang="en-GB" sz="2800">
                <a:latin typeface="+mn-lt"/>
              </a:rPr>
              <a:t>?</a:t>
            </a:r>
            <a:br>
              <a:rPr lang="en-GB" sz="2800">
                <a:solidFill>
                  <a:srgbClr val="002060"/>
                </a:solidFill>
              </a:rPr>
            </a:br>
            <a:endParaRPr lang="en-GB" sz="2800" i="1">
              <a:latin typeface="+mn-lt"/>
            </a:endParaRPr>
          </a:p>
        </p:txBody>
      </p:sp>
      <p:sp>
        <p:nvSpPr>
          <p:cNvPr id="4" name="Title 1">
            <a:extLst>
              <a:ext uri="{FF2B5EF4-FFF2-40B4-BE49-F238E27FC236}">
                <a16:creationId xmlns:a16="http://schemas.microsoft.com/office/drawing/2014/main" id="{5B4386D1-1018-43D0-B1F0-E60FF399CF35}"/>
              </a:ext>
            </a:extLst>
          </p:cNvPr>
          <p:cNvSpPr txBox="1">
            <a:spLocks/>
          </p:cNvSpPr>
          <p:nvPr/>
        </p:nvSpPr>
        <p:spPr>
          <a:xfrm>
            <a:off x="460664" y="1325231"/>
            <a:ext cx="5497437" cy="606641"/>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GB" sz="3200">
              <a:latin typeface="+mn-lt"/>
            </a:endParaRPr>
          </a:p>
        </p:txBody>
      </p:sp>
      <p:sp>
        <p:nvSpPr>
          <p:cNvPr id="6" name="Title 1">
            <a:extLst>
              <a:ext uri="{FF2B5EF4-FFF2-40B4-BE49-F238E27FC236}">
                <a16:creationId xmlns:a16="http://schemas.microsoft.com/office/drawing/2014/main" id="{E1819B07-9F95-2719-796C-20EA669EB180}"/>
              </a:ext>
            </a:extLst>
          </p:cNvPr>
          <p:cNvSpPr txBox="1">
            <a:spLocks/>
          </p:cNvSpPr>
          <p:nvPr/>
        </p:nvSpPr>
        <p:spPr>
          <a:xfrm>
            <a:off x="5780697" y="243618"/>
            <a:ext cx="6062515" cy="129210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a:latin typeface="+mn-lt"/>
              </a:rPr>
              <a:t>The Question</a:t>
            </a:r>
          </a:p>
          <a:p>
            <a:r>
              <a:rPr lang="en-GB" sz="2800">
                <a:solidFill>
                  <a:schemeClr val="accent1"/>
                </a:solidFill>
                <a:latin typeface="+mn-lt"/>
              </a:rPr>
              <a:t>Progression step 3       </a:t>
            </a:r>
            <a:br>
              <a:rPr lang="en-GB" sz="2800">
                <a:latin typeface="+mn-lt"/>
              </a:rPr>
            </a:br>
            <a:r>
              <a:rPr lang="en-GB" sz="2800">
                <a:latin typeface="+mn-lt"/>
              </a:rPr>
              <a:t>Why do penguins huddle?</a:t>
            </a:r>
          </a:p>
        </p:txBody>
      </p:sp>
    </p:spTree>
    <p:extLst>
      <p:ext uri="{BB962C8B-B14F-4D97-AF65-F5344CB8AC3E}">
        <p14:creationId xmlns:p14="http://schemas.microsoft.com/office/powerpoint/2010/main" val="13524666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D1207-BBBA-454E-A060-85E4D67BB8DB}"/>
              </a:ext>
            </a:extLst>
          </p:cNvPr>
          <p:cNvSpPr>
            <a:spLocks noGrp="1"/>
          </p:cNvSpPr>
          <p:nvPr>
            <p:ph type="title"/>
          </p:nvPr>
        </p:nvSpPr>
        <p:spPr>
          <a:xfrm>
            <a:off x="809413" y="-148860"/>
            <a:ext cx="9870423" cy="1320800"/>
          </a:xfrm>
        </p:spPr>
        <p:txBody>
          <a:bodyPr/>
          <a:lstStyle/>
          <a:p>
            <a:r>
              <a:rPr lang="en-GB" err="1">
                <a:solidFill>
                  <a:srgbClr val="002060"/>
                </a:solidFill>
                <a:latin typeface="+mn-lt"/>
              </a:rPr>
              <a:t>Tasg</a:t>
            </a:r>
            <a:r>
              <a:rPr lang="en-GB">
                <a:solidFill>
                  <a:srgbClr val="002060"/>
                </a:solidFill>
                <a:latin typeface="+mn-lt"/>
              </a:rPr>
              <a:t>      					</a:t>
            </a:r>
            <a:r>
              <a:rPr lang="en-GB" i="1">
                <a:solidFill>
                  <a:srgbClr val="002060"/>
                </a:solidFill>
                <a:latin typeface="+mn-lt"/>
              </a:rPr>
              <a:t>Task</a:t>
            </a:r>
          </a:p>
        </p:txBody>
      </p:sp>
      <p:sp>
        <p:nvSpPr>
          <p:cNvPr id="4" name="Content Placeholder 3">
            <a:extLst>
              <a:ext uri="{FF2B5EF4-FFF2-40B4-BE49-F238E27FC236}">
                <a16:creationId xmlns:a16="http://schemas.microsoft.com/office/drawing/2014/main" id="{09858D0F-8E88-4A33-BA01-F1FE1B04B981}"/>
              </a:ext>
            </a:extLst>
          </p:cNvPr>
          <p:cNvSpPr>
            <a:spLocks noGrp="1"/>
          </p:cNvSpPr>
          <p:nvPr>
            <p:ph sz="half" idx="1"/>
          </p:nvPr>
        </p:nvSpPr>
        <p:spPr>
          <a:xfrm>
            <a:off x="6096000" y="811119"/>
            <a:ext cx="4891597" cy="4878482"/>
          </a:xfrm>
          <a:ln w="38100">
            <a:solidFill>
              <a:srgbClr val="7030A0"/>
            </a:solidFill>
          </a:ln>
        </p:spPr>
        <p:txBody>
          <a:bodyPr>
            <a:normAutofit fontScale="62500" lnSpcReduction="20000"/>
          </a:bodyPr>
          <a:lstStyle/>
          <a:p>
            <a:pPr marL="0" indent="0">
              <a:buNone/>
            </a:pPr>
            <a:r>
              <a:rPr lang="en-GB" altLang="en-US" sz="3400"/>
              <a:t>How could you investigate why penguins huddle, in your classroom?</a:t>
            </a:r>
          </a:p>
          <a:p>
            <a:pPr marL="0" indent="0">
              <a:buNone/>
            </a:pPr>
            <a:endParaRPr lang="en-GB" altLang="en-US" sz="3400"/>
          </a:p>
          <a:p>
            <a:pPr marL="0" indent="0">
              <a:buNone/>
            </a:pPr>
            <a:r>
              <a:rPr lang="en-GB" altLang="en-US" sz="3400"/>
              <a:t>1.Ideas : Research? </a:t>
            </a:r>
          </a:p>
          <a:p>
            <a:pPr marL="0" indent="0">
              <a:buNone/>
            </a:pPr>
            <a:r>
              <a:rPr lang="en-GB" altLang="en-US" sz="3400"/>
              <a:t>2.Method :  What are we going to do ?</a:t>
            </a:r>
          </a:p>
          <a:p>
            <a:pPr marL="0" indent="0">
              <a:buNone/>
            </a:pPr>
            <a:r>
              <a:rPr lang="en-GB" altLang="en-US" sz="3400"/>
              <a:t>3.Plan :</a:t>
            </a:r>
          </a:p>
          <a:p>
            <a:pPr>
              <a:buFont typeface="Arial" panose="020B0604020202020204" pitchFamily="34" charset="0"/>
              <a:buChar char="•"/>
            </a:pPr>
            <a:r>
              <a:rPr lang="en-GB" altLang="en-US" sz="3400"/>
              <a:t>What apparatus?</a:t>
            </a:r>
          </a:p>
          <a:p>
            <a:pPr>
              <a:buFont typeface="Arial" panose="020B0604020202020204" pitchFamily="34" charset="0"/>
              <a:buChar char="•"/>
            </a:pPr>
            <a:r>
              <a:rPr lang="en-GB" altLang="en-US" sz="3400"/>
              <a:t>Predictions?</a:t>
            </a:r>
          </a:p>
          <a:p>
            <a:pPr>
              <a:buFont typeface="Arial" panose="020B0604020202020204" pitchFamily="34" charset="0"/>
              <a:buChar char="•"/>
            </a:pPr>
            <a:r>
              <a:rPr lang="en-GB" altLang="en-US" sz="3400"/>
              <a:t>Fair test? </a:t>
            </a:r>
          </a:p>
          <a:p>
            <a:pPr>
              <a:buFont typeface="Arial" panose="020B0604020202020204" pitchFamily="34" charset="0"/>
              <a:buChar char="•"/>
            </a:pPr>
            <a:r>
              <a:rPr lang="en-GB" altLang="en-US" sz="3400"/>
              <a:t>Measure? </a:t>
            </a:r>
          </a:p>
          <a:p>
            <a:pPr>
              <a:buFont typeface="Arial" panose="020B0604020202020204" pitchFamily="34" charset="0"/>
              <a:buChar char="•"/>
            </a:pPr>
            <a:r>
              <a:rPr lang="en-GB" altLang="en-US" sz="3400"/>
              <a:t>Represent data?</a:t>
            </a:r>
          </a:p>
          <a:p>
            <a:pPr>
              <a:buFont typeface="Arial" panose="020B0604020202020204" pitchFamily="34" charset="0"/>
              <a:buChar char="•"/>
            </a:pPr>
            <a:r>
              <a:rPr lang="en-GB" altLang="en-US" sz="3400"/>
              <a:t>Conclusion?</a:t>
            </a:r>
          </a:p>
          <a:p>
            <a:pPr>
              <a:buFont typeface="Arial" panose="020B0604020202020204" pitchFamily="34" charset="0"/>
              <a:buChar char="•"/>
            </a:pPr>
            <a:r>
              <a:rPr lang="en-GB" altLang="en-US" sz="3400"/>
              <a:t>Reflection?</a:t>
            </a:r>
          </a:p>
          <a:p>
            <a:pPr marL="0" indent="0" algn="ctr">
              <a:buNone/>
            </a:pPr>
            <a:r>
              <a:rPr lang="en-GB" altLang="en-US" sz="3400" b="1"/>
              <a:t>Remember ! </a:t>
            </a:r>
            <a:r>
              <a:rPr lang="en-GB" altLang="en-US" sz="3400" b="1" err="1"/>
              <a:t>AfL</a:t>
            </a:r>
            <a:r>
              <a:rPr lang="en-GB" altLang="en-US" sz="3400" b="1"/>
              <a:t> Strategy? </a:t>
            </a:r>
            <a:r>
              <a:rPr lang="en-GB" altLang="en-US"/>
              <a:t> </a:t>
            </a:r>
            <a:endParaRPr lang="en-GB"/>
          </a:p>
        </p:txBody>
      </p:sp>
      <p:sp>
        <p:nvSpPr>
          <p:cNvPr id="6" name="Content Placeholder 3">
            <a:extLst>
              <a:ext uri="{FF2B5EF4-FFF2-40B4-BE49-F238E27FC236}">
                <a16:creationId xmlns:a16="http://schemas.microsoft.com/office/drawing/2014/main" id="{A423C08D-C202-4BD2-81EE-A8DFA2E9A457}"/>
              </a:ext>
            </a:extLst>
          </p:cNvPr>
          <p:cNvSpPr txBox="1">
            <a:spLocks/>
          </p:cNvSpPr>
          <p:nvPr/>
        </p:nvSpPr>
        <p:spPr>
          <a:xfrm>
            <a:off x="553479" y="779553"/>
            <a:ext cx="4891597" cy="4757648"/>
          </a:xfrm>
          <a:prstGeom prst="rect">
            <a:avLst/>
          </a:prstGeom>
          <a:ln w="38100">
            <a:solidFill>
              <a:srgbClr val="7030A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lvl="0" indent="0" defTabSz="914400" eaLnBrk="0" fontAlgn="base" hangingPunct="0">
              <a:spcBef>
                <a:spcPct val="0"/>
              </a:spcBef>
              <a:spcAft>
                <a:spcPct val="0"/>
              </a:spcAft>
              <a:buClrTx/>
              <a:buSzTx/>
              <a:buNone/>
            </a:pPr>
            <a:r>
              <a:rPr lang="cy-GB" altLang="en-US">
                <a:solidFill>
                  <a:srgbClr val="202124"/>
                </a:solidFill>
              </a:rPr>
              <a:t>Sut allech chi ymchwilio i pam mae pengwiniaid yn cwtsio, yn eich ystafell ddosbarth? </a:t>
            </a:r>
          </a:p>
          <a:p>
            <a:pPr marL="0" lvl="0" indent="0" defTabSz="914400" eaLnBrk="0" fontAlgn="base" hangingPunct="0">
              <a:lnSpc>
                <a:spcPct val="150000"/>
              </a:lnSpc>
              <a:spcBef>
                <a:spcPct val="0"/>
              </a:spcBef>
              <a:spcAft>
                <a:spcPct val="0"/>
              </a:spcAft>
              <a:buClrTx/>
              <a:buSzTx/>
              <a:buNone/>
            </a:pPr>
            <a:endParaRPr lang="cy-GB" altLang="en-US">
              <a:solidFill>
                <a:srgbClr val="202124"/>
              </a:solidFill>
            </a:endParaRPr>
          </a:p>
          <a:p>
            <a:pPr marL="0" lvl="0" indent="0" defTabSz="914400" eaLnBrk="0" fontAlgn="base" hangingPunct="0">
              <a:lnSpc>
                <a:spcPct val="150000"/>
              </a:lnSpc>
              <a:spcBef>
                <a:spcPct val="0"/>
              </a:spcBef>
              <a:spcAft>
                <a:spcPct val="0"/>
              </a:spcAft>
              <a:buClrTx/>
              <a:buSzTx/>
              <a:buNone/>
            </a:pPr>
            <a:r>
              <a:rPr lang="cy-GB" altLang="en-US">
                <a:solidFill>
                  <a:srgbClr val="202124"/>
                </a:solidFill>
              </a:rPr>
              <a:t>1.Syniadau: Ymchwil?</a:t>
            </a:r>
          </a:p>
          <a:p>
            <a:pPr marL="0" lvl="0" indent="0" defTabSz="914400" eaLnBrk="0" fontAlgn="base" hangingPunct="0">
              <a:lnSpc>
                <a:spcPct val="150000"/>
              </a:lnSpc>
              <a:spcBef>
                <a:spcPct val="0"/>
              </a:spcBef>
              <a:spcAft>
                <a:spcPct val="0"/>
              </a:spcAft>
              <a:buClrTx/>
              <a:buSzTx/>
              <a:buNone/>
            </a:pPr>
            <a:r>
              <a:rPr lang="cy-GB" altLang="en-US">
                <a:solidFill>
                  <a:srgbClr val="202124"/>
                </a:solidFill>
              </a:rPr>
              <a:t>2.Dull: Beth ydyn ni’n mynd i'w wneud? 3.Cynllun: </a:t>
            </a:r>
          </a:p>
          <a:p>
            <a:pPr lvl="0" defTabSz="914400" eaLnBrk="0" fontAlgn="base" hangingPunct="0">
              <a:spcBef>
                <a:spcPct val="0"/>
              </a:spcBef>
              <a:spcAft>
                <a:spcPct val="0"/>
              </a:spcAft>
              <a:buClrTx/>
              <a:buSzTx/>
              <a:buFont typeface="Arial" panose="020B0604020202020204" pitchFamily="34" charset="0"/>
              <a:buChar char="•"/>
            </a:pPr>
            <a:r>
              <a:rPr lang="cy-GB" altLang="en-US">
                <a:solidFill>
                  <a:srgbClr val="202124"/>
                </a:solidFill>
              </a:rPr>
              <a:t>Pa gyfarpar? </a:t>
            </a:r>
          </a:p>
          <a:p>
            <a:pPr lvl="0" defTabSz="914400" eaLnBrk="0" fontAlgn="base" hangingPunct="0">
              <a:spcBef>
                <a:spcPct val="0"/>
              </a:spcBef>
              <a:spcAft>
                <a:spcPct val="0"/>
              </a:spcAft>
              <a:buClrTx/>
              <a:buSzTx/>
              <a:buFont typeface="Arial" panose="020B0604020202020204" pitchFamily="34" charset="0"/>
              <a:buChar char="•"/>
            </a:pPr>
            <a:r>
              <a:rPr lang="cy-GB" altLang="en-US">
                <a:solidFill>
                  <a:srgbClr val="202124"/>
                </a:solidFill>
              </a:rPr>
              <a:t>Rhagfynegiad? </a:t>
            </a:r>
          </a:p>
          <a:p>
            <a:pPr lvl="0" defTabSz="914400" eaLnBrk="0" fontAlgn="base" hangingPunct="0">
              <a:spcBef>
                <a:spcPct val="0"/>
              </a:spcBef>
              <a:spcAft>
                <a:spcPct val="0"/>
              </a:spcAft>
              <a:buClrTx/>
              <a:buSzTx/>
              <a:buFont typeface="Arial" panose="020B0604020202020204" pitchFamily="34" charset="0"/>
              <a:buChar char="•"/>
            </a:pPr>
            <a:r>
              <a:rPr lang="cy-GB" altLang="en-US">
                <a:solidFill>
                  <a:srgbClr val="202124"/>
                </a:solidFill>
              </a:rPr>
              <a:t>Prawf teg? </a:t>
            </a:r>
          </a:p>
          <a:p>
            <a:pPr lvl="0" defTabSz="914400" eaLnBrk="0" fontAlgn="base" hangingPunct="0">
              <a:spcBef>
                <a:spcPct val="0"/>
              </a:spcBef>
              <a:spcAft>
                <a:spcPct val="0"/>
              </a:spcAft>
              <a:buClrTx/>
              <a:buSzTx/>
              <a:buFont typeface="Arial" panose="020B0604020202020204" pitchFamily="34" charset="0"/>
              <a:buChar char="•"/>
            </a:pPr>
            <a:r>
              <a:rPr lang="cy-GB" altLang="en-US">
                <a:solidFill>
                  <a:srgbClr val="202124"/>
                </a:solidFill>
              </a:rPr>
              <a:t>Mesur? </a:t>
            </a:r>
          </a:p>
          <a:p>
            <a:pPr lvl="0" defTabSz="914400" eaLnBrk="0" fontAlgn="base" hangingPunct="0">
              <a:spcBef>
                <a:spcPct val="0"/>
              </a:spcBef>
              <a:spcAft>
                <a:spcPct val="0"/>
              </a:spcAft>
              <a:buClrTx/>
              <a:buSzTx/>
              <a:buFont typeface="Arial" panose="020B0604020202020204" pitchFamily="34" charset="0"/>
              <a:buChar char="•"/>
            </a:pPr>
            <a:r>
              <a:rPr lang="cy-GB" altLang="en-US">
                <a:solidFill>
                  <a:srgbClr val="202124"/>
                </a:solidFill>
              </a:rPr>
              <a:t>Cynrychioli data? </a:t>
            </a:r>
          </a:p>
          <a:p>
            <a:pPr lvl="0" defTabSz="914400" eaLnBrk="0" fontAlgn="base" hangingPunct="0">
              <a:spcBef>
                <a:spcPct val="0"/>
              </a:spcBef>
              <a:spcAft>
                <a:spcPct val="0"/>
              </a:spcAft>
              <a:buClrTx/>
              <a:buSzTx/>
              <a:buFont typeface="Arial" panose="020B0604020202020204" pitchFamily="34" charset="0"/>
              <a:buChar char="•"/>
            </a:pPr>
            <a:r>
              <a:rPr lang="cy-GB" altLang="en-US">
                <a:solidFill>
                  <a:srgbClr val="202124"/>
                </a:solidFill>
              </a:rPr>
              <a:t>Casgliad? </a:t>
            </a:r>
          </a:p>
          <a:p>
            <a:pPr lvl="0" defTabSz="914400" eaLnBrk="0" fontAlgn="base" hangingPunct="0">
              <a:spcBef>
                <a:spcPct val="0"/>
              </a:spcBef>
              <a:spcAft>
                <a:spcPct val="0"/>
              </a:spcAft>
              <a:buClrTx/>
              <a:buSzTx/>
              <a:buFont typeface="Arial" panose="020B0604020202020204" pitchFamily="34" charset="0"/>
              <a:buChar char="•"/>
            </a:pPr>
            <a:r>
              <a:rPr lang="cy-GB" altLang="en-US">
                <a:solidFill>
                  <a:srgbClr val="202124"/>
                </a:solidFill>
              </a:rPr>
              <a:t>Myfyrio? </a:t>
            </a:r>
          </a:p>
          <a:p>
            <a:pPr marL="0" lvl="0" indent="0" defTabSz="914400" eaLnBrk="0" fontAlgn="base" hangingPunct="0">
              <a:spcBef>
                <a:spcPct val="0"/>
              </a:spcBef>
              <a:spcAft>
                <a:spcPct val="0"/>
              </a:spcAft>
              <a:buClrTx/>
              <a:buSzTx/>
              <a:buNone/>
            </a:pPr>
            <a:endParaRPr lang="cy-GB" altLang="en-US">
              <a:solidFill>
                <a:srgbClr val="202124"/>
              </a:solidFill>
            </a:endParaRPr>
          </a:p>
          <a:p>
            <a:pPr marL="0" lvl="0" indent="0" algn="ctr" defTabSz="914400" eaLnBrk="0" fontAlgn="base" hangingPunct="0">
              <a:spcBef>
                <a:spcPct val="0"/>
              </a:spcBef>
              <a:spcAft>
                <a:spcPct val="0"/>
              </a:spcAft>
              <a:buClrTx/>
              <a:buSzTx/>
              <a:buNone/>
            </a:pPr>
            <a:r>
              <a:rPr lang="cy-GB" altLang="en-US" b="1">
                <a:solidFill>
                  <a:srgbClr val="202124"/>
                </a:solidFill>
              </a:rPr>
              <a:t>Cofiwch! Strategaeth AagD?</a:t>
            </a:r>
            <a:r>
              <a:rPr lang="cy-GB" altLang="en-US" b="1">
                <a:solidFill>
                  <a:schemeClr val="tx1"/>
                </a:solidFill>
              </a:rPr>
              <a:t> </a:t>
            </a:r>
          </a:p>
        </p:txBody>
      </p:sp>
    </p:spTree>
    <p:extLst>
      <p:ext uri="{BB962C8B-B14F-4D97-AF65-F5344CB8AC3E}">
        <p14:creationId xmlns:p14="http://schemas.microsoft.com/office/powerpoint/2010/main" val="4762534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1E916-5592-4654-9378-CB0D97B969A9}"/>
              </a:ext>
            </a:extLst>
          </p:cNvPr>
          <p:cNvSpPr>
            <a:spLocks noGrp="1"/>
          </p:cNvSpPr>
          <p:nvPr>
            <p:ph type="title"/>
          </p:nvPr>
        </p:nvSpPr>
        <p:spPr>
          <a:xfrm>
            <a:off x="1067952" y="1219003"/>
            <a:ext cx="9823568" cy="3403600"/>
          </a:xfrm>
        </p:spPr>
        <p:txBody>
          <a:bodyPr>
            <a:noAutofit/>
          </a:bodyPr>
          <a:lstStyle/>
          <a:p>
            <a:pPr fontAlgn="base"/>
            <a:br>
              <a:rPr lang="en-GB" sz="2000"/>
            </a:br>
            <a:r>
              <a:rPr lang="en-GB" sz="2000"/>
              <a:t> </a:t>
            </a:r>
            <a:br>
              <a:rPr lang="en-GB" sz="2000"/>
            </a:br>
            <a:r>
              <a:rPr lang="en-GB" sz="2800" err="1">
                <a:solidFill>
                  <a:srgbClr val="002060"/>
                </a:solidFill>
                <a:latin typeface="+mn-lt"/>
              </a:rPr>
              <a:t>Llyfrau</a:t>
            </a:r>
            <a:r>
              <a:rPr lang="en-GB" sz="2800">
                <a:solidFill>
                  <a:srgbClr val="002060"/>
                </a:solidFill>
                <a:latin typeface="+mn-lt"/>
              </a:rPr>
              <a:t>  /Books </a:t>
            </a:r>
            <a:br>
              <a:rPr lang="en-GB" sz="2800">
                <a:solidFill>
                  <a:srgbClr val="002060"/>
                </a:solidFill>
                <a:latin typeface="+mn-lt"/>
              </a:rPr>
            </a:br>
            <a:r>
              <a:rPr lang="en-GB" sz="2800" err="1">
                <a:solidFill>
                  <a:srgbClr val="002060"/>
                </a:solidFill>
                <a:latin typeface="+mn-lt"/>
              </a:rPr>
              <a:t>Gwyddoniaeth</a:t>
            </a:r>
            <a:r>
              <a:rPr lang="en-GB" sz="2800">
                <a:solidFill>
                  <a:srgbClr val="002060"/>
                </a:solidFill>
                <a:latin typeface="+mn-lt"/>
              </a:rPr>
              <a:t> a </a:t>
            </a:r>
            <a:r>
              <a:rPr lang="en-GB" sz="2800" err="1">
                <a:solidFill>
                  <a:srgbClr val="002060"/>
                </a:solidFill>
                <a:latin typeface="+mn-lt"/>
              </a:rPr>
              <a:t>Thechnoleg</a:t>
            </a:r>
            <a:r>
              <a:rPr lang="en-GB" sz="2800">
                <a:solidFill>
                  <a:srgbClr val="002060"/>
                </a:solidFill>
                <a:latin typeface="+mn-lt"/>
              </a:rPr>
              <a:t> / </a:t>
            </a:r>
            <a:r>
              <a:rPr lang="en-US" sz="2800">
                <a:solidFill>
                  <a:srgbClr val="002060"/>
                </a:solidFill>
                <a:latin typeface="+mn-lt"/>
              </a:rPr>
              <a:t>Science and Technology  </a:t>
            </a:r>
            <a:br>
              <a:rPr lang="en-US" sz="2800"/>
            </a:br>
            <a:r>
              <a:rPr lang="en-US" sz="2000"/>
              <a:t>  </a:t>
            </a:r>
            <a:br>
              <a:rPr lang="en-US" sz="2000"/>
            </a:br>
            <a:r>
              <a:rPr lang="en-US" sz="2000">
                <a:hlinkClick r:id="rId2"/>
              </a:rPr>
              <a:t>Allen, J. et al (2012), Primary ICT: </a:t>
            </a:r>
            <a:r>
              <a:rPr lang="en-US" sz="2000" i="1">
                <a:hlinkClick r:id="rId2"/>
              </a:rPr>
              <a:t>Knowledge, Understanding and Practice</a:t>
            </a:r>
            <a:r>
              <a:rPr lang="en-US" sz="2000">
                <a:hlinkClick r:id="rId2"/>
              </a:rPr>
              <a:t>, London: Learning Matters.</a:t>
            </a:r>
            <a:r>
              <a:rPr lang="en-US" sz="2000"/>
              <a:t>   </a:t>
            </a:r>
            <a:br>
              <a:rPr lang="en-US" sz="2000"/>
            </a:br>
            <a:r>
              <a:rPr lang="en-US" sz="2000"/>
              <a:t>  </a:t>
            </a:r>
            <a:br>
              <a:rPr lang="en-US" sz="2000"/>
            </a:br>
            <a:r>
              <a:rPr lang="en-US" sz="2000">
                <a:hlinkClick r:id="rId3"/>
              </a:rPr>
              <a:t>Loxley, P. et al. (2014) </a:t>
            </a:r>
            <a:r>
              <a:rPr lang="en-US" sz="2000" i="1">
                <a:hlinkClick r:id="rId3"/>
              </a:rPr>
              <a:t>Teaching Primary Science, Promoting Enjoyment and Developing Understanding</a:t>
            </a:r>
            <a:r>
              <a:rPr lang="en-US" sz="2000">
                <a:hlinkClick r:id="rId3"/>
              </a:rPr>
              <a:t>. Oxon. Routledge</a:t>
            </a:r>
            <a:r>
              <a:rPr lang="en-US" sz="2000"/>
              <a:t> </a:t>
            </a:r>
            <a:br>
              <a:rPr lang="en-US" sz="2000"/>
            </a:br>
            <a:r>
              <a:rPr lang="en-US" sz="2000" b="1"/>
              <a:t> </a:t>
            </a:r>
            <a:r>
              <a:rPr lang="en-US" sz="2000"/>
              <a:t> </a:t>
            </a:r>
            <a:br>
              <a:rPr lang="en-US" sz="2000"/>
            </a:br>
            <a:r>
              <a:rPr lang="en-US" sz="2000" err="1">
                <a:hlinkClick r:id="rId4"/>
              </a:rPr>
              <a:t>Futurelab</a:t>
            </a:r>
            <a:r>
              <a:rPr lang="en-US" sz="2000">
                <a:hlinkClick r:id="rId4"/>
              </a:rPr>
              <a:t> (2008) </a:t>
            </a:r>
            <a:r>
              <a:rPr lang="en-US" sz="2000" i="1">
                <a:hlinkClick r:id="rId4"/>
              </a:rPr>
              <a:t>Digital Literacy across the Curriculum</a:t>
            </a:r>
            <a:r>
              <a:rPr lang="en-US" sz="2000" i="1"/>
              <a:t> </a:t>
            </a:r>
            <a:r>
              <a:rPr lang="en-US" sz="2000"/>
              <a:t> </a:t>
            </a:r>
            <a:br>
              <a:rPr lang="en-US" sz="2000"/>
            </a:br>
            <a:r>
              <a:rPr lang="en-US" sz="2000"/>
              <a:t>  </a:t>
            </a:r>
            <a:br>
              <a:rPr lang="en-US" sz="2000"/>
            </a:br>
            <a:r>
              <a:rPr lang="en-US" sz="2000">
                <a:hlinkClick r:id="rId5"/>
              </a:rPr>
              <a:t>Byron, T. (2008) </a:t>
            </a:r>
            <a:r>
              <a:rPr lang="en-US" sz="2000" i="1">
                <a:hlinkClick r:id="rId5"/>
              </a:rPr>
              <a:t>Safer Children in the Digital World</a:t>
            </a:r>
            <a:r>
              <a:rPr lang="en-US" sz="2000"/>
              <a:t>   </a:t>
            </a:r>
            <a:br>
              <a:rPr lang="en-US" sz="2000"/>
            </a:br>
            <a:r>
              <a:rPr lang="en-US" sz="2000"/>
              <a:t>  </a:t>
            </a:r>
            <a:br>
              <a:rPr lang="en-US" sz="2000"/>
            </a:br>
            <a:r>
              <a:rPr lang="en-US" sz="2000">
                <a:hlinkClick r:id="rId6"/>
              </a:rPr>
              <a:t>Weavers, G., Keogh, B., &amp; Naylor, S. (2008). Made you look, made you think, made you talk. </a:t>
            </a:r>
            <a:r>
              <a:rPr lang="en-US" sz="2000" err="1">
                <a:hlinkClick r:id="rId6"/>
              </a:rPr>
              <a:t>Sandbach</a:t>
            </a:r>
            <a:r>
              <a:rPr lang="en-US" sz="2000">
                <a:hlinkClick r:id="rId6"/>
              </a:rPr>
              <a:t>: Millgate House.</a:t>
            </a:r>
            <a:r>
              <a:rPr lang="en-US" sz="2000"/>
              <a:t> </a:t>
            </a:r>
            <a:r>
              <a:rPr lang="en-US" sz="2000">
                <a:hlinkClick r:id="rId7"/>
              </a:rPr>
              <a:t>WELSH</a:t>
            </a:r>
            <a:r>
              <a:rPr lang="en-US" sz="2000"/>
              <a:t> </a:t>
            </a:r>
            <a:br>
              <a:rPr lang="en-US" sz="2000"/>
            </a:br>
            <a:r>
              <a:rPr lang="en-US" sz="2000"/>
              <a:t>  </a:t>
            </a:r>
            <a:br>
              <a:rPr lang="en-US" sz="2000"/>
            </a:br>
            <a:r>
              <a:rPr lang="en-US" sz="2000">
                <a:hlinkClick r:id="rId8"/>
              </a:rPr>
              <a:t>Russell, T. &amp; McGuigan, L. (2016) Exploring science with young children : a developmental perspective 1st ed.</a:t>
            </a:r>
            <a:r>
              <a:rPr lang="en-US" sz="2000"/>
              <a:t>  </a:t>
            </a:r>
            <a:br>
              <a:rPr lang="en-US" sz="2000"/>
            </a:br>
            <a:endParaRPr lang="en-GB" sz="2000"/>
          </a:p>
        </p:txBody>
      </p:sp>
    </p:spTree>
    <p:extLst>
      <p:ext uri="{BB962C8B-B14F-4D97-AF65-F5344CB8AC3E}">
        <p14:creationId xmlns:p14="http://schemas.microsoft.com/office/powerpoint/2010/main" val="3383901443"/>
      </p:ext>
    </p:extLst>
  </p:cSld>
  <p:clrMapOvr>
    <a:masterClrMapping/>
  </p:clrMapOvr>
</p:sld>
</file>

<file path=ppt/theme/theme1.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1E63D09-7DE5-4D3E-9C92-A947845E6E83}"/>
    </a:ext>
  </a:extLst>
</a:theme>
</file>

<file path=ppt/theme/theme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6CC647FA-0DB1-4C93-8AEF-22B64636DE87}"/>
    </a:ext>
  </a:extLst>
</a:theme>
</file>

<file path=ppt/theme/theme4.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1" ma:contentTypeDescription="Create a new document." ma:contentTypeScope="" ma:versionID="aa77cd05ca5766d8a5044c3e4ce93991">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4b0b9e835b309aceb1fb8f3791b2c359"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element ref="ns2:Updatedfor2526"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element name="Updatedfor2526" ma:index="46" nillable="true" ma:displayName="Updated for 2526" ma:default="0" ma:format="Dropdown" ma:internalName="Updatedfor2526">
      <xsd:simpleType>
        <xsd:restriction base="dms:Boolean"/>
      </xsd:simpleType>
    </xsd:element>
    <xsd:element name="MediaServiceBillingMetadata" ma:index="47"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Updatedfor2526 xmlns="92c24619-d6d5-42cf-b618-23d930ad9f20">false</Updatedfor2526>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6AA614-0048-4E59-B034-47F0C9BED74D}"/>
</file>

<file path=customXml/itemProps2.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UWTSD_Powerpoint Template Athrofa  Widescreen_2023</Template>
  <Application>Microsoft Office PowerPoint</Application>
  <PresentationFormat>Widescreen</PresentationFormat>
  <Slides>29</Slides>
  <Notes>6</Notes>
  <HiddenSlides>0</HiddenSlides>
  <ScaleCrop>false</ScaleCrop>
  <HeadingPairs>
    <vt:vector size="4" baseType="variant">
      <vt:variant>
        <vt:lpstr>Theme</vt:lpstr>
      </vt:variant>
      <vt:variant>
        <vt:i4>4</vt:i4>
      </vt:variant>
      <vt:variant>
        <vt:lpstr>Slide Titles</vt:lpstr>
      </vt:variant>
      <vt:variant>
        <vt:i4>29</vt:i4>
      </vt:variant>
    </vt:vector>
  </HeadingPairs>
  <TitlesOfParts>
    <vt:vector size="33" baseType="lpstr">
      <vt:lpstr>UWTSD 200_Title Page 3</vt:lpstr>
      <vt:lpstr>UWTSD 200_Text 1</vt:lpstr>
      <vt:lpstr>UWTSD 200_Text 5</vt:lpstr>
      <vt:lpstr>Facet</vt:lpstr>
      <vt:lpstr>PowerPoint Presentation</vt:lpstr>
      <vt:lpstr>  Pa fath o ymchwiliadau?   What kind of investigations?</vt:lpstr>
      <vt:lpstr>Over the course of an academic year, pupils will carry out several investigations which involve different types of scientific enquiry approaches: </vt:lpstr>
      <vt:lpstr>PowerPoint Presentation</vt:lpstr>
      <vt:lpstr>Arhoswch!</vt:lpstr>
      <vt:lpstr>Wait!</vt:lpstr>
      <vt:lpstr>PowerPoint Presentation</vt:lpstr>
      <vt:lpstr>Rhifedd ?                           Numeracy?</vt:lpstr>
      <vt:lpstr>PowerPoint Presentation</vt:lpstr>
      <vt:lpstr>PowerPoint Presentation</vt:lpstr>
      <vt:lpstr>AagD - Cwestiynu          AFL - Questioning</vt:lpstr>
      <vt:lpstr>PowerPoint Presentation</vt:lpstr>
      <vt:lpstr>Cam cynnydd 3 Progression step 3   Prawf Teg   Fair test</vt:lpstr>
      <vt:lpstr>PowerPoint Presentation</vt:lpstr>
      <vt:lpstr>PowerPoint Presentation</vt:lpstr>
      <vt:lpstr>PowerPoint Presentation</vt:lpstr>
      <vt:lpstr>PowerPoint Presentation</vt:lpstr>
      <vt:lpstr>Prawf Teg                            Fair Test Newidynnau                         Variables       </vt:lpstr>
      <vt:lpstr>Cynllunio Prawf Teg              :      Planning a Fair Test    </vt:lpstr>
      <vt:lpstr>PowerPoint Presentation</vt:lpstr>
      <vt:lpstr>Representing Data     </vt:lpstr>
      <vt:lpstr>  Cynllunio Ymchwiliad Planning an Investigation  </vt:lpstr>
      <vt:lpstr>PowerPoint Presentation</vt:lpstr>
      <vt:lpstr>Y Cwestiwn                          The Question            </vt:lpstr>
      <vt:lpstr>Cyd-destunau Dilys Authentic Contexts  </vt:lpstr>
      <vt:lpstr>Tasg  Grŵp                           Group Task</vt:lpstr>
      <vt:lpstr>Y Cwestiwn Cam cynnydd 3 Pam fod pengwiniaid yn cwtsio? </vt:lpstr>
      <vt:lpstr>Tasg           Task</vt:lpstr>
      <vt:lpstr>   Llyfrau  /Books  Gwyddoniaeth a Thechnoleg / Science and Technology      Allen, J. et al (2012), Primary ICT: Knowledge, Understanding and Practice, London: Learning Matters.       Loxley, P. et al. (2014) Teaching Primary Science, Promoting Enjoyment and Developing Understanding. Oxon. Routledge     Futurelab (2008) Digital Literacy across the Curriculum      Byron, T. (2008) Safer Children in the Digital World       Weavers, G., Keogh, B., &amp; Naylor, S. (2008). Made you look, made you think, made you talk. Sandbach: Millgate House. WELSH     Russell, T. &amp; McGuigan, L. (2016) Exploring science with young children : a developmental perspective 1st 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Williams</dc:creator>
  <cp:revision>1</cp:revision>
  <dcterms:created xsi:type="dcterms:W3CDTF">2023-09-12T17:48:39Z</dcterms:created>
  <dcterms:modified xsi:type="dcterms:W3CDTF">2024-10-25T12:26:51Z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