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charts/chart7.xml" ContentType="application/vnd.openxmlformats-officedocument.drawingml.chart+xml"/>
  <Override PartName="/ppt/charts/style7.xml" ContentType="application/vnd.ms-office.chartstyle+xml"/>
  <Override PartName="/ppt/charts/colors7.xml" ContentType="application/vnd.ms-office.chartcolorstyle+xml"/>
  <Override PartName="/ppt/charts/chart8.xml" ContentType="application/vnd.openxmlformats-officedocument.drawingml.chart+xml"/>
  <Override PartName="/ppt/charts/style8.xml" ContentType="application/vnd.ms-office.chartstyle+xml"/>
  <Override PartName="/ppt/charts/colors8.xml" ContentType="application/vnd.ms-office.chartcolorstyle+xml"/>
  <Override PartName="/ppt/charts/chart9.xml" ContentType="application/vnd.openxmlformats-officedocument.drawingml.chart+xml"/>
  <Override PartName="/ppt/charts/style9.xml" ContentType="application/vnd.ms-office.chartstyle+xml"/>
  <Override PartName="/ppt/charts/colors9.xml" ContentType="application/vnd.ms-office.chartcolorstyle+xml"/>
  <Override PartName="/ppt/notesSlides/notesSlide11.xml" ContentType="application/vnd.openxmlformats-officedocument.presentationml.notesSlide+xml"/>
  <Override PartName="/ppt/charts/chart10.xml" ContentType="application/vnd.openxmlformats-officedocument.drawingml.chart+xml"/>
  <Override PartName="/ppt/charts/style10.xml" ContentType="application/vnd.ms-office.chartstyle+xml"/>
  <Override PartName="/ppt/charts/colors10.xml" ContentType="application/vnd.ms-office.chartcolorstyl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05" r:id="rId4"/>
  </p:sldMasterIdLst>
  <p:notesMasterIdLst>
    <p:notesMasterId r:id="rId24"/>
  </p:notesMasterIdLst>
  <p:sldIdLst>
    <p:sldId id="256" r:id="rId5"/>
    <p:sldId id="275" r:id="rId6"/>
    <p:sldId id="261" r:id="rId7"/>
    <p:sldId id="257" r:id="rId8"/>
    <p:sldId id="262" r:id="rId9"/>
    <p:sldId id="260" r:id="rId10"/>
    <p:sldId id="272" r:id="rId11"/>
    <p:sldId id="258" r:id="rId12"/>
    <p:sldId id="259" r:id="rId13"/>
    <p:sldId id="263" r:id="rId14"/>
    <p:sldId id="264" r:id="rId15"/>
    <p:sldId id="265" r:id="rId16"/>
    <p:sldId id="266" r:id="rId17"/>
    <p:sldId id="267" r:id="rId18"/>
    <p:sldId id="268" r:id="rId19"/>
    <p:sldId id="269" r:id="rId20"/>
    <p:sldId id="270" r:id="rId21"/>
    <p:sldId id="274" r:id="rId22"/>
    <p:sldId id="271"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883" autoAdjust="0"/>
    <p:restoredTop sz="68837" autoAdjust="0"/>
  </p:normalViewPr>
  <p:slideViewPr>
    <p:cSldViewPr snapToGrid="0">
      <p:cViewPr varScale="1">
        <p:scale>
          <a:sx n="162" d="100"/>
          <a:sy n="162" d="100"/>
        </p:scale>
        <p:origin x="192"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ian Edwards (CTM UHB - Dietetic Assistant Practitioner)" userId="7a5db4b9-da49-48bc-af95-bcc29f17fd79" providerId="ADAL" clId="{39C51AAB-7852-4445-8F86-8A101BA74797}"/>
    <pc:docChg chg="modSld">
      <pc:chgData name="Rhiannon Sian Edwards (CTM UHB - Dietetic Assistant Practitioner)" userId="7a5db4b9-da49-48bc-af95-bcc29f17fd79" providerId="ADAL" clId="{39C51AAB-7852-4445-8F86-8A101BA74797}" dt="2024-01-24T22:00:53.801" v="17" actId="6549"/>
      <pc:docMkLst>
        <pc:docMk/>
      </pc:docMkLst>
      <pc:sldChg chg="modSp mod">
        <pc:chgData name="Rhiannon Sian Edwards (CTM UHB - Dietetic Assistant Practitioner)" userId="7a5db4b9-da49-48bc-af95-bcc29f17fd79" providerId="ADAL" clId="{39C51AAB-7852-4445-8F86-8A101BA74797}" dt="2024-01-24T22:00:53.801" v="17" actId="6549"/>
        <pc:sldMkLst>
          <pc:docMk/>
          <pc:sldMk cId="2556790520" sldId="269"/>
        </pc:sldMkLst>
        <pc:spChg chg="mod">
          <ac:chgData name="Rhiannon Sian Edwards (CTM UHB - Dietetic Assistant Practitioner)" userId="7a5db4b9-da49-48bc-af95-bcc29f17fd79" providerId="ADAL" clId="{39C51AAB-7852-4445-8F86-8A101BA74797}" dt="2024-01-24T22:00:53.801" v="17" actId="6549"/>
          <ac:spMkLst>
            <pc:docMk/>
            <pc:sldMk cId="2556790520" sldId="269"/>
            <ac:spMk id="5" creationId="{00000000-0000-0000-0000-000000000000}"/>
          </ac:spMkLst>
        </pc:spChg>
      </pc:sldChg>
    </pc:docChg>
  </pc:docChgLst>
  <pc:docChgLst>
    <pc:chgData name="Rhiannon Sian Edwards (CTM UHB - Dietetic Assistant Practitioner)" userId="7a5db4b9-da49-48bc-af95-bcc29f17fd79" providerId="ADAL" clId="{7BA695FB-BC21-4B14-B883-5B0D4DF17A6C}"/>
    <pc:docChg chg="custSel modSld">
      <pc:chgData name="Rhiannon Sian Edwards (CTM UHB - Dietetic Assistant Practitioner)" userId="7a5db4b9-da49-48bc-af95-bcc29f17fd79" providerId="ADAL" clId="{7BA695FB-BC21-4B14-B883-5B0D4DF17A6C}" dt="2024-01-25T11:52:30.515" v="482" actId="20577"/>
      <pc:docMkLst>
        <pc:docMk/>
      </pc:docMkLst>
      <pc:sldChg chg="modSp mod">
        <pc:chgData name="Rhiannon Sian Edwards (CTM UHB - Dietetic Assistant Practitioner)" userId="7a5db4b9-da49-48bc-af95-bcc29f17fd79" providerId="ADAL" clId="{7BA695FB-BC21-4B14-B883-5B0D4DF17A6C}" dt="2024-01-25T11:52:30.515" v="482" actId="20577"/>
        <pc:sldMkLst>
          <pc:docMk/>
          <pc:sldMk cId="11619261" sldId="275"/>
        </pc:sldMkLst>
        <pc:spChg chg="mod">
          <ac:chgData name="Rhiannon Sian Edwards (CTM UHB - Dietetic Assistant Practitioner)" userId="7a5db4b9-da49-48bc-af95-bcc29f17fd79" providerId="ADAL" clId="{7BA695FB-BC21-4B14-B883-5B0D4DF17A6C}" dt="2024-01-25T11:52:30.515" v="482" actId="20577"/>
          <ac:spMkLst>
            <pc:docMk/>
            <pc:sldMk cId="11619261" sldId="275"/>
            <ac:spMk id="3" creationId="{00000000-0000-0000-0000-00000000000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5.xlsx"/><Relationship Id="rId2" Type="http://schemas.microsoft.com/office/2011/relationships/chartColorStyle" Target="colors6.xml"/><Relationship Id="rId1" Type="http://schemas.microsoft.com/office/2011/relationships/chartStyle" Target="style6.xml"/></Relationships>
</file>

<file path=ppt/charts/_rels/chart7.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microsoft.com/office/2011/relationships/chartColorStyle" Target="colors7.xml"/><Relationship Id="rId1" Type="http://schemas.microsoft.com/office/2011/relationships/chartStyle" Target="style7.xml"/></Relationships>
</file>

<file path=ppt/charts/_rels/chart8.xml.rels><?xml version="1.0" encoding="UTF-8" standalone="yes"?>
<Relationships xmlns="http://schemas.openxmlformats.org/package/2006/relationships"><Relationship Id="rId3" Type="http://schemas.openxmlformats.org/officeDocument/2006/relationships/package" Target="../embeddings/Microsoft_Excel_Worksheet7.xlsx"/><Relationship Id="rId2" Type="http://schemas.microsoft.com/office/2011/relationships/chartColorStyle" Target="colors8.xml"/><Relationship Id="rId1" Type="http://schemas.microsoft.com/office/2011/relationships/chartStyle" Target="style8.xml"/></Relationships>
</file>

<file path=ppt/charts/_rels/chart9.xml.rels><?xml version="1.0" encoding="UTF-8" standalone="yes"?>
<Relationships xmlns="http://schemas.openxmlformats.org/package/2006/relationships"><Relationship Id="rId3" Type="http://schemas.openxmlformats.org/officeDocument/2006/relationships/package" Target="../embeddings/Microsoft_Excel_Worksheet8.xlsx"/><Relationship Id="rId2" Type="http://schemas.microsoft.com/office/2011/relationships/chartColorStyle" Target="colors9.xml"/><Relationship Id="rId1" Type="http://schemas.microsoft.com/office/2011/relationships/chartStyle" Target="style9.xml"/></Relationships>
</file>

<file path=ppt/charts/_rels/chart10.xml.rels><?xml version="1.0" encoding="UTF-8" standalone="yes"?>
<Relationships xmlns="http://schemas.openxmlformats.org/package/2006/relationships"><Relationship Id="rId3" Type="http://schemas.openxmlformats.org/officeDocument/2006/relationships/package" Target="../embeddings/Microsoft_Excel_Worksheet9.xlsx"/><Relationship Id="rId2" Type="http://schemas.microsoft.com/office/2011/relationships/chartColorStyle" Target="colors10.xml"/><Relationship Id="rId1" Type="http://schemas.microsoft.com/office/2011/relationships/chartStyle" Target="style10.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sz="1400" dirty="0">
                <a:latin typeface="Calibri" panose="020F0502020204030204" pitchFamily="34" charset="0"/>
                <a:cs typeface="Calibri" panose="020F0502020204030204" pitchFamily="34" charset="0"/>
              </a:rPr>
              <a:t>Definition of malnutrition and the possible consequences </a:t>
            </a:r>
          </a:p>
        </c:rich>
      </c:tx>
      <c:layout>
        <c:manualLayout>
          <c:xMode val="edge"/>
          <c:yMode val="edge"/>
          <c:x val="0.1436534852105914"/>
          <c:y val="2.4714462014488122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Definition of malnutrition and the possible consequences </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795B-4B4B-B4FF-051B4C225AA3}"/>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795B-4B4B-B4FF-051B4C225AA3}"/>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795B-4B4B-B4FF-051B4C225AA3}"/>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795B-4B4B-B4FF-051B4C225AA3}"/>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795B-4B4B-B4FF-051B4C225AA3}"/>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1-nil</c:v>
                </c:pt>
                <c:pt idx="1">
                  <c:v>2</c:v>
                </c:pt>
                <c:pt idx="2">
                  <c:v>3</c:v>
                </c:pt>
                <c:pt idx="3">
                  <c:v>4</c:v>
                </c:pt>
                <c:pt idx="4">
                  <c:v>5 - excellent </c:v>
                </c:pt>
              </c:strCache>
            </c:strRef>
          </c:cat>
          <c:val>
            <c:numRef>
              <c:f>Sheet1!$B$2:$B$6</c:f>
              <c:numCache>
                <c:formatCode>General</c:formatCode>
                <c:ptCount val="5"/>
                <c:pt idx="0">
                  <c:v>18.100000000000001</c:v>
                </c:pt>
                <c:pt idx="1">
                  <c:v>18.100000000000001</c:v>
                </c:pt>
                <c:pt idx="2">
                  <c:v>36.6</c:v>
                </c:pt>
                <c:pt idx="3">
                  <c:v>18.100000000000001</c:v>
                </c:pt>
                <c:pt idx="4">
                  <c:v>9.1</c:v>
                </c:pt>
              </c:numCache>
            </c:numRef>
          </c:val>
          <c:extLst>
            <c:ext xmlns:c16="http://schemas.microsoft.com/office/drawing/2014/chart" uri="{C3380CC4-5D6E-409C-BE32-E72D297353CC}">
              <c16:uniqueId val="{00000000-71B6-4417-B5E4-0FF0CD48B48C}"/>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sz="1400" dirty="0">
                <a:latin typeface="Calibri" panose="020F0502020204030204" pitchFamily="34" charset="0"/>
                <a:cs typeface="Calibri" panose="020F0502020204030204" pitchFamily="34" charset="0"/>
              </a:rPr>
              <a:t>Understanding of MUST and ability to complete </a:t>
            </a:r>
          </a:p>
        </c:rich>
      </c:tx>
      <c:layout>
        <c:manualLayout>
          <c:xMode val="edge"/>
          <c:yMode val="edge"/>
          <c:x val="0.14745120682393173"/>
          <c:y val="2.521584031291468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Understanding of MUST and ability to complete </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2BFE-47A4-8C13-BBAF1095AE2C}"/>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2BFE-47A4-8C13-BBAF1095AE2C}"/>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2BFE-47A4-8C13-BBAF1095AE2C}"/>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2BFE-47A4-8C13-BBAF1095AE2C}"/>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C6AB-4DE7-8622-20470B9FB268}"/>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1-nil</c:v>
                </c:pt>
                <c:pt idx="1">
                  <c:v>2</c:v>
                </c:pt>
                <c:pt idx="2">
                  <c:v>3</c:v>
                </c:pt>
                <c:pt idx="3">
                  <c:v>4</c:v>
                </c:pt>
                <c:pt idx="4">
                  <c:v>5- excellent </c:v>
                </c:pt>
              </c:strCache>
            </c:strRef>
          </c:cat>
          <c:val>
            <c:numRef>
              <c:f>Sheet1!$B$2:$B$6</c:f>
              <c:numCache>
                <c:formatCode>General</c:formatCode>
                <c:ptCount val="5"/>
                <c:pt idx="0">
                  <c:v>9.1</c:v>
                </c:pt>
                <c:pt idx="1">
                  <c:v>27.2</c:v>
                </c:pt>
                <c:pt idx="2">
                  <c:v>18.2</c:v>
                </c:pt>
                <c:pt idx="3">
                  <c:v>36.4</c:v>
                </c:pt>
                <c:pt idx="4">
                  <c:v>9.1</c:v>
                </c:pt>
              </c:numCache>
            </c:numRef>
          </c:val>
          <c:extLst>
            <c:ext xmlns:c16="http://schemas.microsoft.com/office/drawing/2014/chart" uri="{C3380CC4-5D6E-409C-BE32-E72D297353CC}">
              <c16:uniqueId val="{00000000-C6AB-4DE7-8622-20470B9FB268}"/>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sz="1400" dirty="0">
                <a:latin typeface="Calibri" panose="020F0502020204030204" pitchFamily="34" charset="0"/>
                <a:cs typeface="Calibri" panose="020F0502020204030204" pitchFamily="34" charset="0"/>
              </a:rPr>
              <a:t>Definition of dehydration and the possible consequences </a:t>
            </a:r>
          </a:p>
        </c:rich>
      </c:tx>
      <c:layout>
        <c:manualLayout>
          <c:xMode val="edge"/>
          <c:yMode val="edge"/>
          <c:x val="0.12148011789242806"/>
          <c:y val="3.8552904991063321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Definition of dehydration and the possible consequences </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F367-433D-BC43-2F058C174297}"/>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6A96-4003-A237-36B8D346B2C0}"/>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6A96-4003-A237-36B8D346B2C0}"/>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6A96-4003-A237-36B8D346B2C0}"/>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6A96-4003-A237-36B8D346B2C0}"/>
              </c:ext>
            </c:extLst>
          </c:dPt>
          <c:dLbls>
            <c:dLbl>
              <c:idx val="0"/>
              <c:layout>
                <c:manualLayout>
                  <c:x val="7.1045994553000534E-3"/>
                  <c:y val="0.12604137308071378"/>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3-F367-433D-BC43-2F058C174297}"/>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1- nil</c:v>
                </c:pt>
                <c:pt idx="1">
                  <c:v>2</c:v>
                </c:pt>
                <c:pt idx="2">
                  <c:v>3</c:v>
                </c:pt>
                <c:pt idx="3">
                  <c:v>4</c:v>
                </c:pt>
                <c:pt idx="4">
                  <c:v>5-excellent</c:v>
                </c:pt>
              </c:strCache>
            </c:strRef>
          </c:cat>
          <c:val>
            <c:numRef>
              <c:f>Sheet1!$B$2:$B$6</c:f>
              <c:numCache>
                <c:formatCode>General</c:formatCode>
                <c:ptCount val="5"/>
                <c:pt idx="0">
                  <c:v>0</c:v>
                </c:pt>
                <c:pt idx="1">
                  <c:v>9.1</c:v>
                </c:pt>
                <c:pt idx="2">
                  <c:v>27.3</c:v>
                </c:pt>
                <c:pt idx="3">
                  <c:v>54.5</c:v>
                </c:pt>
                <c:pt idx="4">
                  <c:v>9.1</c:v>
                </c:pt>
              </c:numCache>
            </c:numRef>
          </c:val>
          <c:extLst>
            <c:ext xmlns:c16="http://schemas.microsoft.com/office/drawing/2014/chart" uri="{C3380CC4-5D6E-409C-BE32-E72D297353CC}">
              <c16:uniqueId val="{00000000-F367-433D-BC43-2F058C174297}"/>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sz="1400" dirty="0">
                <a:latin typeface="Calibri" panose="020F0502020204030204" pitchFamily="34" charset="0"/>
                <a:cs typeface="Calibri" panose="020F0502020204030204" pitchFamily="34" charset="0"/>
              </a:rPr>
              <a:t>Knowledge of Food First methods</a:t>
            </a:r>
            <a:r>
              <a:rPr lang="en-GB" sz="1400" baseline="0" dirty="0">
                <a:latin typeface="Calibri" panose="020F0502020204030204" pitchFamily="34" charset="0"/>
                <a:cs typeface="Calibri" panose="020F0502020204030204" pitchFamily="34" charset="0"/>
              </a:rPr>
              <a:t> to increase food intake </a:t>
            </a:r>
            <a:endParaRPr lang="en-GB" sz="1400" dirty="0">
              <a:latin typeface="Calibri" panose="020F0502020204030204" pitchFamily="34" charset="0"/>
              <a:cs typeface="Calibri" panose="020F0502020204030204" pitchFamily="34" charset="0"/>
            </a:endParaRPr>
          </a:p>
        </c:rich>
      </c:tx>
      <c:layout>
        <c:manualLayout>
          <c:xMode val="edge"/>
          <c:yMode val="edge"/>
          <c:x val="0.14745119432907053"/>
          <c:y val="0"/>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Knowledge of Food first methods to increaae food intake </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284B-4EC8-9709-27432F5B526E}"/>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284B-4EC8-9709-27432F5B526E}"/>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284B-4EC8-9709-27432F5B526E}"/>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284B-4EC8-9709-27432F5B526E}"/>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284B-4EC8-9709-27432F5B526E}"/>
              </c:ext>
            </c:extLst>
          </c:dPt>
          <c:dLbls>
            <c:dLbl>
              <c:idx val="4"/>
              <c:layout>
                <c:manualLayout>
                  <c:x val="8.4821177621494423E-2"/>
                  <c:y val="0.12108234527983811"/>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9-284B-4EC8-9709-27432F5B526E}"/>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1-nil</c:v>
                </c:pt>
                <c:pt idx="1">
                  <c:v>2</c:v>
                </c:pt>
                <c:pt idx="2">
                  <c:v>3</c:v>
                </c:pt>
                <c:pt idx="3">
                  <c:v>4</c:v>
                </c:pt>
                <c:pt idx="4">
                  <c:v>5- excellent </c:v>
                </c:pt>
              </c:strCache>
            </c:strRef>
          </c:cat>
          <c:val>
            <c:numRef>
              <c:f>Sheet1!$B$2:$B$6</c:f>
              <c:numCache>
                <c:formatCode>General</c:formatCode>
                <c:ptCount val="5"/>
                <c:pt idx="0">
                  <c:v>0</c:v>
                </c:pt>
                <c:pt idx="1">
                  <c:v>18.2</c:v>
                </c:pt>
                <c:pt idx="2">
                  <c:v>18.2</c:v>
                </c:pt>
                <c:pt idx="3">
                  <c:v>45.4</c:v>
                </c:pt>
                <c:pt idx="4">
                  <c:v>9.1</c:v>
                </c:pt>
              </c:numCache>
            </c:numRef>
          </c:val>
          <c:extLst>
            <c:ext xmlns:c16="http://schemas.microsoft.com/office/drawing/2014/chart" uri="{C3380CC4-5D6E-409C-BE32-E72D297353CC}">
              <c16:uniqueId val="{0000000A-284B-4EC8-9709-27432F5B526E}"/>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sz="1400" dirty="0">
                <a:latin typeface="Calibri" panose="020F0502020204030204" pitchFamily="34" charset="0"/>
                <a:cs typeface="Calibri" panose="020F0502020204030204" pitchFamily="34" charset="0"/>
              </a:rPr>
              <a:t>Knowledge of simple tips to improve fluid intake </a:t>
            </a:r>
          </a:p>
        </c:rich>
      </c:tx>
      <c:layout>
        <c:manualLayout>
          <c:xMode val="edge"/>
          <c:yMode val="edge"/>
          <c:x val="6.6296074952666789E-2"/>
          <c:y val="1.9632001075553428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5.2338209755102366E-2"/>
          <c:y val="0.24857223083505239"/>
          <c:w val="0.44092293224061574"/>
          <c:h val="0.84265028647895102"/>
        </c:manualLayout>
      </c:layout>
      <c:pieChart>
        <c:varyColors val="1"/>
        <c:ser>
          <c:idx val="0"/>
          <c:order val="0"/>
          <c:tx>
            <c:strRef>
              <c:f>Sheet1!$B$1</c:f>
              <c:strCache>
                <c:ptCount val="1"/>
                <c:pt idx="0">
                  <c:v>Knowledge of simple tips to improve fluid intake </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1B49-4ED6-A611-8DAC4F8C38DD}"/>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4-1B49-4ED6-A611-8DAC4F8C38DD}"/>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6F7C-471E-8932-0DABBB6F4402}"/>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1B49-4ED6-A611-8DAC4F8C38DD}"/>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6F7C-471E-8932-0DABBB6F4402}"/>
              </c:ext>
            </c:extLst>
          </c:dPt>
          <c:dLbls>
            <c:dLbl>
              <c:idx val="0"/>
              <c:layout>
                <c:manualLayout>
                  <c:x val="-4.0560882387703008E-2"/>
                  <c:y val="0.17728459846185826"/>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1-1B49-4ED6-A611-8DAC4F8C38DD}"/>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1 - nil</c:v>
                </c:pt>
                <c:pt idx="1">
                  <c:v>2</c:v>
                </c:pt>
                <c:pt idx="2">
                  <c:v>3</c:v>
                </c:pt>
                <c:pt idx="3">
                  <c:v>4</c:v>
                </c:pt>
                <c:pt idx="4">
                  <c:v>5-excellent </c:v>
                </c:pt>
              </c:strCache>
            </c:strRef>
          </c:cat>
          <c:val>
            <c:numRef>
              <c:f>Sheet1!$B$2:$B$6</c:f>
              <c:numCache>
                <c:formatCode>General</c:formatCode>
                <c:ptCount val="5"/>
                <c:pt idx="0">
                  <c:v>10</c:v>
                </c:pt>
                <c:pt idx="1">
                  <c:v>27.3</c:v>
                </c:pt>
                <c:pt idx="2">
                  <c:v>27.3</c:v>
                </c:pt>
                <c:pt idx="3">
                  <c:v>35.4</c:v>
                </c:pt>
                <c:pt idx="4">
                  <c:v>0</c:v>
                </c:pt>
              </c:numCache>
            </c:numRef>
          </c:val>
          <c:extLst>
            <c:ext xmlns:c16="http://schemas.microsoft.com/office/drawing/2014/chart" uri="{C3380CC4-5D6E-409C-BE32-E72D297353CC}">
              <c16:uniqueId val="{00000000-1B49-4ED6-A611-8DAC4F8C38DD}"/>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layout>
        <c:manualLayout>
          <c:xMode val="edge"/>
          <c:yMode val="edge"/>
          <c:x val="0.64069761210807863"/>
          <c:y val="0.34965464651684547"/>
          <c:w val="0.29757281883723491"/>
          <c:h val="0.43933136428630448"/>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sz="1400" dirty="0">
                <a:latin typeface="Calibri" panose="020F0502020204030204" pitchFamily="34" charset="0"/>
                <a:cs typeface="Calibri" panose="020F0502020204030204" pitchFamily="34" charset="0"/>
              </a:rPr>
              <a:t>Definition of malnutrition and the possible consequences </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Definition of malnutrition and the possible consequences </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1F4A-4028-9963-714089F3B409}"/>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1F4A-4028-9963-714089F3B409}"/>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1F4A-4028-9963-714089F3B409}"/>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1F4A-4028-9963-714089F3B409}"/>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1F4A-4028-9963-714089F3B409}"/>
              </c:ext>
            </c:extLst>
          </c:dPt>
          <c:dLbls>
            <c:dLbl>
              <c:idx val="0"/>
              <c:delete val="1"/>
              <c:extLst>
                <c:ext xmlns:c15="http://schemas.microsoft.com/office/drawing/2012/chart" uri="{CE6537A1-D6FC-4f65-9D91-7224C49458BB}"/>
                <c:ext xmlns:c16="http://schemas.microsoft.com/office/drawing/2014/chart" uri="{C3380CC4-5D6E-409C-BE32-E72D297353CC}">
                  <c16:uniqueId val="{00000001-1F4A-4028-9963-714089F3B409}"/>
                </c:ext>
              </c:extLst>
            </c:dLbl>
            <c:dLbl>
              <c:idx val="1"/>
              <c:delete val="1"/>
              <c:extLst>
                <c:ext xmlns:c15="http://schemas.microsoft.com/office/drawing/2012/chart" uri="{CE6537A1-D6FC-4f65-9D91-7224C49458BB}"/>
                <c:ext xmlns:c16="http://schemas.microsoft.com/office/drawing/2014/chart" uri="{C3380CC4-5D6E-409C-BE32-E72D297353CC}">
                  <c16:uniqueId val="{00000003-1F4A-4028-9963-714089F3B409}"/>
                </c:ext>
              </c:extLst>
            </c:dLbl>
            <c:dLbl>
              <c:idx val="2"/>
              <c:delete val="1"/>
              <c:extLst>
                <c:ext xmlns:c15="http://schemas.microsoft.com/office/drawing/2012/chart" uri="{CE6537A1-D6FC-4f65-9D91-7224C49458BB}"/>
                <c:ext xmlns:c16="http://schemas.microsoft.com/office/drawing/2014/chart" uri="{C3380CC4-5D6E-409C-BE32-E72D297353CC}">
                  <c16:uniqueId val="{00000005-1F4A-4028-9963-714089F3B409}"/>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1-nil</c:v>
                </c:pt>
                <c:pt idx="1">
                  <c:v>2</c:v>
                </c:pt>
                <c:pt idx="2">
                  <c:v>3</c:v>
                </c:pt>
                <c:pt idx="3">
                  <c:v>4</c:v>
                </c:pt>
                <c:pt idx="4">
                  <c:v>5 - excellent </c:v>
                </c:pt>
              </c:strCache>
            </c:strRef>
          </c:cat>
          <c:val>
            <c:numRef>
              <c:f>Sheet1!$B$2:$B$6</c:f>
              <c:numCache>
                <c:formatCode>General</c:formatCode>
                <c:ptCount val="5"/>
                <c:pt idx="0">
                  <c:v>0</c:v>
                </c:pt>
                <c:pt idx="1">
                  <c:v>0</c:v>
                </c:pt>
                <c:pt idx="2">
                  <c:v>0</c:v>
                </c:pt>
                <c:pt idx="3">
                  <c:v>27.3</c:v>
                </c:pt>
                <c:pt idx="4">
                  <c:v>72.7</c:v>
                </c:pt>
              </c:numCache>
            </c:numRef>
          </c:val>
          <c:extLst>
            <c:ext xmlns:c16="http://schemas.microsoft.com/office/drawing/2014/chart" uri="{C3380CC4-5D6E-409C-BE32-E72D297353CC}">
              <c16:uniqueId val="{0000000A-1F4A-4028-9963-714089F3B409}"/>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7.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sz="1400" dirty="0">
                <a:latin typeface="Calibri" panose="020F0502020204030204" pitchFamily="34" charset="0"/>
                <a:cs typeface="Calibri" panose="020F0502020204030204" pitchFamily="34" charset="0"/>
              </a:rPr>
              <a:t>Understanding of MUST and ability to complete </a:t>
            </a:r>
          </a:p>
        </c:rich>
      </c:tx>
      <c:layout>
        <c:manualLayout>
          <c:xMode val="edge"/>
          <c:yMode val="edge"/>
          <c:x val="0.14745120682393173"/>
          <c:y val="2.521584031291468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Understanding of MUST and ability to complete </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1472-4239-9F1E-6679B48183DB}"/>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1472-4239-9F1E-6679B48183DB}"/>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1472-4239-9F1E-6679B48183DB}"/>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1472-4239-9F1E-6679B48183DB}"/>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1472-4239-9F1E-6679B48183DB}"/>
              </c:ext>
            </c:extLst>
          </c:dPt>
          <c:dLbls>
            <c:dLbl>
              <c:idx val="0"/>
              <c:delete val="1"/>
              <c:extLst>
                <c:ext xmlns:c15="http://schemas.microsoft.com/office/drawing/2012/chart" uri="{CE6537A1-D6FC-4f65-9D91-7224C49458BB}"/>
                <c:ext xmlns:c16="http://schemas.microsoft.com/office/drawing/2014/chart" uri="{C3380CC4-5D6E-409C-BE32-E72D297353CC}">
                  <c16:uniqueId val="{00000001-1472-4239-9F1E-6679B48183DB}"/>
                </c:ext>
              </c:extLst>
            </c:dLbl>
            <c:dLbl>
              <c:idx val="1"/>
              <c:delete val="1"/>
              <c:extLst>
                <c:ext xmlns:c15="http://schemas.microsoft.com/office/drawing/2012/chart" uri="{CE6537A1-D6FC-4f65-9D91-7224C49458BB}"/>
                <c:ext xmlns:c16="http://schemas.microsoft.com/office/drawing/2014/chart" uri="{C3380CC4-5D6E-409C-BE32-E72D297353CC}">
                  <c16:uniqueId val="{00000003-1472-4239-9F1E-6679B48183DB}"/>
                </c:ext>
              </c:extLst>
            </c:dLbl>
            <c:dLbl>
              <c:idx val="2"/>
              <c:delete val="1"/>
              <c:extLst>
                <c:ext xmlns:c15="http://schemas.microsoft.com/office/drawing/2012/chart" uri="{CE6537A1-D6FC-4f65-9D91-7224C49458BB}"/>
                <c:ext xmlns:c16="http://schemas.microsoft.com/office/drawing/2014/chart" uri="{C3380CC4-5D6E-409C-BE32-E72D297353CC}">
                  <c16:uniqueId val="{00000005-1472-4239-9F1E-6679B48183DB}"/>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1-nil</c:v>
                </c:pt>
                <c:pt idx="1">
                  <c:v>2</c:v>
                </c:pt>
                <c:pt idx="2">
                  <c:v>3</c:v>
                </c:pt>
                <c:pt idx="3">
                  <c:v>4</c:v>
                </c:pt>
                <c:pt idx="4">
                  <c:v>5- excellent </c:v>
                </c:pt>
              </c:strCache>
            </c:strRef>
          </c:cat>
          <c:val>
            <c:numRef>
              <c:f>Sheet1!$B$2:$B$6</c:f>
              <c:numCache>
                <c:formatCode>General</c:formatCode>
                <c:ptCount val="5"/>
                <c:pt idx="0">
                  <c:v>0</c:v>
                </c:pt>
                <c:pt idx="1">
                  <c:v>0</c:v>
                </c:pt>
                <c:pt idx="2">
                  <c:v>0</c:v>
                </c:pt>
                <c:pt idx="3">
                  <c:v>27.3</c:v>
                </c:pt>
                <c:pt idx="4">
                  <c:v>72.7</c:v>
                </c:pt>
              </c:numCache>
            </c:numRef>
          </c:val>
          <c:extLst>
            <c:ext xmlns:c16="http://schemas.microsoft.com/office/drawing/2014/chart" uri="{C3380CC4-5D6E-409C-BE32-E72D297353CC}">
              <c16:uniqueId val="{0000000A-1472-4239-9F1E-6679B48183DB}"/>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8.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sz="1400" dirty="0">
                <a:latin typeface="Calibri" panose="020F0502020204030204" pitchFamily="34" charset="0"/>
                <a:cs typeface="Calibri" panose="020F0502020204030204" pitchFamily="34" charset="0"/>
              </a:rPr>
              <a:t>Definition of dehydration and the possible consequences </a:t>
            </a:r>
          </a:p>
        </c:rich>
      </c:tx>
      <c:layout>
        <c:manualLayout>
          <c:xMode val="edge"/>
          <c:yMode val="edge"/>
          <c:x val="0.12148011789242806"/>
          <c:y val="3.8552904991063321E-2"/>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Definition of dehydration and the possible consequences </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59B4-49C8-B2C0-D1FD41843B3F}"/>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59B4-49C8-B2C0-D1FD41843B3F}"/>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59B4-49C8-B2C0-D1FD41843B3F}"/>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59B4-49C8-B2C0-D1FD41843B3F}"/>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59B4-49C8-B2C0-D1FD41843B3F}"/>
              </c:ext>
            </c:extLst>
          </c:dPt>
          <c:dLbls>
            <c:dLbl>
              <c:idx val="0"/>
              <c:delete val="1"/>
              <c:extLst>
                <c:ext xmlns:c15="http://schemas.microsoft.com/office/drawing/2012/chart" uri="{CE6537A1-D6FC-4f65-9D91-7224C49458BB}"/>
                <c:ext xmlns:c16="http://schemas.microsoft.com/office/drawing/2014/chart" uri="{C3380CC4-5D6E-409C-BE32-E72D297353CC}">
                  <c16:uniqueId val="{00000001-59B4-49C8-B2C0-D1FD41843B3F}"/>
                </c:ext>
              </c:extLst>
            </c:dLbl>
            <c:dLbl>
              <c:idx val="1"/>
              <c:delete val="1"/>
              <c:extLst>
                <c:ext xmlns:c15="http://schemas.microsoft.com/office/drawing/2012/chart" uri="{CE6537A1-D6FC-4f65-9D91-7224C49458BB}"/>
                <c:ext xmlns:c16="http://schemas.microsoft.com/office/drawing/2014/chart" uri="{C3380CC4-5D6E-409C-BE32-E72D297353CC}">
                  <c16:uniqueId val="{00000003-59B4-49C8-B2C0-D1FD41843B3F}"/>
                </c:ext>
              </c:extLst>
            </c:dLbl>
            <c:dLbl>
              <c:idx val="2"/>
              <c:delete val="1"/>
              <c:extLst>
                <c:ext xmlns:c15="http://schemas.microsoft.com/office/drawing/2012/chart" uri="{CE6537A1-D6FC-4f65-9D91-7224C49458BB}"/>
                <c:ext xmlns:c16="http://schemas.microsoft.com/office/drawing/2014/chart" uri="{C3380CC4-5D6E-409C-BE32-E72D297353CC}">
                  <c16:uniqueId val="{00000005-59B4-49C8-B2C0-D1FD41843B3F}"/>
                </c:ext>
              </c:extLst>
            </c:dLbl>
            <c:dLbl>
              <c:idx val="3"/>
              <c:delete val="1"/>
              <c:extLst>
                <c:ext xmlns:c15="http://schemas.microsoft.com/office/drawing/2012/chart" uri="{CE6537A1-D6FC-4f65-9D91-7224C49458BB}"/>
                <c:ext xmlns:c16="http://schemas.microsoft.com/office/drawing/2014/chart" uri="{C3380CC4-5D6E-409C-BE32-E72D297353CC}">
                  <c16:uniqueId val="{00000007-59B4-49C8-B2C0-D1FD41843B3F}"/>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1- nil</c:v>
                </c:pt>
                <c:pt idx="1">
                  <c:v>2</c:v>
                </c:pt>
                <c:pt idx="2">
                  <c:v>3</c:v>
                </c:pt>
                <c:pt idx="3">
                  <c:v>4</c:v>
                </c:pt>
                <c:pt idx="4">
                  <c:v>5-excellent</c:v>
                </c:pt>
              </c:strCache>
            </c:strRef>
          </c:cat>
          <c:val>
            <c:numRef>
              <c:f>Sheet1!$B$2:$B$6</c:f>
              <c:numCache>
                <c:formatCode>General</c:formatCode>
                <c:ptCount val="5"/>
                <c:pt idx="0">
                  <c:v>0</c:v>
                </c:pt>
                <c:pt idx="1">
                  <c:v>0</c:v>
                </c:pt>
                <c:pt idx="2">
                  <c:v>0</c:v>
                </c:pt>
                <c:pt idx="3">
                  <c:v>0</c:v>
                </c:pt>
                <c:pt idx="4">
                  <c:v>9.1</c:v>
                </c:pt>
              </c:numCache>
            </c:numRef>
          </c:val>
          <c:extLst>
            <c:ext xmlns:c16="http://schemas.microsoft.com/office/drawing/2014/chart" uri="{C3380CC4-5D6E-409C-BE32-E72D297353CC}">
              <c16:uniqueId val="{0000000A-59B4-49C8-B2C0-D1FD41843B3F}"/>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9.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sz="1400" dirty="0">
                <a:latin typeface="Calibri" panose="020F0502020204030204" pitchFamily="34" charset="0"/>
                <a:cs typeface="Calibri" panose="020F0502020204030204" pitchFamily="34" charset="0"/>
              </a:rPr>
              <a:t>Knowledge of Food First methods</a:t>
            </a:r>
            <a:r>
              <a:rPr lang="en-GB" sz="1400" baseline="0" dirty="0">
                <a:latin typeface="Calibri" panose="020F0502020204030204" pitchFamily="34" charset="0"/>
                <a:cs typeface="Calibri" panose="020F0502020204030204" pitchFamily="34" charset="0"/>
              </a:rPr>
              <a:t> to increase food intake </a:t>
            </a:r>
            <a:endParaRPr lang="en-GB" sz="1400" dirty="0">
              <a:latin typeface="Calibri" panose="020F0502020204030204" pitchFamily="34" charset="0"/>
              <a:cs typeface="Calibri" panose="020F0502020204030204" pitchFamily="34" charset="0"/>
            </a:endParaRPr>
          </a:p>
        </c:rich>
      </c:tx>
      <c:layout>
        <c:manualLayout>
          <c:xMode val="edge"/>
          <c:yMode val="edge"/>
          <c:x val="0.14745119432907053"/>
          <c:y val="0"/>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Understanding of MUST and ability to complete </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FEA3-4363-A145-321906A0CBF4}"/>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FEA3-4363-A145-321906A0CBF4}"/>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FEA3-4363-A145-321906A0CBF4}"/>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FEA3-4363-A145-321906A0CBF4}"/>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FEA3-4363-A145-321906A0CBF4}"/>
              </c:ext>
            </c:extLst>
          </c:dPt>
          <c:dLbls>
            <c:dLbl>
              <c:idx val="0"/>
              <c:delete val="1"/>
              <c:extLst>
                <c:ext xmlns:c15="http://schemas.microsoft.com/office/drawing/2012/chart" uri="{CE6537A1-D6FC-4f65-9D91-7224C49458BB}"/>
                <c:ext xmlns:c16="http://schemas.microsoft.com/office/drawing/2014/chart" uri="{C3380CC4-5D6E-409C-BE32-E72D297353CC}">
                  <c16:uniqueId val="{00000001-FEA3-4363-A145-321906A0CBF4}"/>
                </c:ext>
              </c:extLst>
            </c:dLbl>
            <c:dLbl>
              <c:idx val="1"/>
              <c:delete val="1"/>
              <c:extLst>
                <c:ext xmlns:c15="http://schemas.microsoft.com/office/drawing/2012/chart" uri="{CE6537A1-D6FC-4f65-9D91-7224C49458BB}"/>
                <c:ext xmlns:c16="http://schemas.microsoft.com/office/drawing/2014/chart" uri="{C3380CC4-5D6E-409C-BE32-E72D297353CC}">
                  <c16:uniqueId val="{00000003-FEA3-4363-A145-321906A0CBF4}"/>
                </c:ext>
              </c:extLst>
            </c:dLbl>
            <c:dLbl>
              <c:idx val="2"/>
              <c:delete val="1"/>
              <c:extLst>
                <c:ext xmlns:c15="http://schemas.microsoft.com/office/drawing/2012/chart" uri="{CE6537A1-D6FC-4f65-9D91-7224C49458BB}"/>
                <c:ext xmlns:c16="http://schemas.microsoft.com/office/drawing/2014/chart" uri="{C3380CC4-5D6E-409C-BE32-E72D297353CC}">
                  <c16:uniqueId val="{00000005-FEA3-4363-A145-321906A0CBF4}"/>
                </c:ext>
              </c:extLst>
            </c:dLbl>
            <c:dLbl>
              <c:idx val="4"/>
              <c:layout>
                <c:manualLayout>
                  <c:x val="0.13809747408828313"/>
                  <c:y val="-0.17994034302759143"/>
                </c:manualLayout>
              </c:layout>
              <c:dLblPos val="bestFit"/>
              <c:showLegendKey val="0"/>
              <c:showVal val="0"/>
              <c:showCatName val="0"/>
              <c:showSerName val="0"/>
              <c:showPercent val="1"/>
              <c:showBubbleSize val="0"/>
              <c:extLst>
                <c:ext xmlns:c15="http://schemas.microsoft.com/office/drawing/2012/chart" uri="{CE6537A1-D6FC-4f65-9D91-7224C49458BB}"/>
                <c:ext xmlns:c16="http://schemas.microsoft.com/office/drawing/2014/chart" uri="{C3380CC4-5D6E-409C-BE32-E72D297353CC}">
                  <c16:uniqueId val="{00000009-FEA3-4363-A145-321906A0CBF4}"/>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1-nil</c:v>
                </c:pt>
                <c:pt idx="1">
                  <c:v>2</c:v>
                </c:pt>
                <c:pt idx="2">
                  <c:v>3</c:v>
                </c:pt>
                <c:pt idx="3">
                  <c:v>4</c:v>
                </c:pt>
                <c:pt idx="4">
                  <c:v>5- excellent </c:v>
                </c:pt>
              </c:strCache>
            </c:strRef>
          </c:cat>
          <c:val>
            <c:numRef>
              <c:f>Sheet1!$B$2:$B$6</c:f>
              <c:numCache>
                <c:formatCode>General</c:formatCode>
                <c:ptCount val="5"/>
                <c:pt idx="0">
                  <c:v>0</c:v>
                </c:pt>
                <c:pt idx="1">
                  <c:v>0</c:v>
                </c:pt>
                <c:pt idx="2">
                  <c:v>0</c:v>
                </c:pt>
                <c:pt idx="3">
                  <c:v>10</c:v>
                </c:pt>
                <c:pt idx="4">
                  <c:v>90</c:v>
                </c:pt>
              </c:numCache>
            </c:numRef>
          </c:val>
          <c:extLst>
            <c:ext xmlns:c16="http://schemas.microsoft.com/office/drawing/2014/chart" uri="{C3380CC4-5D6E-409C-BE32-E72D297353CC}">
              <c16:uniqueId val="{0000000A-FEA3-4363-A145-321906A0CBF4}"/>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10.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GB" sz="1400" dirty="0">
                <a:latin typeface="Calibri" panose="020F0502020204030204" pitchFamily="34" charset="0"/>
                <a:cs typeface="Calibri" panose="020F0502020204030204" pitchFamily="34" charset="0"/>
              </a:rPr>
              <a:t>Knowledge of simple tips to improve fluid intake </a:t>
            </a:r>
          </a:p>
        </c:rich>
      </c:tx>
      <c:layout>
        <c:manualLayout>
          <c:xMode val="edge"/>
          <c:yMode val="edge"/>
          <c:x val="6.6296191131032189E-2"/>
          <c:y val="4.5332072589967668E-3"/>
        </c:manualLayout>
      </c:layout>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manualLayout>
          <c:layoutTarget val="inner"/>
          <c:xMode val="edge"/>
          <c:yMode val="edge"/>
          <c:x val="5.2338209755102366E-2"/>
          <c:y val="0.24857223083505239"/>
          <c:w val="0.44092293224061574"/>
          <c:h val="0.84265028647895102"/>
        </c:manualLayout>
      </c:layout>
      <c:pieChart>
        <c:varyColors val="1"/>
        <c:ser>
          <c:idx val="0"/>
          <c:order val="0"/>
          <c:tx>
            <c:strRef>
              <c:f>Sheet1!$B$1</c:f>
              <c:strCache>
                <c:ptCount val="1"/>
                <c:pt idx="0">
                  <c:v>Knowledge of simple tips to improve fluid intake </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A4C2-488E-8D59-CC9E369D821F}"/>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4C2-488E-8D59-CC9E369D821F}"/>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4C2-488E-8D59-CC9E369D821F}"/>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A4C2-488E-8D59-CC9E369D821F}"/>
              </c:ext>
            </c:extLst>
          </c:dPt>
          <c:dPt>
            <c:idx val="4"/>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9-A4C2-488E-8D59-CC9E369D821F}"/>
              </c:ext>
            </c:extLst>
          </c:dPt>
          <c:dLbls>
            <c:dLbl>
              <c:idx val="0"/>
              <c:delete val="1"/>
              <c:extLst>
                <c:ext xmlns:c15="http://schemas.microsoft.com/office/drawing/2012/chart" uri="{CE6537A1-D6FC-4f65-9D91-7224C49458BB}"/>
                <c:ext xmlns:c16="http://schemas.microsoft.com/office/drawing/2014/chart" uri="{C3380CC4-5D6E-409C-BE32-E72D297353CC}">
                  <c16:uniqueId val="{00000001-A4C2-488E-8D59-CC9E369D821F}"/>
                </c:ext>
              </c:extLst>
            </c:dLbl>
            <c:dLbl>
              <c:idx val="1"/>
              <c:delete val="1"/>
              <c:extLst>
                <c:ext xmlns:c15="http://schemas.microsoft.com/office/drawing/2012/chart" uri="{CE6537A1-D6FC-4f65-9D91-7224C49458BB}"/>
                <c:ext xmlns:c16="http://schemas.microsoft.com/office/drawing/2014/chart" uri="{C3380CC4-5D6E-409C-BE32-E72D297353CC}">
                  <c16:uniqueId val="{00000003-A4C2-488E-8D59-CC9E369D821F}"/>
                </c:ext>
              </c:extLst>
            </c:dLbl>
            <c:dLbl>
              <c:idx val="2"/>
              <c:delete val="1"/>
              <c:extLst>
                <c:ext xmlns:c15="http://schemas.microsoft.com/office/drawing/2012/chart" uri="{CE6537A1-D6FC-4f65-9D91-7224C49458BB}"/>
                <c:ext xmlns:c16="http://schemas.microsoft.com/office/drawing/2014/chart" uri="{C3380CC4-5D6E-409C-BE32-E72D297353CC}">
                  <c16:uniqueId val="{00000005-A4C2-488E-8D59-CC9E369D821F}"/>
                </c:ext>
              </c:extLst>
            </c:dLbl>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Sheet1!$A$2:$A$6</c:f>
              <c:strCache>
                <c:ptCount val="5"/>
                <c:pt idx="0">
                  <c:v>1 - nil</c:v>
                </c:pt>
                <c:pt idx="1">
                  <c:v>2</c:v>
                </c:pt>
                <c:pt idx="2">
                  <c:v>3</c:v>
                </c:pt>
                <c:pt idx="3">
                  <c:v>4</c:v>
                </c:pt>
                <c:pt idx="4">
                  <c:v>5-excellent </c:v>
                </c:pt>
              </c:strCache>
            </c:strRef>
          </c:cat>
          <c:val>
            <c:numRef>
              <c:f>Sheet1!$B$2:$B$6</c:f>
              <c:numCache>
                <c:formatCode>General</c:formatCode>
                <c:ptCount val="5"/>
                <c:pt idx="0">
                  <c:v>0</c:v>
                </c:pt>
                <c:pt idx="1">
                  <c:v>0</c:v>
                </c:pt>
                <c:pt idx="2">
                  <c:v>0</c:v>
                </c:pt>
                <c:pt idx="3">
                  <c:v>10</c:v>
                </c:pt>
                <c:pt idx="4">
                  <c:v>90</c:v>
                </c:pt>
              </c:numCache>
            </c:numRef>
          </c:val>
          <c:extLst>
            <c:ext xmlns:c16="http://schemas.microsoft.com/office/drawing/2014/chart" uri="{C3380CC4-5D6E-409C-BE32-E72D297353CC}">
              <c16:uniqueId val="{0000000A-A4C2-488E-8D59-CC9E369D821F}"/>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layout>
        <c:manualLayout>
          <c:xMode val="edge"/>
          <c:yMode val="edge"/>
          <c:x val="0.64069761210807863"/>
          <c:y val="0.34965464651684547"/>
          <c:w val="0.29757281883723491"/>
          <c:h val="0.43933136428630448"/>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7.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8.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9.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10.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3.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5.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6.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7.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8.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9.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10.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2F0230-84D2-45CE-996A-0D67AAA6120F}" type="datetimeFigureOut">
              <a:rPr lang="en-GB" smtClean="0"/>
              <a:t>25/01/2024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D57DAE-5510-470A-A669-29A938BFF7F2}" type="slidenum">
              <a:rPr lang="en-GB" smtClean="0"/>
              <a:t>‹#›</a:t>
            </a:fld>
            <a:endParaRPr lang="en-GB"/>
          </a:p>
        </p:txBody>
      </p:sp>
    </p:spTree>
    <p:extLst>
      <p:ext uri="{BB962C8B-B14F-4D97-AF65-F5344CB8AC3E}">
        <p14:creationId xmlns:p14="http://schemas.microsoft.com/office/powerpoint/2010/main" val="367512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BD57DAE-5510-470A-A669-29A938BFF7F2}" type="slidenum">
              <a:rPr lang="en-GB" smtClean="0"/>
              <a:t>2</a:t>
            </a:fld>
            <a:endParaRPr lang="en-GB"/>
          </a:p>
        </p:txBody>
      </p:sp>
    </p:spTree>
    <p:extLst>
      <p:ext uri="{BB962C8B-B14F-4D97-AF65-F5344CB8AC3E}">
        <p14:creationId xmlns:p14="http://schemas.microsoft.com/office/powerpoint/2010/main" val="3054371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area of</a:t>
            </a:r>
            <a:r>
              <a:rPr lang="en-GB" baseline="0" dirty="0"/>
              <a:t> concern is malnutrition in care home - </a:t>
            </a:r>
            <a:r>
              <a:rPr lang="en-GB" dirty="0"/>
              <a:t>Nutrition</a:t>
            </a:r>
            <a:r>
              <a:rPr lang="en-GB" baseline="0" dirty="0"/>
              <a:t> and Hydration Champions are important to reduce Malnutrition in care homes </a:t>
            </a:r>
          </a:p>
          <a:p>
            <a:endParaRPr lang="en-GB" baseline="0" dirty="0"/>
          </a:p>
        </p:txBody>
      </p:sp>
      <p:sp>
        <p:nvSpPr>
          <p:cNvPr id="4" name="Slide Number Placeholder 3"/>
          <p:cNvSpPr>
            <a:spLocks noGrp="1"/>
          </p:cNvSpPr>
          <p:nvPr>
            <p:ph type="sldNum" sz="quarter" idx="10"/>
          </p:nvPr>
        </p:nvSpPr>
        <p:spPr/>
        <p:txBody>
          <a:bodyPr/>
          <a:lstStyle/>
          <a:p>
            <a:fld id="{7BD57DAE-5510-470A-A669-29A938BFF7F2}" type="slidenum">
              <a:rPr lang="en-GB" smtClean="0"/>
              <a:t>4</a:t>
            </a:fld>
            <a:endParaRPr lang="en-GB"/>
          </a:p>
        </p:txBody>
      </p:sp>
    </p:spTree>
    <p:extLst>
      <p:ext uri="{BB962C8B-B14F-4D97-AF65-F5344CB8AC3E}">
        <p14:creationId xmlns:p14="http://schemas.microsoft.com/office/powerpoint/2010/main" val="33816892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reducing malnutrition is important – we also wanted residents to be able to enjoy food and fluid at the home - Having different things being offered </a:t>
            </a:r>
          </a:p>
          <a:p>
            <a:endParaRPr lang="en-GB" dirty="0"/>
          </a:p>
          <a:p>
            <a:r>
              <a:rPr lang="en-GB" dirty="0"/>
              <a:t>Empowers – Getting staff involved</a:t>
            </a:r>
            <a:r>
              <a:rPr lang="en-GB" baseline="0" dirty="0"/>
              <a:t> the best way that we could </a:t>
            </a:r>
            <a:endParaRPr lang="en-GB" dirty="0"/>
          </a:p>
        </p:txBody>
      </p:sp>
      <p:sp>
        <p:nvSpPr>
          <p:cNvPr id="4" name="Slide Number Placeholder 3"/>
          <p:cNvSpPr>
            <a:spLocks noGrp="1"/>
          </p:cNvSpPr>
          <p:nvPr>
            <p:ph type="sldNum" sz="quarter" idx="10"/>
          </p:nvPr>
        </p:nvSpPr>
        <p:spPr/>
        <p:txBody>
          <a:bodyPr/>
          <a:lstStyle/>
          <a:p>
            <a:fld id="{7BD57DAE-5510-470A-A669-29A938BFF7F2}" type="slidenum">
              <a:rPr lang="en-GB" smtClean="0"/>
              <a:t>5</a:t>
            </a:fld>
            <a:endParaRPr lang="en-GB"/>
          </a:p>
        </p:txBody>
      </p:sp>
    </p:spTree>
    <p:extLst>
      <p:ext uri="{BB962C8B-B14F-4D97-AF65-F5344CB8AC3E}">
        <p14:creationId xmlns:p14="http://schemas.microsoft.com/office/powerpoint/2010/main" val="1230336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the role would entail</a:t>
            </a:r>
          </a:p>
          <a:p>
            <a:endParaRPr lang="en-GB" dirty="0"/>
          </a:p>
        </p:txBody>
      </p:sp>
      <p:sp>
        <p:nvSpPr>
          <p:cNvPr id="4" name="Slide Number Placeholder 3"/>
          <p:cNvSpPr>
            <a:spLocks noGrp="1"/>
          </p:cNvSpPr>
          <p:nvPr>
            <p:ph type="sldNum" sz="quarter" idx="5"/>
          </p:nvPr>
        </p:nvSpPr>
        <p:spPr/>
        <p:txBody>
          <a:bodyPr/>
          <a:lstStyle/>
          <a:p>
            <a:fld id="{7BD57DAE-5510-470A-A669-29A938BFF7F2}" type="slidenum">
              <a:rPr lang="en-GB" smtClean="0"/>
              <a:t>6</a:t>
            </a:fld>
            <a:endParaRPr lang="en-GB"/>
          </a:p>
        </p:txBody>
      </p:sp>
    </p:spTree>
    <p:extLst>
      <p:ext uri="{BB962C8B-B14F-4D97-AF65-F5344CB8AC3E}">
        <p14:creationId xmlns:p14="http://schemas.microsoft.com/office/powerpoint/2010/main" val="19342681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poster when at the home  - Emphases on support and wanted aim this at staff who had an  interest in N and H, not feeling like they had to do this training </a:t>
            </a:r>
          </a:p>
        </p:txBody>
      </p:sp>
      <p:sp>
        <p:nvSpPr>
          <p:cNvPr id="4" name="Slide Number Placeholder 3"/>
          <p:cNvSpPr>
            <a:spLocks noGrp="1"/>
          </p:cNvSpPr>
          <p:nvPr>
            <p:ph type="sldNum" sz="quarter" idx="10"/>
          </p:nvPr>
        </p:nvSpPr>
        <p:spPr/>
        <p:txBody>
          <a:bodyPr/>
          <a:lstStyle/>
          <a:p>
            <a:fld id="{7BD57DAE-5510-470A-A669-29A938BFF7F2}" type="slidenum">
              <a:rPr lang="en-GB" smtClean="0"/>
              <a:t>7</a:t>
            </a:fld>
            <a:endParaRPr lang="en-GB"/>
          </a:p>
        </p:txBody>
      </p:sp>
    </p:spTree>
    <p:extLst>
      <p:ext uri="{BB962C8B-B14F-4D97-AF65-F5344CB8AC3E}">
        <p14:creationId xmlns:p14="http://schemas.microsoft.com/office/powerpoint/2010/main" val="32361058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identification – Reduce risk of malnutrition. Resident has poor appetite etc </a:t>
            </a:r>
          </a:p>
          <a:p>
            <a:r>
              <a:rPr lang="en-GB" dirty="0"/>
              <a:t>We wanted to support the champions </a:t>
            </a:r>
          </a:p>
        </p:txBody>
      </p:sp>
      <p:sp>
        <p:nvSpPr>
          <p:cNvPr id="4" name="Slide Number Placeholder 3"/>
          <p:cNvSpPr>
            <a:spLocks noGrp="1"/>
          </p:cNvSpPr>
          <p:nvPr>
            <p:ph type="sldNum" sz="quarter" idx="5"/>
          </p:nvPr>
        </p:nvSpPr>
        <p:spPr/>
        <p:txBody>
          <a:bodyPr/>
          <a:lstStyle/>
          <a:p>
            <a:fld id="{7BD57DAE-5510-470A-A669-29A938BFF7F2}" type="slidenum">
              <a:rPr lang="en-GB" smtClean="0"/>
              <a:t>8</a:t>
            </a:fld>
            <a:endParaRPr lang="en-GB"/>
          </a:p>
        </p:txBody>
      </p:sp>
    </p:spTree>
    <p:extLst>
      <p:ext uri="{BB962C8B-B14F-4D97-AF65-F5344CB8AC3E}">
        <p14:creationId xmlns:p14="http://schemas.microsoft.com/office/powerpoint/2010/main" val="973092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D57DAE-5510-470A-A669-29A938BFF7F2}" type="slidenum">
              <a:rPr lang="en-GB" smtClean="0"/>
              <a:t>9</a:t>
            </a:fld>
            <a:endParaRPr lang="en-GB"/>
          </a:p>
        </p:txBody>
      </p:sp>
    </p:spTree>
    <p:extLst>
      <p:ext uri="{BB962C8B-B14F-4D97-AF65-F5344CB8AC3E}">
        <p14:creationId xmlns:p14="http://schemas.microsoft.com/office/powerpoint/2010/main" val="2739918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Carry out plan </a:t>
            </a:r>
          </a:p>
        </p:txBody>
      </p:sp>
      <p:sp>
        <p:nvSpPr>
          <p:cNvPr id="4" name="Slide Number Placeholder 3"/>
          <p:cNvSpPr>
            <a:spLocks noGrp="1"/>
          </p:cNvSpPr>
          <p:nvPr>
            <p:ph type="sldNum" sz="quarter" idx="5"/>
          </p:nvPr>
        </p:nvSpPr>
        <p:spPr/>
        <p:txBody>
          <a:bodyPr/>
          <a:lstStyle/>
          <a:p>
            <a:fld id="{7BD57DAE-5510-470A-A669-29A938BFF7F2}" type="slidenum">
              <a:rPr lang="en-GB" smtClean="0"/>
              <a:t>10</a:t>
            </a:fld>
            <a:endParaRPr lang="en-GB"/>
          </a:p>
        </p:txBody>
      </p:sp>
    </p:spTree>
    <p:extLst>
      <p:ext uri="{BB962C8B-B14F-4D97-AF65-F5344CB8AC3E}">
        <p14:creationId xmlns:p14="http://schemas.microsoft.com/office/powerpoint/2010/main" val="5539052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Brought staff into a central</a:t>
            </a:r>
            <a:r>
              <a:rPr lang="en-GB" baseline="0" dirty="0"/>
              <a:t> location – Better interaction   </a:t>
            </a:r>
          </a:p>
          <a:p>
            <a:endParaRPr lang="en-GB" baseline="0" dirty="0"/>
          </a:p>
          <a:p>
            <a:r>
              <a:rPr lang="en-GB" baseline="0" dirty="0"/>
              <a:t>Knitting club – Providing tea trolley with cakes etc. Any event adding food and fluid </a:t>
            </a:r>
            <a:endParaRPr lang="en-GB" dirty="0"/>
          </a:p>
        </p:txBody>
      </p:sp>
      <p:sp>
        <p:nvSpPr>
          <p:cNvPr id="4" name="Slide Number Placeholder 3"/>
          <p:cNvSpPr>
            <a:spLocks noGrp="1"/>
          </p:cNvSpPr>
          <p:nvPr>
            <p:ph type="sldNum" sz="quarter" idx="10"/>
          </p:nvPr>
        </p:nvSpPr>
        <p:spPr/>
        <p:txBody>
          <a:bodyPr/>
          <a:lstStyle/>
          <a:p>
            <a:fld id="{7BD57DAE-5510-470A-A669-29A938BFF7F2}" type="slidenum">
              <a:rPr lang="en-GB" smtClean="0"/>
              <a:t>13</a:t>
            </a:fld>
            <a:endParaRPr lang="en-GB"/>
          </a:p>
        </p:txBody>
      </p:sp>
    </p:spTree>
    <p:extLst>
      <p:ext uri="{BB962C8B-B14F-4D97-AF65-F5344CB8AC3E}">
        <p14:creationId xmlns:p14="http://schemas.microsoft.com/office/powerpoint/2010/main" val="4061952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Could</a:t>
            </a:r>
            <a:r>
              <a:rPr lang="en-GB" baseline="0" dirty="0"/>
              <a:t> put pre and post results on same slide </a:t>
            </a:r>
            <a:endParaRPr lang="en-GB" dirty="0"/>
          </a:p>
        </p:txBody>
      </p:sp>
      <p:sp>
        <p:nvSpPr>
          <p:cNvPr id="4" name="Slide Number Placeholder 3"/>
          <p:cNvSpPr>
            <a:spLocks noGrp="1"/>
          </p:cNvSpPr>
          <p:nvPr>
            <p:ph type="sldNum" sz="quarter" idx="10"/>
          </p:nvPr>
        </p:nvSpPr>
        <p:spPr/>
        <p:txBody>
          <a:bodyPr/>
          <a:lstStyle/>
          <a:p>
            <a:fld id="{7BD57DAE-5510-470A-A669-29A938BFF7F2}" type="slidenum">
              <a:rPr lang="en-GB" smtClean="0"/>
              <a:t>14</a:t>
            </a:fld>
            <a:endParaRPr lang="en-GB"/>
          </a:p>
        </p:txBody>
      </p:sp>
    </p:spTree>
    <p:extLst>
      <p:ext uri="{BB962C8B-B14F-4D97-AF65-F5344CB8AC3E}">
        <p14:creationId xmlns:p14="http://schemas.microsoft.com/office/powerpoint/2010/main" val="815734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Seeing in confidence </a:t>
            </a:r>
          </a:p>
        </p:txBody>
      </p:sp>
      <p:sp>
        <p:nvSpPr>
          <p:cNvPr id="4" name="Slide Number Placeholder 3"/>
          <p:cNvSpPr>
            <a:spLocks noGrp="1"/>
          </p:cNvSpPr>
          <p:nvPr>
            <p:ph type="sldNum" sz="quarter" idx="5"/>
          </p:nvPr>
        </p:nvSpPr>
        <p:spPr/>
        <p:txBody>
          <a:bodyPr/>
          <a:lstStyle/>
          <a:p>
            <a:fld id="{7BD57DAE-5510-470A-A669-29A938BFF7F2}" type="slidenum">
              <a:rPr lang="en-GB" smtClean="0"/>
              <a:t>16</a:t>
            </a:fld>
            <a:endParaRPr lang="en-GB"/>
          </a:p>
        </p:txBody>
      </p:sp>
    </p:spTree>
    <p:extLst>
      <p:ext uri="{BB962C8B-B14F-4D97-AF65-F5344CB8AC3E}">
        <p14:creationId xmlns:p14="http://schemas.microsoft.com/office/powerpoint/2010/main" val="38179432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Has our referral rates gone down? </a:t>
            </a:r>
          </a:p>
        </p:txBody>
      </p:sp>
      <p:sp>
        <p:nvSpPr>
          <p:cNvPr id="4" name="Slide Number Placeholder 3"/>
          <p:cNvSpPr>
            <a:spLocks noGrp="1"/>
          </p:cNvSpPr>
          <p:nvPr>
            <p:ph type="sldNum" sz="quarter" idx="5"/>
          </p:nvPr>
        </p:nvSpPr>
        <p:spPr/>
        <p:txBody>
          <a:bodyPr/>
          <a:lstStyle/>
          <a:p>
            <a:fld id="{7BD57DAE-5510-470A-A669-29A938BFF7F2}" type="slidenum">
              <a:rPr lang="en-GB" smtClean="0"/>
              <a:t>17</a:t>
            </a:fld>
            <a:endParaRPr lang="en-GB"/>
          </a:p>
        </p:txBody>
      </p:sp>
    </p:spTree>
    <p:extLst>
      <p:ext uri="{BB962C8B-B14F-4D97-AF65-F5344CB8AC3E}">
        <p14:creationId xmlns:p14="http://schemas.microsoft.com/office/powerpoint/2010/main" val="36251082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BD57DAE-5510-470A-A669-29A938BFF7F2}" type="slidenum">
              <a:rPr lang="en-GB" smtClean="0"/>
              <a:t>18</a:t>
            </a:fld>
            <a:endParaRPr lang="en-GB"/>
          </a:p>
        </p:txBody>
      </p:sp>
    </p:spTree>
    <p:extLst>
      <p:ext uri="{BB962C8B-B14F-4D97-AF65-F5344CB8AC3E}">
        <p14:creationId xmlns:p14="http://schemas.microsoft.com/office/powerpoint/2010/main" val="36752782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BD57DAE-5510-470A-A669-29A938BFF7F2}" type="slidenum">
              <a:rPr lang="en-GB" smtClean="0"/>
              <a:t>19</a:t>
            </a:fld>
            <a:endParaRPr lang="en-GB"/>
          </a:p>
        </p:txBody>
      </p:sp>
    </p:spTree>
    <p:extLst>
      <p:ext uri="{BB962C8B-B14F-4D97-AF65-F5344CB8AC3E}">
        <p14:creationId xmlns:p14="http://schemas.microsoft.com/office/powerpoint/2010/main" val="26531392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B341A0-D22C-4153-8645-DD43A9E1B010}"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24E3-E344-4148-AC63-850DE80EDA00}" type="slidenum">
              <a:rPr lang="en-GB" smtClean="0"/>
              <a:t>‹#›</a:t>
            </a:fld>
            <a:endParaRPr lang="en-GB"/>
          </a:p>
        </p:txBody>
      </p:sp>
    </p:spTree>
    <p:extLst>
      <p:ext uri="{BB962C8B-B14F-4D97-AF65-F5344CB8AC3E}">
        <p14:creationId xmlns:p14="http://schemas.microsoft.com/office/powerpoint/2010/main" val="40377020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B341A0-D22C-4153-8645-DD43A9E1B010}"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24E3-E344-4148-AC63-850DE80EDA00}" type="slidenum">
              <a:rPr lang="en-GB" smtClean="0"/>
              <a:t>‹#›</a:t>
            </a:fld>
            <a:endParaRPr lang="en-GB"/>
          </a:p>
        </p:txBody>
      </p:sp>
    </p:spTree>
    <p:extLst>
      <p:ext uri="{BB962C8B-B14F-4D97-AF65-F5344CB8AC3E}">
        <p14:creationId xmlns:p14="http://schemas.microsoft.com/office/powerpoint/2010/main" val="3245271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BB341A0-D22C-4153-8645-DD43A9E1B010}"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24E3-E344-4148-AC63-850DE80EDA00}" type="slidenum">
              <a:rPr lang="en-GB" smtClean="0"/>
              <a:t>‹#›</a:t>
            </a:fld>
            <a:endParaRPr lang="en-GB"/>
          </a:p>
        </p:txBody>
      </p:sp>
    </p:spTree>
    <p:extLst>
      <p:ext uri="{BB962C8B-B14F-4D97-AF65-F5344CB8AC3E}">
        <p14:creationId xmlns:p14="http://schemas.microsoft.com/office/powerpoint/2010/main" val="1675976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B341A0-D22C-4153-8645-DD43A9E1B010}"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F24E3-E344-4148-AC63-850DE80EDA00}" type="slidenum">
              <a:rPr lang="en-GB" smtClean="0"/>
              <a:t>‹#›</a:t>
            </a:fld>
            <a:endParaRPr lang="en-GB"/>
          </a:p>
        </p:txBody>
      </p:sp>
    </p:spTree>
    <p:extLst>
      <p:ext uri="{BB962C8B-B14F-4D97-AF65-F5344CB8AC3E}">
        <p14:creationId xmlns:p14="http://schemas.microsoft.com/office/powerpoint/2010/main" val="16644881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B341A0-D22C-4153-8645-DD43A9E1B010}"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CF24E3-E344-4148-AC63-850DE80EDA00}" type="slidenum">
              <a:rPr lang="en-GB" smtClean="0"/>
              <a:t>‹#›</a:t>
            </a:fld>
            <a:endParaRPr lang="en-GB"/>
          </a:p>
        </p:txBody>
      </p:sp>
    </p:spTree>
    <p:extLst>
      <p:ext uri="{BB962C8B-B14F-4D97-AF65-F5344CB8AC3E}">
        <p14:creationId xmlns:p14="http://schemas.microsoft.com/office/powerpoint/2010/main" val="1323086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B341A0-D22C-4153-8645-DD43A9E1B010}"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CF24E3-E344-4148-AC63-850DE80EDA00}" type="slidenum">
              <a:rPr lang="en-GB" smtClean="0"/>
              <a:t>‹#›</a:t>
            </a:fld>
            <a:endParaRPr lang="en-GB"/>
          </a:p>
        </p:txBody>
      </p:sp>
    </p:spTree>
    <p:extLst>
      <p:ext uri="{BB962C8B-B14F-4D97-AF65-F5344CB8AC3E}">
        <p14:creationId xmlns:p14="http://schemas.microsoft.com/office/powerpoint/2010/main" val="29546950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B341A0-D22C-4153-8645-DD43A9E1B010}"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FCF24E3-E344-4148-AC63-850DE80EDA00}" type="slidenum">
              <a:rPr lang="en-GB" smtClean="0"/>
              <a:t>‹#›</a:t>
            </a:fld>
            <a:endParaRPr lang="en-GB"/>
          </a:p>
        </p:txBody>
      </p:sp>
    </p:spTree>
    <p:extLst>
      <p:ext uri="{BB962C8B-B14F-4D97-AF65-F5344CB8AC3E}">
        <p14:creationId xmlns:p14="http://schemas.microsoft.com/office/powerpoint/2010/main" val="3481984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BB341A0-D22C-4153-8645-DD43A9E1B010}"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F24E3-E344-4148-AC63-850DE80EDA00}" type="slidenum">
              <a:rPr lang="en-GB" smtClean="0"/>
              <a:t>‹#›</a:t>
            </a:fld>
            <a:endParaRPr lang="en-GB"/>
          </a:p>
        </p:txBody>
      </p:sp>
    </p:spTree>
    <p:extLst>
      <p:ext uri="{BB962C8B-B14F-4D97-AF65-F5344CB8AC3E}">
        <p14:creationId xmlns:p14="http://schemas.microsoft.com/office/powerpoint/2010/main" val="3762368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BB341A0-D22C-4153-8645-DD43A9E1B010}"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CF24E3-E344-4148-AC63-850DE80EDA00}" type="slidenum">
              <a:rPr lang="en-GB" smtClean="0"/>
              <a:t>‹#›</a:t>
            </a:fld>
            <a:endParaRPr lang="en-GB"/>
          </a:p>
        </p:txBody>
      </p:sp>
    </p:spTree>
    <p:extLst>
      <p:ext uri="{BB962C8B-B14F-4D97-AF65-F5344CB8AC3E}">
        <p14:creationId xmlns:p14="http://schemas.microsoft.com/office/powerpoint/2010/main" val="751086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B341A0-D22C-4153-8645-DD43A9E1B010}"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24E3-E344-4148-AC63-850DE80EDA00}" type="slidenum">
              <a:rPr lang="en-GB" smtClean="0"/>
              <a:t>‹#›</a:t>
            </a:fld>
            <a:endParaRPr lang="en-GB"/>
          </a:p>
        </p:txBody>
      </p:sp>
    </p:spTree>
    <p:extLst>
      <p:ext uri="{BB962C8B-B14F-4D97-AF65-F5344CB8AC3E}">
        <p14:creationId xmlns:p14="http://schemas.microsoft.com/office/powerpoint/2010/main" val="26889452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B341A0-D22C-4153-8645-DD43A9E1B010}"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CF24E3-E344-4148-AC63-850DE80EDA00}" type="slidenum">
              <a:rPr lang="en-GB" smtClean="0"/>
              <a:t>‹#›</a:t>
            </a:fld>
            <a:endParaRPr lang="en-GB"/>
          </a:p>
        </p:txBody>
      </p:sp>
    </p:spTree>
    <p:extLst>
      <p:ext uri="{BB962C8B-B14F-4D97-AF65-F5344CB8AC3E}">
        <p14:creationId xmlns:p14="http://schemas.microsoft.com/office/powerpoint/2010/main" val="1653387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B341A0-D22C-4153-8645-DD43A9E1B010}" type="datetimeFigureOut">
              <a:rPr lang="en-GB" smtClean="0"/>
              <a:t>25/01/2024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CF24E3-E344-4148-AC63-850DE80EDA00}" type="slidenum">
              <a:rPr lang="en-GB" smtClean="0"/>
              <a:t>‹#›</a:t>
            </a:fld>
            <a:endParaRPr lang="en-GB"/>
          </a:p>
        </p:txBody>
      </p:sp>
    </p:spTree>
    <p:extLst>
      <p:ext uri="{BB962C8B-B14F-4D97-AF65-F5344CB8AC3E}">
        <p14:creationId xmlns:p14="http://schemas.microsoft.com/office/powerpoint/2010/main" val="3309966105"/>
      </p:ext>
    </p:extLst>
  </p:cSld>
  <p:clrMap bg1="lt1" tx1="dk1" bg2="lt2" tx2="dk2" accent1="accent1" accent2="accent2" accent3="accent3" accent4="accent4" accent5="accent5" accent6="accent6" hlink="hlink" folHlink="folHlink"/>
  <p:sldLayoutIdLst>
    <p:sldLayoutId id="2147484206" r:id="rId1"/>
    <p:sldLayoutId id="2147484207" r:id="rId2"/>
    <p:sldLayoutId id="2147484208" r:id="rId3"/>
    <p:sldLayoutId id="2147484209" r:id="rId4"/>
    <p:sldLayoutId id="2147484210" r:id="rId5"/>
    <p:sldLayoutId id="2147484211" r:id="rId6"/>
    <p:sldLayoutId id="2147484212" r:id="rId7"/>
    <p:sldLayoutId id="2147484213" r:id="rId8"/>
    <p:sldLayoutId id="2147484214" r:id="rId9"/>
    <p:sldLayoutId id="2147484215" r:id="rId10"/>
    <p:sldLayoutId id="214748421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chart" Target="../charts/chart2.xml"/></Relationships>
</file>

<file path=ppt/slides/_rels/slide11.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hart" Target="../charts/chart6.xm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chart" Target="../charts/chart7.xml"/></Relationships>
</file>

<file path=ppt/slides/_rels/slide15.xml.rels><?xml version="1.0" encoding="UTF-8" standalone="yes"?>
<Relationships xmlns="http://schemas.openxmlformats.org/package/2006/relationships"><Relationship Id="rId3" Type="http://schemas.openxmlformats.org/officeDocument/2006/relationships/chart" Target="../charts/chart9.xml"/><Relationship Id="rId2" Type="http://schemas.openxmlformats.org/officeDocument/2006/relationships/chart" Target="../charts/chart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chart" Target="../charts/chart10.xm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gov.wales/sites/default/files/publications/2019-12/food-and-nutrition-care-homes-older-people-guidance-complete.pdf" TargetMode="External"/><Relationship Id="rId3" Type="http://schemas.openxmlformats.org/officeDocument/2006/relationships/hyperlink" Target="https://www.bapen.org.uk/must-and-self-screening/nutritional-screening/#:~:text=It%20is%20a%20rapid%2C%20simple,and%20appropriate%20nutritional%20advice%20provided" TargetMode="External"/><Relationship Id="rId7" Type="http://schemas.openxmlformats.org/officeDocument/2006/relationships/hyperlink" Target="https://www.who.int/news-room/fact-sheets/detail/healthy-diet"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hyperlink" Target="https://nutritionandhydrationweek.co.uk/global-tea-party/" TargetMode="External"/><Relationship Id="rId5" Type="http://schemas.openxmlformats.org/officeDocument/2006/relationships/hyperlink" Target="https://www.england.nhs.uk/wp-content/uploads/2022/01/qsir-pdsa-cycles-model-for-improvement.pdf" TargetMode="External"/><Relationship Id="rId4" Type="http://schemas.openxmlformats.org/officeDocument/2006/relationships/hyperlink" Target="https://www.malnutritiontaskforce.org.uk/professionals/care-hom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01270" y="1534101"/>
            <a:ext cx="9144000" cy="2801389"/>
          </a:xfrm>
        </p:spPr>
        <p:txBody>
          <a:bodyPr>
            <a:noAutofit/>
          </a:bodyPr>
          <a:lstStyle/>
          <a:p>
            <a:r>
              <a:rPr lang="en-GB" sz="6000" b="1" dirty="0">
                <a:latin typeface="Calibri" panose="020F0502020204030204" pitchFamily="34" charset="0"/>
                <a:cs typeface="Calibri" panose="020F0502020204030204" pitchFamily="34" charset="0"/>
              </a:rPr>
              <a:t>Nutrition and Hydration Champion Training in Nursing Homes </a:t>
            </a:r>
          </a:p>
        </p:txBody>
      </p:sp>
      <p:sp>
        <p:nvSpPr>
          <p:cNvPr id="3" name="TextBox 2"/>
          <p:cNvSpPr txBox="1"/>
          <p:nvPr/>
        </p:nvSpPr>
        <p:spPr>
          <a:xfrm>
            <a:off x="7563402" y="5323899"/>
            <a:ext cx="3940342" cy="646331"/>
          </a:xfrm>
          <a:prstGeom prst="rect">
            <a:avLst/>
          </a:prstGeom>
          <a:noFill/>
        </p:spPr>
        <p:txBody>
          <a:bodyPr wrap="square" rtlCol="0">
            <a:spAutoFit/>
          </a:bodyPr>
          <a:lstStyle/>
          <a:p>
            <a:r>
              <a:rPr lang="en-GB" sz="3600" b="1" dirty="0">
                <a:latin typeface="Calibri" panose="020F0502020204030204" pitchFamily="34" charset="0"/>
                <a:cs typeface="Calibri" panose="020F0502020204030204" pitchFamily="34" charset="0"/>
              </a:rPr>
              <a:t>Rhiannon Edwards </a:t>
            </a:r>
          </a:p>
        </p:txBody>
      </p:sp>
    </p:spTree>
    <p:extLst>
      <p:ext uri="{BB962C8B-B14F-4D97-AF65-F5344CB8AC3E}">
        <p14:creationId xmlns:p14="http://schemas.microsoft.com/office/powerpoint/2010/main" val="13319774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b="1" dirty="0">
                <a:latin typeface="+mn-lt"/>
              </a:rPr>
              <a:t>Introduction</a:t>
            </a:r>
            <a:r>
              <a:rPr lang="en-GB" sz="3600" dirty="0">
                <a:latin typeface="+mn-lt"/>
              </a:rPr>
              <a:t> </a:t>
            </a:r>
          </a:p>
        </p:txBody>
      </p:sp>
      <p:sp>
        <p:nvSpPr>
          <p:cNvPr id="3" name="Content Placeholder 2"/>
          <p:cNvSpPr>
            <a:spLocks noGrp="1"/>
          </p:cNvSpPr>
          <p:nvPr>
            <p:ph idx="1"/>
          </p:nvPr>
        </p:nvSpPr>
        <p:spPr/>
        <p:txBody>
          <a:bodyPr>
            <a:normAutofit/>
          </a:bodyPr>
          <a:lstStyle/>
          <a:p>
            <a:pPr marL="0" indent="0">
              <a:buNone/>
            </a:pPr>
            <a:r>
              <a:rPr lang="en-GB" sz="3200" dirty="0">
                <a:latin typeface="Calibri" panose="020F0502020204030204" pitchFamily="34" charset="0"/>
                <a:cs typeface="Calibri" panose="020F0502020204030204" pitchFamily="34" charset="0"/>
              </a:rPr>
              <a:t>Today I am going to present an overview of a quality improvement project aimed at educating the standard of Nutrition and Hydration to staff in care homes. This involved creating and implementing a training programme and the focus of this training was to enhance the knowledge of care home staff and educate them on how they could apply this knowledge to improve the overall wellbeing of the residents </a:t>
            </a:r>
          </a:p>
          <a:p>
            <a:pPr marL="0" indent="0">
              <a:buNone/>
            </a:pPr>
            <a:endParaRPr lang="en-GB" sz="3200" dirty="0">
              <a:latin typeface="Calibri" panose="020F0502020204030204" pitchFamily="34" charset="0"/>
              <a:cs typeface="Calibri" panose="020F0502020204030204" pitchFamily="34" charset="0"/>
            </a:endParaRPr>
          </a:p>
          <a:p>
            <a:pPr marL="0" indent="0">
              <a:buNone/>
            </a:pPr>
            <a:r>
              <a:rPr lang="en-GB" sz="3200" dirty="0">
                <a:latin typeface="Calibri" panose="020F0502020204030204" pitchFamily="34" charset="0"/>
                <a:cs typeface="Calibri" panose="020F0502020204030204" pitchFamily="34" charset="0"/>
              </a:rPr>
              <a:t>This project implemented the PDSA Cycle </a:t>
            </a:r>
          </a:p>
          <a:p>
            <a:pPr marL="0" indent="0">
              <a:buNone/>
            </a:pPr>
            <a:endParaRPr lang="en-GB" sz="36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11619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7192" y="1366419"/>
            <a:ext cx="8596668" cy="911629"/>
          </a:xfrm>
        </p:spPr>
        <p:txBody>
          <a:bodyPr>
            <a:normAutofit fontScale="90000"/>
          </a:bodyPr>
          <a:lstStyle/>
          <a:p>
            <a:pPr algn="ctr"/>
            <a:r>
              <a:rPr lang="en-GB" sz="6700" b="1" u="sng" dirty="0">
                <a:latin typeface="Calibri" panose="020F0502020204030204" pitchFamily="34" charset="0"/>
                <a:cs typeface="Calibri" panose="020F0502020204030204" pitchFamily="34" charset="0"/>
              </a:rPr>
              <a:t>PDSA Cycle</a:t>
            </a:r>
            <a:br>
              <a:rPr lang="en-GB" sz="6700" b="1" u="sng" dirty="0">
                <a:latin typeface="Calibri" panose="020F0502020204030204" pitchFamily="34" charset="0"/>
                <a:cs typeface="Calibri" panose="020F0502020204030204" pitchFamily="34" charset="0"/>
              </a:rPr>
            </a:br>
            <a:r>
              <a:rPr lang="en-GB" sz="2700" b="1" dirty="0">
                <a:latin typeface="Calibri" panose="020F0502020204030204" pitchFamily="34" charset="0"/>
                <a:cs typeface="Calibri" panose="020F0502020204030204" pitchFamily="34" charset="0"/>
              </a:rPr>
              <a:t>“</a:t>
            </a:r>
            <a:r>
              <a:rPr lang="en-GB" sz="2700" b="1" dirty="0"/>
              <a:t>The model for improvement provides a framework for developing, testing and implementing changes leading to improvement” (NHS England, Quality, Service Improvement and Redesign Tools: Plan, Do, Study, Act (PDSA) cycles and the model for improvement, Page 2, 2022)</a:t>
            </a:r>
            <a:br>
              <a:rPr lang="en-GB" sz="2200" b="1" dirty="0">
                <a:latin typeface="Calibri" panose="020F0502020204030204" pitchFamily="34" charset="0"/>
                <a:cs typeface="Calibri" panose="020F0502020204030204" pitchFamily="34" charset="0"/>
              </a:rPr>
            </a:br>
            <a:br>
              <a:rPr lang="en-GB" sz="2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 </a:t>
            </a:r>
          </a:p>
        </p:txBody>
      </p:sp>
      <p:pic>
        <p:nvPicPr>
          <p:cNvPr id="1030" name="Picture 6" descr="Certificates, QIPs &amp; CPD | Health Toolbox"/>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380526" y="2688104"/>
            <a:ext cx="3810000" cy="37623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7136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b="1" u="sng" dirty="0">
                <a:latin typeface="+mn-lt"/>
              </a:rPr>
              <a:t>Malnutrition in Care Homes</a:t>
            </a:r>
            <a:r>
              <a:rPr lang="en-GB" sz="5400" b="1" u="sng" dirty="0">
                <a:latin typeface="+mn-lt"/>
              </a:rPr>
              <a:t> </a:t>
            </a:r>
          </a:p>
        </p:txBody>
      </p:sp>
      <p:sp>
        <p:nvSpPr>
          <p:cNvPr id="3" name="Content Placeholder 2"/>
          <p:cNvSpPr>
            <a:spLocks noGrp="1"/>
          </p:cNvSpPr>
          <p:nvPr>
            <p:ph idx="1"/>
          </p:nvPr>
        </p:nvSpPr>
        <p:spPr>
          <a:xfrm>
            <a:off x="838200" y="1690688"/>
            <a:ext cx="10789365" cy="4742809"/>
          </a:xfrm>
        </p:spPr>
        <p:txBody>
          <a:bodyPr>
            <a:noAutofit/>
          </a:bodyPr>
          <a:lstStyle/>
          <a:p>
            <a:r>
              <a:rPr lang="en-GB" sz="3200" dirty="0"/>
              <a:t>Malnutrition is predominantly in the elderly, especially individuals residing in care homes (Welsh Government, 2019) </a:t>
            </a:r>
          </a:p>
          <a:p>
            <a:r>
              <a:rPr lang="en-GB" sz="3200" dirty="0"/>
              <a:t>Welsh Government (2019) believe that all food and fluid given to older adults needs to be pleasant, nourishing and available at all times. </a:t>
            </a:r>
          </a:p>
          <a:p>
            <a:r>
              <a:rPr lang="en-GB" sz="3200" dirty="0"/>
              <a:t>It is a requirement that all individuals in care homes have adequate food and drink and have the assistance that they require to eat and drink when needed (Malnutrition Task Force, 2024) </a:t>
            </a:r>
          </a:p>
          <a:p>
            <a:endParaRPr lang="en-GB" sz="3200" dirty="0"/>
          </a:p>
          <a:p>
            <a:endParaRPr lang="en-GB" sz="3200" dirty="0">
              <a:latin typeface="Calibri" panose="020F0502020204030204" pitchFamily="34" charset="0"/>
              <a:cs typeface="Calibri" panose="020F0502020204030204" pitchFamily="34" charset="0"/>
            </a:endParaRPr>
          </a:p>
          <a:p>
            <a:pPr marL="0" indent="0">
              <a:buNone/>
            </a:pP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36455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6255" y="584662"/>
            <a:ext cx="11646129" cy="1320800"/>
          </a:xfrm>
        </p:spPr>
        <p:txBody>
          <a:bodyPr>
            <a:normAutofit/>
          </a:bodyPr>
          <a:lstStyle/>
          <a:p>
            <a:pPr algn="ctr"/>
            <a:r>
              <a:rPr lang="en-GB" sz="6000" b="1" dirty="0">
                <a:latin typeface="Calibri" panose="020F0502020204030204" pitchFamily="34" charset="0"/>
                <a:cs typeface="Calibri" panose="020F0502020204030204" pitchFamily="34" charset="0"/>
              </a:rPr>
              <a:t>	</a:t>
            </a:r>
            <a:r>
              <a:rPr lang="en-GB" sz="6000" b="1" u="sng" dirty="0">
                <a:latin typeface="Calibri" panose="020F0502020204030204" pitchFamily="34" charset="0"/>
                <a:cs typeface="Calibri" panose="020F0502020204030204" pitchFamily="34" charset="0"/>
              </a:rPr>
              <a:t>Why is this training important? </a:t>
            </a:r>
          </a:p>
        </p:txBody>
      </p:sp>
      <p:sp>
        <p:nvSpPr>
          <p:cNvPr id="3" name="Content Placeholder 2"/>
          <p:cNvSpPr>
            <a:spLocks noGrp="1"/>
          </p:cNvSpPr>
          <p:nvPr>
            <p:ph idx="1"/>
          </p:nvPr>
        </p:nvSpPr>
        <p:spPr>
          <a:xfrm>
            <a:off x="982134" y="2078886"/>
            <a:ext cx="10515600" cy="4351338"/>
          </a:xfrm>
        </p:spPr>
        <p:txBody>
          <a:bodyPr>
            <a:normAutofit/>
          </a:bodyPr>
          <a:lstStyle/>
          <a:p>
            <a:r>
              <a:rPr lang="en-GB" sz="3200" dirty="0">
                <a:latin typeface="Calibri" panose="020F0502020204030204" pitchFamily="34" charset="0"/>
                <a:cs typeface="Calibri" panose="020F0502020204030204" pitchFamily="34" charset="0"/>
              </a:rPr>
              <a:t>Good nutrition and hydration are vital for everyone, especially throughout the duration of their life (World Health Organization, 2023)</a:t>
            </a:r>
          </a:p>
          <a:p>
            <a:r>
              <a:rPr lang="en-GB" sz="3200" dirty="0">
                <a:latin typeface="Calibri" panose="020F0502020204030204" pitchFamily="34" charset="0"/>
                <a:cs typeface="Calibri" panose="020F0502020204030204" pitchFamily="34" charset="0"/>
              </a:rPr>
              <a:t>Aiming for early identification and treatment of malnutrition </a:t>
            </a:r>
          </a:p>
          <a:p>
            <a:r>
              <a:rPr lang="en-GB" sz="3200" dirty="0">
                <a:latin typeface="Calibri" panose="020F0502020204030204" pitchFamily="34" charset="0"/>
                <a:cs typeface="Calibri" panose="020F0502020204030204" pitchFamily="34" charset="0"/>
              </a:rPr>
              <a:t>Empowers staff to understand what role they can play to improve their residents wellbeing and in turn becoming Nutrition and Hydration Champions– “Let’s make Nutrition and Hydration fun”.</a:t>
            </a:r>
          </a:p>
          <a:p>
            <a:pPr marL="0" indent="0">
              <a:buNone/>
            </a:pPr>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732803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b="1" u="sng" dirty="0">
                <a:latin typeface="Calibri" panose="020F0502020204030204" pitchFamily="34" charset="0"/>
                <a:cs typeface="Calibri" panose="020F0502020204030204" pitchFamily="34" charset="0"/>
              </a:rPr>
              <a:t>Plan </a:t>
            </a:r>
          </a:p>
        </p:txBody>
      </p:sp>
      <p:sp>
        <p:nvSpPr>
          <p:cNvPr id="3" name="Content Placeholder 2"/>
          <p:cNvSpPr>
            <a:spLocks noGrp="1"/>
          </p:cNvSpPr>
          <p:nvPr>
            <p:ph idx="1"/>
          </p:nvPr>
        </p:nvSpPr>
        <p:spPr>
          <a:xfrm>
            <a:off x="752147" y="2177214"/>
            <a:ext cx="11017066" cy="3880773"/>
          </a:xfrm>
        </p:spPr>
        <p:txBody>
          <a:bodyPr>
            <a:normAutofit/>
          </a:bodyPr>
          <a:lstStyle/>
          <a:p>
            <a:r>
              <a:rPr lang="en-GB" sz="3200" dirty="0">
                <a:latin typeface="Calibri" panose="020F0502020204030204" pitchFamily="34" charset="0"/>
                <a:cs typeface="Calibri" panose="020F0502020204030204" pitchFamily="34" charset="0"/>
              </a:rPr>
              <a:t>Create a description of a Nutrition and Hydration Champion role </a:t>
            </a:r>
          </a:p>
          <a:p>
            <a:r>
              <a:rPr lang="en-GB" sz="3200" dirty="0">
                <a:latin typeface="Calibri" panose="020F0502020204030204" pitchFamily="34" charset="0"/>
                <a:cs typeface="Calibri" panose="020F0502020204030204" pitchFamily="34" charset="0"/>
              </a:rPr>
              <a:t>Promotion of the role via poster/social media </a:t>
            </a:r>
          </a:p>
          <a:p>
            <a:r>
              <a:rPr lang="en-GB" sz="3200" dirty="0">
                <a:latin typeface="Calibri" panose="020F0502020204030204" pitchFamily="34" charset="0"/>
                <a:cs typeface="Calibri" panose="020F0502020204030204" pitchFamily="34" charset="0"/>
              </a:rPr>
              <a:t>Create a training programme (</a:t>
            </a:r>
            <a:r>
              <a:rPr lang="en-GB" sz="3200" dirty="0" err="1">
                <a:latin typeface="Calibri" panose="020F0502020204030204" pitchFamily="34" charset="0"/>
                <a:cs typeface="Calibri" panose="020F0502020204030204" pitchFamily="34" charset="0"/>
              </a:rPr>
              <a:t>Powerpoint</a:t>
            </a:r>
            <a:r>
              <a:rPr lang="en-GB" sz="3200" dirty="0">
                <a:latin typeface="Calibri" panose="020F0502020204030204" pitchFamily="34" charset="0"/>
                <a:cs typeface="Calibri" panose="020F0502020204030204" pitchFamily="34" charset="0"/>
              </a:rPr>
              <a:t> presentation), organise dates/location to deliver the training </a:t>
            </a:r>
          </a:p>
          <a:p>
            <a:r>
              <a:rPr lang="en-GB" sz="3200" dirty="0">
                <a:latin typeface="Calibri" panose="020F0502020204030204" pitchFamily="34" charset="0"/>
                <a:cs typeface="Calibri" panose="020F0502020204030204" pitchFamily="34" charset="0"/>
              </a:rPr>
              <a:t>Pre/Post Questionnaires to staff to understand their level of knowledge before and after the training </a:t>
            </a:r>
          </a:p>
          <a:p>
            <a:endParaRPr lang="en-GB" dirty="0"/>
          </a:p>
        </p:txBody>
      </p:sp>
      <p:pic>
        <p:nvPicPr>
          <p:cNvPr id="4" name="Picture 6" descr="Certificates, QIPs &amp; CPD | Health Toolbo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94506" y="0"/>
            <a:ext cx="2497494" cy="1950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1302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3703" y="0"/>
            <a:ext cx="5378334" cy="6949439"/>
          </a:xfrm>
          <a:prstGeom prst="rect">
            <a:avLst/>
          </a:prstGeom>
        </p:spPr>
      </p:pic>
      <p:sp>
        <p:nvSpPr>
          <p:cNvPr id="3" name="TextBox 2"/>
          <p:cNvSpPr txBox="1"/>
          <p:nvPr/>
        </p:nvSpPr>
        <p:spPr>
          <a:xfrm>
            <a:off x="6050557" y="183434"/>
            <a:ext cx="6007331" cy="6647974"/>
          </a:xfrm>
          <a:prstGeom prst="rect">
            <a:avLst/>
          </a:prstGeom>
          <a:noFill/>
        </p:spPr>
        <p:txBody>
          <a:bodyPr wrap="square" rtlCol="0">
            <a:spAutoFit/>
          </a:bodyPr>
          <a:lstStyle/>
          <a:p>
            <a:r>
              <a:rPr lang="en-GB" sz="3000" dirty="0"/>
              <a:t>Emails were sent to all 11 Care Homes in the Bridgend Locality with this poster to invite them to attend the Nutrition and Hydration Training – Date yet to be confirmed </a:t>
            </a:r>
          </a:p>
          <a:p>
            <a:endParaRPr lang="en-GB" sz="3000" dirty="0"/>
          </a:p>
          <a:p>
            <a:r>
              <a:rPr lang="en-GB" sz="3000" dirty="0"/>
              <a:t>Promotion of this was also done when any Dietetic staff attended the home along with social media posts asking staff to join the training </a:t>
            </a:r>
          </a:p>
          <a:p>
            <a:endParaRPr lang="en-GB" sz="3000" dirty="0"/>
          </a:p>
          <a:p>
            <a:r>
              <a:rPr lang="en-GB" sz="3000" dirty="0"/>
              <a:t>We also discussed with managers how this could benefit their residents </a:t>
            </a:r>
          </a:p>
          <a:p>
            <a:endParaRPr lang="en-GB" dirty="0"/>
          </a:p>
          <a:p>
            <a:endParaRPr lang="en-GB" dirty="0"/>
          </a:p>
        </p:txBody>
      </p:sp>
    </p:spTree>
    <p:extLst>
      <p:ext uri="{BB962C8B-B14F-4D97-AF65-F5344CB8AC3E}">
        <p14:creationId xmlns:p14="http://schemas.microsoft.com/office/powerpoint/2010/main" val="8265132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b="1" u="sng" dirty="0">
                <a:latin typeface="Calibri" panose="020F0502020204030204" pitchFamily="34" charset="0"/>
                <a:cs typeface="Calibri" panose="020F0502020204030204" pitchFamily="34" charset="0"/>
              </a:rPr>
              <a:t>Aim of Project</a:t>
            </a:r>
            <a:endParaRPr lang="en-GB" sz="6000" b="1" dirty="0">
              <a:latin typeface="Calibri" panose="020F0502020204030204" pitchFamily="34" charset="0"/>
              <a:cs typeface="Calibri" panose="020F0502020204030204" pitchFamily="34" charset="0"/>
            </a:endParaRPr>
          </a:p>
        </p:txBody>
      </p:sp>
      <p:sp>
        <p:nvSpPr>
          <p:cNvPr id="3" name="Content Placeholder 2"/>
          <p:cNvSpPr>
            <a:spLocks noGrp="1"/>
          </p:cNvSpPr>
          <p:nvPr>
            <p:ph idx="1"/>
          </p:nvPr>
        </p:nvSpPr>
        <p:spPr>
          <a:xfrm>
            <a:off x="743836" y="1744952"/>
            <a:ext cx="10774654" cy="3880773"/>
          </a:xfrm>
        </p:spPr>
        <p:txBody>
          <a:bodyPr>
            <a:normAutofit lnSpcReduction="10000"/>
          </a:bodyPr>
          <a:lstStyle/>
          <a:p>
            <a:r>
              <a:rPr lang="en-GB" sz="3200" dirty="0">
                <a:latin typeface="Calibri" panose="020F0502020204030204" pitchFamily="34" charset="0"/>
                <a:cs typeface="Calibri" panose="020F0502020204030204" pitchFamily="34" charset="0"/>
              </a:rPr>
              <a:t>To ensure early identification of risk of malnutrition and create a consistent approach to nutritional care</a:t>
            </a:r>
          </a:p>
          <a:p>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To promote food and drink as an essential part of residents care package </a:t>
            </a:r>
          </a:p>
          <a:p>
            <a:pPr marL="0" indent="0">
              <a:buNone/>
            </a:pPr>
            <a:endParaRPr lang="en-GB" sz="3200" dirty="0">
              <a:latin typeface="Calibri" panose="020F0502020204030204" pitchFamily="34" charset="0"/>
              <a:cs typeface="Calibri" panose="020F0502020204030204" pitchFamily="34" charset="0"/>
            </a:endParaRPr>
          </a:p>
          <a:p>
            <a:r>
              <a:rPr lang="en-GB" sz="3200" dirty="0">
                <a:latin typeface="Calibri" panose="020F0502020204030204" pitchFamily="34" charset="0"/>
                <a:cs typeface="Calibri" panose="020F0502020204030204" pitchFamily="34" charset="0"/>
              </a:rPr>
              <a:t>Improve communication between the dietetic team and care homes. </a:t>
            </a:r>
          </a:p>
          <a:p>
            <a:endParaRPr lang="en-GB" sz="32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54199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b="1" u="sng" dirty="0">
                <a:latin typeface="Calibri" panose="020F0502020204030204" pitchFamily="34" charset="0"/>
                <a:cs typeface="Calibri" panose="020F0502020204030204" pitchFamily="34" charset="0"/>
              </a:rPr>
              <a:t>Objectives and Benefits </a:t>
            </a:r>
            <a:r>
              <a:rPr lang="en-GB" sz="6000" b="1" dirty="0">
                <a:latin typeface="Calibri" panose="020F0502020204030204" pitchFamily="34" charset="0"/>
                <a:cs typeface="Calibri" panose="020F0502020204030204" pitchFamily="34" charset="0"/>
              </a:rPr>
              <a:t> </a:t>
            </a:r>
          </a:p>
        </p:txBody>
      </p:sp>
      <p:sp>
        <p:nvSpPr>
          <p:cNvPr id="3" name="Content Placeholder 2"/>
          <p:cNvSpPr>
            <a:spLocks noGrp="1"/>
          </p:cNvSpPr>
          <p:nvPr>
            <p:ph idx="1"/>
          </p:nvPr>
        </p:nvSpPr>
        <p:spPr>
          <a:xfrm>
            <a:off x="937953" y="1833113"/>
            <a:ext cx="10515600" cy="4793239"/>
          </a:xfrm>
        </p:spPr>
        <p:txBody>
          <a:bodyPr>
            <a:normAutofit/>
          </a:bodyPr>
          <a:lstStyle/>
          <a:p>
            <a:r>
              <a:rPr lang="en-GB" sz="3200" dirty="0">
                <a:latin typeface="Calibri" panose="020F0502020204030204" pitchFamily="34" charset="0"/>
                <a:cs typeface="Calibri" panose="020F0502020204030204" pitchFamily="34" charset="0"/>
              </a:rPr>
              <a:t>Identify risk factors of malnutrition and dehydration</a:t>
            </a:r>
          </a:p>
          <a:p>
            <a:r>
              <a:rPr lang="en-GB" sz="3200" dirty="0">
                <a:latin typeface="Calibri" panose="020F0502020204030204" pitchFamily="34" charset="0"/>
                <a:cs typeface="Calibri" panose="020F0502020204030204" pitchFamily="34" charset="0"/>
              </a:rPr>
              <a:t>Understand and evidence the importance of nutritional screening - This is the initial action to identify individuals who could be at risk of malnutrition, and may gain some benefit from suitable nutritional intervention  (BAPEN, 2024)</a:t>
            </a:r>
          </a:p>
          <a:p>
            <a:r>
              <a:rPr lang="en-GB" sz="3200" dirty="0">
                <a:latin typeface="Calibri" panose="020F0502020204030204" pitchFamily="34" charset="0"/>
                <a:cs typeface="Calibri" panose="020F0502020204030204" pitchFamily="34" charset="0"/>
              </a:rPr>
              <a:t>Identify what makes a well completed Food &amp; Fluid Chart </a:t>
            </a:r>
          </a:p>
          <a:p>
            <a:r>
              <a:rPr lang="en-GB" sz="3200" dirty="0">
                <a:latin typeface="Calibri" panose="020F0502020204030204" pitchFamily="34" charset="0"/>
                <a:cs typeface="Calibri" panose="020F0502020204030204" pitchFamily="34" charset="0"/>
              </a:rPr>
              <a:t>Understand your role as a nutrition and hydration champion </a:t>
            </a:r>
          </a:p>
          <a:p>
            <a:r>
              <a:rPr lang="en-GB" sz="3200" dirty="0">
                <a:latin typeface="Calibri" panose="020F0502020204030204" pitchFamily="34" charset="0"/>
                <a:cs typeface="Calibri" panose="020F0502020204030204" pitchFamily="34" charset="0"/>
              </a:rPr>
              <a:t>Improve confidence in suggesting a positive change to promote food and fluid intake </a:t>
            </a:r>
          </a:p>
          <a:p>
            <a:endParaRPr lang="en-GB" dirty="0"/>
          </a:p>
        </p:txBody>
      </p:sp>
    </p:spTree>
    <p:extLst>
      <p:ext uri="{BB962C8B-B14F-4D97-AF65-F5344CB8AC3E}">
        <p14:creationId xmlns:p14="http://schemas.microsoft.com/office/powerpoint/2010/main" val="293123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6000" b="1" u="sng" dirty="0">
                <a:latin typeface="Calibri" panose="020F0502020204030204" pitchFamily="34" charset="0"/>
                <a:cs typeface="Calibri" panose="020F0502020204030204" pitchFamily="34" charset="0"/>
              </a:rPr>
              <a:t>DO</a:t>
            </a:r>
            <a:br>
              <a:rPr lang="en-GB" sz="6000" b="1" dirty="0">
                <a:latin typeface="Calibri" panose="020F0502020204030204" pitchFamily="34" charset="0"/>
                <a:cs typeface="Calibri" panose="020F0502020204030204" pitchFamily="34" charset="0"/>
              </a:rPr>
            </a:br>
            <a:r>
              <a:rPr lang="en-GB" sz="5300" b="1" dirty="0">
                <a:latin typeface="Calibri" panose="020F0502020204030204" pitchFamily="34" charset="0"/>
                <a:cs typeface="Calibri" panose="020F0502020204030204" pitchFamily="34" charset="0"/>
              </a:rPr>
              <a:t>Pre Training Data </a:t>
            </a:r>
            <a:br>
              <a:rPr lang="en-GB" sz="6000" b="1" dirty="0">
                <a:latin typeface="Calibri" panose="020F0502020204030204" pitchFamily="34" charset="0"/>
                <a:cs typeface="Calibri" panose="020F0502020204030204" pitchFamily="34" charset="0"/>
              </a:rPr>
            </a:br>
            <a:r>
              <a:rPr lang="en-GB" sz="2700" b="1" u="sng" dirty="0">
                <a:latin typeface="Calibri" panose="020F0502020204030204" pitchFamily="34" charset="0"/>
                <a:cs typeface="Calibri" panose="020F0502020204030204" pitchFamily="34" charset="0"/>
              </a:rPr>
              <a:t>Questionnaire completed by staff before the training session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585269136"/>
              </p:ext>
            </p:extLst>
          </p:nvPr>
        </p:nvGraphicFramePr>
        <p:xfrm>
          <a:off x="1083301" y="2592364"/>
          <a:ext cx="3777948" cy="3083215"/>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Chart 8"/>
          <p:cNvGraphicFramePr/>
          <p:nvPr>
            <p:extLst>
              <p:ext uri="{D42A27DB-BD31-4B8C-83A1-F6EECF244321}">
                <p14:modId xmlns:p14="http://schemas.microsoft.com/office/powerpoint/2010/main" val="793563342"/>
              </p:ext>
            </p:extLst>
          </p:nvPr>
        </p:nvGraphicFramePr>
        <p:xfrm>
          <a:off x="6798603" y="2653669"/>
          <a:ext cx="3685593" cy="3021910"/>
        </p:xfrm>
        <a:graphic>
          <a:graphicData uri="http://schemas.openxmlformats.org/drawingml/2006/chart">
            <c:chart xmlns:c="http://schemas.openxmlformats.org/drawingml/2006/chart" xmlns:r="http://schemas.openxmlformats.org/officeDocument/2006/relationships" r:id="rId4"/>
          </a:graphicData>
        </a:graphic>
      </p:graphicFrame>
      <p:pic>
        <p:nvPicPr>
          <p:cNvPr id="5" name="Picture 6" descr="Certificates, QIPs &amp; CPD | Health Toolbox"/>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17440" y="0"/>
            <a:ext cx="2074560" cy="17118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33629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b="1" dirty="0">
                <a:latin typeface="Calibri" panose="020F0502020204030204" pitchFamily="34" charset="0"/>
                <a:cs typeface="Calibri" panose="020F0502020204030204" pitchFamily="34" charset="0"/>
              </a:rPr>
              <a:t>Pre-Training Data </a:t>
            </a:r>
          </a:p>
        </p:txBody>
      </p:sp>
      <p:graphicFrame>
        <p:nvGraphicFramePr>
          <p:cNvPr id="19" name="Content Placeholder 18"/>
          <p:cNvGraphicFramePr>
            <a:graphicFrameLocks noGrp="1"/>
          </p:cNvGraphicFramePr>
          <p:nvPr>
            <p:ph idx="1"/>
            <p:extLst>
              <p:ext uri="{D42A27DB-BD31-4B8C-83A1-F6EECF244321}">
                <p14:modId xmlns:p14="http://schemas.microsoft.com/office/powerpoint/2010/main" val="3631491717"/>
              </p:ext>
            </p:extLst>
          </p:nvPr>
        </p:nvGraphicFramePr>
        <p:xfrm>
          <a:off x="987490" y="2359438"/>
          <a:ext cx="3780453" cy="313629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20" name="Chart 19"/>
          <p:cNvGraphicFramePr/>
          <p:nvPr>
            <p:extLst>
              <p:ext uri="{D42A27DB-BD31-4B8C-83A1-F6EECF244321}">
                <p14:modId xmlns:p14="http://schemas.microsoft.com/office/powerpoint/2010/main" val="3368055536"/>
              </p:ext>
            </p:extLst>
          </p:nvPr>
        </p:nvGraphicFramePr>
        <p:xfrm>
          <a:off x="6720140" y="2359438"/>
          <a:ext cx="3790981" cy="313629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486686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b="1" dirty="0">
                <a:latin typeface="Calibri" panose="020F0502020204030204" pitchFamily="34" charset="0"/>
                <a:cs typeface="Calibri" panose="020F0502020204030204" pitchFamily="34" charset="0"/>
              </a:rPr>
              <a:t>Pre-Training Data </a:t>
            </a:r>
            <a:endParaRPr lang="en-GB" sz="6000"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755206761"/>
              </p:ext>
            </p:extLst>
          </p:nvPr>
        </p:nvGraphicFramePr>
        <p:xfrm>
          <a:off x="1607826" y="2156710"/>
          <a:ext cx="3768134" cy="3088959"/>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p:cNvSpPr txBox="1"/>
          <p:nvPr/>
        </p:nvSpPr>
        <p:spPr>
          <a:xfrm>
            <a:off x="5964105" y="2106668"/>
            <a:ext cx="4663440" cy="3785652"/>
          </a:xfrm>
          <a:prstGeom prst="rect">
            <a:avLst/>
          </a:prstGeom>
          <a:noFill/>
        </p:spPr>
        <p:txBody>
          <a:bodyPr wrap="square" rtlCol="0">
            <a:spAutoFit/>
          </a:bodyPr>
          <a:lstStyle/>
          <a:p>
            <a:r>
              <a:rPr lang="en-GB" sz="2400" b="1" u="sng" dirty="0"/>
              <a:t>Analysis 1 </a:t>
            </a:r>
          </a:p>
          <a:p>
            <a:endParaRPr lang="en-GB" sz="2400" dirty="0"/>
          </a:p>
          <a:p>
            <a:r>
              <a:rPr lang="en-GB" sz="2400" dirty="0"/>
              <a:t>Analysis of the pre-questionnaires shows that staff had some knowledge of how to improve Nutrition and Hydration however there was most definitely room for improvement as less than 10% of staff had excellent knowledge in all areas</a:t>
            </a:r>
          </a:p>
        </p:txBody>
      </p:sp>
    </p:spTree>
    <p:extLst>
      <p:ext uri="{BB962C8B-B14F-4D97-AF65-F5344CB8AC3E}">
        <p14:creationId xmlns:p14="http://schemas.microsoft.com/office/powerpoint/2010/main" val="3692084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6000" b="1" u="sng" dirty="0">
                <a:latin typeface="Calibri" panose="020F0502020204030204" pitchFamily="34" charset="0"/>
                <a:cs typeface="Calibri" panose="020F0502020204030204" pitchFamily="34" charset="0"/>
              </a:rPr>
              <a:t>Training </a:t>
            </a:r>
          </a:p>
        </p:txBody>
      </p:sp>
      <p:sp>
        <p:nvSpPr>
          <p:cNvPr id="3" name="Content Placeholder 2"/>
          <p:cNvSpPr>
            <a:spLocks noGrp="1"/>
          </p:cNvSpPr>
          <p:nvPr>
            <p:ph idx="1"/>
          </p:nvPr>
        </p:nvSpPr>
        <p:spPr>
          <a:xfrm>
            <a:off x="838200" y="1484804"/>
            <a:ext cx="10515600" cy="5001340"/>
          </a:xfrm>
        </p:spPr>
        <p:txBody>
          <a:bodyPr>
            <a:normAutofit fontScale="32500" lnSpcReduction="20000"/>
          </a:bodyPr>
          <a:lstStyle/>
          <a:p>
            <a:endParaRPr lang="en-GB" dirty="0">
              <a:latin typeface="Calibri" panose="020F0502020204030204" pitchFamily="34" charset="0"/>
              <a:cs typeface="Calibri" panose="020F0502020204030204" pitchFamily="34" charset="0"/>
            </a:endParaRPr>
          </a:p>
          <a:p>
            <a:r>
              <a:rPr lang="en-GB" sz="9200" dirty="0">
                <a:latin typeface="Calibri" panose="020F0502020204030204" pitchFamily="34" charset="0"/>
                <a:cs typeface="Calibri" panose="020F0502020204030204" pitchFamily="34" charset="0"/>
              </a:rPr>
              <a:t>The training took place with 11 members of staff from 4 different care homes on 3</a:t>
            </a:r>
            <a:r>
              <a:rPr lang="en-GB" sz="9200" baseline="30000" dirty="0">
                <a:latin typeface="Calibri" panose="020F0502020204030204" pitchFamily="34" charset="0"/>
                <a:cs typeface="Calibri" panose="020F0502020204030204" pitchFamily="34" charset="0"/>
              </a:rPr>
              <a:t>rd</a:t>
            </a:r>
            <a:r>
              <a:rPr lang="en-GB" sz="9200" dirty="0">
                <a:latin typeface="Calibri" panose="020F0502020204030204" pitchFamily="34" charset="0"/>
                <a:cs typeface="Calibri" panose="020F0502020204030204" pitchFamily="34" charset="0"/>
              </a:rPr>
              <a:t> October 2023 in a central location </a:t>
            </a:r>
          </a:p>
          <a:p>
            <a:r>
              <a:rPr lang="en-GB" sz="9200" dirty="0">
                <a:latin typeface="Calibri" panose="020F0502020204030204" pitchFamily="34" charset="0"/>
                <a:cs typeface="Calibri" panose="020F0502020204030204" pitchFamily="34" charset="0"/>
              </a:rPr>
              <a:t>This was a 2 hour training session delivered by the Dietetic Assistant Practitioner which discussed what the role of a Nutrition and Hydration champion entails, aims/objectives, discussions and information on nutrition and hydration and case studies to understand how to screen patients for malnutrition</a:t>
            </a:r>
          </a:p>
          <a:p>
            <a:r>
              <a:rPr lang="en-GB" sz="9200" dirty="0">
                <a:latin typeface="Calibri" panose="020F0502020204030204" pitchFamily="34" charset="0"/>
                <a:cs typeface="Calibri" panose="020F0502020204030204" pitchFamily="34" charset="0"/>
              </a:rPr>
              <a:t>All 4 groups also undertook an activity to create a positive change in the care home to aid with engaging residents to increase their food and fluid intake. They all designed food and drink themes events which they were very keen on taking forward and creating in their homes. This included weekly afternoon tea, themed meals. </a:t>
            </a:r>
          </a:p>
        </p:txBody>
      </p:sp>
    </p:spTree>
    <p:extLst>
      <p:ext uri="{BB962C8B-B14F-4D97-AF65-F5344CB8AC3E}">
        <p14:creationId xmlns:p14="http://schemas.microsoft.com/office/powerpoint/2010/main" val="3438641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252452"/>
          </a:xfrm>
        </p:spPr>
        <p:txBody>
          <a:bodyPr>
            <a:normAutofit fontScale="90000"/>
          </a:bodyPr>
          <a:lstStyle/>
          <a:p>
            <a:pPr algn="ct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       </a:t>
            </a:r>
            <a:r>
              <a:rPr lang="en-GB" sz="6000" b="1" u="sng" dirty="0">
                <a:latin typeface="Calibri" panose="020F0502020204030204" pitchFamily="34" charset="0"/>
                <a:cs typeface="Calibri" panose="020F0502020204030204" pitchFamily="34" charset="0"/>
              </a:rPr>
              <a:t>STUDY</a:t>
            </a: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      </a:t>
            </a:r>
            <a:r>
              <a:rPr lang="en-GB" sz="6000" b="1" u="sng" dirty="0">
                <a:latin typeface="Calibri" panose="020F0502020204030204" pitchFamily="34" charset="0"/>
                <a:cs typeface="Calibri" panose="020F0502020204030204" pitchFamily="34" charset="0"/>
              </a:rPr>
              <a:t>Post Training Data</a:t>
            </a:r>
            <a:br>
              <a:rPr lang="en-GB" sz="6000" b="1" dirty="0">
                <a:latin typeface="Calibri" panose="020F0502020204030204" pitchFamily="34" charset="0"/>
                <a:cs typeface="Calibri" panose="020F0502020204030204" pitchFamily="34" charset="0"/>
              </a:rPr>
            </a:br>
            <a:r>
              <a:rPr lang="en-GB" sz="6000" b="1" dirty="0">
                <a:latin typeface="Calibri" panose="020F0502020204030204" pitchFamily="34" charset="0"/>
                <a:cs typeface="Calibri" panose="020F0502020204030204" pitchFamily="34" charset="0"/>
              </a:rPr>
              <a:t>       </a:t>
            </a:r>
            <a:r>
              <a:rPr lang="en-GB" sz="2700" b="1" u="sng" dirty="0">
                <a:latin typeface="Calibri" panose="020F0502020204030204" pitchFamily="34" charset="0"/>
                <a:cs typeface="Calibri" panose="020F0502020204030204" pitchFamily="34" charset="0"/>
              </a:rPr>
              <a:t>Staff were asked to complete the questionnaire again      </a:t>
            </a:r>
            <a:r>
              <a:rPr lang="en-GB" sz="2700" b="1" dirty="0">
                <a:latin typeface="Calibri" panose="020F0502020204030204" pitchFamily="34" charset="0"/>
                <a:cs typeface="Calibri" panose="020F0502020204030204" pitchFamily="34" charset="0"/>
              </a:rPr>
              <a:t>	</a:t>
            </a:r>
            <a:r>
              <a:rPr lang="en-GB" sz="2700" b="1" u="sng" dirty="0">
                <a:latin typeface="Calibri" panose="020F0502020204030204" pitchFamily="34" charset="0"/>
                <a:cs typeface="Calibri" panose="020F0502020204030204" pitchFamily="34" charset="0"/>
              </a:rPr>
              <a:t>after the training session </a:t>
            </a:r>
            <a:endParaRPr lang="en-GB" sz="2700" b="1" dirty="0">
              <a:latin typeface="Calibri" panose="020F0502020204030204" pitchFamily="34" charset="0"/>
              <a:cs typeface="Calibri" panose="020F0502020204030204" pitchFamily="34" charset="0"/>
            </a:endParaRPr>
          </a:p>
        </p:txBody>
      </p:sp>
      <p:graphicFrame>
        <p:nvGraphicFramePr>
          <p:cNvPr id="4" name="Content Placeholder 5"/>
          <p:cNvGraphicFramePr>
            <a:graphicFrameLocks noGrp="1"/>
          </p:cNvGraphicFramePr>
          <p:nvPr>
            <p:ph idx="1"/>
            <p:extLst>
              <p:ext uri="{D42A27DB-BD31-4B8C-83A1-F6EECF244321}">
                <p14:modId xmlns:p14="http://schemas.microsoft.com/office/powerpoint/2010/main" val="3297970536"/>
              </p:ext>
            </p:extLst>
          </p:nvPr>
        </p:nvGraphicFramePr>
        <p:xfrm>
          <a:off x="1173133" y="3186109"/>
          <a:ext cx="3769106" cy="300941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5" name="Chart 4"/>
          <p:cNvGraphicFramePr/>
          <p:nvPr>
            <p:extLst>
              <p:ext uri="{D42A27DB-BD31-4B8C-83A1-F6EECF244321}">
                <p14:modId xmlns:p14="http://schemas.microsoft.com/office/powerpoint/2010/main" val="2113418867"/>
              </p:ext>
            </p:extLst>
          </p:nvPr>
        </p:nvGraphicFramePr>
        <p:xfrm>
          <a:off x="6801450" y="3145191"/>
          <a:ext cx="3785683" cy="3050336"/>
        </p:xfrm>
        <a:graphic>
          <a:graphicData uri="http://schemas.openxmlformats.org/drawingml/2006/chart">
            <c:chart xmlns:c="http://schemas.openxmlformats.org/drawingml/2006/chart" xmlns:r="http://schemas.openxmlformats.org/officeDocument/2006/relationships" r:id="rId4"/>
          </a:graphicData>
        </a:graphic>
      </p:graphicFrame>
      <p:pic>
        <p:nvPicPr>
          <p:cNvPr id="6" name="Picture 6" descr="Certificates, QIPs &amp; CPD | Health Toolbox"/>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117440" y="0"/>
            <a:ext cx="2074560" cy="17118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39812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6000" b="1" u="sng" dirty="0">
                <a:latin typeface="Calibri" panose="020F0502020204030204" pitchFamily="34" charset="0"/>
                <a:cs typeface="Calibri" panose="020F0502020204030204" pitchFamily="34" charset="0"/>
              </a:rPr>
              <a:t>Post Training Data </a:t>
            </a:r>
            <a:br>
              <a:rPr lang="en-GB" sz="6000" b="1" dirty="0">
                <a:latin typeface="Calibri" panose="020F0502020204030204" pitchFamily="34" charset="0"/>
                <a:cs typeface="Calibri" panose="020F0502020204030204" pitchFamily="34" charset="0"/>
              </a:rPr>
            </a:br>
            <a:endParaRPr lang="en-GB" sz="6000" b="1" u="sng" dirty="0"/>
          </a:p>
        </p:txBody>
      </p:sp>
      <p:graphicFrame>
        <p:nvGraphicFramePr>
          <p:cNvPr id="4" name="Content Placeholder 18"/>
          <p:cNvGraphicFramePr>
            <a:graphicFrameLocks noGrp="1"/>
          </p:cNvGraphicFramePr>
          <p:nvPr>
            <p:ph idx="1"/>
            <p:extLst>
              <p:ext uri="{D42A27DB-BD31-4B8C-83A1-F6EECF244321}">
                <p14:modId xmlns:p14="http://schemas.microsoft.com/office/powerpoint/2010/main" val="3015786177"/>
              </p:ext>
            </p:extLst>
          </p:nvPr>
        </p:nvGraphicFramePr>
        <p:xfrm>
          <a:off x="1029419" y="2441016"/>
          <a:ext cx="3803838" cy="3203880"/>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p:cNvGraphicFramePr/>
          <p:nvPr>
            <p:extLst>
              <p:ext uri="{D42A27DB-BD31-4B8C-83A1-F6EECF244321}">
                <p14:modId xmlns:p14="http://schemas.microsoft.com/office/powerpoint/2010/main" val="3332114788"/>
              </p:ext>
            </p:extLst>
          </p:nvPr>
        </p:nvGraphicFramePr>
        <p:xfrm>
          <a:off x="6306946" y="2441016"/>
          <a:ext cx="3788776" cy="320388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012039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1943" y="316357"/>
            <a:ext cx="10515600" cy="1325563"/>
          </a:xfrm>
        </p:spPr>
        <p:txBody>
          <a:bodyPr>
            <a:normAutofit/>
          </a:bodyPr>
          <a:lstStyle/>
          <a:p>
            <a:pPr algn="ctr"/>
            <a:r>
              <a:rPr lang="en-GB" sz="6000" b="1" u="sng" dirty="0">
                <a:latin typeface="Calibri" panose="020F0502020204030204" pitchFamily="34" charset="0"/>
                <a:cs typeface="Calibri" panose="020F0502020204030204" pitchFamily="34" charset="0"/>
              </a:rPr>
              <a:t>Post Training Data </a:t>
            </a:r>
            <a:endParaRPr lang="en-GB" sz="6000" u="sng" dirty="0"/>
          </a:p>
        </p:txBody>
      </p:sp>
      <p:graphicFrame>
        <p:nvGraphicFramePr>
          <p:cNvPr id="4" name="Content Placeholder 5"/>
          <p:cNvGraphicFramePr>
            <a:graphicFrameLocks noGrp="1"/>
          </p:cNvGraphicFramePr>
          <p:nvPr>
            <p:ph idx="1"/>
            <p:extLst>
              <p:ext uri="{D42A27DB-BD31-4B8C-83A1-F6EECF244321}">
                <p14:modId xmlns:p14="http://schemas.microsoft.com/office/powerpoint/2010/main" val="3365039920"/>
              </p:ext>
            </p:extLst>
          </p:nvPr>
        </p:nvGraphicFramePr>
        <p:xfrm>
          <a:off x="681943" y="2685441"/>
          <a:ext cx="3752461" cy="3112026"/>
        </p:xfrm>
        <a:graphic>
          <a:graphicData uri="http://schemas.openxmlformats.org/drawingml/2006/chart">
            <c:chart xmlns:c="http://schemas.openxmlformats.org/drawingml/2006/chart" xmlns:r="http://schemas.openxmlformats.org/officeDocument/2006/relationships" r:id="rId3"/>
          </a:graphicData>
        </a:graphic>
      </p:graphicFrame>
      <p:sp>
        <p:nvSpPr>
          <p:cNvPr id="5" name="TextBox 4"/>
          <p:cNvSpPr txBox="1"/>
          <p:nvPr/>
        </p:nvSpPr>
        <p:spPr>
          <a:xfrm>
            <a:off x="4985088" y="1917741"/>
            <a:ext cx="6670463" cy="4647426"/>
          </a:xfrm>
          <a:prstGeom prst="rect">
            <a:avLst/>
          </a:prstGeom>
          <a:noFill/>
        </p:spPr>
        <p:txBody>
          <a:bodyPr wrap="square" rtlCol="0">
            <a:spAutoFit/>
          </a:bodyPr>
          <a:lstStyle/>
          <a:p>
            <a:r>
              <a:rPr lang="en-GB" b="1" u="sng" dirty="0"/>
              <a:t>Analysis 2</a:t>
            </a:r>
          </a:p>
          <a:p>
            <a:endParaRPr lang="en-GB" dirty="0"/>
          </a:p>
          <a:p>
            <a:r>
              <a:rPr lang="en-GB" sz="2000" dirty="0"/>
              <a:t>Analysis of the post questionnaires showed that once staff were provided with the training and given all the information that there was a vast increase in their knowledge showing that over 70% of staff had excellent understanding of all the topics that were covered</a:t>
            </a:r>
          </a:p>
          <a:p>
            <a:endParaRPr lang="en-GB" sz="2000" dirty="0"/>
          </a:p>
          <a:p>
            <a:r>
              <a:rPr lang="en-GB" sz="2000" dirty="0"/>
              <a:t>Improved knowledge can empower staff to identify and address individuals dietary needs more efficiently. Having an increase in their knowledge adopts a proactive approach to managing nutrition and hydration. Staff are then able to implement these changes by ensuring individuals receive adequate nutrition and hydration which could help reduce the risk of malnutrition and dehydration </a:t>
            </a:r>
          </a:p>
        </p:txBody>
      </p:sp>
    </p:spTree>
    <p:extLst>
      <p:ext uri="{BB962C8B-B14F-4D97-AF65-F5344CB8AC3E}">
        <p14:creationId xmlns:p14="http://schemas.microsoft.com/office/powerpoint/2010/main" val="25567905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6062" y="120852"/>
            <a:ext cx="10515600" cy="1325563"/>
          </a:xfrm>
        </p:spPr>
        <p:txBody>
          <a:bodyPr>
            <a:normAutofit/>
          </a:bodyPr>
          <a:lstStyle/>
          <a:p>
            <a:pPr algn="ctr"/>
            <a:r>
              <a:rPr lang="en-GB" sz="5400" b="1" u="sng" dirty="0">
                <a:latin typeface="+mn-lt"/>
              </a:rPr>
              <a:t>ACT</a:t>
            </a:r>
          </a:p>
        </p:txBody>
      </p:sp>
      <p:sp>
        <p:nvSpPr>
          <p:cNvPr id="3" name="Content Placeholder 2"/>
          <p:cNvSpPr>
            <a:spLocks noGrp="1"/>
          </p:cNvSpPr>
          <p:nvPr>
            <p:ph idx="1"/>
          </p:nvPr>
        </p:nvSpPr>
        <p:spPr>
          <a:xfrm>
            <a:off x="1214667" y="1211930"/>
            <a:ext cx="8902773" cy="5042566"/>
          </a:xfrm>
        </p:spPr>
        <p:txBody>
          <a:bodyPr>
            <a:noAutofit/>
          </a:bodyPr>
          <a:lstStyle/>
          <a:p>
            <a:r>
              <a:rPr lang="en-GB" sz="2000" dirty="0"/>
              <a:t>A 2 month follow-up with the staff was completed to discuss how they had been getting on since the training. Some of the feedback was encouraging – Staff reported that now they had the awareness around the importance of nutrition and hydration they were encouraging and providing residents with snacks and fortified drinks daily – Also providing themed events at the home involving food and drink. </a:t>
            </a:r>
          </a:p>
          <a:p>
            <a:r>
              <a:rPr lang="en-GB" sz="2000" dirty="0"/>
              <a:t>1 of the care homes had refurbished one of their sitting rooms and it was now used for weekly afternoon tea where they would also encourage family/friends to attend with the residents </a:t>
            </a:r>
          </a:p>
          <a:p>
            <a:r>
              <a:rPr lang="en-GB" sz="2000" dirty="0"/>
              <a:t>Unfortunately 1 care home had been unable to move forward with anything due to poor staffing levels and there appeared to be resistance to making these changes.   This was a concern and a follow-up with manager of the home is being arranged to discuss how we can overcome this and support the care home with further training for staff. </a:t>
            </a:r>
          </a:p>
          <a:p>
            <a:r>
              <a:rPr lang="en-GB" sz="2000" dirty="0"/>
              <a:t>Roll-out of further training to other care homes as soon as possible – Meeting with other dietetic staff to discuss this (arrange dates/location)  </a:t>
            </a:r>
          </a:p>
          <a:p>
            <a:r>
              <a:rPr lang="en-GB" sz="2000" dirty="0"/>
              <a:t>We are also going to be looking at data with regards to referrals – Has this training been successful with regards to reducing residents risk of malnutrition?  </a:t>
            </a:r>
          </a:p>
        </p:txBody>
      </p:sp>
      <p:pic>
        <p:nvPicPr>
          <p:cNvPr id="4" name="Picture 6" descr="Certificates, QIPs &amp; CPD | Health Toolbox"/>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17440" y="0"/>
            <a:ext cx="2074560" cy="17118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63858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7928" y="-128297"/>
            <a:ext cx="10515600" cy="1325563"/>
          </a:xfrm>
        </p:spPr>
        <p:txBody>
          <a:bodyPr>
            <a:normAutofit fontScale="90000"/>
          </a:bodyPr>
          <a:lstStyle/>
          <a:p>
            <a:pPr algn="ctr"/>
            <a:br>
              <a:rPr lang="en-GB" sz="5400" b="1" u="sng" dirty="0">
                <a:latin typeface="+mn-lt"/>
              </a:rPr>
            </a:br>
            <a:r>
              <a:rPr lang="en-GB" sz="6000" b="1" u="sng" dirty="0">
                <a:latin typeface="+mn-lt"/>
              </a:rPr>
              <a:t>CONCLUSION</a:t>
            </a:r>
            <a:r>
              <a:rPr lang="en-GB" sz="5400" b="1" u="sng" dirty="0">
                <a:latin typeface="+mn-lt"/>
              </a:rPr>
              <a:t> </a:t>
            </a:r>
          </a:p>
        </p:txBody>
      </p:sp>
      <p:sp>
        <p:nvSpPr>
          <p:cNvPr id="3" name="Content Placeholder 2"/>
          <p:cNvSpPr>
            <a:spLocks noGrp="1"/>
          </p:cNvSpPr>
          <p:nvPr>
            <p:ph idx="1"/>
          </p:nvPr>
        </p:nvSpPr>
        <p:spPr/>
        <p:txBody>
          <a:bodyPr/>
          <a:lstStyle/>
          <a:p>
            <a:endParaRPr lang="en-GB" dirty="0"/>
          </a:p>
          <a:p>
            <a:endParaRPr lang="en-GB" dirty="0"/>
          </a:p>
        </p:txBody>
      </p:sp>
      <p:sp>
        <p:nvSpPr>
          <p:cNvPr id="4" name="TextBox 3"/>
          <p:cNvSpPr txBox="1"/>
          <p:nvPr/>
        </p:nvSpPr>
        <p:spPr>
          <a:xfrm>
            <a:off x="262128" y="1197266"/>
            <a:ext cx="11887199" cy="6186309"/>
          </a:xfrm>
          <a:prstGeom prst="rect">
            <a:avLst/>
          </a:prstGeom>
          <a:noFill/>
        </p:spPr>
        <p:txBody>
          <a:bodyPr wrap="square" rtlCol="0">
            <a:spAutoFit/>
          </a:bodyPr>
          <a:lstStyle/>
          <a:p>
            <a:r>
              <a:rPr lang="en-GB" sz="2000" dirty="0"/>
              <a:t>The training programme for care home staff has proven to be highly effective. The pre-questionnaires highlighted an initial lack of knowledge. The post questionnaires demonstrated a significant increase in their knowledge of nutrition and hydration principles. This will hopefully have a positive impact overall in the care that is provided and will ultimately enhance the wellbeing of the residents. </a:t>
            </a:r>
          </a:p>
          <a:p>
            <a:endParaRPr lang="en-GB" sz="2000" dirty="0"/>
          </a:p>
          <a:p>
            <a:r>
              <a:rPr lang="en-GB" sz="2000" dirty="0"/>
              <a:t>It is also vital to acknowledge the challenges faced by care homes, where staff shortages did not allow them to implement these changes. This highlighted the importance of considering factors that are out of everyone's control and be understanding of this and working with the care homes to change this. </a:t>
            </a:r>
          </a:p>
          <a:p>
            <a:endParaRPr lang="en-GB" sz="2000" dirty="0"/>
          </a:p>
          <a:p>
            <a:r>
              <a:rPr lang="en-GB" sz="2000" dirty="0"/>
              <a:t>Despite this challenge, the overall impact of the training programme is evident – 1 of the care homes are now providing afternoon tea on a weekly basis to residents which means they understand the importance of nutrition and hydration along with other care homes ensuring that fortified drinks and snacks are available at all times through the day. </a:t>
            </a:r>
          </a:p>
          <a:p>
            <a:endParaRPr lang="en-GB" sz="2000" dirty="0"/>
          </a:p>
          <a:p>
            <a:r>
              <a:rPr lang="en-GB" sz="2000" dirty="0"/>
              <a:t>We are now looking forward to Nutrition and Hydration Week in March 2024 where the champions are going to be organising an afternoon tea for their residents for Global Tea Party Day using all the skills and knowledge that we have provided them with and we look forward to seeing this. </a:t>
            </a:r>
          </a:p>
          <a:p>
            <a:endParaRPr lang="en-GB" sz="2000" dirty="0"/>
          </a:p>
          <a:p>
            <a:endParaRPr lang="en-GB" dirty="0"/>
          </a:p>
          <a:p>
            <a:endParaRPr lang="en-GB" dirty="0"/>
          </a:p>
        </p:txBody>
      </p:sp>
    </p:spTree>
    <p:extLst>
      <p:ext uri="{BB962C8B-B14F-4D97-AF65-F5344CB8AC3E}">
        <p14:creationId xmlns:p14="http://schemas.microsoft.com/office/powerpoint/2010/main" val="25613398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472730" y="266549"/>
            <a:ext cx="7489767" cy="6678751"/>
          </a:xfrm>
          <a:prstGeom prst="rect">
            <a:avLst/>
          </a:prstGeom>
          <a:noFill/>
        </p:spPr>
        <p:txBody>
          <a:bodyPr wrap="square" rtlCol="0">
            <a:spAutoFit/>
          </a:bodyPr>
          <a:lstStyle/>
          <a:p>
            <a:r>
              <a:rPr lang="en-GB" sz="1600" u="sng" dirty="0"/>
              <a:t>References: </a:t>
            </a:r>
          </a:p>
          <a:p>
            <a:endParaRPr lang="en-GB" sz="1600" u="sng" dirty="0"/>
          </a:p>
          <a:p>
            <a:r>
              <a:rPr lang="en-GB" sz="1600" dirty="0"/>
              <a:t>BAPEN (2024) </a:t>
            </a:r>
            <a:r>
              <a:rPr lang="en-GB" sz="1600" i="1" dirty="0"/>
              <a:t>Nutritional Screening Detecting Malnutrition. </a:t>
            </a:r>
            <a:r>
              <a:rPr lang="en-GB" sz="1600" dirty="0"/>
              <a:t>Available at:  </a:t>
            </a:r>
            <a:r>
              <a:rPr lang="en-GB" sz="1600" dirty="0">
                <a:hlinkClick r:id="rId3"/>
              </a:rPr>
              <a:t>https://www.bapen.org.uk/must-and-self-screening/nutritional-screening/#:~:text=It%20is%20a%20rapid%2C%20simple,and%20appropriate%20nutritional%20advice%20provided</a:t>
            </a:r>
            <a:r>
              <a:rPr lang="en-GB" sz="1600" dirty="0"/>
              <a:t> (Accessed: 3</a:t>
            </a:r>
            <a:r>
              <a:rPr lang="en-GB" sz="1600" baseline="30000" dirty="0"/>
              <a:t>rd</a:t>
            </a:r>
            <a:r>
              <a:rPr lang="en-GB" sz="1600" dirty="0"/>
              <a:t> January 2024)</a:t>
            </a:r>
          </a:p>
          <a:p>
            <a:endParaRPr lang="en-GB" sz="1600" u="sng" dirty="0"/>
          </a:p>
          <a:p>
            <a:r>
              <a:rPr lang="en-GB" sz="1600" dirty="0"/>
              <a:t>Malnutrition Task Force (2024) </a:t>
            </a:r>
            <a:r>
              <a:rPr lang="en-GB" sz="1600" i="1" dirty="0"/>
              <a:t>Care Homes. Available at:  </a:t>
            </a:r>
            <a:r>
              <a:rPr lang="en-GB" sz="1600" dirty="0">
                <a:hlinkClick r:id="rId4"/>
              </a:rPr>
              <a:t>https://www.malnutritiontaskforce.org.uk/professionals/care-homes</a:t>
            </a:r>
            <a:r>
              <a:rPr lang="en-GB" sz="1600" dirty="0"/>
              <a:t> (Accessed 18th January 2024) </a:t>
            </a:r>
          </a:p>
          <a:p>
            <a:endParaRPr lang="en-GB" sz="1600" dirty="0"/>
          </a:p>
          <a:p>
            <a:r>
              <a:rPr lang="en-GB" sz="1600" dirty="0"/>
              <a:t>NHS England (2022) </a:t>
            </a:r>
            <a:r>
              <a:rPr lang="en-GB" sz="1600" i="1" dirty="0"/>
              <a:t>Plan, Do, Study, Act (PDSA) cycles and the model for improvement. </a:t>
            </a:r>
            <a:r>
              <a:rPr lang="en-GB" sz="1600" dirty="0"/>
              <a:t>Available at: </a:t>
            </a:r>
            <a:r>
              <a:rPr lang="en-GB" sz="1600" dirty="0">
                <a:hlinkClick r:id="rId5"/>
              </a:rPr>
              <a:t>https://www.england.nhs.uk/wp-content/uploads/2022/01/qsir-pdsa-cycles-model-for-improvement.pdf</a:t>
            </a:r>
            <a:r>
              <a:rPr lang="en-GB" sz="1600" dirty="0"/>
              <a:t> (Accessed: 28th December 2023)</a:t>
            </a:r>
          </a:p>
          <a:p>
            <a:endParaRPr lang="en-GB" sz="1600" dirty="0"/>
          </a:p>
          <a:p>
            <a:r>
              <a:rPr lang="en-GB" sz="1600" dirty="0"/>
              <a:t>Nutrition and Hydration Week (2024) </a:t>
            </a:r>
            <a:r>
              <a:rPr lang="en-GB" sz="1600" i="1" dirty="0"/>
              <a:t>Global Tea Party. </a:t>
            </a:r>
            <a:r>
              <a:rPr lang="en-GB" sz="1600" dirty="0"/>
              <a:t>Available at:   </a:t>
            </a:r>
            <a:r>
              <a:rPr lang="en-GB" sz="1600" dirty="0">
                <a:hlinkClick r:id="rId6"/>
              </a:rPr>
              <a:t>https://nutritionandhydrationweek.co.uk/global-tea-party/</a:t>
            </a:r>
            <a:r>
              <a:rPr lang="en-GB" sz="1600" dirty="0"/>
              <a:t> (Accessed: 18</a:t>
            </a:r>
            <a:r>
              <a:rPr lang="en-GB" sz="1600" baseline="30000" dirty="0"/>
              <a:t>th</a:t>
            </a:r>
            <a:r>
              <a:rPr lang="en-GB" sz="1600" dirty="0"/>
              <a:t> January 2024) </a:t>
            </a:r>
          </a:p>
          <a:p>
            <a:endParaRPr lang="en-GB" sz="1600" dirty="0">
              <a:latin typeface="Calibri" panose="020F0502020204030204" pitchFamily="34" charset="0"/>
              <a:cs typeface="Calibri" panose="020F0502020204030204" pitchFamily="34" charset="0"/>
              <a:hlinkClick r:id="rId7"/>
            </a:endParaRPr>
          </a:p>
          <a:p>
            <a:r>
              <a:rPr lang="en-GB" sz="1600" dirty="0"/>
              <a:t>Welsh Government (2019) </a:t>
            </a:r>
            <a:r>
              <a:rPr lang="en-GB" sz="1600" i="1" dirty="0"/>
              <a:t>Food and Nutrition in Care homes for older people</a:t>
            </a:r>
            <a:r>
              <a:rPr lang="en-GB" sz="1600" dirty="0"/>
              <a:t>. Available at: </a:t>
            </a:r>
            <a:r>
              <a:rPr lang="en-GB" sz="1600" dirty="0">
                <a:hlinkClick r:id="rId8"/>
              </a:rPr>
              <a:t>https://www.gov.wales/sites/default/files/publications/2019-12/food-and-nutrition-care-homes-older-people-guidance-complete.pdf</a:t>
            </a:r>
            <a:r>
              <a:rPr lang="en-GB" sz="1600" dirty="0"/>
              <a:t> (Accessed: 28</a:t>
            </a:r>
            <a:r>
              <a:rPr lang="en-GB" sz="1600" baseline="30000" dirty="0"/>
              <a:t>th</a:t>
            </a:r>
            <a:r>
              <a:rPr lang="en-GB" sz="1600" dirty="0"/>
              <a:t> December 2023) </a:t>
            </a:r>
          </a:p>
          <a:p>
            <a:endParaRPr lang="en-GB" sz="1600" dirty="0"/>
          </a:p>
          <a:p>
            <a:r>
              <a:rPr lang="en-GB" sz="1600" dirty="0"/>
              <a:t>World Heath Organization (2023) </a:t>
            </a:r>
            <a:r>
              <a:rPr lang="en-GB" sz="1600" i="1" dirty="0"/>
              <a:t>Healthy Diet. Available at: </a:t>
            </a:r>
            <a:r>
              <a:rPr lang="en-GB" sz="1600" dirty="0">
                <a:latin typeface="Calibri" panose="020F0502020204030204" pitchFamily="34" charset="0"/>
                <a:cs typeface="Calibri" panose="020F0502020204030204" pitchFamily="34" charset="0"/>
                <a:hlinkClick r:id="rId7"/>
              </a:rPr>
              <a:t>https://www.who.int/news-room/fact-sheets/detail/healthy-diet</a:t>
            </a:r>
            <a:r>
              <a:rPr lang="en-GB" sz="1600" dirty="0">
                <a:latin typeface="Calibri" panose="020F0502020204030204" pitchFamily="34" charset="0"/>
                <a:cs typeface="Calibri" panose="020F0502020204030204" pitchFamily="34" charset="0"/>
              </a:rPr>
              <a:t> (Accessed: 28</a:t>
            </a:r>
            <a:r>
              <a:rPr lang="en-GB" sz="1600" baseline="30000" dirty="0">
                <a:latin typeface="Calibri" panose="020F0502020204030204" pitchFamily="34" charset="0"/>
                <a:cs typeface="Calibri" panose="020F0502020204030204" pitchFamily="34" charset="0"/>
              </a:rPr>
              <a:t>th</a:t>
            </a:r>
            <a:r>
              <a:rPr lang="en-GB" sz="1600" dirty="0">
                <a:latin typeface="Calibri" panose="020F0502020204030204" pitchFamily="34" charset="0"/>
                <a:cs typeface="Calibri" panose="020F0502020204030204" pitchFamily="34" charset="0"/>
              </a:rPr>
              <a:t> December 2023)  </a:t>
            </a:r>
            <a:endParaRPr lang="en-GB" sz="1600" dirty="0"/>
          </a:p>
          <a:p>
            <a:endParaRPr lang="en-GB" sz="1600" dirty="0"/>
          </a:p>
          <a:p>
            <a:endParaRPr lang="en-GB" sz="1200" dirty="0"/>
          </a:p>
        </p:txBody>
      </p:sp>
    </p:spTree>
    <p:extLst>
      <p:ext uri="{BB962C8B-B14F-4D97-AF65-F5344CB8AC3E}">
        <p14:creationId xmlns:p14="http://schemas.microsoft.com/office/powerpoint/2010/main" val="62511889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ee8746d6-0e70-4dab-b276-28e422542d2f"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3754C74FB1700449A1D2EC2E5A77D80" ma:contentTypeVersion="16" ma:contentTypeDescription="Create a new document." ma:contentTypeScope="" ma:versionID="eb0041fa29a20f91ce2d586d9da29092">
  <xsd:schema xmlns:xsd="http://www.w3.org/2001/XMLSchema" xmlns:xs="http://www.w3.org/2001/XMLSchema" xmlns:p="http://schemas.microsoft.com/office/2006/metadata/properties" xmlns:ns3="ee8746d6-0e70-4dab-b276-28e422542d2f" xmlns:ns4="c8c88429-e1a5-4fcd-9b6a-57468ba8afe4" targetNamespace="http://schemas.microsoft.com/office/2006/metadata/properties" ma:root="true" ma:fieldsID="f5ff495c38c4acf7f5f2c4dab8821507" ns3:_="" ns4:_="">
    <xsd:import namespace="ee8746d6-0e70-4dab-b276-28e422542d2f"/>
    <xsd:import namespace="c8c88429-e1a5-4fcd-9b6a-57468ba8afe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ServiceLocation"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8746d6-0e70-4dab-b276-28e422542d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8c88429-e1a5-4fcd-9b6a-57468ba8afe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3DAE1E1-FCDE-4272-BDB3-E1A9859E428C}">
  <ds:schemaRefs>
    <ds:schemaRef ds:uri="http://schemas.microsoft.com/sharepoint/v3/contenttype/forms"/>
  </ds:schemaRefs>
</ds:datastoreItem>
</file>

<file path=customXml/itemProps2.xml><?xml version="1.0" encoding="utf-8"?>
<ds:datastoreItem xmlns:ds="http://schemas.openxmlformats.org/officeDocument/2006/customXml" ds:itemID="{9CEC3109-80D7-4B1B-A1D2-DE7EC7231152}">
  <ds:schemaRefs>
    <ds:schemaRef ds:uri="ee8746d6-0e70-4dab-b276-28e422542d2f"/>
    <ds:schemaRef ds:uri="http://purl.org/dc/terms/"/>
    <ds:schemaRef ds:uri="http://purl.org/dc/dcmitype/"/>
    <ds:schemaRef ds:uri="c8c88429-e1a5-4fcd-9b6a-57468ba8afe4"/>
    <ds:schemaRef ds:uri="http://schemas.microsoft.com/office/2006/documentManagement/types"/>
    <ds:schemaRef ds:uri="http://schemas.microsoft.com/office/infopath/2007/PartnerControls"/>
    <ds:schemaRef ds:uri="http://schemas.microsoft.com/office/2006/metadata/properties"/>
    <ds:schemaRef ds:uri="http://schemas.openxmlformats.org/package/2006/metadata/core-properties"/>
    <ds:schemaRef ds:uri="http://www.w3.org/XML/1998/namespace"/>
    <ds:schemaRef ds:uri="http://purl.org/dc/elements/1.1/"/>
  </ds:schemaRefs>
</ds:datastoreItem>
</file>

<file path=customXml/itemProps3.xml><?xml version="1.0" encoding="utf-8"?>
<ds:datastoreItem xmlns:ds="http://schemas.openxmlformats.org/officeDocument/2006/customXml" ds:itemID="{1274D590-99C3-4F07-9F88-3EA6E942DE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8746d6-0e70-4dab-b276-28e422542d2f"/>
    <ds:schemaRef ds:uri="c8c88429-e1a5-4fcd-9b6a-57468ba8afe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681</TotalTime>
  <Words>1820</Words>
  <Application>Microsoft Office PowerPoint</Application>
  <PresentationFormat>Widescreen</PresentationFormat>
  <Paragraphs>124</Paragraphs>
  <Slides>19</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Nutrition and Hydration Champion Training in Nursing Homes </vt:lpstr>
      <vt:lpstr>Introduction </vt:lpstr>
      <vt:lpstr>PDSA Cycle “The model for improvement provides a framework for developing, testing and implementing changes leading to improvement” (NHS England, Quality, Service Improvement and Redesign Tools: Plan, Do, Study, Act (PDSA) cycles and the model for improvement, Page 2, 2022)   </vt:lpstr>
      <vt:lpstr>Malnutrition in Care Homes </vt:lpstr>
      <vt:lpstr> Why is this training important? </vt:lpstr>
      <vt:lpstr>Plan </vt:lpstr>
      <vt:lpstr>PowerPoint Presentation</vt:lpstr>
      <vt:lpstr>Aim of Project</vt:lpstr>
      <vt:lpstr>Objectives and Benefits  </vt:lpstr>
      <vt:lpstr>DO Pre Training Data  Questionnaire completed by staff before the training session </vt:lpstr>
      <vt:lpstr>Pre-Training Data </vt:lpstr>
      <vt:lpstr>Pre-Training Data </vt:lpstr>
      <vt:lpstr>Training </vt:lpstr>
      <vt:lpstr>        STUDY       Post Training Data        Staff were asked to complete the questionnaire again       after the training session </vt:lpstr>
      <vt:lpstr>Post Training Data  </vt:lpstr>
      <vt:lpstr>Post Training Data </vt:lpstr>
      <vt:lpstr>ACT</vt:lpstr>
      <vt:lpstr> CONCLUSION </vt:lpstr>
      <vt:lpstr>PowerPoint Presentation</vt:lpstr>
    </vt:vector>
  </TitlesOfParts>
  <Company>ABMU LHB</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and Hydration Champion Training in Nursing Homes</dc:title>
  <dc:creator>Rhiannon Sian Edwards (CTM UHB - Dietetic Assistant Practitioner)</dc:creator>
  <cp:lastModifiedBy>Rhiannon Sian Edwards (CTM UHB - Dietetic Assistant Practitioner)</cp:lastModifiedBy>
  <cp:revision>86</cp:revision>
  <dcterms:created xsi:type="dcterms:W3CDTF">2023-12-28T08:13:49Z</dcterms:created>
  <dcterms:modified xsi:type="dcterms:W3CDTF">2024-01-25T11:54:03Z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0x010100B3754C74FB1700449A1D2EC2E5A77D80</vt:lpwstr>
  </property>
</Properties>
</file>