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72" r:id="rId2"/>
    <p:sldId id="283" r:id="rId3"/>
    <p:sldId id="273" r:id="rId4"/>
    <p:sldId id="259" r:id="rId5"/>
    <p:sldId id="278" r:id="rId6"/>
    <p:sldId id="261" r:id="rId7"/>
    <p:sldId id="262" r:id="rId8"/>
    <p:sldId id="263" r:id="rId9"/>
    <p:sldId id="266" r:id="rId10"/>
    <p:sldId id="268" r:id="rId11"/>
    <p:sldId id="282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7D1CF"/>
    <a:srgbClr val="000000"/>
    <a:srgbClr val="FFF4ED"/>
    <a:srgbClr val="F8F3F0"/>
    <a:srgbClr val="D1D8B7"/>
    <a:srgbClr val="A09D79"/>
    <a:srgbClr val="AD5C4D"/>
    <a:srgbClr val="543E35"/>
    <a:srgbClr val="637700"/>
    <a:srgbClr val="5E6A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121" d="100"/>
          <a:sy n="121" d="100"/>
        </p:scale>
        <p:origin x="108" y="12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28/10/2024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28/10/2024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>
            <a:extLst>
              <a:ext uri="{FF2B5EF4-FFF2-40B4-BE49-F238E27FC236}">
                <a16:creationId xmlns:a16="http://schemas.microsoft.com/office/drawing/2014/main" id="{C6ECAE8B-B28B-2128-856E-05670D1432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6549573" y="1826381"/>
            <a:ext cx="18014557" cy="5499629"/>
          </a:xfrm>
        </p:spPr>
        <p:txBody>
          <a:bodyPr>
            <a:normAutofit/>
          </a:bodyPr>
          <a:lstStyle/>
          <a:p>
            <a:r>
              <a:rPr lang="en-GB" sz="480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2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Aysha Hussain </a:t>
            </a:r>
          </a:p>
          <a:p>
            <a:r>
              <a:rPr lang="en-GB" sz="480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2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2319032</a:t>
            </a:r>
          </a:p>
          <a:p>
            <a:r>
              <a:rPr lang="en-GB" sz="480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2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r>
              <a:rPr lang="en-GB" sz="4800" i="0" u="none" strike="noStrike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2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Robert </a:t>
            </a:r>
            <a:r>
              <a:rPr lang="en-GB" sz="4800" i="0" u="none" strike="noStrike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2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endParaRPr lang="en-GB" sz="4800" i="0" u="none" strike="noStrike" dirty="0">
              <a:ln w="12700">
                <a:solidFill>
                  <a:schemeClr val="accent1"/>
                </a:solidFill>
                <a:prstDash val="solid"/>
              </a:ln>
              <a:solidFill>
                <a:schemeClr val="bg2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C0B574-AC7A-9286-3E62-8666A0E35750}"/>
              </a:ext>
            </a:extLst>
          </p:cNvPr>
          <p:cNvSpPr txBox="1"/>
          <p:nvPr/>
        </p:nvSpPr>
        <p:spPr>
          <a:xfrm>
            <a:off x="868740" y="766732"/>
            <a:ext cx="1045451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8500" dirty="0">
                <a:latin typeface="ADLaM Display" panose="020F0502020204030204" pitchFamily="34" charset="0"/>
              </a:rPr>
              <a:t>Professional development in health and social care</a:t>
            </a:r>
            <a:endParaRPr lang="en-US" sz="8500" dirty="0">
              <a:latin typeface="ADLaM Display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042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A1610E-D404-BB1D-6AA0-5571312A5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72143" y="626665"/>
            <a:ext cx="12095238" cy="6119598"/>
          </a:xfrm>
        </p:spPr>
        <p:txBody>
          <a:bodyPr>
            <a:normAutofit/>
          </a:bodyPr>
          <a:lstStyle/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SWOT Analysis: Strengths, Weaknesses, Opportunities, and Threats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There </a:t>
            </a: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the four categories that make up the SWOT acronyms </a:t>
            </a:r>
          </a:p>
          <a:p>
            <a:r>
              <a:rPr lang="en-GB" sz="2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Goal </a:t>
            </a: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highlighting your strengths and opportunities for progress, a SWOT analysis enables more deliberate personal growth.Citation: "Understanding SWOT Analysis for Personal Development" by the Chartered Management Institute (CMI) (CMI, UK).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4</a:t>
            </a:fld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A14213C-343F-7910-A227-276233B3F7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82296"/>
            <a:ext cx="12192000" cy="7235375"/>
          </a:xfrm>
        </p:spPr>
        <p:txBody>
          <a:bodyPr>
            <a:noAutofit/>
          </a:bodyPr>
          <a:lstStyle/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Talents Pay focus on your unique abilities that support your work or academic attempts:</a:t>
            </a:r>
          </a:p>
          <a:p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Communication Skills: Able to express thoughts concisely both in written and spoken forms. Example: managed a group project and effectively briefed the management team on conclusions.</a:t>
            </a:r>
          </a:p>
          <a:p>
            <a:pPr marL="457200" indent="-457200"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Analytical Skills: Competent of evaluating issues objectively and offering workable solutions. Example: Used crucial data patterns to diagnose a difficult technical problem in a project.</a:t>
            </a:r>
          </a:p>
          <a:p>
            <a:pPr marL="457200" indent="-457200"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Leadership Experience: Demonstrated capacity to inspire teamwork and lead groups. Example: Oversaw a group project at the university that produced excellent results because of strong leadership and teamwork.Strengths Draw attention to your individual strengths that support your work or academic endeavours.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DBEC7EC-3F81-3ABA-C7A1-4D2B7468FB8D}"/>
              </a:ext>
            </a:extLst>
          </p:cNvPr>
          <p:cNvSpPr txBox="1"/>
          <p:nvPr/>
        </p:nvSpPr>
        <p:spPr>
          <a:xfrm>
            <a:off x="517072" y="1704912"/>
            <a:ext cx="970340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Limitations Determine what needs to be improved:</a:t>
            </a:r>
          </a:p>
          <a:p>
            <a:pPr marL="457200" indent="-457200">
              <a:buAutoNum type="arabicPeriod"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 management problems: Periodically have trouble setting priorities, which causes delays or hurried deadlines.</a:t>
            </a:r>
          </a:p>
          <a:p>
            <a:pPr marL="457200" indent="-457200">
              <a:buAutoNum type="arabicPeriod"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Public Speaking Anxiety: When giving a speech in front of a large crowd, anxiety can negatively impact the quality of the presentation.</a:t>
            </a:r>
          </a:p>
          <a:p>
            <a:pPr marL="457200" indent="-457200">
              <a:buAutoNum type="arabicPeriod"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technological Expertise Gaps: You need to have better knowledge of some technological programs, like Excel, or programming languages, like Python.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76C9853-AD42-F53A-5B2E-1FBA0CA13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74524"/>
            <a:ext cx="10451592" cy="805409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Prospects Emphasise outside chances that can further your professional or academic development: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Development Courses: To improve abilities like data analysis and project management, enrol in online courses (such as FutureLearn and OpenLearn).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Industry Networking Events: To network with experts in your sector, go to conferences, meet-ups, or webinars held in the UK.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Career Guidance and Mentoring: Participate in programs such as the UK's Career Development Institute (CDI) to connect with experienced mentors.</a:t>
            </a:r>
            <a:b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CC35A-169D-2E87-6515-5E6B9D8F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A52E71E-06EA-8113-54B9-5FD12D314D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risks Determine any outside dangers or obstacles to your development: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employment Market rivalry: There is fierce rivalry for positions in your field in the UK employment market.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Rapid Technological Change: If you don't stay up to date with new tools and technology in the sector, you run the risk of being obsolete.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Economic Uncertainty: Outside variables that may restrict job availability include industry changes or economic downturns.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A0D887-95B7-536C-52C3-E929EDEFC346}"/>
              </a:ext>
            </a:extLst>
          </p:cNvPr>
          <p:cNvSpPr txBox="1"/>
          <p:nvPr/>
        </p:nvSpPr>
        <p:spPr>
          <a:xfrm>
            <a:off x="2604153" y="1536174"/>
            <a:ext cx="714683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Utilising Your Gifts to Surpass Your Weaknesses Demonstrate how you may employ your talents to address your weaknesses:-Strong Communication: Practice public speaking in smaller, more intimate groups using your communication abilities to gradually increase your confidence.- Analytical Skills: To improve time management and make complex jobs feel more achievable, break down your work using your analytical thinking.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461112-1314-1F15-2239-5EFCF120C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AC3E17A-92CC-7631-6147-B47691417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946187"/>
            <a:ext cx="10515600" cy="3877056"/>
          </a:xfrm>
        </p:spPr>
        <p:txBody>
          <a:bodyPr/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Assets to Reduce RisksShow how your advantages can reduce outside risks:-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and Networking: Use your leadership background and broaden your professional network by attending industry events to make a lasting impression in a crowded employment market.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Dedication to Learning: Utilise learning portals and workshops to regularly refresh your technical abilities and stay ahead of technology advancements.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7A0EEE-92F1-BA9B-CDFF-2CE12D38D9D2}"/>
              </a:ext>
            </a:extLst>
          </p:cNvPr>
          <p:cNvSpPr txBox="1"/>
          <p:nvPr/>
        </p:nvSpPr>
        <p:spPr>
          <a:xfrm>
            <a:off x="0" y="829029"/>
            <a:ext cx="9088798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i="0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 conclusion, you can strategically plan for both professional and personal growth by taking into account your strengths, weaknesses, opportunities, and dangers.</a:t>
            </a:r>
            <a:endParaRPr lang="en-GB" sz="2200" dirty="0">
              <a:effectLst/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B391B61-21BC-7309-D50E-A2FA87283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66CF5CA-318D-F6B1-504B-3DF8E9542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3AABF76-F42A-5213-B615-6C140041C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8F9396D-1301-76F8-D4AB-57D4BE3A1A68}"/>
              </a:ext>
            </a:extLst>
          </p:cNvPr>
          <p:cNvSpPr txBox="1"/>
          <p:nvPr/>
        </p:nvSpPr>
        <p:spPr>
          <a:xfrm>
            <a:off x="365760" y="1305341"/>
            <a:ext cx="10308288" cy="3000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700" b="0" i="0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2700" b="0" i="0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0" i="0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1. Chartered Management Institute (CMI). “Understanding SWOT Analysis for Personal Development.” Available at: [CMI UK] (</a:t>
            </a:r>
            <a:r>
              <a:rPr lang="en-GB" sz="2700" b="0" i="0" u="sng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https://www.managers.org.uk/)</a:t>
            </a:r>
            <a:r>
              <a:rPr lang="en-GB" sz="2700" b="0" i="0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2700" b="0" i="0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0" i="0" dirty="0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2. Strengths Profile (UK). “Using SWOT Analysis for Career Planning.” Available at: [Strengths Profile] (https://</a:t>
            </a:r>
            <a:r>
              <a:rPr lang="en-GB" sz="2700" b="0" i="0" dirty="0" err="1">
                <a:effectLst/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www.strengthsprofile.com</a:t>
            </a:r>
            <a:r>
              <a:rPr lang="en-GB" b="0" i="0" dirty="0">
                <a:effectLst/>
                <a:highlight>
                  <a:srgbClr val="C0C0C0"/>
                </a:highlight>
                <a:latin typeface="UICTFontTextStyleBody"/>
              </a:rPr>
              <a:t>/).</a:t>
            </a:r>
            <a:endParaRPr lang="en-GB" dirty="0">
              <a:effectLst/>
              <a:highlight>
                <a:srgbClr val="C0C0C0"/>
              </a:highlight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443</Words>
  <Application>Microsoft Office PowerPoint</Application>
  <PresentationFormat>Widescreen</PresentationFormat>
  <Paragraphs>167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Aysha Hussain (2319032)</dc:creator>
  <cp:lastModifiedBy>Aysha Hussain (2319032)</cp:lastModifiedBy>
  <cp:revision>5</cp:revision>
  <dcterms:created xsi:type="dcterms:W3CDTF">2024-10-13T02:16:56Z</dcterms:created>
  <dcterms:modified xsi:type="dcterms:W3CDTF">2024-10-28T01:42:39Z</dcterms:modified>
</cp:coreProperties>
</file>