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22"/>
  </p:notesMasterIdLst>
  <p:handoutMasterIdLst>
    <p:handoutMasterId r:id="rId23"/>
  </p:handoutMasterIdLst>
  <p:sldIdLst>
    <p:sldId id="539" r:id="rId5"/>
    <p:sldId id="257" r:id="rId6"/>
    <p:sldId id="547" r:id="rId7"/>
    <p:sldId id="550" r:id="rId8"/>
    <p:sldId id="551" r:id="rId9"/>
    <p:sldId id="557" r:id="rId10"/>
    <p:sldId id="553" r:id="rId11"/>
    <p:sldId id="552" r:id="rId12"/>
    <p:sldId id="554" r:id="rId13"/>
    <p:sldId id="555" r:id="rId14"/>
    <p:sldId id="556" r:id="rId15"/>
    <p:sldId id="562" r:id="rId16"/>
    <p:sldId id="558" r:id="rId17"/>
    <p:sldId id="559" r:id="rId18"/>
    <p:sldId id="560" r:id="rId19"/>
    <p:sldId id="566" r:id="rId20"/>
    <p:sldId id="563" r:id="rId21"/>
  </p:sldIdLst>
  <p:sldSz cx="12192000" cy="6858000"/>
  <p:notesSz cx="6858000" cy="9144000"/>
  <p:defaultTextStyle>
    <a:defPPr rtl="0"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3725" autoAdjust="0"/>
  </p:normalViewPr>
  <p:slideViewPr>
    <p:cSldViewPr snapToGrid="0">
      <p:cViewPr varScale="1">
        <p:scale>
          <a:sx n="74" d="100"/>
          <a:sy n="74" d="100"/>
        </p:scale>
        <p:origin x="1042" y="53"/>
      </p:cViewPr>
      <p:guideLst/>
    </p:cSldViewPr>
  </p:slideViewPr>
  <p:outlineViewPr>
    <p:cViewPr>
      <p:scale>
        <a:sx n="33" d="100"/>
        <a:sy n="33" d="100"/>
      </p:scale>
      <p:origin x="0" y="-144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99" d="100"/>
          <a:sy n="99" d="100"/>
        </p:scale>
        <p:origin x="35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Type of customers </a:t>
            </a:r>
          </a:p>
        </c:rich>
      </c:tx>
      <c:layout>
        <c:manualLayout>
          <c:xMode val="edge"/>
          <c:yMode val="edge"/>
          <c:x val="0.37450688976377955"/>
          <c:y val="5.2791878172588833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Type of customers 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D983-4E98-97F1-20EEEC941CB9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D983-4E98-97F1-20EEEC941CB9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D983-4E98-97F1-20EEEC941CB9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D983-4E98-97F1-20EEEC941CB9}"/>
              </c:ext>
            </c:extLst>
          </c:dPt>
          <c:cat>
            <c:strRef>
              <c:f>Sheet1!$A$2:$A$5</c:f>
              <c:strCache>
                <c:ptCount val="3"/>
                <c:pt idx="0">
                  <c:v>women</c:v>
                </c:pt>
                <c:pt idx="1">
                  <c:v>men</c:v>
                </c:pt>
                <c:pt idx="2">
                  <c:v>couple</c:v>
                </c:pt>
              </c:strCache>
            </c:strRef>
          </c:cat>
          <c:val>
            <c:numRef>
              <c:f>Sheet1!$B$2:$B$5</c:f>
              <c:numCache>
                <c:formatCode>0%</c:formatCode>
                <c:ptCount val="4"/>
                <c:pt idx="0">
                  <c:v>0.3</c:v>
                </c:pt>
                <c:pt idx="1">
                  <c:v>0.5</c:v>
                </c:pt>
                <c:pt idx="2">
                  <c:v>0.2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09F-4A2B-A467-F91C1887112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legendEntry>
        <c:idx val="3"/>
        <c:delete val="1"/>
      </c:legendEntry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92FDDB8-9CC4-4C8A-83DF-0F91F8EA6E0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55FA279-CBCE-4F39-B095-B2ABAE6CC43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F787459-9E7A-4999-BC2B-3EA61A5AD6E9}" type="datetime1">
              <a:rPr lang="en-GB" smtClean="0"/>
              <a:t>05/05/2025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CC949D-5BAB-4E39-8E0B-64D5D6F377C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72378C-27B4-40DC-91D7-70C358C8206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F183824B-BCCD-4CC8-B0D1-87ED5DB360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4507369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8C5751C5-0FB7-4838-B495-877127BADB2E}" type="datetime1">
              <a:rPr lang="en-GB" noProof="0" smtClean="0"/>
              <a:t>05/05/2025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4C3B2649-7BD8-4005-A99E-30D13769A8BD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448116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303401A8-3220-413E-B964-4A8659985FD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4187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4C3B2649-7BD8-4005-A99E-30D13769A8B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66493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4C3B2649-7BD8-4005-A99E-30D13769A8B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67050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4C3B2649-7BD8-4005-A99E-30D13769A8B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97406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4C3B2649-7BD8-4005-A99E-30D13769A8B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2768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751A4182-6276-41ED-8EAF-0C6A4D8FF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099048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EF4B644F-A23D-409C-9540-B41AC18DB5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5334003" cy="617561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dirty="0"/>
          </a:p>
        </p:txBody>
      </p:sp>
      <p:sp>
        <p:nvSpPr>
          <p:cNvPr id="8" name="Title 18">
            <a:extLst>
              <a:ext uri="{FF2B5EF4-FFF2-40B4-BE49-F238E27FC236}">
                <a16:creationId xmlns:a16="http://schemas.microsoft.com/office/drawing/2014/main" id="{580AE1ED-3577-4808-86BF-CCD12234928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62000" y="839336"/>
            <a:ext cx="4123899" cy="3475513"/>
          </a:xfrm>
        </p:spPr>
        <p:txBody>
          <a:bodyPr rtlCol="0" anchor="ctr">
            <a:normAutofit/>
          </a:bodyPr>
          <a:lstStyle>
            <a:lvl1pPr>
              <a:defRPr sz="5200"/>
            </a:lvl1pPr>
          </a:lstStyle>
          <a:p>
            <a:pPr algn="l" rtl="0"/>
            <a:r>
              <a:rPr lang="en-gb" sz="4800"/>
              <a:t>Click to add title</a:t>
            </a:r>
          </a:p>
        </p:txBody>
      </p:sp>
      <p:sp>
        <p:nvSpPr>
          <p:cNvPr id="9" name="Subtitle 19">
            <a:extLst>
              <a:ext uri="{FF2B5EF4-FFF2-40B4-BE49-F238E27FC236}">
                <a16:creationId xmlns:a16="http://schemas.microsoft.com/office/drawing/2014/main" id="{E8F46CAD-D4FF-4BBC-937E-CBBD034A180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62000" y="4570807"/>
            <a:ext cx="4123899" cy="1524000"/>
          </a:xfrm>
        </p:spPr>
        <p:txBody>
          <a:bodyPr rtlCol="0"/>
          <a:lstStyle>
            <a:lvl1pPr marL="0" indent="0">
              <a:buNone/>
              <a:defRPr/>
            </a:lvl1pPr>
          </a:lstStyle>
          <a:p>
            <a:pPr algn="l" rtl="0"/>
            <a:r>
              <a:rPr lang="en-gb"/>
              <a:t>Click to add subtitle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A2750E7C-D01B-4533-A0B8-2E7EF2B168D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330952" y="754711"/>
            <a:ext cx="6099048" cy="5340096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08140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FAC5ABB9-3EAC-446C-B128-CFDB09B247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0DED2D7-7BC9-473D-8241-8289B5821C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1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19C2616F-4436-4A60-BB08-54EC762C53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762001"/>
            <a:ext cx="12192000" cy="6095999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>
        <p:nvSpPr>
          <p:cNvPr id="8" name="Title 12">
            <a:extLst>
              <a:ext uri="{FF2B5EF4-FFF2-40B4-BE49-F238E27FC236}">
                <a16:creationId xmlns:a16="http://schemas.microsoft.com/office/drawing/2014/main" id="{D6F9523F-1BD5-4832-8B13-FA0BE3E6F7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31940" y="1517652"/>
            <a:ext cx="5998059" cy="1344613"/>
          </a:xfrm>
        </p:spPr>
        <p:txBody>
          <a:bodyPr rtlCol="0"/>
          <a:lstStyle/>
          <a:p>
            <a:pPr rt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FA83160D-9929-4C5C-B741-192DF7639B6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68293" y="1517652"/>
            <a:ext cx="1947672" cy="229514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8" name="Picture Placeholder 16">
            <a:extLst>
              <a:ext uri="{FF2B5EF4-FFF2-40B4-BE49-F238E27FC236}">
                <a16:creationId xmlns:a16="http://schemas.microsoft.com/office/drawing/2014/main" id="{D97EB8C6-CD91-4F0C-A719-5079DB8D325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715768" y="1517904"/>
            <a:ext cx="1947672" cy="229514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A7347AC5-7F3A-4E62-AE18-744B6A756E4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68096" y="3800858"/>
            <a:ext cx="3895344" cy="229514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US"/>
          </a:p>
        </p:txBody>
      </p:sp>
      <p:sp>
        <p:nvSpPr>
          <p:cNvPr id="12" name="Content Placeholder 13">
            <a:extLst>
              <a:ext uri="{FF2B5EF4-FFF2-40B4-BE49-F238E27FC236}">
                <a16:creationId xmlns:a16="http://schemas.microsoft.com/office/drawing/2014/main" id="{CC904223-D55A-40A9-AA1D-5687C89BE8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1940" y="2970215"/>
            <a:ext cx="5998059" cy="3125787"/>
          </a:xfrm>
        </p:spPr>
        <p:txBody>
          <a:bodyPr rtlCol="0">
            <a:normAutofit/>
          </a:bodyPr>
          <a:lstStyle>
            <a:lvl1pPr marL="0" indent="0">
              <a:buNone/>
              <a:defRPr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CFE08-03FE-487B-8963-9FAD3049C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862271-51F6-4122-9709-D279042F8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3/1/20XX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935A50-18AE-4CB1-BB10-1CBDD8A7C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89732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24A1CC7-4419-4A64-9DC9-AE157407A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A2F8EC6-DD66-475C-B129-22B374F49A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-1"/>
            <a:ext cx="12192000" cy="6099048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dirty="0"/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86FA963F-8B94-469B-B1A5-890D9134F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1430001" cy="6168789"/>
          </a:xfrm>
          <a:custGeom>
            <a:avLst/>
            <a:gdLst>
              <a:gd name="connsiteX0" fmla="*/ 0 w 11430001"/>
              <a:gd name="connsiteY0" fmla="*/ 0 h 6168789"/>
              <a:gd name="connsiteX1" fmla="*/ 5334002 w 11430001"/>
              <a:gd name="connsiteY1" fmla="*/ 0 h 6168789"/>
              <a:gd name="connsiteX2" fmla="*/ 5334002 w 11430001"/>
              <a:gd name="connsiteY2" fmla="*/ 771523 h 6168789"/>
              <a:gd name="connsiteX3" fmla="*/ 11430001 w 11430001"/>
              <a:gd name="connsiteY3" fmla="*/ 771523 h 6168789"/>
              <a:gd name="connsiteX4" fmla="*/ 11430001 w 11430001"/>
              <a:gd name="connsiteY4" fmla="*/ 6168789 h 6168789"/>
              <a:gd name="connsiteX5" fmla="*/ 0 w 11430001"/>
              <a:gd name="connsiteY5" fmla="*/ 6168789 h 61687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430001" h="6168789">
                <a:moveTo>
                  <a:pt x="0" y="0"/>
                </a:moveTo>
                <a:lnTo>
                  <a:pt x="5334002" y="0"/>
                </a:lnTo>
                <a:lnTo>
                  <a:pt x="5334002" y="771523"/>
                </a:lnTo>
                <a:lnTo>
                  <a:pt x="11430001" y="771523"/>
                </a:lnTo>
                <a:lnTo>
                  <a:pt x="11430001" y="6168789"/>
                </a:lnTo>
                <a:lnTo>
                  <a:pt x="0" y="6168789"/>
                </a:lnTo>
                <a:close/>
              </a:path>
            </a:pathLst>
          </a:cu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/>
          </a:p>
        </p:txBody>
      </p:sp>
      <p:sp>
        <p:nvSpPr>
          <p:cNvPr id="13" name="Title 5">
            <a:extLst>
              <a:ext uri="{FF2B5EF4-FFF2-40B4-BE49-F238E27FC236}">
                <a16:creationId xmlns:a16="http://schemas.microsoft.com/office/drawing/2014/main" id="{4CD44A43-6E39-4FE6-87BB-C65CE8FC6B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1517650"/>
            <a:ext cx="4565650" cy="1344613"/>
          </a:xfrm>
        </p:spPr>
        <p:txBody>
          <a:bodyPr rtlCol="0">
            <a:normAutofit/>
          </a:bodyPr>
          <a:lstStyle/>
          <a:p>
            <a:pPr rt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5229EB0D-B986-4E26-BDF3-305AE3233EB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8952" y="883487"/>
            <a:ext cx="4562856" cy="2441448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US"/>
          </a:p>
        </p:txBody>
      </p:sp>
      <p:sp>
        <p:nvSpPr>
          <p:cNvPr id="19" name="Picture Placeholder 17">
            <a:extLst>
              <a:ext uri="{FF2B5EF4-FFF2-40B4-BE49-F238E27FC236}">
                <a16:creationId xmlns:a16="http://schemas.microsoft.com/office/drawing/2014/main" id="{37E21EC2-9A85-4522-B6AD-3FF227CACDD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58952" y="3593592"/>
            <a:ext cx="4562856" cy="2441448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US"/>
          </a:p>
        </p:txBody>
      </p:sp>
      <p:sp>
        <p:nvSpPr>
          <p:cNvPr id="16" name="Content Placeholder 1">
            <a:extLst>
              <a:ext uri="{FF2B5EF4-FFF2-40B4-BE49-F238E27FC236}">
                <a16:creationId xmlns:a16="http://schemas.microsoft.com/office/drawing/2014/main" id="{9F9D0834-E38A-4C71-95D5-A8A2B973AC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8" y="2970213"/>
            <a:ext cx="4565651" cy="3125787"/>
          </a:xfrm>
        </p:spPr>
        <p:txBody>
          <a:bodyPr rtlCol="0">
            <a:normAutofit/>
          </a:bodyPr>
          <a:lstStyle>
            <a:lvl1pPr marL="0" indent="0">
              <a:buNone/>
              <a:defRPr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CFE08-03FE-487B-8963-9FAD3049C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862271-51F6-4122-9709-D279042F8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3/1/20XX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935A50-18AE-4CB1-BB10-1CBDD8A7C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88358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D03AAFC-F6FA-4A24-BE1D-34AE6AD64C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2190B39-D040-425A-9AD6-58A7533FEA6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6760" y="756284"/>
            <a:ext cx="10698480" cy="534924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5" name="Title 16">
            <a:extLst>
              <a:ext uri="{FF2B5EF4-FFF2-40B4-BE49-F238E27FC236}">
                <a16:creationId xmlns:a16="http://schemas.microsoft.com/office/drawing/2014/main" id="{8950CCE3-163E-46A1-B489-395F3F75FE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33488" y="1517904"/>
            <a:ext cx="3749040" cy="2796945"/>
          </a:xfrm>
        </p:spPr>
        <p:txBody>
          <a:bodyPr rtlCol="0" anchor="ctr">
            <a:normAutofit/>
          </a:bodyPr>
          <a:lstStyle>
            <a:lvl1pPr>
              <a:defRPr sz="6000"/>
            </a:lvl1pPr>
          </a:lstStyle>
          <a:p>
            <a:pPr algn="l" rt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6" name="Subtitle 17">
            <a:extLst>
              <a:ext uri="{FF2B5EF4-FFF2-40B4-BE49-F238E27FC236}">
                <a16:creationId xmlns:a16="http://schemas.microsoft.com/office/drawing/2014/main" id="{81E38157-454C-44D5-8D2B-A220A53D78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33488" y="4479368"/>
            <a:ext cx="3666744" cy="1616631"/>
          </a:xfrm>
        </p:spPr>
        <p:txBody>
          <a:bodyPr rtlCol="0"/>
          <a:lstStyle>
            <a:lvl1pPr marL="0" indent="0">
              <a:buNone/>
              <a:defRPr/>
            </a:lvl1pPr>
          </a:lstStyle>
          <a:p>
            <a:pPr algn="l" rtl="0"/>
            <a:r>
              <a:rPr lang="en-GB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05482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hart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C5BB2-C09C-49B0-BAFA-DE1801CD3E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A47C21-944D-47FE-9519-A255188371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2AD668-6E19-425C-88F7-AF4220662C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7CE36D-6B7B-4D5E-831E-34A4286D6E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3/1/20XX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905C53-CF7C-4936-9E35-1BEBD68362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25126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58EDA639-2F5C-4255-BE42-C41A5ABBC2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67524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dirty="0"/>
          </a:p>
        </p:txBody>
      </p:sp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E96D6DC8-1218-45DD-BCD3-DF21DFA5B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62000" y="766762"/>
            <a:ext cx="10668000" cy="5334000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A58F504-65F1-4BFD-A987-54F78AD52D4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8952" y="749808"/>
            <a:ext cx="10744200" cy="539496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3" name="Title 16">
            <a:extLst>
              <a:ext uri="{FF2B5EF4-FFF2-40B4-BE49-F238E27FC236}">
                <a16:creationId xmlns:a16="http://schemas.microsoft.com/office/drawing/2014/main" id="{0B9261BF-90C7-41A0-8711-97168C7479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11112" y="1517904"/>
            <a:ext cx="4480560" cy="2796945"/>
          </a:xfrm>
        </p:spPr>
        <p:txBody>
          <a:bodyPr rtlCol="0" anchor="ctr">
            <a:normAutofit/>
          </a:bodyPr>
          <a:lstStyle>
            <a:lvl1pPr>
              <a:defRPr sz="4400"/>
            </a:lvl1pPr>
          </a:lstStyle>
          <a:p>
            <a:pPr algn="l" rt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Subtitle 17">
            <a:extLst>
              <a:ext uri="{FF2B5EF4-FFF2-40B4-BE49-F238E27FC236}">
                <a16:creationId xmlns:a16="http://schemas.microsoft.com/office/drawing/2014/main" id="{305C0D07-994F-4143-B88E-32EED69E7F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11112" y="4425696"/>
            <a:ext cx="4059936" cy="1189912"/>
          </a:xfrm>
        </p:spPr>
        <p:txBody>
          <a:bodyPr rtlCol="0"/>
          <a:lstStyle>
            <a:lvl1pPr marL="0" indent="0">
              <a:buNone/>
              <a:defRPr/>
            </a:lvl1pPr>
          </a:lstStyle>
          <a:p>
            <a:pPr algn="l" rt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CFE08-03FE-487B-8963-9FAD3049C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Sample footer text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862271-51F6-4122-9709-D279042F8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3/1/20XX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935A50-18AE-4CB1-BB10-1CBDD8A7C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CB1E4CB7-CB13-4810-BF18-BE31AFC64F9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25260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D85A6-A4E6-4160-BE43-8146A98946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Click to edit Master title style</a:t>
            </a:r>
            <a:endParaRPr lang="en-gb"/>
          </a:p>
        </p:txBody>
      </p:sp>
      <p:sp>
        <p:nvSpPr>
          <p:cNvPr id="29" name="Picture Placeholder 28">
            <a:extLst>
              <a:ext uri="{FF2B5EF4-FFF2-40B4-BE49-F238E27FC236}">
                <a16:creationId xmlns:a16="http://schemas.microsoft.com/office/drawing/2014/main" id="{26E6BD11-82A7-4729-AD05-B0676F9B1F5F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1504950" y="2861595"/>
            <a:ext cx="1828800" cy="1993392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US"/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6E08135B-D6D5-401C-B151-CDCB20550F1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508760" y="4855464"/>
            <a:ext cx="1828800" cy="594360"/>
          </a:xfrm>
        </p:spPr>
        <p:txBody>
          <a:bodyPr rtlCol="0" anchor="b" anchorCtr="0">
            <a:normAutofit/>
          </a:bodyPr>
          <a:lstStyle>
            <a:lvl1pPr marL="0" indent="0">
              <a:buNone/>
              <a:defRPr sz="2000" b="1">
                <a:latin typeface="+mj-lt"/>
              </a:defRPr>
            </a:lvl1pPr>
            <a:lvl2pPr marL="365760" indent="0">
              <a:buFont typeface="Arial" panose="020B0604020202020204" pitchFamily="34" charset="0"/>
              <a:buNone/>
              <a:defRPr/>
            </a:lvl2pPr>
            <a:lvl3pPr marL="365760" indent="0">
              <a:buNone/>
              <a:defRPr/>
            </a:lvl3pPr>
            <a:lvl4pPr marL="640080" indent="0">
              <a:buFont typeface="Arial" panose="020B0604020202020204" pitchFamily="34" charset="0"/>
              <a:buNone/>
              <a:defRPr/>
            </a:lvl4pPr>
            <a:lvl5pPr marL="612648" indent="0">
              <a:buNone/>
              <a:defRPr/>
            </a:lvl5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FA587696-63FF-4232-8879-488DFE1C31E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504950" y="5468112"/>
            <a:ext cx="1828800" cy="594360"/>
          </a:xfrm>
        </p:spPr>
        <p:txBody>
          <a:bodyPr rtlCol="0">
            <a:noAutofit/>
          </a:bodyPr>
          <a:lstStyle>
            <a:lvl1pPr marL="0" indent="0">
              <a:buNone/>
              <a:defRPr sz="1600"/>
            </a:lvl1pPr>
            <a:lvl2pPr marL="365760" indent="0">
              <a:buFont typeface="Arial" panose="020B0604020202020204" pitchFamily="34" charset="0"/>
              <a:buNone/>
              <a:defRPr sz="1600"/>
            </a:lvl2pPr>
            <a:lvl3pPr marL="365760" indent="0">
              <a:buNone/>
              <a:defRPr sz="1600"/>
            </a:lvl3pPr>
            <a:lvl4pPr marL="640080" indent="0">
              <a:buFont typeface="Arial" panose="020B0604020202020204" pitchFamily="34" charset="0"/>
              <a:buNone/>
              <a:defRPr sz="1600"/>
            </a:lvl4pPr>
            <a:lvl5pPr marL="612648" indent="0">
              <a:buNone/>
              <a:defRPr sz="1600"/>
            </a:lvl5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30" name="Picture Placeholder 28">
            <a:extLst>
              <a:ext uri="{FF2B5EF4-FFF2-40B4-BE49-F238E27FC236}">
                <a16:creationId xmlns:a16="http://schemas.microsoft.com/office/drawing/2014/main" id="{96507A97-E180-468F-B641-141DBA738642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3953511" y="2861595"/>
            <a:ext cx="1828800" cy="1993392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US"/>
          </a:p>
        </p:txBody>
      </p:sp>
      <p:sp>
        <p:nvSpPr>
          <p:cNvPr id="22" name="Text Placeholder 18">
            <a:extLst>
              <a:ext uri="{FF2B5EF4-FFF2-40B4-BE49-F238E27FC236}">
                <a16:creationId xmlns:a16="http://schemas.microsoft.com/office/drawing/2014/main" id="{49BB8F01-AE51-4455-BE0F-8972415A0C0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942757" y="4854889"/>
            <a:ext cx="1828800" cy="594360"/>
          </a:xfrm>
        </p:spPr>
        <p:txBody>
          <a:bodyPr rtlCol="0" anchor="b" anchorCtr="0">
            <a:normAutofit/>
          </a:bodyPr>
          <a:lstStyle>
            <a:lvl1pPr marL="0" indent="0">
              <a:buNone/>
              <a:defRPr sz="2000" b="1">
                <a:latin typeface="+mj-lt"/>
              </a:defRPr>
            </a:lvl1pPr>
            <a:lvl2pPr marL="365760" indent="0">
              <a:buFont typeface="Arial" panose="020B0604020202020204" pitchFamily="34" charset="0"/>
              <a:buNone/>
              <a:defRPr/>
            </a:lvl2pPr>
            <a:lvl3pPr marL="365760" indent="0">
              <a:buNone/>
              <a:defRPr/>
            </a:lvl3pPr>
            <a:lvl4pPr marL="640080" indent="0">
              <a:buFont typeface="Arial" panose="020B0604020202020204" pitchFamily="34" charset="0"/>
              <a:buNone/>
              <a:defRPr/>
            </a:lvl4pPr>
            <a:lvl5pPr marL="612648" indent="0">
              <a:buNone/>
              <a:defRPr/>
            </a:lvl5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23" name="Text Placeholder 20">
            <a:extLst>
              <a:ext uri="{FF2B5EF4-FFF2-40B4-BE49-F238E27FC236}">
                <a16:creationId xmlns:a16="http://schemas.microsoft.com/office/drawing/2014/main" id="{759D2442-D209-4F87-9F2C-19D73A2412D4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942757" y="5462491"/>
            <a:ext cx="1828800" cy="594360"/>
          </a:xfrm>
        </p:spPr>
        <p:txBody>
          <a:bodyPr rtlCol="0">
            <a:noAutofit/>
          </a:bodyPr>
          <a:lstStyle>
            <a:lvl1pPr marL="0" indent="0">
              <a:buNone/>
              <a:defRPr sz="1600"/>
            </a:lvl1pPr>
            <a:lvl2pPr marL="365760" indent="0">
              <a:buFont typeface="Arial" panose="020B0604020202020204" pitchFamily="34" charset="0"/>
              <a:buNone/>
              <a:defRPr sz="1600"/>
            </a:lvl2pPr>
            <a:lvl3pPr marL="365760" indent="0">
              <a:buNone/>
              <a:defRPr sz="1600"/>
            </a:lvl3pPr>
            <a:lvl4pPr marL="640080" indent="0">
              <a:buFont typeface="Arial" panose="020B0604020202020204" pitchFamily="34" charset="0"/>
              <a:buNone/>
              <a:defRPr sz="1600"/>
            </a:lvl4pPr>
            <a:lvl5pPr marL="612648" indent="0">
              <a:buNone/>
              <a:defRPr sz="1600"/>
            </a:lvl5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31" name="Picture Placeholder 28">
            <a:extLst>
              <a:ext uri="{FF2B5EF4-FFF2-40B4-BE49-F238E27FC236}">
                <a16:creationId xmlns:a16="http://schemas.microsoft.com/office/drawing/2014/main" id="{A850442C-9915-406C-83D9-8EBE8AD3C243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6391656" y="2861595"/>
            <a:ext cx="1828800" cy="1993392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US"/>
          </a:p>
        </p:txBody>
      </p:sp>
      <p:sp>
        <p:nvSpPr>
          <p:cNvPr id="24" name="Text Placeholder 18">
            <a:extLst>
              <a:ext uri="{FF2B5EF4-FFF2-40B4-BE49-F238E27FC236}">
                <a16:creationId xmlns:a16="http://schemas.microsoft.com/office/drawing/2014/main" id="{A596F3D1-5D97-4111-B3D6-FE37290A6B3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391656" y="4855464"/>
            <a:ext cx="1828800" cy="594360"/>
          </a:xfrm>
        </p:spPr>
        <p:txBody>
          <a:bodyPr rtlCol="0" anchor="b" anchorCtr="0">
            <a:normAutofit/>
          </a:bodyPr>
          <a:lstStyle>
            <a:lvl1pPr marL="0" indent="0">
              <a:buNone/>
              <a:defRPr sz="2000" b="1">
                <a:latin typeface="+mj-lt"/>
              </a:defRPr>
            </a:lvl1pPr>
            <a:lvl2pPr marL="365760" indent="0">
              <a:buFont typeface="Arial" panose="020B0604020202020204" pitchFamily="34" charset="0"/>
              <a:buNone/>
              <a:defRPr/>
            </a:lvl2pPr>
            <a:lvl3pPr marL="365760" indent="0">
              <a:buNone/>
              <a:defRPr/>
            </a:lvl3pPr>
            <a:lvl4pPr marL="640080" indent="0">
              <a:buFont typeface="Arial" panose="020B0604020202020204" pitchFamily="34" charset="0"/>
              <a:buNone/>
              <a:defRPr/>
            </a:lvl4pPr>
            <a:lvl5pPr marL="612648" indent="0">
              <a:buNone/>
              <a:defRPr/>
            </a:lvl5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25" name="Text Placeholder 20">
            <a:extLst>
              <a:ext uri="{FF2B5EF4-FFF2-40B4-BE49-F238E27FC236}">
                <a16:creationId xmlns:a16="http://schemas.microsoft.com/office/drawing/2014/main" id="{2D25C272-C21E-4078-818F-B12E10F1827C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391656" y="5468112"/>
            <a:ext cx="1828800" cy="594360"/>
          </a:xfrm>
        </p:spPr>
        <p:txBody>
          <a:bodyPr rtlCol="0">
            <a:noAutofit/>
          </a:bodyPr>
          <a:lstStyle>
            <a:lvl1pPr marL="0" indent="0">
              <a:buNone/>
              <a:defRPr sz="1600"/>
            </a:lvl1pPr>
            <a:lvl2pPr marL="365760" indent="0">
              <a:buFont typeface="Arial" panose="020B0604020202020204" pitchFamily="34" charset="0"/>
              <a:buNone/>
              <a:defRPr sz="1600"/>
            </a:lvl2pPr>
            <a:lvl3pPr marL="365760" indent="0">
              <a:buNone/>
              <a:defRPr sz="1600"/>
            </a:lvl3pPr>
            <a:lvl4pPr marL="640080" indent="0">
              <a:buFont typeface="Arial" panose="020B0604020202020204" pitchFamily="34" charset="0"/>
              <a:buNone/>
              <a:defRPr sz="1600"/>
            </a:lvl4pPr>
            <a:lvl5pPr marL="612648" indent="0">
              <a:buNone/>
              <a:defRPr sz="1600"/>
            </a:lvl5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32" name="Picture Placeholder 28">
            <a:extLst>
              <a:ext uri="{FF2B5EF4-FFF2-40B4-BE49-F238E27FC236}">
                <a16:creationId xmlns:a16="http://schemas.microsoft.com/office/drawing/2014/main" id="{05393806-4E48-45A2-8BD7-0BA36566F3CC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8833104" y="2862072"/>
            <a:ext cx="1828800" cy="1993392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US"/>
          </a:p>
        </p:txBody>
      </p:sp>
      <p:sp>
        <p:nvSpPr>
          <p:cNvPr id="26" name="Text Placeholder 18">
            <a:extLst>
              <a:ext uri="{FF2B5EF4-FFF2-40B4-BE49-F238E27FC236}">
                <a16:creationId xmlns:a16="http://schemas.microsoft.com/office/drawing/2014/main" id="{DD19656C-C87E-4938-A66D-D6836DBC653A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825653" y="4855651"/>
            <a:ext cx="1828800" cy="594360"/>
          </a:xfrm>
        </p:spPr>
        <p:txBody>
          <a:bodyPr rtlCol="0" anchor="b" anchorCtr="0">
            <a:normAutofit/>
          </a:bodyPr>
          <a:lstStyle>
            <a:lvl1pPr marL="0" indent="0">
              <a:buNone/>
              <a:defRPr sz="2000" b="1">
                <a:latin typeface="+mj-lt"/>
              </a:defRPr>
            </a:lvl1pPr>
            <a:lvl2pPr marL="365760" indent="0">
              <a:buFont typeface="Arial" panose="020B0604020202020204" pitchFamily="34" charset="0"/>
              <a:buNone/>
              <a:defRPr/>
            </a:lvl2pPr>
            <a:lvl3pPr marL="365760" indent="0">
              <a:buNone/>
              <a:defRPr/>
            </a:lvl3pPr>
            <a:lvl4pPr marL="640080" indent="0">
              <a:buFont typeface="Arial" panose="020B0604020202020204" pitchFamily="34" charset="0"/>
              <a:buNone/>
              <a:defRPr/>
            </a:lvl4pPr>
            <a:lvl5pPr marL="612648" indent="0">
              <a:buNone/>
              <a:defRPr/>
            </a:lvl5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27" name="Text Placeholder 20">
            <a:extLst>
              <a:ext uri="{FF2B5EF4-FFF2-40B4-BE49-F238E27FC236}">
                <a16:creationId xmlns:a16="http://schemas.microsoft.com/office/drawing/2014/main" id="{DF55E1E1-7FB8-465C-B720-E39D43FFECC8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825653" y="5468299"/>
            <a:ext cx="1828800" cy="594360"/>
          </a:xfrm>
        </p:spPr>
        <p:txBody>
          <a:bodyPr rtlCol="0">
            <a:noAutofit/>
          </a:bodyPr>
          <a:lstStyle>
            <a:lvl1pPr marL="0" indent="0">
              <a:buNone/>
              <a:defRPr sz="1600"/>
            </a:lvl1pPr>
            <a:lvl2pPr marL="365760" indent="0">
              <a:buFont typeface="Arial" panose="020B0604020202020204" pitchFamily="34" charset="0"/>
              <a:buNone/>
              <a:defRPr sz="1600"/>
            </a:lvl2pPr>
            <a:lvl3pPr marL="365760" indent="0">
              <a:buNone/>
              <a:defRPr sz="1600"/>
            </a:lvl3pPr>
            <a:lvl4pPr marL="640080" indent="0">
              <a:buFont typeface="Arial" panose="020B0604020202020204" pitchFamily="34" charset="0"/>
              <a:buNone/>
              <a:defRPr sz="1600"/>
            </a:lvl4pPr>
            <a:lvl5pPr marL="612648" indent="0">
              <a:buNone/>
              <a:defRPr sz="1600"/>
            </a:lvl5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526116E-7A6D-485F-9FA2-25F94D4F4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BA24A80-0792-4B3B-BB5A-8B2BD91095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3/1/20XX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09ADCC-C5F2-4D90-B153-93DF558582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86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D85A6-A4E6-4160-BE43-8146A98946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Click to edit Master title style</a:t>
            </a:r>
            <a:endParaRPr lang="en-gb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B0FFFD15-4D1A-45CA-9374-373A700D366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2181225"/>
            <a:ext cx="10515600" cy="3876675"/>
          </a:xfrm>
        </p:spPr>
        <p:txBody>
          <a:bodyPr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526116E-7A6D-485F-9FA2-25F94D4F4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BA24A80-0792-4B3B-BB5A-8B2BD91095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3/1/20XX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09ADCC-C5F2-4D90-B153-93DF558582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83768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 column (comparison slid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D9D22302-83E3-4E22-93DF-1E5D463B64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787146"/>
          </a:xfrm>
        </p:spPr>
        <p:txBody>
          <a:bodyPr rtlCol="0"/>
          <a:lstStyle/>
          <a:p>
            <a:pPr rtl="0"/>
            <a:r>
              <a:rPr lang="en-GB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90CDE0-3FEB-42A0-8BCC-7DADE7D4A6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5" y="2696718"/>
            <a:ext cx="4334256" cy="606026"/>
          </a:xfrm>
        </p:spPr>
        <p:txBody>
          <a:bodyPr rtlCol="0"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778B8B-E9A3-44BE-85A6-3E316659A9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17904" y="3397337"/>
            <a:ext cx="4334256" cy="2449645"/>
          </a:xfrm>
        </p:spPr>
        <p:txBody>
          <a:bodyPr rtlCol="0">
            <a:norm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0BF1BCA-A435-4779-A6FE-15207141F5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36792" y="2696718"/>
            <a:ext cx="4334256" cy="606026"/>
          </a:xfrm>
        </p:spPr>
        <p:txBody>
          <a:bodyPr rtlCol="0"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9B1923-9749-49E3-88FA-75C326E6719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36792" y="3397337"/>
            <a:ext cx="4334256" cy="2449645"/>
          </a:xfrm>
        </p:spPr>
        <p:txBody>
          <a:bodyPr rtlCol="0">
            <a:norm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6AF721-83FE-4B57-B910-C395D23FDE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3A70F0-5AFA-4C5A-812B-220C6A38DB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3/1/20XX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6A5893-52F1-44A1-AE8E-CF094DB41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28339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D9D22302-83E3-4E22-93DF-1E5D463B64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786384"/>
          </a:xfrm>
        </p:spPr>
        <p:txBody>
          <a:bodyPr rtlCol="0"/>
          <a:lstStyle/>
          <a:p>
            <a:pPr rtl="0"/>
            <a:r>
              <a:rPr lang="en-GB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90CDE0-3FEB-42A0-8BCC-7DADE7D4A6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5" y="2697480"/>
            <a:ext cx="2971800" cy="606026"/>
          </a:xfrm>
        </p:spPr>
        <p:txBody>
          <a:bodyPr rtlCol="0"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778B8B-E9A3-44BE-85A6-3E316659A9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17904" y="3401568"/>
            <a:ext cx="2971800" cy="2449645"/>
          </a:xfrm>
        </p:spPr>
        <p:txBody>
          <a:bodyPr rtlCol="0">
            <a:normAutofit/>
          </a:bodyPr>
          <a:lstStyle>
            <a:lvl1pPr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/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D13F3BC3-6D4F-4A91-9397-DEB976DF5B5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622292" y="2697480"/>
            <a:ext cx="2971800" cy="606026"/>
          </a:xfrm>
        </p:spPr>
        <p:txBody>
          <a:bodyPr rtlCol="0"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A336BAA8-288D-4A65-AF12-E44ED08AF83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622292" y="3401568"/>
            <a:ext cx="2971800" cy="2449645"/>
          </a:xfrm>
        </p:spPr>
        <p:txBody>
          <a:bodyPr rtlCol="0">
            <a:normAutofit/>
          </a:bodyPr>
          <a:lstStyle>
            <a:lvl1pPr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0BF1BCA-A435-4779-A6FE-15207141F5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698867" y="2697480"/>
            <a:ext cx="2971800" cy="606026"/>
          </a:xfrm>
        </p:spPr>
        <p:txBody>
          <a:bodyPr rtlCol="0"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9B1923-9749-49E3-88FA-75C326E6719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698867" y="3401568"/>
            <a:ext cx="2971800" cy="2449645"/>
          </a:xfrm>
        </p:spPr>
        <p:txBody>
          <a:bodyPr rtlCol="0">
            <a:normAutofit/>
          </a:bodyPr>
          <a:lstStyle>
            <a:lvl1pPr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6AF721-83FE-4B57-B910-C395D23FDE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3A70F0-5AFA-4C5A-812B-220C6A38DB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3/1/20XX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6A5893-52F1-44A1-AE8E-CF094DB41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27205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C85388F8-94ED-41CA-A4EE-E0FA1CAC03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-1"/>
            <a:ext cx="12192000" cy="6099050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62753702-3230-4BA6-A3F8-5783540BC1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62000" y="758951"/>
            <a:ext cx="10668000" cy="5550410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>
        <p:nvSpPr>
          <p:cNvPr id="7" name="Title 12">
            <a:extLst>
              <a:ext uri="{FF2B5EF4-FFF2-40B4-BE49-F238E27FC236}">
                <a16:creationId xmlns:a16="http://schemas.microsoft.com/office/drawing/2014/main" id="{22B9C48D-0714-4941-A2BB-36340F697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1874" y="1517903"/>
            <a:ext cx="5250030" cy="1345115"/>
          </a:xfrm>
        </p:spPr>
        <p:txBody>
          <a:bodyPr rtlCol="0"/>
          <a:lstStyle/>
          <a:p>
            <a:pPr rt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3A478133-AD69-45A3-8FE5-EBD28FD2FAC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8952" y="758952"/>
            <a:ext cx="1947672" cy="2670048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6" name="Picture Placeholder 13">
            <a:extLst>
              <a:ext uri="{FF2B5EF4-FFF2-40B4-BE49-F238E27FC236}">
                <a16:creationId xmlns:a16="http://schemas.microsoft.com/office/drawing/2014/main" id="{F2E72FA7-6D23-4F38-9A7B-A0EB41E5341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58952" y="3424237"/>
            <a:ext cx="1947672" cy="2679192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US"/>
          </a:p>
        </p:txBody>
      </p:sp>
      <p:sp>
        <p:nvSpPr>
          <p:cNvPr id="15" name="Picture Placeholder 13">
            <a:extLst>
              <a:ext uri="{FF2B5EF4-FFF2-40B4-BE49-F238E27FC236}">
                <a16:creationId xmlns:a16="http://schemas.microsoft.com/office/drawing/2014/main" id="{27DAE17D-48FA-4EE7-9630-D6572734389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706624" y="758952"/>
            <a:ext cx="1947672" cy="2670048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US"/>
          </a:p>
        </p:txBody>
      </p:sp>
      <p:sp>
        <p:nvSpPr>
          <p:cNvPr id="17" name="Picture Placeholder 13">
            <a:extLst>
              <a:ext uri="{FF2B5EF4-FFF2-40B4-BE49-F238E27FC236}">
                <a16:creationId xmlns:a16="http://schemas.microsoft.com/office/drawing/2014/main" id="{093DB7BE-4947-4B5D-B8E4-59505E49A06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2706624" y="3424237"/>
            <a:ext cx="1947672" cy="2679192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US"/>
          </a:p>
        </p:txBody>
      </p:sp>
      <p:sp>
        <p:nvSpPr>
          <p:cNvPr id="12" name="Content Placeholder 13">
            <a:extLst>
              <a:ext uri="{FF2B5EF4-FFF2-40B4-BE49-F238E27FC236}">
                <a16:creationId xmlns:a16="http://schemas.microsoft.com/office/drawing/2014/main" id="{D0C77CEA-908E-4A02-B347-F376CEC25E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1874" y="2970222"/>
            <a:ext cx="5250030" cy="3128826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20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CFE08-03FE-487B-8963-9FAD3049C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862271-51F6-4122-9709-D279042F8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3/1/20XX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935A50-18AE-4CB1-BB10-1CBDD8A7C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1315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53A25B7-A924-4C03-8022-000A9EA88D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E3A68D8-CB71-4A41-B029-626BD6912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-9524"/>
            <a:ext cx="12192000" cy="6105524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rgbClr val="FCEA37"/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9ECFC55D-2CEE-47A4-9ACA-D6C78D236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2" y="-9523"/>
            <a:ext cx="11430001" cy="6105523"/>
          </a:xfrm>
          <a:custGeom>
            <a:avLst/>
            <a:gdLst>
              <a:gd name="connsiteX0" fmla="*/ 0 w 11430001"/>
              <a:gd name="connsiteY0" fmla="*/ 0 h 6105523"/>
              <a:gd name="connsiteX1" fmla="*/ 7874003 w 11430001"/>
              <a:gd name="connsiteY1" fmla="*/ 0 h 6105523"/>
              <a:gd name="connsiteX2" fmla="*/ 7874003 w 11430001"/>
              <a:gd name="connsiteY2" fmla="*/ 771522 h 6105523"/>
              <a:gd name="connsiteX3" fmla="*/ 11430001 w 11430001"/>
              <a:gd name="connsiteY3" fmla="*/ 771522 h 6105523"/>
              <a:gd name="connsiteX4" fmla="*/ 11430001 w 11430001"/>
              <a:gd name="connsiteY4" fmla="*/ 6105523 h 6105523"/>
              <a:gd name="connsiteX5" fmla="*/ 7874003 w 11430001"/>
              <a:gd name="connsiteY5" fmla="*/ 6105523 h 6105523"/>
              <a:gd name="connsiteX6" fmla="*/ 5334002 w 11430001"/>
              <a:gd name="connsiteY6" fmla="*/ 6105523 h 6105523"/>
              <a:gd name="connsiteX7" fmla="*/ 0 w 11430001"/>
              <a:gd name="connsiteY7" fmla="*/ 6105523 h 61055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430001" h="6105523">
                <a:moveTo>
                  <a:pt x="0" y="0"/>
                </a:moveTo>
                <a:lnTo>
                  <a:pt x="7874003" y="0"/>
                </a:lnTo>
                <a:lnTo>
                  <a:pt x="7874003" y="771522"/>
                </a:lnTo>
                <a:lnTo>
                  <a:pt x="11430001" y="771522"/>
                </a:lnTo>
                <a:lnTo>
                  <a:pt x="11430001" y="6105523"/>
                </a:lnTo>
                <a:lnTo>
                  <a:pt x="7874003" y="6105523"/>
                </a:lnTo>
                <a:lnTo>
                  <a:pt x="5334002" y="6105523"/>
                </a:lnTo>
                <a:lnTo>
                  <a:pt x="0" y="6105523"/>
                </a:lnTo>
                <a:close/>
              </a:path>
            </a:pathLst>
          </a:custGeom>
          <a:ln w="508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/>
          </a:p>
        </p:txBody>
      </p:sp>
      <p:sp>
        <p:nvSpPr>
          <p:cNvPr id="15" name="Title 5">
            <a:extLst>
              <a:ext uri="{FF2B5EF4-FFF2-40B4-BE49-F238E27FC236}">
                <a16:creationId xmlns:a16="http://schemas.microsoft.com/office/drawing/2014/main" id="{00406F9C-B330-46B3-A03C-15F85CD760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3822282"/>
            <a:ext cx="5012266" cy="2273710"/>
          </a:xfrm>
        </p:spPr>
        <p:txBody>
          <a:bodyPr rtlCol="0" anchor="t"/>
          <a:lstStyle>
            <a:lvl1pPr>
              <a:defRPr sz="4200"/>
            </a:lvl1pPr>
          </a:lstStyle>
          <a:p>
            <a:pPr rt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34FC9061-555D-4FE2-ABE9-07A195BC02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8952" y="761988"/>
            <a:ext cx="3566160" cy="266090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US"/>
          </a:p>
        </p:txBody>
      </p:sp>
      <p:sp>
        <p:nvSpPr>
          <p:cNvPr id="22" name="Picture Placeholder 20">
            <a:extLst>
              <a:ext uri="{FF2B5EF4-FFF2-40B4-BE49-F238E27FC236}">
                <a16:creationId xmlns:a16="http://schemas.microsoft.com/office/drawing/2014/main" id="{7C8788B5-2964-4199-A168-84BDEBE3E9A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294632" y="761980"/>
            <a:ext cx="3566160" cy="266090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US"/>
          </a:p>
        </p:txBody>
      </p:sp>
      <p:sp>
        <p:nvSpPr>
          <p:cNvPr id="23" name="Picture Placeholder 20">
            <a:extLst>
              <a:ext uri="{FF2B5EF4-FFF2-40B4-BE49-F238E27FC236}">
                <a16:creationId xmlns:a16="http://schemas.microsoft.com/office/drawing/2014/main" id="{D4B5D4A5-C34C-4703-AFB6-DA982B6FF83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859598" y="761980"/>
            <a:ext cx="3566160" cy="266090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9" name="Content Placeholder 1">
            <a:extLst>
              <a:ext uri="{FF2B5EF4-FFF2-40B4-BE49-F238E27FC236}">
                <a16:creationId xmlns:a16="http://schemas.microsoft.com/office/drawing/2014/main" id="{8CA9663F-19C9-4799-8B97-333815BF6A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7734" y="3822282"/>
            <a:ext cx="4607484" cy="2273710"/>
          </a:xfrm>
        </p:spPr>
        <p:txBody>
          <a:bodyPr rtlCol="0" anchor="t">
            <a:normAutofit/>
          </a:bodyPr>
          <a:lstStyle>
            <a:lvl1pPr marL="0" indent="0">
              <a:buNone/>
              <a:defRPr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CFE08-03FE-487B-8963-9FAD3049C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862271-51F6-4122-9709-D279042F8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3/1/20XX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935A50-18AE-4CB1-BB10-1CBDD8A7C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33794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B1D84C-7934-4E5B-B6E4-A1D6EC2995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134416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rtl="0"/>
            <a:r>
              <a:rPr lang="en-GB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6A990F-40AC-447A-964A-840C94A64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4" y="2971800"/>
            <a:ext cx="9144000" cy="31272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D832A1-FFBA-48B6-B2D0-E5414F1283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05672" y="6400800"/>
            <a:ext cx="18653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pPr algn="r" rtl="0"/>
            <a:r>
              <a:rPr lang="en-gb"/>
              <a:t>3/1/20XX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933EC1-4EE2-4453-841C-CFDFE70894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58952" y="6400800"/>
            <a:ext cx="60990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sz="1000"/>
              <a:t>Sample footer text</a:t>
            </a:r>
            <a:endParaRPr lang="en-US" sz="10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CEBA78-E732-44EF-BA0B-FC42F79313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9648" y="6400800"/>
            <a:ext cx="5303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>
                <a:solidFill>
                  <a:schemeClr val="tx1"/>
                </a:solidFill>
              </a:defRPr>
            </a:lvl1pPr>
          </a:lstStyle>
          <a:p>
            <a:pPr rtl="0"/>
            <a:fld id="{CB1E4CB7-CB13-4810-BF18-BE31AFC64F93}" type="slidenum">
              <a:rPr lang="en-US" smtClean="0"/>
              <a:pPr/>
              <a:t>‹#›</a:t>
            </a:fld>
            <a:endParaRPr lang="en-US" sz="100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9306479-8C4D-4E4A-A330-DFC80A8A01BE}"/>
              </a:ext>
            </a:extLst>
          </p:cNvPr>
          <p:cNvSpPr/>
          <p:nvPr/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04418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5" r:id="rId3"/>
    <p:sldLayoutId id="2147483663" r:id="rId4"/>
    <p:sldLayoutId id="2147483650" r:id="rId5"/>
    <p:sldLayoutId id="2147483664" r:id="rId6"/>
    <p:sldLayoutId id="2147483669" r:id="rId7"/>
    <p:sldLayoutId id="2147483654" r:id="rId8"/>
    <p:sldLayoutId id="2147483653" r:id="rId9"/>
    <p:sldLayoutId id="2147483670" r:id="rId10"/>
    <p:sldLayoutId id="2147483662" r:id="rId11"/>
    <p:sldLayoutId id="2147483666" r:id="rId12"/>
  </p:sldLayoutIdLst>
  <p:hf hdr="0"/>
  <p:txStyles>
    <p:titleStyle>
      <a:lvl1pPr algn="l" defTabSz="914400" rtl="0" eaLnBrk="1" latinLnBrk="0" hangingPunct="1">
        <a:lnSpc>
          <a:spcPct val="95000"/>
        </a:lnSpc>
        <a:spcBef>
          <a:spcPct val="0"/>
        </a:spcBef>
        <a:buNone/>
        <a:defRPr sz="42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5760" indent="-365760" algn="l" defTabSz="914400" rtl="0" eaLnBrk="1" latinLnBrk="0" hangingPunct="1">
        <a:lnSpc>
          <a:spcPct val="105000"/>
        </a:lnSpc>
        <a:spcBef>
          <a:spcPts val="900"/>
        </a:spcBef>
        <a:buClr>
          <a:schemeClr val="accent5"/>
        </a:buClr>
        <a:buFont typeface="Avenir Next LT Pro" panose="020B0504020202020204" pitchFamily="34" charset="0"/>
        <a:buChar char="+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365760" indent="0" algn="l" defTabSz="914400" rtl="0" eaLnBrk="1" latinLnBrk="0" hangingPunct="1">
        <a:lnSpc>
          <a:spcPct val="105000"/>
        </a:lnSpc>
        <a:spcBef>
          <a:spcPts val="900"/>
        </a:spcBef>
        <a:buFont typeface="Arial" panose="020B0604020202020204" pitchFamily="34" charset="0"/>
        <a:buNone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640080" indent="-274320" algn="l" defTabSz="914400" rtl="0" eaLnBrk="1" latinLnBrk="0" hangingPunct="1">
        <a:lnSpc>
          <a:spcPct val="105000"/>
        </a:lnSpc>
        <a:spcBef>
          <a:spcPts val="600"/>
        </a:spcBef>
        <a:buClr>
          <a:schemeClr val="accent5"/>
        </a:buClr>
        <a:buFont typeface="Avenir Next LT Pro" panose="020B0504020202020204" pitchFamily="34" charset="0"/>
        <a:buChar char="+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640080" indent="0" algn="l" defTabSz="914400" rtl="0" eaLnBrk="1" latinLnBrk="0" hangingPunct="1">
        <a:lnSpc>
          <a:spcPct val="105000"/>
        </a:lnSpc>
        <a:spcBef>
          <a:spcPts val="600"/>
        </a:spcBef>
        <a:buFontTx/>
        <a:buNone/>
        <a:defRPr sz="1800" i="1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886968" indent="-274320" algn="l" defTabSz="914400" rtl="0" eaLnBrk="1" latinLnBrk="0" hangingPunct="1">
        <a:lnSpc>
          <a:spcPct val="105000"/>
        </a:lnSpc>
        <a:spcBef>
          <a:spcPts val="6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hyperlink" Target="https://www.morganshotel.co.uk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5" Type="http://schemas.openxmlformats.org/officeDocument/2006/relationships/hyperlink" Target="https://www.morganshotel.co.uk/" TargetMode="External"/><Relationship Id="rId4" Type="http://schemas.openxmlformats.org/officeDocument/2006/relationships/image" Target="../media/image7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xplore.com/1293245/mistakes-avoid-checking-out-hotel/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3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th/illustrations/search/thank%20you/" TargetMode="External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itle 18">
            <a:extLst>
              <a:ext uri="{FF2B5EF4-FFF2-40B4-BE49-F238E27FC236}">
                <a16:creationId xmlns:a16="http://schemas.microsoft.com/office/drawing/2014/main" id="{C60B4E40-ED59-4DFA-97D2-04570E2808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839336"/>
            <a:ext cx="4123899" cy="3475513"/>
          </a:xfrm>
        </p:spPr>
        <p:txBody>
          <a:bodyPr rtlCol="0" anchor="ctr">
            <a:normAutofit/>
          </a:bodyPr>
          <a:lstStyle/>
          <a:p>
            <a:pPr rtl="0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Food and beverage operation </a:t>
            </a:r>
            <a:b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BAR</a:t>
            </a:r>
            <a:br>
              <a:rPr lang="en-GB" dirty="0"/>
            </a:br>
            <a:endParaRPr lang="en-GB" dirty="0"/>
          </a:p>
        </p:txBody>
      </p:sp>
      <p:sp>
        <p:nvSpPr>
          <p:cNvPr id="20" name="Subtitle 19">
            <a:extLst>
              <a:ext uri="{FF2B5EF4-FFF2-40B4-BE49-F238E27FC236}">
                <a16:creationId xmlns:a16="http://schemas.microsoft.com/office/drawing/2014/main" id="{35E6FB68-BA70-4F6F-9874-1F349422D8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7763" y="4392185"/>
            <a:ext cx="4123899" cy="1524000"/>
          </a:xfrm>
        </p:spPr>
        <p:txBody>
          <a:bodyPr rtlCol="0"/>
          <a:lstStyle/>
          <a:p>
            <a:pPr rt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Adriana Ghiocel Ioaniciu</a:t>
            </a:r>
          </a:p>
        </p:txBody>
      </p:sp>
      <p:pic>
        <p:nvPicPr>
          <p:cNvPr id="3" name="Picture 2" descr="A room with couches and tables&#10;&#10;Description automatically generated">
            <a:extLst>
              <a:ext uri="{FF2B5EF4-FFF2-40B4-BE49-F238E27FC236}">
                <a16:creationId xmlns:a16="http://schemas.microsoft.com/office/drawing/2014/main" id="{57C8B237-A3B7-7090-4E3C-A803C5F0BE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5786" y="0"/>
            <a:ext cx="7646214" cy="52240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14015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4CF172-3947-42CE-B33F-43FB799FDB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31940" y="1517652"/>
            <a:ext cx="5998059" cy="1344613"/>
          </a:xfrm>
        </p:spPr>
        <p:txBody>
          <a:bodyPr rtlCol="0" anchor="t">
            <a:normAutofit/>
          </a:bodyPr>
          <a:lstStyle/>
          <a:p>
            <a:pPr rtl="0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Bar &amp; types of bar  </a:t>
            </a:r>
          </a:p>
        </p:txBody>
      </p:sp>
      <p:pic>
        <p:nvPicPr>
          <p:cNvPr id="30" name="Picture Placeholder 29" descr="A bar with a green table and chairs&#10;&#10;Description automatically generated">
            <a:extLst>
              <a:ext uri="{FF2B5EF4-FFF2-40B4-BE49-F238E27FC236}">
                <a16:creationId xmlns:a16="http://schemas.microsoft.com/office/drawing/2014/main" id="{6D075680-AA6C-34AA-20F8-78FD666694E8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4870" r="-4" b="3063"/>
          <a:stretch/>
        </p:blipFill>
        <p:spPr>
          <a:xfrm>
            <a:off x="768096" y="3800858"/>
            <a:ext cx="3895344" cy="2295144"/>
          </a:xfrm>
          <a:noFill/>
        </p:spPr>
      </p:pic>
      <p:sp>
        <p:nvSpPr>
          <p:cNvPr id="13" name="Rectangle 1">
            <a:extLst>
              <a:ext uri="{FF2B5EF4-FFF2-40B4-BE49-F238E27FC236}">
                <a16:creationId xmlns:a16="http://schemas.microsoft.com/office/drawing/2014/main" id="{C3A4C882-C581-C15F-D270-1D32AC95611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431940" y="2970215"/>
            <a:ext cx="5998059" cy="3125787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Autofit/>
          </a:bodyPr>
          <a:lstStyle/>
          <a:p>
            <a:pPr marL="0" marR="0" lvl="0" indent="0" defTabSz="914400" rtl="0" eaLnBrk="0" fontAlgn="base" latinLnBrk="0" hangingPunct="0">
              <a:lnSpc>
                <a:spcPct val="95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bar is an approved business that serves alcoholic and nonalcoholic drinks to both walk-in customers and room guests.</a:t>
            </a:r>
          </a:p>
          <a:p>
            <a:pPr marL="0" marR="0" lvl="0" indent="0" defTabSz="914400" rtl="0" eaLnBrk="0" fontAlgn="base" latinLnBrk="0" hangingPunct="0">
              <a:lnSpc>
                <a:spcPct val="95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95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95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Morgan hotel has three types of bars:</a:t>
            </a:r>
          </a:p>
          <a:p>
            <a:pPr marL="0" marR="0" lvl="0" indent="0" defTabSz="914400" rtl="0" eaLnBrk="0" fontAlgn="base" latinLnBrk="0" hangingPunct="0">
              <a:lnSpc>
                <a:spcPct val="95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-the main bar </a:t>
            </a:r>
          </a:p>
          <a:p>
            <a:pPr marL="0" marR="0" lvl="0" indent="0" defTabSz="914400" rtl="0" eaLnBrk="0" fontAlgn="base" latinLnBrk="0" hangingPunct="0">
              <a:lnSpc>
                <a:spcPct val="95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-champagne bar </a:t>
            </a:r>
          </a:p>
          <a:p>
            <a:pPr marL="0" marR="0" lvl="0" indent="0" defTabSz="914400" rtl="0" eaLnBrk="0" fontAlgn="base" latinLnBrk="0" hangingPunct="0">
              <a:lnSpc>
                <a:spcPct val="95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altLang="en-US" sz="2000">
                <a:latin typeface="Arial" panose="020B0604020202020204" pitchFamily="34" charset="0"/>
                <a:cs typeface="Arial" panose="020B0604020202020204" pitchFamily="34" charset="0"/>
              </a:rPr>
              <a:t>atrium</a:t>
            </a: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bar </a:t>
            </a:r>
          </a:p>
        </p:txBody>
      </p:sp>
      <p:pic>
        <p:nvPicPr>
          <p:cNvPr id="1028" name="Picture 4" descr="Bar/lounge">
            <a:extLst>
              <a:ext uri="{FF2B5EF4-FFF2-40B4-BE49-F238E27FC236}">
                <a16:creationId xmlns:a16="http://schemas.microsoft.com/office/drawing/2014/main" id="{0B5C4E34-E165-17D2-8F64-DF9E061A62B6}"/>
              </a:ext>
            </a:extLst>
          </p:cNvPr>
          <p:cNvPicPr>
            <a:picLocks noGrp="1" noChangeAspect="1" noChangeArrowheads="1"/>
          </p:cNvPicPr>
          <p:nvPr>
            <p:ph type="pic" sz="quarter" idx="14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701" r="21701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>
            <a:extLst>
              <a:ext uri="{FF2B5EF4-FFF2-40B4-BE49-F238E27FC236}">
                <a16:creationId xmlns:a16="http://schemas.microsoft.com/office/drawing/2014/main" id="{C5C2FA7D-C7B9-1250-53F8-706BB78C32C7}"/>
              </a:ext>
            </a:extLst>
          </p:cNvPr>
          <p:cNvPicPr>
            <a:picLocks noGrp="1" noChangeAspect="1" noChangeArrowheads="1"/>
          </p:cNvPicPr>
          <p:nvPr>
            <p:ph type="pic" sz="quarter" idx="13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822" b="5822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05029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393C99-3405-401F-845E-319BF9031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1517650"/>
            <a:ext cx="4565650" cy="1344613"/>
          </a:xfrm>
        </p:spPr>
        <p:txBody>
          <a:bodyPr rtlCol="0" anchor="t">
            <a:normAutofit/>
          </a:bodyPr>
          <a:lstStyle/>
          <a:p>
            <a:pPr rtl="0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Job summary- Bartender</a:t>
            </a:r>
          </a:p>
        </p:txBody>
      </p:sp>
      <p:pic>
        <p:nvPicPr>
          <p:cNvPr id="4098" name="Picture 2" descr="No photo description available.">
            <a:extLst>
              <a:ext uri="{FF2B5EF4-FFF2-40B4-BE49-F238E27FC236}">
                <a16:creationId xmlns:a16="http://schemas.microsoft.com/office/drawing/2014/main" id="{8FE8B4D9-69AF-FBB0-450B-17025E32DB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950" r="1" b="32245"/>
          <a:stretch/>
        </p:blipFill>
        <p:spPr bwMode="auto">
          <a:xfrm>
            <a:off x="758952" y="883487"/>
            <a:ext cx="4562856" cy="2441448"/>
          </a:xfrm>
          <a:prstGeom prst="rect">
            <a:avLst/>
          </a:prstGeom>
          <a:solidFill>
            <a:srgbClr val="FFFFFF"/>
          </a:solidFill>
        </p:spPr>
      </p:pic>
      <p:pic>
        <p:nvPicPr>
          <p:cNvPr id="4100" name="Picture 4" descr="No photo description available.">
            <a:extLst>
              <a:ext uri="{FF2B5EF4-FFF2-40B4-BE49-F238E27FC236}">
                <a16:creationId xmlns:a16="http://schemas.microsoft.com/office/drawing/2014/main" id="{F02211D4-6035-8B6D-A1CA-9E4645438C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240" r="1" b="17955"/>
          <a:stretch/>
        </p:blipFill>
        <p:spPr bwMode="auto">
          <a:xfrm>
            <a:off x="758952" y="3593592"/>
            <a:ext cx="4562856" cy="2441448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73D1DB-1EA9-40AB-8379-2FFFEEA584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8" y="2970213"/>
            <a:ext cx="4565651" cy="3125787"/>
          </a:xfrm>
        </p:spPr>
        <p:txBody>
          <a:bodyPr rtlCol="0">
            <a:normAutofit/>
          </a:bodyPr>
          <a:lstStyle/>
          <a:p>
            <a:pPr marL="0" indent="0" rtl="0">
              <a:lnSpc>
                <a:spcPct val="95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-responsible for the bar</a:t>
            </a:r>
          </a:p>
          <a:p>
            <a:pPr marL="0" indent="0" rtl="0">
              <a:lnSpc>
                <a:spcPct val="95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-organising the service in the bar </a:t>
            </a:r>
          </a:p>
          <a:p>
            <a:pPr marL="0" indent="0" rtl="0">
              <a:lnSpc>
                <a:spcPct val="95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-maintaining the bar stock</a:t>
            </a:r>
          </a:p>
          <a:p>
            <a:pPr marL="0" indent="0" rtl="0">
              <a:lnSpc>
                <a:spcPct val="95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-handing over the operation in the next shift </a:t>
            </a:r>
          </a:p>
          <a:p>
            <a:pPr marL="0" indent="0" rtl="0">
              <a:lnSpc>
                <a:spcPct val="95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-leaving the bar secure at the end of the day</a:t>
            </a:r>
          </a:p>
          <a:p>
            <a:pPr rtl="0">
              <a:lnSpc>
                <a:spcPct val="95000"/>
              </a:lnSpc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5592817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34A3DF-5D86-4285-9517-A48D1DB56D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1344168"/>
          </a:xfrm>
        </p:spPr>
        <p:txBody>
          <a:bodyPr rtlCol="0"/>
          <a:lstStyle/>
          <a:p>
            <a:pPr rtl="0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Chart of customers </a:t>
            </a:r>
          </a:p>
        </p:txBody>
      </p:sp>
      <p:graphicFrame>
        <p:nvGraphicFramePr>
          <p:cNvPr id="16" name="Content Placeholder 15">
            <a:extLst>
              <a:ext uri="{FF2B5EF4-FFF2-40B4-BE49-F238E27FC236}">
                <a16:creationId xmlns:a16="http://schemas.microsoft.com/office/drawing/2014/main" id="{70D2DE77-7725-0BAE-7FB5-542710F326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6605991"/>
              </p:ext>
            </p:extLst>
          </p:nvPr>
        </p:nvGraphicFramePr>
        <p:xfrm>
          <a:off x="3959512" y="2359504"/>
          <a:ext cx="9144000" cy="312737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pic>
        <p:nvPicPr>
          <p:cNvPr id="18" name="Picture 17" descr="People sitting in a room with a group of people&#10;&#10;Description automatically generated">
            <a:extLst>
              <a:ext uri="{FF2B5EF4-FFF2-40B4-BE49-F238E27FC236}">
                <a16:creationId xmlns:a16="http://schemas.microsoft.com/office/drawing/2014/main" id="{C1EB82F6-478F-94FC-5750-B5FB82815EE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181472" y="2391508"/>
            <a:ext cx="4122172" cy="27951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62058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05E3A2-D7AF-4CD5-A5F2-A7655264A3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3822282"/>
            <a:ext cx="5012266" cy="2273710"/>
          </a:xfrm>
        </p:spPr>
        <p:txBody>
          <a:bodyPr rtlCol="0" anchor="t">
            <a:normAutofit/>
          </a:bodyPr>
          <a:lstStyle/>
          <a:p>
            <a:pPr rtl="0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Drinks sales </a:t>
            </a:r>
          </a:p>
        </p:txBody>
      </p:sp>
      <p:pic>
        <p:nvPicPr>
          <p:cNvPr id="5122" name="Picture 2" descr="No photo description available.">
            <a:extLst>
              <a:ext uri="{FF2B5EF4-FFF2-40B4-BE49-F238E27FC236}">
                <a16:creationId xmlns:a16="http://schemas.microsoft.com/office/drawing/2014/main" id="{F704672B-EB4C-70CB-B442-A7EEC3431A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25383"/>
          <a:stretch/>
        </p:blipFill>
        <p:spPr bwMode="auto">
          <a:xfrm>
            <a:off x="758952" y="761988"/>
            <a:ext cx="3566160" cy="2660904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9" name="Content Placeholder 5">
            <a:extLst>
              <a:ext uri="{FF2B5EF4-FFF2-40B4-BE49-F238E27FC236}">
                <a16:creationId xmlns:a16="http://schemas.microsoft.com/office/drawing/2014/main" id="{7F51BC91-A37F-AC4F-0721-FBAF6380A0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7734" y="3822282"/>
            <a:ext cx="4607484" cy="2273710"/>
          </a:xfrm>
        </p:spPr>
        <p:txBody>
          <a:bodyPr anchor="t">
            <a:noAutofit/>
          </a:bodyPr>
          <a:lstStyle/>
          <a:p>
            <a:pPr>
              <a:lnSpc>
                <a:spcPct val="95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Alcohol :beer ,wine ,gin ,rum ,whisky ,champagne ,prosecco ,vodka ,tequila ,cocktails.</a:t>
            </a:r>
          </a:p>
          <a:p>
            <a:pPr>
              <a:lnSpc>
                <a:spcPct val="95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Non-alcohol –juice ,beer and hot drinks.</a:t>
            </a:r>
          </a:p>
          <a:p>
            <a:pPr>
              <a:lnSpc>
                <a:spcPct val="95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When selling alcoholic drinks ,the bartender has the right to ask for an ID to verify age.</a:t>
            </a:r>
          </a:p>
        </p:txBody>
      </p:sp>
      <p:pic>
        <p:nvPicPr>
          <p:cNvPr id="5124" name="Picture 4" descr="No photo description available.">
            <a:extLst>
              <a:ext uri="{FF2B5EF4-FFF2-40B4-BE49-F238E27FC236}">
                <a16:creationId xmlns:a16="http://schemas.microsoft.com/office/drawing/2014/main" id="{360BF446-B6B5-8F35-9B26-015F38203810}"/>
              </a:ext>
            </a:extLst>
          </p:cNvPr>
          <p:cNvPicPr>
            <a:picLocks noGrp="1" noChangeAspect="1" noChangeArrowheads="1"/>
          </p:cNvPicPr>
          <p:nvPr>
            <p:ph type="pic" sz="quarter" idx="1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706" b="12706"/>
          <a:stretch>
            <a:fillRect/>
          </a:stretch>
        </p:blipFill>
        <p:spPr bwMode="auto">
          <a:xfrm>
            <a:off x="4294188" y="762000"/>
            <a:ext cx="3567112" cy="2660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No photo description available.">
            <a:extLst>
              <a:ext uri="{FF2B5EF4-FFF2-40B4-BE49-F238E27FC236}">
                <a16:creationId xmlns:a16="http://schemas.microsoft.com/office/drawing/2014/main" id="{07393E8D-0748-EC22-564C-08D1DA730957}"/>
              </a:ext>
            </a:extLst>
          </p:cNvPr>
          <p:cNvPicPr>
            <a:picLocks noGrp="1" noChangeAspect="1" noChangeArrowheads="1"/>
          </p:cNvPicPr>
          <p:nvPr>
            <p:ph type="pic" sz="quarter" idx="15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689" b="12689"/>
          <a:stretch>
            <a:fillRect/>
          </a:stretch>
        </p:blipFill>
        <p:spPr bwMode="auto">
          <a:xfrm>
            <a:off x="7859713" y="762000"/>
            <a:ext cx="3565525" cy="2660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18945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CC19D81-6CAB-AD57-2964-2AF7B87A51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2886" y="779734"/>
            <a:ext cx="9144000" cy="1344168"/>
          </a:xfrm>
        </p:spPr>
        <p:txBody>
          <a:bodyPr anchor="t">
            <a:no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Hotel administration and front office </a:t>
            </a:r>
            <a:b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Reception </a:t>
            </a:r>
          </a:p>
        </p:txBody>
      </p:sp>
      <p:pic>
        <p:nvPicPr>
          <p:cNvPr id="11" name="Content Placeholder 10" descr="A group of people standing at a reception desk&#10;&#10;Description automatically generated">
            <a:extLst>
              <a:ext uri="{FF2B5EF4-FFF2-40B4-BE49-F238E27FC236}">
                <a16:creationId xmlns:a16="http://schemas.microsoft.com/office/drawing/2014/main" id="{CDDDFE58-4D65-1D47-30C0-A596CEF1BB2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933" b="36267"/>
          <a:stretch/>
        </p:blipFill>
        <p:spPr>
          <a:xfrm>
            <a:off x="1755648" y="2951018"/>
            <a:ext cx="9144000" cy="3127248"/>
          </a:xfrm>
          <a:noFill/>
        </p:spPr>
      </p:pic>
    </p:spTree>
    <p:extLst>
      <p:ext uri="{BB962C8B-B14F-4D97-AF65-F5344CB8AC3E}">
        <p14:creationId xmlns:p14="http://schemas.microsoft.com/office/powerpoint/2010/main" val="29881703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B14C1FA-F06E-CE7F-4C40-A430425F93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29744" y="3126077"/>
            <a:ext cx="4565651" cy="3125787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Reception is the central location of the hotel ,first point of contact. Is open 24/7.</a:t>
            </a:r>
          </a:p>
          <a:p>
            <a:endParaRPr lang="en-GB" dirty="0"/>
          </a:p>
        </p:txBody>
      </p:sp>
      <p:pic>
        <p:nvPicPr>
          <p:cNvPr id="11266" name="Picture 2" descr="hotel front desk employees behind desk on computers">
            <a:extLst>
              <a:ext uri="{FF2B5EF4-FFF2-40B4-BE49-F238E27FC236}">
                <a16:creationId xmlns:a16="http://schemas.microsoft.com/office/drawing/2014/main" id="{A77F70D3-F6E1-9B80-F8EB-3628F00AB79B}"/>
              </a:ext>
            </a:extLst>
          </p:cNvPr>
          <p:cNvPicPr>
            <a:picLocks noGrp="1" noChangeAspect="1" noChangeArrowheads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63" b="2463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Happy receptionists cooperating while working on a computer at hotel front desk. Happy hotel managers through reservation list on desktop PC at reception desk. Hotel Stock Photo">
            <a:extLst>
              <a:ext uri="{FF2B5EF4-FFF2-40B4-BE49-F238E27FC236}">
                <a16:creationId xmlns:a16="http://schemas.microsoft.com/office/drawing/2014/main" id="{C2643431-C16C-9590-5043-E1490ADF9298}"/>
              </a:ext>
            </a:extLst>
          </p:cNvPr>
          <p:cNvPicPr>
            <a:picLocks noGrp="1" noChangeAspect="1" noChangeArrowheads="1"/>
          </p:cNvPicPr>
          <p:nvPr>
            <p:ph type="pic"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825" b="9825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63034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BE6799-0F17-9AF3-FE38-9467BD7F89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3309" y="3435109"/>
            <a:ext cx="5012266" cy="500336"/>
          </a:xfrm>
        </p:spPr>
        <p:txBody>
          <a:bodyPr anchor="t">
            <a:normAutofit fontScale="90000"/>
          </a:bodyPr>
          <a:lstStyle/>
          <a:p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Reception duties</a:t>
            </a:r>
            <a:br>
              <a:rPr lang="en-GB" sz="1100" b="1" dirty="0"/>
            </a:br>
            <a:br>
              <a:rPr lang="en-GB" sz="1100" b="1" dirty="0"/>
            </a:br>
            <a:br>
              <a:rPr lang="en-GB" sz="1100" dirty="0"/>
            </a:b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146" name="Picture 2" descr="No photo description available.">
            <a:extLst>
              <a:ext uri="{FF2B5EF4-FFF2-40B4-BE49-F238E27FC236}">
                <a16:creationId xmlns:a16="http://schemas.microsoft.com/office/drawing/2014/main" id="{B2DBF059-B396-CF59-BAEC-938037C95A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440" b="10271"/>
          <a:stretch/>
        </p:blipFill>
        <p:spPr bwMode="auto">
          <a:xfrm>
            <a:off x="758952" y="761988"/>
            <a:ext cx="3566160" cy="2660904"/>
          </a:xfrm>
          <a:prstGeom prst="rect">
            <a:avLst/>
          </a:prstGeom>
          <a:solidFill>
            <a:srgbClr val="FFFFFF"/>
          </a:solidFill>
        </p:spPr>
      </p:pic>
      <p:pic>
        <p:nvPicPr>
          <p:cNvPr id="6150" name="Picture 6" descr="No photo description available.">
            <a:extLst>
              <a:ext uri="{FF2B5EF4-FFF2-40B4-BE49-F238E27FC236}">
                <a16:creationId xmlns:a16="http://schemas.microsoft.com/office/drawing/2014/main" id="{F124F7D5-804F-94A5-8F97-56B554E51B36}"/>
              </a:ext>
            </a:extLst>
          </p:cNvPr>
          <p:cNvPicPr>
            <a:picLocks noGrp="1" noChangeAspect="1" noChangeArrowheads="1"/>
          </p:cNvPicPr>
          <p:nvPr>
            <p:ph type="pic"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26" r="-2" b="35881"/>
          <a:stretch/>
        </p:blipFill>
        <p:spPr bwMode="auto">
          <a:xfrm>
            <a:off x="4294632" y="761980"/>
            <a:ext cx="3566160" cy="2660904"/>
          </a:xfrm>
          <a:prstGeom prst="rect">
            <a:avLst/>
          </a:prstGeom>
          <a:solidFill>
            <a:srgbClr val="FFFFFF"/>
          </a:solidFill>
        </p:spPr>
      </p:pic>
      <p:pic>
        <p:nvPicPr>
          <p:cNvPr id="6148" name="Picture 4" descr="No photo description available.">
            <a:extLst>
              <a:ext uri="{FF2B5EF4-FFF2-40B4-BE49-F238E27FC236}">
                <a16:creationId xmlns:a16="http://schemas.microsoft.com/office/drawing/2014/main" id="{2E20FAE7-B35D-5B95-929B-93286CE440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467" r="-2" b="12570"/>
          <a:stretch/>
        </p:blipFill>
        <p:spPr bwMode="auto">
          <a:xfrm>
            <a:off x="7859598" y="761980"/>
            <a:ext cx="3566160" cy="2660904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40324B7-7EC8-3083-392F-4D15FF6B3D2E}"/>
              </a:ext>
            </a:extLst>
          </p:cNvPr>
          <p:cNvSpPr txBox="1"/>
          <p:nvPr/>
        </p:nvSpPr>
        <p:spPr>
          <a:xfrm>
            <a:off x="675409" y="4125191"/>
            <a:ext cx="8465993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-check arrival list which include-time, type of room, special request ,payments details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-prepare ,organise  and check the keys rooms 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-carry guest luggage if they need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-escort guest to room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-arrange taxis ,parking and restaurant reservation if they need 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-check and responding the emails 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-complete all daily task till the end of shift 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1929152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4E5387-63E2-7D26-78F7-13CD4FFAA9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1344168"/>
          </a:xfrm>
        </p:spPr>
        <p:txBody>
          <a:bodyPr anchor="ctr"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Questions  for guests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9D807CD-294A-F970-7D07-7F0C042B9D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5154" y="2971800"/>
            <a:ext cx="4476750" cy="3127248"/>
          </a:xfrm>
        </p:spPr>
        <p:txBody>
          <a:bodyPr>
            <a:normAutofit/>
          </a:bodyPr>
          <a:lstStyle/>
          <a:p>
            <a:pPr marL="0" indent="0">
              <a:lnSpc>
                <a:spcPct val="95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Ask the guest : -if they want to book breakfast      </a:t>
            </a:r>
          </a:p>
          <a:p>
            <a:pPr marL="0" indent="0">
              <a:lnSpc>
                <a:spcPct val="95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-if they have any allergies </a:t>
            </a:r>
          </a:p>
          <a:p>
            <a:pPr marL="0" indent="0">
              <a:lnSpc>
                <a:spcPct val="95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-if they have special request</a:t>
            </a:r>
          </a:p>
          <a:p>
            <a:pPr marL="0" indent="0">
              <a:lnSpc>
                <a:spcPct val="95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-if they need help with bags</a:t>
            </a:r>
          </a:p>
        </p:txBody>
      </p:sp>
      <p:pic>
        <p:nvPicPr>
          <p:cNvPr id="7170" name="Picture 2" descr="Don't be afraid to own your voice">
            <a:extLst>
              <a:ext uri="{FF2B5EF4-FFF2-40B4-BE49-F238E27FC236}">
                <a16:creationId xmlns:a16="http://schemas.microsoft.com/office/drawing/2014/main" id="{2957CDE2-ED83-484B-222C-1C2CD09D6E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45" r="4" b="4"/>
          <a:stretch/>
        </p:blipFill>
        <p:spPr bwMode="auto">
          <a:xfrm>
            <a:off x="1517904" y="2971800"/>
            <a:ext cx="4476750" cy="3127248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2559183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423FD5-704B-FD15-B9E5-D2427974B3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3154" y="1112658"/>
            <a:ext cx="9144000" cy="1344168"/>
          </a:xfrm>
        </p:spPr>
        <p:txBody>
          <a:bodyPr anchor="ctr"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How must be a receptionist ?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F108CF-C449-B7B5-B3A6-1C6078B664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5154" y="2971800"/>
            <a:ext cx="4476750" cy="31272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0" dirty="0">
                <a:latin typeface="Arial" panose="020B0604020202020204" pitchFamily="34" charset="0"/>
                <a:cs typeface="Arial" panose="020B0604020202020204" pitchFamily="34" charset="0"/>
              </a:rPr>
              <a:t>-professional </a:t>
            </a:r>
          </a:p>
          <a:p>
            <a:pPr marL="0" indent="0">
              <a:buNone/>
            </a:pPr>
            <a:r>
              <a:rPr lang="en-GB" sz="2000" b="0" dirty="0">
                <a:latin typeface="Arial" panose="020B0604020202020204" pitchFamily="34" charset="0"/>
                <a:cs typeface="Arial" panose="020B0604020202020204" pitchFamily="34" charset="0"/>
              </a:rPr>
              <a:t>-welcoming</a:t>
            </a:r>
          </a:p>
          <a:p>
            <a:pPr marL="0" indent="0">
              <a:buNone/>
            </a:pPr>
            <a:r>
              <a:rPr lang="en-GB" sz="2000" b="0" dirty="0">
                <a:latin typeface="Arial" panose="020B0604020202020204" pitchFamily="34" charset="0"/>
                <a:cs typeface="Arial" panose="020B0604020202020204" pitchFamily="34" charset="0"/>
              </a:rPr>
              <a:t>-friendly </a:t>
            </a:r>
          </a:p>
          <a:p>
            <a:pPr marL="0" indent="0">
              <a:buNone/>
            </a:pPr>
            <a:r>
              <a:rPr lang="en-GB" sz="2000" b="0" dirty="0">
                <a:latin typeface="Arial" panose="020B0604020202020204" pitchFamily="34" charset="0"/>
                <a:cs typeface="Arial" panose="020B0604020202020204" pitchFamily="34" charset="0"/>
              </a:rPr>
              <a:t>-polite</a:t>
            </a:r>
          </a:p>
          <a:p>
            <a:pPr marL="0" indent="0">
              <a:buNone/>
            </a:pPr>
            <a:r>
              <a:rPr lang="en-GB" sz="2000" b="0" dirty="0">
                <a:latin typeface="Arial" panose="020B0604020202020204" pitchFamily="34" charset="0"/>
                <a:cs typeface="Arial" panose="020B0604020202020204" pitchFamily="34" charset="0"/>
              </a:rPr>
              <a:t>-body language </a:t>
            </a:r>
          </a:p>
          <a:p>
            <a:endParaRPr lang="en-GB" dirty="0"/>
          </a:p>
        </p:txBody>
      </p:sp>
      <p:pic>
        <p:nvPicPr>
          <p:cNvPr id="8194" name="Picture 2" descr="Front Desk Welcome Sign PRINTABLE, Hotel Reception Wall Poster, Funny Witty Quote Message Slogan, Desk Decor Idea, Instant DIGITAL Download image 1">
            <a:extLst>
              <a:ext uri="{FF2B5EF4-FFF2-40B4-BE49-F238E27FC236}">
                <a16:creationId xmlns:a16="http://schemas.microsoft.com/office/drawing/2014/main" id="{99CE17A8-CD2E-6433-3E09-7E5910FC43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830" r="1" b="7501"/>
          <a:stretch/>
        </p:blipFill>
        <p:spPr bwMode="auto">
          <a:xfrm>
            <a:off x="1517904" y="2971800"/>
            <a:ext cx="4476750" cy="3127248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9636508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8054EE-1974-EC4C-6B9C-5D9D160029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924188"/>
            <a:ext cx="9144000" cy="1919331"/>
          </a:xfrm>
        </p:spPr>
        <p:txBody>
          <a:bodyPr/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Hotel facilities</a:t>
            </a:r>
            <a:b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Housekeeping</a:t>
            </a:r>
          </a:p>
        </p:txBody>
      </p:sp>
      <p:pic>
        <p:nvPicPr>
          <p:cNvPr id="9218" name="Picture 2" descr="hotel housekeeper holding towels">
            <a:extLst>
              <a:ext uri="{FF2B5EF4-FFF2-40B4-BE49-F238E27FC236}">
                <a16:creationId xmlns:a16="http://schemas.microsoft.com/office/drawing/2014/main" id="{D876BAA5-EAB7-2A21-5BC8-418F54FCDD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4318" y="831274"/>
            <a:ext cx="5619818" cy="3694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8584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5035466-597E-BFE1-02F1-730C3AADFE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134416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Provision of clean ,comfortable and safe environment.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First impression is the last impression.</a:t>
            </a:r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5EB6CCE6-5D62-5C10-120F-9A1371E220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39034" y="2706687"/>
            <a:ext cx="5807752" cy="3876675"/>
          </a:xfrm>
          <a:prstGeom prst="rect">
            <a:avLst/>
          </a:prstGeom>
          <a:solidFill>
            <a:srgbClr val="FFFFFF"/>
          </a:solidFill>
        </p:spPr>
      </p:pic>
      <p:pic>
        <p:nvPicPr>
          <p:cNvPr id="2" name="Picture 2">
            <a:extLst>
              <a:ext uri="{FF2B5EF4-FFF2-40B4-BE49-F238E27FC236}">
                <a16:creationId xmlns:a16="http://schemas.microsoft.com/office/drawing/2014/main" id="{824E41B9-3568-3856-B941-79AA662E9A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39034" y="2779423"/>
            <a:ext cx="5807752" cy="3876675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1877321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3D5F7A9-62FD-00E8-7417-B0759ABD1B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3822282"/>
            <a:ext cx="5012266" cy="2273710"/>
          </a:xfrm>
        </p:spPr>
        <p:txBody>
          <a:bodyPr anchor="t"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Responsibilities </a:t>
            </a:r>
          </a:p>
        </p:txBody>
      </p:sp>
      <p:pic>
        <p:nvPicPr>
          <p:cNvPr id="5" name="Picture 2" descr="Bathroom">
            <a:extLst>
              <a:ext uri="{FF2B5EF4-FFF2-40B4-BE49-F238E27FC236}">
                <a16:creationId xmlns:a16="http://schemas.microsoft.com/office/drawing/2014/main" id="{A055F9EC-B4C9-02B3-9B32-A2EB931F8C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4" b="508"/>
          <a:stretch/>
        </p:blipFill>
        <p:spPr bwMode="auto">
          <a:xfrm>
            <a:off x="758952" y="761988"/>
            <a:ext cx="3566160" cy="2660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ubtitle 3">
            <a:extLst>
              <a:ext uri="{FF2B5EF4-FFF2-40B4-BE49-F238E27FC236}">
                <a16:creationId xmlns:a16="http://schemas.microsoft.com/office/drawing/2014/main" id="{B4DB2143-077E-E065-DF06-8D188ED045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7734" y="3822282"/>
            <a:ext cx="4607484" cy="2273710"/>
          </a:xfrm>
        </p:spPr>
        <p:txBody>
          <a:bodyPr anchor="t">
            <a:normAutofit lnSpcReduction="10000"/>
          </a:bodyPr>
          <a:lstStyle/>
          <a:p>
            <a:pPr>
              <a:lnSpc>
                <a:spcPct val="95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-provide clean ,comfortable environment for guests </a:t>
            </a:r>
          </a:p>
          <a:p>
            <a:pPr>
              <a:lnSpc>
                <a:spcPct val="95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-efficient and fast service</a:t>
            </a:r>
          </a:p>
          <a:p>
            <a:pPr>
              <a:lnSpc>
                <a:spcPct val="95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-laundry service</a:t>
            </a:r>
          </a:p>
          <a:p>
            <a:pPr>
              <a:lnSpc>
                <a:spcPct val="95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-dealing in lost and found procedures </a:t>
            </a:r>
          </a:p>
          <a:p>
            <a:pPr>
              <a:lnSpc>
                <a:spcPct val="95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-training ,control, supervision on staff</a:t>
            </a:r>
          </a:p>
          <a:p>
            <a:pPr>
              <a:lnSpc>
                <a:spcPct val="95000"/>
              </a:lnSpc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5000"/>
              </a:lnSpc>
            </a:pPr>
            <a:endParaRPr lang="en-GB" sz="1800" dirty="0"/>
          </a:p>
        </p:txBody>
      </p:sp>
      <p:pic>
        <p:nvPicPr>
          <p:cNvPr id="3074" name="Picture 2" descr="Guest Room">
            <a:extLst>
              <a:ext uri="{FF2B5EF4-FFF2-40B4-BE49-F238E27FC236}">
                <a16:creationId xmlns:a16="http://schemas.microsoft.com/office/drawing/2014/main" id="{94D8D261-A5F9-11F5-015B-63A967DB69F8}"/>
              </a:ext>
            </a:extLst>
          </p:cNvPr>
          <p:cNvPicPr>
            <a:picLocks noGrp="1" noChangeAspect="1" noChangeArrowheads="1"/>
          </p:cNvPicPr>
          <p:nvPr>
            <p:ph type="pic"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24" r="13524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Bathroom">
            <a:extLst>
              <a:ext uri="{FF2B5EF4-FFF2-40B4-BE49-F238E27FC236}">
                <a16:creationId xmlns:a16="http://schemas.microsoft.com/office/drawing/2014/main" id="{84C4809C-9E81-8344-65A3-9188E4B9D2A6}"/>
              </a:ext>
            </a:extLst>
          </p:cNvPr>
          <p:cNvPicPr>
            <a:picLocks noGrp="1" noChangeAspect="1" noChangeArrowheads="1"/>
          </p:cNvPicPr>
          <p:nvPr>
            <p:ph type="pic" sz="quarter" idx="15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40" r="13540"/>
          <a:stretch>
            <a:fillRect/>
          </a:stretch>
        </p:blipFill>
        <p:spPr bwMode="auto">
          <a:xfrm>
            <a:off x="7859713" y="762000"/>
            <a:ext cx="3565525" cy="2660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23003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88B0DD-E9FE-5736-4DD7-91BCD91D4E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1344168"/>
          </a:xfrm>
        </p:spPr>
        <p:txBody>
          <a:bodyPr anchor="ctr"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Attributes of the housekeeping staff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76F6B3-4D12-33C4-FADD-2D93D00A4B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5154" y="2971800"/>
            <a:ext cx="4476750" cy="3127248"/>
          </a:xfrm>
        </p:spPr>
        <p:txBody>
          <a:bodyPr>
            <a:normAutofit/>
          </a:bodyPr>
          <a:lstStyle/>
          <a:p>
            <a:pPr marL="0" indent="0">
              <a:lnSpc>
                <a:spcPct val="95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-honesty</a:t>
            </a:r>
          </a:p>
          <a:p>
            <a:pPr marL="0" indent="0">
              <a:lnSpc>
                <a:spcPct val="95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-punctuality </a:t>
            </a:r>
          </a:p>
          <a:p>
            <a:pPr marL="0" indent="0">
              <a:lnSpc>
                <a:spcPct val="95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-physical fitness</a:t>
            </a:r>
          </a:p>
          <a:p>
            <a:pPr marL="0" indent="0">
              <a:lnSpc>
                <a:spcPct val="95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-cooperation</a:t>
            </a:r>
          </a:p>
          <a:p>
            <a:pPr marL="0" indent="0">
              <a:lnSpc>
                <a:spcPct val="95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-adaptability </a:t>
            </a:r>
          </a:p>
          <a:p>
            <a:pPr marL="0" indent="0">
              <a:lnSpc>
                <a:spcPct val="95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-calm</a:t>
            </a:r>
          </a:p>
          <a:p>
            <a:pPr marL="0" indent="0">
              <a:lnSpc>
                <a:spcPct val="95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-eye for details</a:t>
            </a:r>
          </a:p>
        </p:txBody>
      </p:sp>
      <p:pic>
        <p:nvPicPr>
          <p:cNvPr id="2052" name="Picture 4" descr="How to improve Hotel housekeeping service to increase productivity?">
            <a:extLst>
              <a:ext uri="{FF2B5EF4-FFF2-40B4-BE49-F238E27FC236}">
                <a16:creationId xmlns:a16="http://schemas.microsoft.com/office/drawing/2014/main" id="{5CCE4C3D-95C7-1B3C-0A3A-24BA61A62450}"/>
              </a:ext>
            </a:extLst>
          </p:cNvPr>
          <p:cNvPicPr>
            <a:picLocks noGrp="1" noChangeAspect="1" noChangeArrowheads="1"/>
          </p:cNvPicPr>
          <p:nvPr>
            <p:ph type="pic" sz="quarter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47" r="14661" b="1"/>
          <a:stretch/>
        </p:blipFill>
        <p:spPr bwMode="auto">
          <a:xfrm>
            <a:off x="1517904" y="2971800"/>
            <a:ext cx="4476750" cy="3127248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8188114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406C9B-BCC1-5E34-60C1-6EE15AA72F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1344168"/>
          </a:xfrm>
        </p:spPr>
        <p:txBody>
          <a:bodyPr anchor="ctr"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Housekeeping rules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58955F-FD06-8574-8185-9CD2DAC3FE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5154" y="2971800"/>
            <a:ext cx="4476750" cy="3127248"/>
          </a:xfrm>
        </p:spPr>
        <p:txBody>
          <a:bodyPr>
            <a:normAutofit/>
          </a:bodyPr>
          <a:lstStyle/>
          <a:p>
            <a:pPr marL="0" indent="0">
              <a:lnSpc>
                <a:spcPct val="95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-clean up spills immediately </a:t>
            </a:r>
          </a:p>
          <a:p>
            <a:pPr marL="0" indent="0">
              <a:lnSpc>
                <a:spcPct val="95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-keep pathways and stairs clear</a:t>
            </a:r>
          </a:p>
          <a:p>
            <a:pPr marL="0" indent="0">
              <a:lnSpc>
                <a:spcPct val="95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-look for fire hazard</a:t>
            </a:r>
          </a:p>
          <a:p>
            <a:pPr marL="0" indent="0">
              <a:lnSpc>
                <a:spcPct val="95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-use protective equipment</a:t>
            </a:r>
          </a:p>
          <a:p>
            <a:pPr marL="0" indent="0">
              <a:lnSpc>
                <a:spcPct val="95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-keep light fixture clean</a:t>
            </a:r>
          </a:p>
          <a:p>
            <a:pPr marL="0" indent="0">
              <a:lnSpc>
                <a:spcPct val="95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-replace damage cleaning tools</a:t>
            </a:r>
          </a:p>
          <a:p>
            <a:pPr>
              <a:lnSpc>
                <a:spcPct val="95000"/>
              </a:lnSpc>
            </a:pPr>
            <a:endParaRPr lang="en-GB" sz="2200" dirty="0"/>
          </a:p>
        </p:txBody>
      </p:sp>
      <p:pic>
        <p:nvPicPr>
          <p:cNvPr id="10242" name="Picture 2" descr="Clip art safety workplace ">
            <a:extLst>
              <a:ext uri="{FF2B5EF4-FFF2-40B4-BE49-F238E27FC236}">
                <a16:creationId xmlns:a16="http://schemas.microsoft.com/office/drawing/2014/main" id="{A76488E4-AA0A-DE20-950F-481D19E54D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7" r="237" b="2"/>
          <a:stretch/>
        </p:blipFill>
        <p:spPr bwMode="auto">
          <a:xfrm>
            <a:off x="1517904" y="2971800"/>
            <a:ext cx="4476750" cy="3127248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624891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6D2D53-9039-6EDC-86F7-821BD03B9F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50" y="-6477"/>
            <a:ext cx="9144000" cy="1344168"/>
          </a:xfrm>
        </p:spPr>
        <p:txBody>
          <a:bodyPr/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GB" dirty="0"/>
              <a:t> </a:t>
            </a:r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66DBCBA4-D99A-AFE7-9B8A-356884250413}"/>
              </a:ext>
            </a:extLst>
          </p:cNvPr>
          <p:cNvSpPr>
            <a:spLocks noGrp="1" noChangeArrowheads="1"/>
          </p:cNvSpPr>
          <p:nvPr>
            <p:ph sz="quarter" idx="13"/>
          </p:nvPr>
        </p:nvSpPr>
        <p:spPr bwMode="auto">
          <a:xfrm>
            <a:off x="1620983" y="795378"/>
            <a:ext cx="10476667" cy="60626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-457056" tIns="0" rIns="9144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BHATNAGAR, PRABHASH. “How to Improve Hotel Housekeeping Service to Increase Productivity?” </a:t>
            </a:r>
            <a:r>
              <a:rPr kumimoji="0" lang="en-US" altLang="en-US" sz="11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Hotelogix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 Blog: Tips &amp; Trends in Hospitality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,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Hotelogix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 Blog: Tips &amp; Trends in Hospitality, 2 Aug. 2021, blog.hotelogix.com/how-improve-hotel-housekeeping-service-increase-productivity/. Accessed 6 Mar. 2025.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Cvent. “Hotel Front Desk Training: 8 Need-To-Know Tips | Cvent Blog.”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Www.cvent.com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, 29 Oct. 2020, www.cvent.com/en/blog/hospitality/hotel-front-desk-training. Accessed 8 Mar. 2025.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Editor. “Morgans Hotel Serving “a Taste of Wales” This St David’s Day.”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Swansea Bay News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, 22 Feb. 2025, swanseabaynews.com/2025/02/22/morgans-hotel-serving-a-taste-of-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wales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-this-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st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-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davids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-day/. Accessed 22 Mar. 2025.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“Front Desk Welcome Sign PRINTABLE, Hotel Reception Wall Poster, Funny Witty Quote Message Slogan, Desk Decor Idea, Instant DIGITAL Download.”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Etsy.com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, Etsy, 2022, www.etsy.com/uk/listing/1293981284/front-desk-welcome-sign-printable-hotel. Accessed 24 Feb. 2025.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“Good Housekeeping Clip Art #3078169.”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Clipart-Library.com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, 2016, clipart-library.com/clipart/n805305.htm. Accessed 6 Mar. 2025.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Happy. “Happy Hotel Managers through Reservation List on Desktop PC At...” </a:t>
            </a:r>
            <a:r>
              <a:rPr kumimoji="0" lang="en-US" altLang="en-US" sz="11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IStock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, 20 Mar. 2024, www.istockphoto.com/photo/happy-receptionists-cooperating-while-working-on-a-computer-at-hotel-front-desk-gm2093530578-565941539. Accessed 7 Mar. 2025.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“How Can You Communicate Housekeeping Standards to Guests?”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Linkedin.com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, 2023, www.linkedin.com/advice/1/how-can-you-communicate-housekeeping-standards-vls5c. Accessed 22 </a:t>
            </a:r>
            <a:r>
              <a:rPr lang="en-US" altLang="en-US" sz="1100" dirty="0">
                <a:cs typeface="Arial" panose="020B0604020202020204" pitchFamily="34" charset="0"/>
              </a:rPr>
              <a:t>Ma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r. 2025.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Kassler, Lexi. “How Much You Should Really Be Tipping Hotel Housekeeping?”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Explore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, 4 Apr. 2023, www.explore.com/1247143/how-much-should-you-tip-hotel-housekeeping/. Accessed 6 Mar. 2025.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Male. “Positive Bearded Young Receptionist Standing at the Desk and Talking...” </a:t>
            </a:r>
            <a:r>
              <a:rPr kumimoji="0" lang="en-US" altLang="en-US" sz="11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IStock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, 13 Dec. 2022, www.istockphoto.com/photo/male-hotel-receptionist-assisting-female-guest-gm1448506100-486000328. Accessed 28 Feb. 2025.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“Morgans Hotel.”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Visitswanseabay.com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, 2023, www.visitswanseabay.com/listing/morgans-hotel/48845101/. Accessed 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23 </a:t>
            </a:r>
            <a:r>
              <a:rPr lang="en-US" altLang="en-US" sz="1100">
                <a:cs typeface="Arial" panose="020B0604020202020204" pitchFamily="34" charset="0"/>
              </a:rPr>
              <a:t>Ma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r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. 2025.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“Morgans Hotel.”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Facebook.com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, 2023, www.facebook.com/MorgansSwansea/photos?locale=en_GB. Accessed 25 Mar. 2025.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“Morgans Hotel – Gryphon Golf and Ski.”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Gryphongolftours.com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, 2025, www.gryphongolftours.com/destination/destination-wales/cardiff/morgans-hotel-swansea/. Accessed 23 Mar. 2025.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Signs, Mark. “Colleagues Holding Question Mark Signs in Front of Their Faces.” </a:t>
            </a:r>
            <a:r>
              <a:rPr kumimoji="0" lang="en-US" altLang="en-US" sz="11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IStock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, 5 Feb. 2010, www.istockphoto.com/photo/colleagues-holding-question-mark-signs-in-front-of-their-faces-gm121197933-11860969. Accessed 25 Mar. 2025.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Agoda.com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, 2025, www.agoda.com/en-gb/morgans-hotel/hotel/swansea-gb.html?cid=-217&amp;ds=mp90rROunrJgf2Sd. Accessed 23 Mar. 2025.</a:t>
            </a:r>
          </a:p>
        </p:txBody>
      </p:sp>
    </p:spTree>
    <p:extLst>
      <p:ext uri="{BB962C8B-B14F-4D97-AF65-F5344CB8AC3E}">
        <p14:creationId xmlns:p14="http://schemas.microsoft.com/office/powerpoint/2010/main" val="219170591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blue text on a white surface&#10;&#10;Description automatically generated">
            <a:extLst>
              <a:ext uri="{FF2B5EF4-FFF2-40B4-BE49-F238E27FC236}">
                <a16:creationId xmlns:a16="http://schemas.microsoft.com/office/drawing/2014/main" id="{0879C527-7FF4-25BA-31E7-E4F6D15F3D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1100" r="-1" b="13993"/>
          <a:stretch/>
        </p:blipFill>
        <p:spPr>
          <a:xfrm>
            <a:off x="746760" y="756284"/>
            <a:ext cx="10698480" cy="53492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704098785"/>
      </p:ext>
    </p:extLst>
  </p:cSld>
  <p:clrMapOvr>
    <a:masterClrMapping/>
  </p:clrMapOvr>
</p:sld>
</file>

<file path=ppt/theme/theme1.xml><?xml version="1.0" encoding="utf-8"?>
<a:theme xmlns:a="http://schemas.openxmlformats.org/drawingml/2006/main" name="PrismaticVTI">
  <a:themeElements>
    <a:clrScheme name="Prismatic">
      <a:dk1>
        <a:sysClr val="windowText" lastClr="000000"/>
      </a:dk1>
      <a:lt1>
        <a:sysClr val="window" lastClr="FFFFFF"/>
      </a:lt1>
      <a:dk2>
        <a:srgbClr val="131523"/>
      </a:dk2>
      <a:lt2>
        <a:srgbClr val="E7E6E6"/>
      </a:lt2>
      <a:accent1>
        <a:srgbClr val="42B3BD"/>
      </a:accent1>
      <a:accent2>
        <a:srgbClr val="51B851"/>
      </a:accent2>
      <a:accent3>
        <a:srgbClr val="B5A603"/>
      </a:accent3>
      <a:accent4>
        <a:srgbClr val="F58505"/>
      </a:accent4>
      <a:accent5>
        <a:srgbClr val="FA2481"/>
      </a:accent5>
      <a:accent6>
        <a:srgbClr val="9CA2AB"/>
      </a:accent6>
      <a:hlink>
        <a:srgbClr val="FA2481"/>
      </a:hlink>
      <a:folHlink>
        <a:srgbClr val="57618E"/>
      </a:folHlink>
    </a:clrScheme>
    <a:fontScheme name="Custom 166">
      <a:majorFont>
        <a:latin typeface="Aharoni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1757093_TF56076705_Win32.potx" id="{6498634F-5140-4334-BBDF-618A2F3B5C08}" vid="{0681B30D-530F-4714-BC1E-2364A6C94FD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6B19C5C-61AD-4793-BB9D-6401AD34A775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F6272451-D558-4710-AF52-0EC1BD4C424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3076797-8467-41BB-91A7-9AE8328A6850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Prismatic design</Template>
  <TotalTime>44545</TotalTime>
  <Words>959</Words>
  <Application>Microsoft Office PowerPoint</Application>
  <PresentationFormat>Widescreen</PresentationFormat>
  <Paragraphs>83</Paragraphs>
  <Slides>17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Aharoni</vt:lpstr>
      <vt:lpstr>Arial</vt:lpstr>
      <vt:lpstr>Avenir Next LT Pro</vt:lpstr>
      <vt:lpstr>Calibri</vt:lpstr>
      <vt:lpstr>PrismaticVTI</vt:lpstr>
      <vt:lpstr>Food and beverage operation  BAR </vt:lpstr>
      <vt:lpstr>Bar &amp; types of bar  </vt:lpstr>
      <vt:lpstr>Job summary- Bartender</vt:lpstr>
      <vt:lpstr>Chart of customers </vt:lpstr>
      <vt:lpstr>Drinks sales </vt:lpstr>
      <vt:lpstr>Hotel administration and front office   Reception </vt:lpstr>
      <vt:lpstr>PowerPoint Presentation</vt:lpstr>
      <vt:lpstr>Reception duties    </vt:lpstr>
      <vt:lpstr>Questions  for guests</vt:lpstr>
      <vt:lpstr>How must be a receptionist ?</vt:lpstr>
      <vt:lpstr>Hotel facilities   Housekeeping</vt:lpstr>
      <vt:lpstr>Provision of clean ,comfortable and safe environment.  First impression is the last impression.   </vt:lpstr>
      <vt:lpstr>Responsibilities </vt:lpstr>
      <vt:lpstr>Attributes of the housekeeping staff</vt:lpstr>
      <vt:lpstr>Housekeeping rules</vt:lpstr>
      <vt:lpstr>References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Adriana Ghiocel Ioaniciu</dc:creator>
  <cp:lastModifiedBy>Adriana Ghiocel Ioaniciu</cp:lastModifiedBy>
  <cp:revision>9</cp:revision>
  <dcterms:created xsi:type="dcterms:W3CDTF">2025-02-13T19:51:51Z</dcterms:created>
  <dcterms:modified xsi:type="dcterms:W3CDTF">2025-05-05T21:07:14Z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