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8" r:id="rId1"/>
    <p:sldMasterId id="2147483684" r:id="rId2"/>
  </p:sldMasterIdLst>
  <p:notesMasterIdLst>
    <p:notesMasterId r:id="rId11"/>
  </p:notesMasterIdLst>
  <p:sldIdLst>
    <p:sldId id="258" r:id="rId3"/>
    <p:sldId id="267" r:id="rId4"/>
    <p:sldId id="268" r:id="rId5"/>
    <p:sldId id="270" r:id="rId6"/>
    <p:sldId id="271" r:id="rId7"/>
    <p:sldId id="272" r:id="rId8"/>
    <p:sldId id="275" r:id="rId9"/>
    <p:sldId id="27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84532" autoAdjust="0"/>
  </p:normalViewPr>
  <p:slideViewPr>
    <p:cSldViewPr snapToGrid="0">
      <p:cViewPr>
        <p:scale>
          <a:sx n="78" d="100"/>
          <a:sy n="78" d="100"/>
        </p:scale>
        <p:origin x="996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4D1EBB-7FDB-4D9C-990D-73E8B0641E6F}" type="datetimeFigureOut">
              <a:rPr lang="en-GB" smtClean="0"/>
              <a:t>06/01/2025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7EFB5D-60EE-4A6D-B7FF-16B258969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24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Up until break, the students will create their problem/decision-making structure, and identify solutions. After break, they will each present them, to the class and the other students are to critique.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6857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‘Problems’ handout to provide a little more context and structure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9845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Following the problem-solving process provides insight into any potential gaps, weaknesses, opportunities, that can allow a business to shift.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9733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5754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Mark Graham Identifies a number of benefits here, professionally and personally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03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3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406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464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32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032" y="1950403"/>
            <a:ext cx="5465127" cy="3193097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br>
              <a:rPr lang="en-GB" sz="2400" b="1" dirty="0">
                <a:ea typeface="Calibri" panose="020F0502020204030204" pitchFamily="34" charset="0"/>
              </a:rPr>
            </a:br>
            <a:br>
              <a:rPr lang="en-GB" altLang="en-US" sz="2400" dirty="0"/>
            </a:br>
            <a:br>
              <a:rPr lang="en-GB" altLang="en-US" sz="2400" dirty="0"/>
            </a:br>
            <a:r>
              <a:rPr lang="en-GB" altLang="en-US" sz="4000" dirty="0"/>
              <a:t>BMSK5011 Developing Workplace Critical Thinking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Session: 5</a:t>
            </a:r>
            <a:br>
              <a:rPr lang="en-GB" sz="2400" dirty="0"/>
            </a:br>
            <a:br>
              <a:rPr lang="en-GB" sz="2400" b="1" dirty="0"/>
            </a:b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6191812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4A5CD-A6DC-A42D-88F5-EB1202B71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Agenda (Problem-Solving &amp; Innovation):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9F88E-7521-99CE-4420-0AC7B61C8B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Practically apply the problem-solving process to a problem.</a:t>
            </a:r>
          </a:p>
          <a:p>
            <a:pPr lvl="1"/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Recap over the process.</a:t>
            </a:r>
          </a:p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Discussion – How CT can enhance innovation</a:t>
            </a:r>
          </a:p>
          <a:p>
            <a:endParaRPr lang="en-GB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439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F2D1A-AF1E-9918-CE19-D2CF24838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did we define a problem?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7E8053A-94F5-AFF1-1F1E-1C991A6E50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3210" y="2869234"/>
            <a:ext cx="6391750" cy="3651349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1" dirty="0"/>
              <a:t>Nature</a:t>
            </a:r>
            <a:r>
              <a:rPr lang="en-GB" dirty="0"/>
              <a:t> – What is the problem?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 dirty="0"/>
              <a:t>Scope</a:t>
            </a:r>
            <a:r>
              <a:rPr lang="en-GB" dirty="0"/>
              <a:t> – Who is affected by the problem?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 dirty="0"/>
              <a:t>Impact</a:t>
            </a:r>
            <a:r>
              <a:rPr lang="en-GB" dirty="0"/>
              <a:t> – How are they affected?</a:t>
            </a:r>
          </a:p>
        </p:txBody>
      </p:sp>
    </p:spTree>
    <p:extLst>
      <p:ext uri="{BB962C8B-B14F-4D97-AF65-F5344CB8AC3E}">
        <p14:creationId xmlns:p14="http://schemas.microsoft.com/office/powerpoint/2010/main" val="2229949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86B805-02A0-A206-40B7-1703582CFB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224F3-5290-48D3-5E9E-CE9709C85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tools can we utilise?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946CDB0-1494-BE9C-258C-A574BCCBE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6106" y="2889659"/>
            <a:ext cx="3740953" cy="3651349"/>
          </a:xfrm>
        </p:spPr>
        <p:txBody>
          <a:bodyPr/>
          <a:lstStyle/>
          <a:p>
            <a:r>
              <a:rPr lang="en-GB" dirty="0"/>
              <a:t>Environmental analysis</a:t>
            </a:r>
          </a:p>
          <a:p>
            <a:r>
              <a:rPr lang="en-GB" dirty="0"/>
              <a:t>Mind maps</a:t>
            </a:r>
          </a:p>
          <a:p>
            <a:r>
              <a:rPr lang="en-GB" dirty="0"/>
              <a:t>Ishikawa diagram</a:t>
            </a:r>
          </a:p>
          <a:p>
            <a:r>
              <a:rPr lang="en-GB" dirty="0"/>
              <a:t>5 why’s</a:t>
            </a:r>
          </a:p>
          <a:p>
            <a:r>
              <a:rPr lang="en-GB" dirty="0"/>
              <a:t>Grid analysis</a:t>
            </a:r>
          </a:p>
          <a:p>
            <a:r>
              <a:rPr lang="en-GB" dirty="0"/>
              <a:t>Design thinking…</a:t>
            </a:r>
          </a:p>
        </p:txBody>
      </p:sp>
      <p:pic>
        <p:nvPicPr>
          <p:cNvPr id="11" name="Picture 10" descr="A colorful light bulb exploding into a human head&#10;&#10;Description automatically generated">
            <a:extLst>
              <a:ext uri="{FF2B5EF4-FFF2-40B4-BE49-F238E27FC236}">
                <a16:creationId xmlns:a16="http://schemas.microsoft.com/office/drawing/2014/main" id="{BBA0C6AC-5F54-1430-3D95-8BFF2D8BE0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602" y="2445180"/>
            <a:ext cx="5993937" cy="3998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26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E48266-4AAB-D8CF-7A6B-71AD883A9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19215-0143-E106-BB5C-4C2AD1B94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Workplace problems…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5A5B8D8-79CA-51E6-A053-C2D29D8819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0465" y="2746489"/>
            <a:ext cx="4896639" cy="3651349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Meeting schedule conflicts.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Declining morale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Inefficient workflow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Communication breakdown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Resource shortages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Resistance to change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43252F-0C64-7077-C36C-7C52E80B23FC}"/>
              </a:ext>
            </a:extLst>
          </p:cNvPr>
          <p:cNvSpPr txBox="1"/>
          <p:nvPr/>
        </p:nvSpPr>
        <p:spPr>
          <a:xfrm>
            <a:off x="7351776" y="2609088"/>
            <a:ext cx="453856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Your task:</a:t>
            </a:r>
          </a:p>
          <a:p>
            <a:endParaRPr lang="en-GB" dirty="0"/>
          </a:p>
          <a:p>
            <a:r>
              <a:rPr lang="en-GB" dirty="0"/>
              <a:t>Work in groups, and follow the problem-solving process to come up with a preferred solution to your problem.</a:t>
            </a:r>
          </a:p>
          <a:p>
            <a:endParaRPr lang="en-GB" dirty="0"/>
          </a:p>
          <a:p>
            <a:r>
              <a:rPr lang="en-GB" b="1" dirty="0"/>
              <a:t>You will present your workflow, and decision to the class</a:t>
            </a:r>
          </a:p>
        </p:txBody>
      </p:sp>
    </p:spTree>
    <p:extLst>
      <p:ext uri="{BB962C8B-B14F-4D97-AF65-F5344CB8AC3E}">
        <p14:creationId xmlns:p14="http://schemas.microsoft.com/office/powerpoint/2010/main" val="713476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2C80D3-928D-4DF4-7EBA-4467DE663F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6A82E-537D-BDDC-0AA8-435F397B8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33" y="1637325"/>
            <a:ext cx="11513804" cy="1301788"/>
          </a:xfrm>
        </p:spPr>
        <p:txBody>
          <a:bodyPr/>
          <a:lstStyle/>
          <a:p>
            <a:r>
              <a:rPr lang="en-GB" dirty="0"/>
              <a:t>How can this lead to innovation?</a:t>
            </a:r>
          </a:p>
        </p:txBody>
      </p:sp>
      <p:pic>
        <p:nvPicPr>
          <p:cNvPr id="2050" name="Picture 2" descr="What is innovation?">
            <a:extLst>
              <a:ext uri="{FF2B5EF4-FFF2-40B4-BE49-F238E27FC236}">
                <a16:creationId xmlns:a16="http://schemas.microsoft.com/office/drawing/2014/main" id="{E05E3956-AE28-E8DE-D3F5-C7923E7DCC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31648"/>
            <a:ext cx="12223125" cy="7089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6346025-1A40-31C5-BFD4-071F93D13E76}"/>
              </a:ext>
            </a:extLst>
          </p:cNvPr>
          <p:cNvSpPr/>
          <p:nvPr/>
        </p:nvSpPr>
        <p:spPr>
          <a:xfrm>
            <a:off x="0" y="-231648"/>
            <a:ext cx="12223125" cy="2519868"/>
          </a:xfrm>
          <a:prstGeom prst="rect">
            <a:avLst/>
          </a:prstGeom>
          <a:solidFill>
            <a:schemeClr val="bg1">
              <a:lumMod val="65000"/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3B7F882-4712-4D10-C12D-3D18688A28E7}"/>
              </a:ext>
            </a:extLst>
          </p:cNvPr>
          <p:cNvSpPr txBox="1">
            <a:spLocks/>
          </p:cNvSpPr>
          <p:nvPr/>
        </p:nvSpPr>
        <p:spPr>
          <a:xfrm>
            <a:off x="1124289" y="47622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How can this process lead to…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7443AD7-B1BC-599A-BE49-8EC6BA7D0AEB}"/>
              </a:ext>
            </a:extLst>
          </p:cNvPr>
          <p:cNvSpPr/>
          <p:nvPr/>
        </p:nvSpPr>
        <p:spPr>
          <a:xfrm>
            <a:off x="0" y="4057455"/>
            <a:ext cx="12223125" cy="2800545"/>
          </a:xfrm>
          <a:prstGeom prst="rect">
            <a:avLst/>
          </a:prstGeom>
          <a:solidFill>
            <a:schemeClr val="bg1">
              <a:lumMod val="65000"/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29734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99DC3-88C8-02CF-3508-A64B46BE3A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2047" y="2918496"/>
            <a:ext cx="9410754" cy="3651349"/>
          </a:xfrm>
        </p:spPr>
        <p:txBody>
          <a:bodyPr/>
          <a:lstStyle/>
          <a:p>
            <a:r>
              <a:rPr lang="en-GB" dirty="0"/>
              <a:t>What is the difference between an individual’s application of critical thinking, and that of a team?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Is there a time and a place for each?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B4DA1F-0606-3CB5-F03C-4DEDD4BA7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vs Individual CT:</a:t>
            </a:r>
          </a:p>
        </p:txBody>
      </p:sp>
    </p:spTree>
    <p:extLst>
      <p:ext uri="{BB962C8B-B14F-4D97-AF65-F5344CB8AC3E}">
        <p14:creationId xmlns:p14="http://schemas.microsoft.com/office/powerpoint/2010/main" val="424023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19C42-DAC8-0D1D-3EB3-A419F5C55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27C554-4906-6A10-5113-4D2F494C02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looked at problem-solving &amp; decision-making</a:t>
            </a:r>
          </a:p>
          <a:p>
            <a:r>
              <a:rPr lang="en-GB" dirty="0"/>
              <a:t>Applied it to a workplace problem</a:t>
            </a:r>
          </a:p>
          <a:p>
            <a:endParaRPr lang="en-GB" dirty="0"/>
          </a:p>
          <a:p>
            <a:r>
              <a:rPr lang="en-GB" dirty="0"/>
              <a:t>Next session, we will look at conflict.</a:t>
            </a:r>
          </a:p>
        </p:txBody>
      </p:sp>
    </p:spTree>
    <p:extLst>
      <p:ext uri="{BB962C8B-B14F-4D97-AF65-F5344CB8AC3E}">
        <p14:creationId xmlns:p14="http://schemas.microsoft.com/office/powerpoint/2010/main" val="410615940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304</Words>
  <Application>Microsoft Office PowerPoint</Application>
  <PresentationFormat>Widescreen</PresentationFormat>
  <Paragraphs>48</Paragraphs>
  <Slides>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Arial</vt:lpstr>
      <vt:lpstr>Calibri</vt:lpstr>
      <vt:lpstr>Calibri Light</vt:lpstr>
      <vt:lpstr>UWTSD Text 2</vt:lpstr>
      <vt:lpstr>3_Title Slide 1</vt:lpstr>
      <vt:lpstr>   BMSK5011 Developing Workplace Critical Thinking  Session: 5  </vt:lpstr>
      <vt:lpstr>Agenda (Problem-Solving &amp; Innovation):</vt:lpstr>
      <vt:lpstr>How did we define a problem?</vt:lpstr>
      <vt:lpstr>What tools can we utilise?</vt:lpstr>
      <vt:lpstr>Workplace problems…</vt:lpstr>
      <vt:lpstr>How can this lead to innovation?</vt:lpstr>
      <vt:lpstr>Team vs Individual CT:</vt:lpstr>
      <vt:lpstr>Summary: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Christian Felices</dc:creator>
  <cp:lastModifiedBy>Christian Felices</cp:lastModifiedBy>
  <cp:revision>71</cp:revision>
  <dcterms:created xsi:type="dcterms:W3CDTF">2024-11-04T09:28:33Z</dcterms:created>
  <dcterms:modified xsi:type="dcterms:W3CDTF">2025-01-08T14:01:38Z</dcterms:modified>
</cp:coreProperties>
</file>