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omments/comment1.xml" ContentType="application/vnd.openxmlformats-officedocument.presentationml.comments+xml"/>
  <Override PartName="/ppt/comments/comment2.xml" ContentType="application/vnd.openxmlformats-officedocument.presentationml.comment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8"/>
  </p:notesMasterIdLst>
  <p:sldIdLst>
    <p:sldId id="407" r:id="rId2"/>
    <p:sldId id="435" r:id="rId3"/>
    <p:sldId id="428" r:id="rId4"/>
    <p:sldId id="431" r:id="rId5"/>
    <p:sldId id="432" r:id="rId6"/>
    <p:sldId id="408" r:id="rId7"/>
    <p:sldId id="409" r:id="rId8"/>
    <p:sldId id="430" r:id="rId9"/>
    <p:sldId id="433" r:id="rId10"/>
    <p:sldId id="410" r:id="rId11"/>
    <p:sldId id="412" r:id="rId12"/>
    <p:sldId id="411" r:id="rId13"/>
    <p:sldId id="427" r:id="rId14"/>
    <p:sldId id="414" r:id="rId15"/>
    <p:sldId id="413" r:id="rId16"/>
    <p:sldId id="415" r:id="rId17"/>
    <p:sldId id="416" r:id="rId18"/>
    <p:sldId id="417" r:id="rId19"/>
    <p:sldId id="429" r:id="rId20"/>
    <p:sldId id="434" r:id="rId21"/>
    <p:sldId id="418" r:id="rId22"/>
    <p:sldId id="419" r:id="rId23"/>
    <p:sldId id="420" r:id="rId24"/>
    <p:sldId id="421" r:id="rId25"/>
    <p:sldId id="422" r:id="rId26"/>
    <p:sldId id="423" r:id="rId27"/>
    <p:sldId id="424" r:id="rId28"/>
    <p:sldId id="425" r:id="rId29"/>
    <p:sldId id="426" r:id="rId30"/>
    <p:sldId id="400" r:id="rId31"/>
    <p:sldId id="401" r:id="rId32"/>
    <p:sldId id="406" r:id="rId33"/>
    <p:sldId id="402" r:id="rId34"/>
    <p:sldId id="403" r:id="rId35"/>
    <p:sldId id="404" r:id="rId36"/>
    <p:sldId id="405" r:id="rId37"/>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yne Morgan" initials="JM" lastIdx="4" clrIdx="0">
    <p:extLst>
      <p:ext uri="{19B8F6BF-5375-455C-9EA6-DF929625EA0E}">
        <p15:presenceInfo xmlns:p15="http://schemas.microsoft.com/office/powerpoint/2012/main" userId="S-1-5-21-809251214-2178901256-4152538893-2660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DB7AD"/>
    <a:srgbClr val="BCEDEE"/>
    <a:srgbClr val="FAF6F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13" autoAdjust="0"/>
    <p:restoredTop sz="83209" autoAdjust="0"/>
  </p:normalViewPr>
  <p:slideViewPr>
    <p:cSldViewPr snapToGrid="0">
      <p:cViewPr varScale="1">
        <p:scale>
          <a:sx n="64" d="100"/>
          <a:sy n="64" d="100"/>
        </p:scale>
        <p:origin x="480"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commentAuthors" Target="commentAuthor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1-02-10T17:11:07.978" idx="3">
    <p:pos x="10" y="10"/>
    <p:text>Add pictures</p:text>
    <p:extLst>
      <p:ext uri="{C676402C-5697-4E1C-873F-D02D1690AC5C}">
        <p15:threadingInfo xmlns:p15="http://schemas.microsoft.com/office/powerpoint/2012/main" timeZoneBias="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21-02-10T17:11:20.022" idx="4">
    <p:pos x="10" y="10"/>
    <p:text>Change comments</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F692EECA-495C-4DF4-8DA4-EF6E1A079448}" type="datetimeFigureOut">
              <a:rPr lang="en-GB" smtClean="0"/>
              <a:t>30/03/2026</a:t>
            </a:fld>
            <a:endParaRPr lang="en-GB" dirty="0"/>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A980931F-DD2E-4749-8625-BBDB359BF6BD}" type="slidenum">
              <a:rPr lang="en-GB" smtClean="0"/>
              <a:t>‹#›</a:t>
            </a:fld>
            <a:endParaRPr lang="en-GB" dirty="0"/>
          </a:p>
        </p:txBody>
      </p:sp>
    </p:spTree>
    <p:extLst>
      <p:ext uri="{BB962C8B-B14F-4D97-AF65-F5344CB8AC3E}">
        <p14:creationId xmlns:p14="http://schemas.microsoft.com/office/powerpoint/2010/main" val="3784479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t>2</a:t>
            </a:fld>
            <a:endParaRPr lang="en-GB" dirty="0"/>
          </a:p>
        </p:txBody>
      </p:sp>
    </p:spTree>
    <p:extLst>
      <p:ext uri="{BB962C8B-B14F-4D97-AF65-F5344CB8AC3E}">
        <p14:creationId xmlns:p14="http://schemas.microsoft.com/office/powerpoint/2010/main" val="21544403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t>32</a:t>
            </a:fld>
            <a:endParaRPr lang="en-GB" dirty="0"/>
          </a:p>
        </p:txBody>
      </p:sp>
    </p:spTree>
    <p:extLst>
      <p:ext uri="{BB962C8B-B14F-4D97-AF65-F5344CB8AC3E}">
        <p14:creationId xmlns:p14="http://schemas.microsoft.com/office/powerpoint/2010/main" val="9139827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t>33</a:t>
            </a:fld>
            <a:endParaRPr lang="en-GB" dirty="0"/>
          </a:p>
        </p:txBody>
      </p:sp>
    </p:spTree>
    <p:extLst>
      <p:ext uri="{BB962C8B-B14F-4D97-AF65-F5344CB8AC3E}">
        <p14:creationId xmlns:p14="http://schemas.microsoft.com/office/powerpoint/2010/main" val="34080625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A980931F-DD2E-4749-8625-BBDB359BF6BD}" type="slidenum">
              <a:rPr lang="en-GB" smtClean="0"/>
              <a:t>34</a:t>
            </a:fld>
            <a:endParaRPr lang="en-GB" dirty="0"/>
          </a:p>
        </p:txBody>
      </p:sp>
    </p:spTree>
    <p:extLst>
      <p:ext uri="{BB962C8B-B14F-4D97-AF65-F5344CB8AC3E}">
        <p14:creationId xmlns:p14="http://schemas.microsoft.com/office/powerpoint/2010/main" val="34606468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t>35</a:t>
            </a:fld>
            <a:endParaRPr lang="en-GB" dirty="0"/>
          </a:p>
        </p:txBody>
      </p:sp>
    </p:spTree>
    <p:extLst>
      <p:ext uri="{BB962C8B-B14F-4D97-AF65-F5344CB8AC3E}">
        <p14:creationId xmlns:p14="http://schemas.microsoft.com/office/powerpoint/2010/main" val="2542331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t>36</a:t>
            </a:fld>
            <a:endParaRPr lang="en-GB" dirty="0"/>
          </a:p>
        </p:txBody>
      </p:sp>
    </p:spTree>
    <p:extLst>
      <p:ext uri="{BB962C8B-B14F-4D97-AF65-F5344CB8AC3E}">
        <p14:creationId xmlns:p14="http://schemas.microsoft.com/office/powerpoint/2010/main" val="41640316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C6001-AABB-4974-8ED1-670C0A49CFF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90513F8-D4B7-469E-B0A1-AA5AFDCC24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A532268-9B09-492E-8C4B-1C55B7F15CE0}"/>
              </a:ext>
            </a:extLst>
          </p:cNvPr>
          <p:cNvSpPr>
            <a:spLocks noGrp="1"/>
          </p:cNvSpPr>
          <p:nvPr>
            <p:ph type="dt" sz="half" idx="10"/>
          </p:nvPr>
        </p:nvSpPr>
        <p:spPr/>
        <p:txBody>
          <a:bodyPr/>
          <a:lstStyle/>
          <a:p>
            <a:fld id="{A9277FB7-DF6D-402F-9607-DC62A9FBF168}" type="datetimeFigureOut">
              <a:rPr lang="en-GB" smtClean="0"/>
              <a:t>30/03/2026</a:t>
            </a:fld>
            <a:endParaRPr lang="en-GB" dirty="0"/>
          </a:p>
        </p:txBody>
      </p:sp>
      <p:sp>
        <p:nvSpPr>
          <p:cNvPr id="5" name="Footer Placeholder 4">
            <a:extLst>
              <a:ext uri="{FF2B5EF4-FFF2-40B4-BE49-F238E27FC236}">
                <a16:creationId xmlns:a16="http://schemas.microsoft.com/office/drawing/2014/main" id="{7BA4C71B-DA53-4F2A-B25B-8BA564280D0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87A455A-9E5B-4979-ADC1-E1671050CD82}"/>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7426787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B3B7E-8BFC-488F-B97F-FEDB2451603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621AC28-94CC-4B46-802E-1F6E1F33065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AFC93A-B373-4369-B38B-101C0625FE95}"/>
              </a:ext>
            </a:extLst>
          </p:cNvPr>
          <p:cNvSpPr>
            <a:spLocks noGrp="1"/>
          </p:cNvSpPr>
          <p:nvPr>
            <p:ph type="dt" sz="half" idx="10"/>
          </p:nvPr>
        </p:nvSpPr>
        <p:spPr/>
        <p:txBody>
          <a:bodyPr/>
          <a:lstStyle/>
          <a:p>
            <a:fld id="{A9277FB7-DF6D-402F-9607-DC62A9FBF168}" type="datetimeFigureOut">
              <a:rPr lang="en-GB" smtClean="0"/>
              <a:t>30/03/2026</a:t>
            </a:fld>
            <a:endParaRPr lang="en-GB" dirty="0"/>
          </a:p>
        </p:txBody>
      </p:sp>
      <p:sp>
        <p:nvSpPr>
          <p:cNvPr id="5" name="Footer Placeholder 4">
            <a:extLst>
              <a:ext uri="{FF2B5EF4-FFF2-40B4-BE49-F238E27FC236}">
                <a16:creationId xmlns:a16="http://schemas.microsoft.com/office/drawing/2014/main" id="{51CBC91E-CC16-42A2-9798-139323267A6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EEEBD80-1EAE-48AE-A5A9-D87C4C8C8FDA}"/>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0025861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75702-CF2F-4FAC-9199-E5E633A8576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30C063E-31D7-403A-8220-28D1F4214C9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7B5FCEB9-9E1E-47C0-9B18-4881CBEB3F2F}"/>
              </a:ext>
            </a:extLst>
          </p:cNvPr>
          <p:cNvSpPr>
            <a:spLocks noGrp="1"/>
          </p:cNvSpPr>
          <p:nvPr>
            <p:ph type="dt" sz="half" idx="10"/>
          </p:nvPr>
        </p:nvSpPr>
        <p:spPr/>
        <p:txBody>
          <a:bodyPr/>
          <a:lstStyle/>
          <a:p>
            <a:fld id="{A9277FB7-DF6D-402F-9607-DC62A9FBF168}" type="datetimeFigureOut">
              <a:rPr lang="en-GB" smtClean="0"/>
              <a:t>30/03/2026</a:t>
            </a:fld>
            <a:endParaRPr lang="en-GB" dirty="0"/>
          </a:p>
        </p:txBody>
      </p:sp>
      <p:sp>
        <p:nvSpPr>
          <p:cNvPr id="5" name="Footer Placeholder 4">
            <a:extLst>
              <a:ext uri="{FF2B5EF4-FFF2-40B4-BE49-F238E27FC236}">
                <a16:creationId xmlns:a16="http://schemas.microsoft.com/office/drawing/2014/main" id="{E7DFCBD0-D4B9-400D-A83C-63ACFAB43BE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F23DA7E-270D-498A-9739-403F1688989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8765260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1E22C-0680-41EE-A949-1270449017E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84A69DF-DFE2-4C30-AF34-C09A8C2A359A}"/>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EA3B41D-6DA7-45E5-BC6A-D35402790376}"/>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F9956BF-8C93-47D5-B421-B3937C914116}"/>
              </a:ext>
            </a:extLst>
          </p:cNvPr>
          <p:cNvSpPr>
            <a:spLocks noGrp="1"/>
          </p:cNvSpPr>
          <p:nvPr>
            <p:ph type="dt" sz="half" idx="10"/>
          </p:nvPr>
        </p:nvSpPr>
        <p:spPr/>
        <p:txBody>
          <a:bodyPr/>
          <a:lstStyle/>
          <a:p>
            <a:fld id="{A9277FB7-DF6D-402F-9607-DC62A9FBF168}" type="datetimeFigureOut">
              <a:rPr lang="en-GB" smtClean="0"/>
              <a:t>30/03/2026</a:t>
            </a:fld>
            <a:endParaRPr lang="en-GB" dirty="0"/>
          </a:p>
        </p:txBody>
      </p:sp>
      <p:sp>
        <p:nvSpPr>
          <p:cNvPr id="6" name="Footer Placeholder 5">
            <a:extLst>
              <a:ext uri="{FF2B5EF4-FFF2-40B4-BE49-F238E27FC236}">
                <a16:creationId xmlns:a16="http://schemas.microsoft.com/office/drawing/2014/main" id="{F6FAFD12-3F4D-4304-A5F8-B264101F1CC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8FD1817-0B32-4407-9DEC-446594D4ED1B}"/>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5361779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A1F4B-02CE-4115-92AD-FF7E3DBF6A7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921F1E3-7310-4F7C-B346-D733542AA49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A3DFE0BF-D4CC-4B85-AECC-A0945F970327}"/>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00D28C3-D83E-4308-A5D6-47DCD7D8A40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3A42313-37D8-4BC0-8D1B-A292C5373DB6}"/>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84ABE6A-0D18-46BC-A1BB-3430B63AA08A}"/>
              </a:ext>
            </a:extLst>
          </p:cNvPr>
          <p:cNvSpPr>
            <a:spLocks noGrp="1"/>
          </p:cNvSpPr>
          <p:nvPr>
            <p:ph type="dt" sz="half" idx="10"/>
          </p:nvPr>
        </p:nvSpPr>
        <p:spPr/>
        <p:txBody>
          <a:bodyPr/>
          <a:lstStyle/>
          <a:p>
            <a:fld id="{A9277FB7-DF6D-402F-9607-DC62A9FBF168}" type="datetimeFigureOut">
              <a:rPr lang="en-GB" smtClean="0"/>
              <a:t>30/03/2026</a:t>
            </a:fld>
            <a:endParaRPr lang="en-GB" dirty="0"/>
          </a:p>
        </p:txBody>
      </p:sp>
      <p:sp>
        <p:nvSpPr>
          <p:cNvPr id="8" name="Footer Placeholder 7">
            <a:extLst>
              <a:ext uri="{FF2B5EF4-FFF2-40B4-BE49-F238E27FC236}">
                <a16:creationId xmlns:a16="http://schemas.microsoft.com/office/drawing/2014/main" id="{2F896BD2-F434-456A-9434-C9079DDFD9E2}"/>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52C52A11-87FE-4D52-90CD-4C9FD6D3F201}"/>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0777228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E4812-B1F9-4EE2-8EE7-2F866E7CA0A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9F440C0-61DC-4C43-8528-92ED25BDA122}"/>
              </a:ext>
            </a:extLst>
          </p:cNvPr>
          <p:cNvSpPr>
            <a:spLocks noGrp="1"/>
          </p:cNvSpPr>
          <p:nvPr>
            <p:ph type="dt" sz="half" idx="10"/>
          </p:nvPr>
        </p:nvSpPr>
        <p:spPr/>
        <p:txBody>
          <a:bodyPr/>
          <a:lstStyle/>
          <a:p>
            <a:fld id="{A9277FB7-DF6D-402F-9607-DC62A9FBF168}" type="datetimeFigureOut">
              <a:rPr lang="en-GB" smtClean="0"/>
              <a:t>30/03/2026</a:t>
            </a:fld>
            <a:endParaRPr lang="en-GB" dirty="0"/>
          </a:p>
        </p:txBody>
      </p:sp>
      <p:sp>
        <p:nvSpPr>
          <p:cNvPr id="4" name="Footer Placeholder 3">
            <a:extLst>
              <a:ext uri="{FF2B5EF4-FFF2-40B4-BE49-F238E27FC236}">
                <a16:creationId xmlns:a16="http://schemas.microsoft.com/office/drawing/2014/main" id="{42C93CE9-CCDE-48E9-99B2-23E4937995C9}"/>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DE468172-D79D-4F66-8959-6C58A1089201}"/>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130700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3DC9F54-4042-443F-9279-470B297D074B}"/>
              </a:ext>
            </a:extLst>
          </p:cNvPr>
          <p:cNvSpPr>
            <a:spLocks noGrp="1"/>
          </p:cNvSpPr>
          <p:nvPr>
            <p:ph type="dt" sz="half" idx="10"/>
          </p:nvPr>
        </p:nvSpPr>
        <p:spPr/>
        <p:txBody>
          <a:bodyPr/>
          <a:lstStyle/>
          <a:p>
            <a:fld id="{A9277FB7-DF6D-402F-9607-DC62A9FBF168}" type="datetimeFigureOut">
              <a:rPr lang="en-GB" smtClean="0"/>
              <a:t>30/03/2026</a:t>
            </a:fld>
            <a:endParaRPr lang="en-GB" dirty="0"/>
          </a:p>
        </p:txBody>
      </p:sp>
      <p:sp>
        <p:nvSpPr>
          <p:cNvPr id="3" name="Footer Placeholder 2">
            <a:extLst>
              <a:ext uri="{FF2B5EF4-FFF2-40B4-BE49-F238E27FC236}">
                <a16:creationId xmlns:a16="http://schemas.microsoft.com/office/drawing/2014/main" id="{9EFA91FD-CF73-4EE3-8073-1AEFD971C8E9}"/>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BC1ABDF8-4DF1-4905-9E6A-A424B057039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1401260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706BE-2D20-4066-8452-F5A230F1D49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E2C8B76-BBBC-456B-913C-D33C45BA846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B4388EE-5CD2-4EA0-B336-27FA77BACF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3D46B56-3C35-4C77-A939-8C1D3447A656}"/>
              </a:ext>
            </a:extLst>
          </p:cNvPr>
          <p:cNvSpPr>
            <a:spLocks noGrp="1"/>
          </p:cNvSpPr>
          <p:nvPr>
            <p:ph type="dt" sz="half" idx="10"/>
          </p:nvPr>
        </p:nvSpPr>
        <p:spPr/>
        <p:txBody>
          <a:bodyPr/>
          <a:lstStyle/>
          <a:p>
            <a:fld id="{A9277FB7-DF6D-402F-9607-DC62A9FBF168}" type="datetimeFigureOut">
              <a:rPr lang="en-GB" smtClean="0"/>
              <a:t>30/03/2026</a:t>
            </a:fld>
            <a:endParaRPr lang="en-GB" dirty="0"/>
          </a:p>
        </p:txBody>
      </p:sp>
      <p:sp>
        <p:nvSpPr>
          <p:cNvPr id="6" name="Footer Placeholder 5">
            <a:extLst>
              <a:ext uri="{FF2B5EF4-FFF2-40B4-BE49-F238E27FC236}">
                <a16:creationId xmlns:a16="http://schemas.microsoft.com/office/drawing/2014/main" id="{20365442-AD04-4664-86BF-B93F1BE205B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636122C-74FA-48DE-8A12-54FC8939570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5893531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E4239-AC73-48FF-9CA5-3B72ED54DC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FB4EB9C-2117-478C-9ADD-362A9515C81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48F679E4-18A0-4C54-9961-127742A285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1214AA5-A5B7-4963-8957-1F6FDAD0386F}"/>
              </a:ext>
            </a:extLst>
          </p:cNvPr>
          <p:cNvSpPr>
            <a:spLocks noGrp="1"/>
          </p:cNvSpPr>
          <p:nvPr>
            <p:ph type="dt" sz="half" idx="10"/>
          </p:nvPr>
        </p:nvSpPr>
        <p:spPr/>
        <p:txBody>
          <a:bodyPr/>
          <a:lstStyle/>
          <a:p>
            <a:fld id="{A9277FB7-DF6D-402F-9607-DC62A9FBF168}" type="datetimeFigureOut">
              <a:rPr lang="en-GB" smtClean="0"/>
              <a:t>30/03/2026</a:t>
            </a:fld>
            <a:endParaRPr lang="en-GB" dirty="0"/>
          </a:p>
        </p:txBody>
      </p:sp>
      <p:sp>
        <p:nvSpPr>
          <p:cNvPr id="6" name="Footer Placeholder 5">
            <a:extLst>
              <a:ext uri="{FF2B5EF4-FFF2-40B4-BE49-F238E27FC236}">
                <a16:creationId xmlns:a16="http://schemas.microsoft.com/office/drawing/2014/main" id="{4A9A528F-2478-4D09-BC7F-3FABB39DF1E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73E3EEF-DE66-42F3-9071-1805E5A1C471}"/>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19363825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79510-746F-4179-8C57-B1F4AE85AB1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32AC064-88D2-4F30-8F71-1F9A09F8F97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98BBE9-B153-493D-A3F2-7825A5C63E39}"/>
              </a:ext>
            </a:extLst>
          </p:cNvPr>
          <p:cNvSpPr>
            <a:spLocks noGrp="1"/>
          </p:cNvSpPr>
          <p:nvPr>
            <p:ph type="dt" sz="half" idx="10"/>
          </p:nvPr>
        </p:nvSpPr>
        <p:spPr/>
        <p:txBody>
          <a:bodyPr/>
          <a:lstStyle/>
          <a:p>
            <a:fld id="{A9277FB7-DF6D-402F-9607-DC62A9FBF168}" type="datetimeFigureOut">
              <a:rPr lang="en-GB" smtClean="0"/>
              <a:t>30/03/2026</a:t>
            </a:fld>
            <a:endParaRPr lang="en-GB" dirty="0"/>
          </a:p>
        </p:txBody>
      </p:sp>
      <p:sp>
        <p:nvSpPr>
          <p:cNvPr id="5" name="Footer Placeholder 4">
            <a:extLst>
              <a:ext uri="{FF2B5EF4-FFF2-40B4-BE49-F238E27FC236}">
                <a16:creationId xmlns:a16="http://schemas.microsoft.com/office/drawing/2014/main" id="{D2518D2E-63DB-4097-A4D6-B72EC222361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9D83F14-30C5-4F80-AD6D-8278E33B01C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2806732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3BF374-81D7-40D6-82BB-817CFCE37DA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6FC710-9F40-4DE9-948B-927439F79F87}"/>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D3D774-7BCA-476C-A32F-55BB070F39E0}"/>
              </a:ext>
            </a:extLst>
          </p:cNvPr>
          <p:cNvSpPr>
            <a:spLocks noGrp="1"/>
          </p:cNvSpPr>
          <p:nvPr>
            <p:ph type="dt" sz="half" idx="10"/>
          </p:nvPr>
        </p:nvSpPr>
        <p:spPr/>
        <p:txBody>
          <a:bodyPr/>
          <a:lstStyle/>
          <a:p>
            <a:fld id="{A9277FB7-DF6D-402F-9607-DC62A9FBF168}" type="datetimeFigureOut">
              <a:rPr lang="en-GB" smtClean="0"/>
              <a:t>30/03/2026</a:t>
            </a:fld>
            <a:endParaRPr lang="en-GB" dirty="0"/>
          </a:p>
        </p:txBody>
      </p:sp>
      <p:sp>
        <p:nvSpPr>
          <p:cNvPr id="5" name="Footer Placeholder 4">
            <a:extLst>
              <a:ext uri="{FF2B5EF4-FFF2-40B4-BE49-F238E27FC236}">
                <a16:creationId xmlns:a16="http://schemas.microsoft.com/office/drawing/2014/main" id="{F52F540B-5C37-41CA-AAC7-6D68D9927A8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B479970-CF01-4EDC-9736-7763597D3FFC}"/>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0626005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45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03F085-C15E-4D38-91C5-74DEF7B72D0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D98955-F949-43F7-9679-022DDCCD833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EF1912-C65E-4B83-B199-7C4CC178F5A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9277FB7-DF6D-402F-9607-DC62A9FBF168}" type="datetimeFigureOut">
              <a:rPr lang="en-GB" smtClean="0"/>
              <a:t>30/03/2026</a:t>
            </a:fld>
            <a:endParaRPr lang="en-GB" dirty="0"/>
          </a:p>
        </p:txBody>
      </p:sp>
      <p:sp>
        <p:nvSpPr>
          <p:cNvPr id="5" name="Footer Placeholder 4">
            <a:extLst>
              <a:ext uri="{FF2B5EF4-FFF2-40B4-BE49-F238E27FC236}">
                <a16:creationId xmlns:a16="http://schemas.microsoft.com/office/drawing/2014/main" id="{0C13456E-8C51-4AD4-BE46-D068EF7346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442816A-78BF-49CE-A62F-032F63F2699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F0F4975-EB68-4BE1-86C9-7A1B80FE1EDB}" type="slidenum">
              <a:rPr lang="en-GB" smtClean="0"/>
              <a:t>‹#›</a:t>
            </a:fld>
            <a:endParaRPr lang="en-GB" dirty="0"/>
          </a:p>
        </p:txBody>
      </p:sp>
    </p:spTree>
    <p:extLst>
      <p:ext uri="{BB962C8B-B14F-4D97-AF65-F5344CB8AC3E}">
        <p14:creationId xmlns:p14="http://schemas.microsoft.com/office/powerpoint/2010/main" val="398772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7" Type="http://schemas.openxmlformats.org/officeDocument/2006/relationships/image" Target="../media/image6.jp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5.jpg"/><Relationship Id="rId5" Type="http://schemas.openxmlformats.org/officeDocument/2006/relationships/image" Target="../media/image4.jp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comments" Target="../comments/comment1.xml"/></Relationships>
</file>

<file path=ppt/slides/_rels/slide4.xml.rels><?xml version="1.0" encoding="UTF-8" standalone="yes"?>
<Relationships xmlns="http://schemas.openxmlformats.org/package/2006/relationships"><Relationship Id="rId3" Type="http://schemas.openxmlformats.org/officeDocument/2006/relationships/comments" Target="../comments/comment2.xm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9.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2.png"/><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2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4.png"/><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2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5.png"/><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2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6.png"/><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2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7.png"/><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2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8.png"/><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2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9.png"/><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2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0.png"/><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30.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8.jpeg"/></Relationships>
</file>

<file path=ppt/slides/_rels/slide3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8.jpeg"/></Relationships>
</file>

<file path=ppt/slides/_rels/slide3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8.jpeg"/></Relationships>
</file>

<file path=ppt/slides/_rels/slide3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8.jpeg"/></Relationships>
</file>

<file path=ppt/slides/_rels/slide3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8.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8944" y="2625375"/>
            <a:ext cx="4686300" cy="1325563"/>
          </a:xfrm>
        </p:spPr>
        <p:txBody>
          <a:bodyPr>
            <a:normAutofit fontScale="90000"/>
          </a:bodyPr>
          <a:lstStyle/>
          <a:p>
            <a:pPr algn="ctr"/>
            <a:r>
              <a:rPr lang="en-GB" dirty="0"/>
              <a:t>Languages, </a:t>
            </a:r>
            <a:br>
              <a:rPr lang="en-GB" dirty="0"/>
            </a:br>
            <a:r>
              <a:rPr lang="en-GB" dirty="0"/>
              <a:t>Literacy &amp; </a:t>
            </a:r>
            <a:br>
              <a:rPr lang="en-GB" dirty="0"/>
            </a:br>
            <a:r>
              <a:rPr lang="en-GB" dirty="0"/>
              <a:t>Communication</a:t>
            </a:r>
            <a:br>
              <a:rPr lang="en-GB"/>
            </a:br>
            <a:endParaRPr lang="en-GB" b="1" dirty="0"/>
          </a:p>
        </p:txBody>
      </p:sp>
      <p:pic>
        <p:nvPicPr>
          <p:cNvPr id="4" name="Picture 3" descr="cinco pasos muy sencillos para corregir la letra de ..."/>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92389" y="4155776"/>
            <a:ext cx="2287487" cy="2393121"/>
          </a:xfrm>
          <a:prstGeom prst="rect">
            <a:avLst/>
          </a:prstGeom>
          <a:ln w="38100">
            <a:solidFill>
              <a:srgbClr val="0070C0"/>
            </a:solidFill>
          </a:ln>
        </p:spPr>
      </p:pic>
      <p:pic>
        <p:nvPicPr>
          <p:cNvPr id="5" name="Picture 4" descr="A CANARY'S DIARY: ReWinD Ru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02880" y="372721"/>
            <a:ext cx="2066507" cy="2598241"/>
          </a:xfrm>
          <a:prstGeom prst="rect">
            <a:avLst/>
          </a:prstGeom>
          <a:ln w="38100">
            <a:solidFill>
              <a:srgbClr val="0070C0"/>
            </a:solidFill>
          </a:ln>
        </p:spPr>
      </p:pic>
      <p:pic>
        <p:nvPicPr>
          <p:cNvPr id="6" name="Picture 5" descr="Free vector graphic: Earphones, Boy, Headphone - Free ..."/>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869387" y="372721"/>
            <a:ext cx="1903513" cy="2598241"/>
          </a:xfrm>
          <a:prstGeom prst="rect">
            <a:avLst/>
          </a:prstGeom>
          <a:ln w="38100">
            <a:solidFill>
              <a:srgbClr val="0070C0"/>
            </a:solidFill>
          </a:ln>
        </p:spPr>
      </p:pic>
      <p:pic>
        <p:nvPicPr>
          <p:cNvPr id="7" name="Picture 6" descr="Multicultural Kids Clip Art by LdyDitto | Teachers Pay ..."/>
          <p:cNvPicPr>
            <a:picLocks noChangeAspect="1"/>
          </p:cNvPicPr>
          <p:nvPr/>
        </p:nvPicPr>
        <p:blipFill rotWithShape="1">
          <a:blip r:embed="rId5">
            <a:extLst>
              <a:ext uri="{28A0092B-C50C-407E-A947-70E740481C1C}">
                <a14:useLocalDpi xmlns:a14="http://schemas.microsoft.com/office/drawing/2010/main" val="0"/>
              </a:ext>
            </a:extLst>
          </a:blip>
          <a:srcRect b="7937"/>
          <a:stretch/>
        </p:blipFill>
        <p:spPr>
          <a:xfrm>
            <a:off x="297832" y="247030"/>
            <a:ext cx="2620628" cy="2723932"/>
          </a:xfrm>
          <a:prstGeom prst="rect">
            <a:avLst/>
          </a:prstGeom>
          <a:ln w="38100">
            <a:solidFill>
              <a:srgbClr val="0070C0"/>
            </a:solidFill>
          </a:ln>
        </p:spPr>
      </p:pic>
      <p:pic>
        <p:nvPicPr>
          <p:cNvPr id="8" name="Picture 7" descr="Free photo Kids The Speech Bubble Clipart Colorful Boy ..."/>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979876" y="4155776"/>
            <a:ext cx="2031665" cy="2393121"/>
          </a:xfrm>
          <a:prstGeom prst="rect">
            <a:avLst/>
          </a:prstGeom>
          <a:ln w="38100">
            <a:solidFill>
              <a:srgbClr val="0070C0"/>
            </a:solidFill>
          </a:ln>
        </p:spPr>
      </p:pic>
      <p:pic>
        <p:nvPicPr>
          <p:cNvPr id="9" name="Picture 8" descr="Down the Peter Rabbit Hole: Literary Adventures for Little ..."/>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87404" y="3650414"/>
            <a:ext cx="2477716" cy="2825218"/>
          </a:xfrm>
          <a:prstGeom prst="rect">
            <a:avLst/>
          </a:prstGeom>
          <a:ln w="38100">
            <a:solidFill>
              <a:srgbClr val="0070C0"/>
            </a:solidFill>
          </a:ln>
        </p:spPr>
      </p:pic>
    </p:spTree>
    <p:extLst>
      <p:ext uri="{BB962C8B-B14F-4D97-AF65-F5344CB8AC3E}">
        <p14:creationId xmlns:p14="http://schemas.microsoft.com/office/powerpoint/2010/main" val="28558380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4057" y="245307"/>
            <a:ext cx="10515600" cy="1325563"/>
          </a:xfrm>
        </p:spPr>
        <p:txBody>
          <a:bodyPr/>
          <a:lstStyle/>
          <a:p>
            <a:r>
              <a:rPr lang="en-GB" dirty="0"/>
              <a:t>Overview of the AoLEs</a:t>
            </a:r>
          </a:p>
        </p:txBody>
      </p:sp>
      <p:pic>
        <p:nvPicPr>
          <p:cNvPr id="6" name="Content Placeholder 5"/>
          <p:cNvPicPr>
            <a:picLocks noGrp="1" noChangeAspect="1"/>
          </p:cNvPicPr>
          <p:nvPr>
            <p:ph idx="1"/>
          </p:nvPr>
        </p:nvPicPr>
        <p:blipFill rotWithShape="1">
          <a:blip r:embed="rId3" cstate="print">
            <a:extLst>
              <a:ext uri="{28A0092B-C50C-407E-A947-70E740481C1C}">
                <a14:useLocalDpi xmlns:a14="http://schemas.microsoft.com/office/drawing/2010/main" val="0"/>
              </a:ext>
            </a:extLst>
          </a:blip>
          <a:srcRect l="19816" t="25290" r="20983" b="16305"/>
          <a:stretch/>
        </p:blipFill>
        <p:spPr>
          <a:xfrm>
            <a:off x="2169335" y="1418897"/>
            <a:ext cx="8082835" cy="5316132"/>
          </a:xfrm>
        </p:spPr>
      </p:pic>
    </p:spTree>
    <p:extLst>
      <p:ext uri="{BB962C8B-B14F-4D97-AF65-F5344CB8AC3E}">
        <p14:creationId xmlns:p14="http://schemas.microsoft.com/office/powerpoint/2010/main" val="42322595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9415" y="193025"/>
            <a:ext cx="5748345" cy="518795"/>
          </a:xfrm>
        </p:spPr>
        <p:txBody>
          <a:bodyPr>
            <a:normAutofit fontScale="90000"/>
          </a:bodyPr>
          <a:lstStyle/>
          <a:p>
            <a:pPr algn="ctr"/>
            <a:r>
              <a:rPr lang="en-GB" dirty="0"/>
              <a:t>The new curriculum</a:t>
            </a:r>
          </a:p>
        </p:txBody>
      </p:sp>
      <p:sp>
        <p:nvSpPr>
          <p:cNvPr id="3" name="Content Placeholder 2"/>
          <p:cNvSpPr>
            <a:spLocks noGrp="1"/>
          </p:cNvSpPr>
          <p:nvPr>
            <p:ph idx="1"/>
          </p:nvPr>
        </p:nvSpPr>
        <p:spPr>
          <a:xfrm>
            <a:off x="1049312" y="711820"/>
            <a:ext cx="10291997" cy="850280"/>
          </a:xfrm>
        </p:spPr>
        <p:txBody>
          <a:bodyPr>
            <a:normAutofit lnSpcReduction="10000"/>
          </a:bodyPr>
          <a:lstStyle/>
          <a:p>
            <a:pPr marL="0" indent="0" algn="ctr">
              <a:buNone/>
            </a:pPr>
            <a:r>
              <a:rPr lang="en-GB" dirty="0"/>
              <a:t>The Languages, Literacy and Communication part of Curriculum 2022 is split into </a:t>
            </a:r>
            <a:r>
              <a:rPr lang="en-GB" b="1" dirty="0"/>
              <a:t>4 What Matter Statements</a:t>
            </a:r>
          </a:p>
        </p:txBody>
      </p:sp>
      <p:sp>
        <p:nvSpPr>
          <p:cNvPr id="4" name="TextBox 3"/>
          <p:cNvSpPr txBox="1"/>
          <p:nvPr/>
        </p:nvSpPr>
        <p:spPr>
          <a:xfrm>
            <a:off x="242729" y="4989324"/>
            <a:ext cx="2375941" cy="1754326"/>
          </a:xfrm>
          <a:prstGeom prst="rect">
            <a:avLst/>
          </a:prstGeom>
          <a:noFill/>
          <a:ln w="28575">
            <a:solidFill>
              <a:schemeClr val="accent2">
                <a:lumMod val="20000"/>
                <a:lumOff val="80000"/>
              </a:schemeClr>
            </a:solidFill>
          </a:ln>
        </p:spPr>
        <p:txBody>
          <a:bodyPr wrap="square" rtlCol="0">
            <a:spAutoFit/>
          </a:bodyPr>
          <a:lstStyle/>
          <a:p>
            <a:pPr algn="ctr"/>
            <a:r>
              <a:rPr lang="en-GB" sz="3600" dirty="0"/>
              <a:t>WMS1: Languages connect us</a:t>
            </a:r>
          </a:p>
        </p:txBody>
      </p:sp>
      <p:sp>
        <p:nvSpPr>
          <p:cNvPr id="5" name="TextBox 4"/>
          <p:cNvSpPr txBox="1"/>
          <p:nvPr/>
        </p:nvSpPr>
        <p:spPr>
          <a:xfrm>
            <a:off x="9463798" y="3327330"/>
            <a:ext cx="2543688" cy="3416320"/>
          </a:xfrm>
          <a:prstGeom prst="rect">
            <a:avLst/>
          </a:prstGeom>
          <a:noFill/>
          <a:ln w="28575">
            <a:solidFill>
              <a:schemeClr val="accent2">
                <a:lumMod val="20000"/>
                <a:lumOff val="80000"/>
              </a:schemeClr>
            </a:solidFill>
          </a:ln>
        </p:spPr>
        <p:txBody>
          <a:bodyPr wrap="square" rtlCol="0">
            <a:spAutoFit/>
          </a:bodyPr>
          <a:lstStyle/>
          <a:p>
            <a:pPr algn="ctr"/>
            <a:r>
              <a:rPr lang="en-GB" sz="3600" dirty="0"/>
              <a:t>WMS4: Literature fires imagination and inspires creativity</a:t>
            </a:r>
          </a:p>
        </p:txBody>
      </p:sp>
      <p:sp>
        <p:nvSpPr>
          <p:cNvPr id="6" name="TextBox 5"/>
          <p:cNvSpPr txBox="1"/>
          <p:nvPr/>
        </p:nvSpPr>
        <p:spPr>
          <a:xfrm>
            <a:off x="2920111" y="2773332"/>
            <a:ext cx="2973476" cy="3970318"/>
          </a:xfrm>
          <a:prstGeom prst="rect">
            <a:avLst/>
          </a:prstGeom>
          <a:noFill/>
          <a:ln w="28575">
            <a:solidFill>
              <a:schemeClr val="accent2">
                <a:lumMod val="20000"/>
                <a:lumOff val="80000"/>
              </a:schemeClr>
            </a:solidFill>
          </a:ln>
        </p:spPr>
        <p:txBody>
          <a:bodyPr wrap="square" rtlCol="0">
            <a:spAutoFit/>
          </a:bodyPr>
          <a:lstStyle/>
          <a:p>
            <a:pPr algn="ctr"/>
            <a:r>
              <a:rPr lang="en-GB" sz="3600" dirty="0"/>
              <a:t>WMS2: Understanding language is the key to understanding the world around us</a:t>
            </a:r>
          </a:p>
        </p:txBody>
      </p:sp>
      <p:sp>
        <p:nvSpPr>
          <p:cNvPr id="7" name="TextBox 6"/>
          <p:cNvSpPr txBox="1"/>
          <p:nvPr/>
        </p:nvSpPr>
        <p:spPr>
          <a:xfrm>
            <a:off x="6045525" y="2773332"/>
            <a:ext cx="3109212" cy="3970318"/>
          </a:xfrm>
          <a:prstGeom prst="rect">
            <a:avLst/>
          </a:prstGeom>
          <a:noFill/>
          <a:ln w="28575">
            <a:solidFill>
              <a:schemeClr val="accent2">
                <a:lumMod val="20000"/>
                <a:lumOff val="80000"/>
              </a:schemeClr>
            </a:solidFill>
          </a:ln>
        </p:spPr>
        <p:txBody>
          <a:bodyPr wrap="square" rtlCol="0">
            <a:spAutoFit/>
          </a:bodyPr>
          <a:lstStyle/>
          <a:p>
            <a:pPr algn="ctr"/>
            <a:r>
              <a:rPr lang="en-GB" sz="3600" dirty="0"/>
              <a:t>WMS3: Expressing ourselves through language is key to communication</a:t>
            </a:r>
          </a:p>
        </p:txBody>
      </p:sp>
      <p:pic>
        <p:nvPicPr>
          <p:cNvPr id="10" name="Picture 9" descr="Multicultural Kids Clip Art by LdyDitto | Teachers Pay ..."/>
          <p:cNvPicPr>
            <a:picLocks noChangeAspect="1"/>
          </p:cNvPicPr>
          <p:nvPr/>
        </p:nvPicPr>
        <p:blipFill rotWithShape="1">
          <a:blip r:embed="rId2">
            <a:extLst>
              <a:ext uri="{28A0092B-C50C-407E-A947-70E740481C1C}">
                <a14:useLocalDpi xmlns:a14="http://schemas.microsoft.com/office/drawing/2010/main" val="0"/>
              </a:ext>
            </a:extLst>
          </a:blip>
          <a:srcRect b="7937"/>
          <a:stretch/>
        </p:blipFill>
        <p:spPr>
          <a:xfrm>
            <a:off x="526431" y="2898790"/>
            <a:ext cx="1675733" cy="1741790"/>
          </a:xfrm>
          <a:prstGeom prst="rect">
            <a:avLst/>
          </a:prstGeom>
          <a:ln w="38100">
            <a:solidFill>
              <a:srgbClr val="0070C0"/>
            </a:solidFill>
          </a:ln>
        </p:spPr>
      </p:pic>
      <p:pic>
        <p:nvPicPr>
          <p:cNvPr id="9" name="Picture 8" descr="Down the Peter Rabbit Hole: Literary Adventures for Little ..."/>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10087251" y="1562100"/>
            <a:ext cx="1333290" cy="1520285"/>
          </a:xfrm>
          <a:prstGeom prst="rect">
            <a:avLst/>
          </a:prstGeom>
          <a:ln w="38100">
            <a:solidFill>
              <a:srgbClr val="0070C0"/>
            </a:solidFill>
          </a:ln>
        </p:spPr>
      </p:pic>
    </p:spTree>
    <p:extLst>
      <p:ext uri="{BB962C8B-B14F-4D97-AF65-F5344CB8AC3E}">
        <p14:creationId xmlns:p14="http://schemas.microsoft.com/office/powerpoint/2010/main" val="10356628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26431" y="1690688"/>
            <a:ext cx="4952588" cy="2585323"/>
          </a:xfrm>
          <a:prstGeom prst="rect">
            <a:avLst/>
          </a:prstGeom>
          <a:noFill/>
          <a:ln w="28575">
            <a:solidFill>
              <a:schemeClr val="accent2">
                <a:lumMod val="20000"/>
                <a:lumOff val="80000"/>
              </a:schemeClr>
            </a:solidFill>
          </a:ln>
        </p:spPr>
        <p:txBody>
          <a:bodyPr wrap="square" rtlCol="0">
            <a:spAutoFit/>
          </a:bodyPr>
          <a:lstStyle/>
          <a:p>
            <a:pPr algn="ctr"/>
            <a:r>
              <a:rPr lang="en-GB" sz="5400" dirty="0"/>
              <a:t>WMS1: Languages connect us</a:t>
            </a:r>
          </a:p>
        </p:txBody>
      </p:sp>
      <p:pic>
        <p:nvPicPr>
          <p:cNvPr id="5" name="Picture 4" descr="Multicultural Kids Clip Art by LdyDitto | Teachers Pay ..."/>
          <p:cNvPicPr>
            <a:picLocks noChangeAspect="1"/>
          </p:cNvPicPr>
          <p:nvPr/>
        </p:nvPicPr>
        <p:blipFill rotWithShape="1">
          <a:blip r:embed="rId2">
            <a:extLst>
              <a:ext uri="{28A0092B-C50C-407E-A947-70E740481C1C}">
                <a14:useLocalDpi xmlns:a14="http://schemas.microsoft.com/office/drawing/2010/main" val="0"/>
              </a:ext>
            </a:extLst>
          </a:blip>
          <a:srcRect b="7937"/>
          <a:stretch/>
        </p:blipFill>
        <p:spPr>
          <a:xfrm>
            <a:off x="6391203" y="920705"/>
            <a:ext cx="4968153" cy="5163996"/>
          </a:xfrm>
          <a:prstGeom prst="rect">
            <a:avLst/>
          </a:prstGeom>
          <a:ln w="38100">
            <a:solidFill>
              <a:srgbClr val="0070C0"/>
            </a:solidFill>
          </a:ln>
        </p:spPr>
      </p:pic>
    </p:spTree>
    <p:extLst>
      <p:ext uri="{BB962C8B-B14F-4D97-AF65-F5344CB8AC3E}">
        <p14:creationId xmlns:p14="http://schemas.microsoft.com/office/powerpoint/2010/main" val="488607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Languages</a:t>
            </a:r>
          </a:p>
        </p:txBody>
      </p:sp>
      <p:sp>
        <p:nvSpPr>
          <p:cNvPr id="3" name="Content Placeholder 2"/>
          <p:cNvSpPr>
            <a:spLocks noGrp="1"/>
          </p:cNvSpPr>
          <p:nvPr>
            <p:ph idx="1"/>
          </p:nvPr>
        </p:nvSpPr>
        <p:spPr/>
        <p:txBody>
          <a:bodyPr>
            <a:normAutofit fontScale="85000" lnSpcReduction="20000"/>
          </a:bodyPr>
          <a:lstStyle/>
          <a:p>
            <a:r>
              <a:rPr lang="en-GB" dirty="0"/>
              <a:t>Languages connect us with people, places and communities. This Area is designed to equip learners, as citizens of a </a:t>
            </a:r>
            <a:r>
              <a:rPr lang="en-GB" b="1" dirty="0"/>
              <a:t>bilingual</a:t>
            </a:r>
            <a:r>
              <a:rPr lang="en-GB" dirty="0"/>
              <a:t> Wales in a </a:t>
            </a:r>
            <a:r>
              <a:rPr lang="en-GB" b="1" dirty="0"/>
              <a:t>multilingual </a:t>
            </a:r>
            <a:r>
              <a:rPr lang="en-GB" dirty="0"/>
              <a:t>world, with the ability to use Welsh, English and international languages. Meaningful learning experiences in a multilingual context go hand in hand with learning about one’s own cultural identity as well as the cultural identities of others. Engagement with this Area can therefore foster in learners pride in their sense of identity and belonging to Wales as well as the world.</a:t>
            </a:r>
          </a:p>
          <a:p>
            <a:r>
              <a:rPr lang="en-GB" dirty="0"/>
              <a:t> </a:t>
            </a:r>
          </a:p>
          <a:p>
            <a:r>
              <a:rPr lang="en-GB" dirty="0"/>
              <a:t>By raising an awareness of the diversity of languages from a young age, the aim is to enable learners to recognise similarities between languages and to embrace the differences between them. Learning and experience in this Area can support learners to develop an understanding of the origins, evolution and features of Welsh, English and international languages, providing them with a set of skills such as creativity, </a:t>
            </a:r>
            <a:r>
              <a:rPr lang="en-GB" b="1" dirty="0"/>
              <a:t>mediation,</a:t>
            </a:r>
            <a:r>
              <a:rPr lang="en-GB" dirty="0"/>
              <a:t> adaptability and empathy.</a:t>
            </a:r>
          </a:p>
        </p:txBody>
      </p:sp>
      <p:pic>
        <p:nvPicPr>
          <p:cNvPr id="4" name="Picture 3" descr="Multicultural Kids Clip Art by LdyDitto | Teachers Pay ..."/>
          <p:cNvPicPr>
            <a:picLocks noChangeAspect="1"/>
          </p:cNvPicPr>
          <p:nvPr/>
        </p:nvPicPr>
        <p:blipFill rotWithShape="1">
          <a:blip r:embed="rId2">
            <a:extLst>
              <a:ext uri="{28A0092B-C50C-407E-A947-70E740481C1C}">
                <a14:useLocalDpi xmlns:a14="http://schemas.microsoft.com/office/drawing/2010/main" val="0"/>
              </a:ext>
            </a:extLst>
          </a:blip>
          <a:srcRect b="7937"/>
          <a:stretch/>
        </p:blipFill>
        <p:spPr>
          <a:xfrm>
            <a:off x="10305782" y="215498"/>
            <a:ext cx="1675733" cy="1741790"/>
          </a:xfrm>
          <a:prstGeom prst="rect">
            <a:avLst/>
          </a:prstGeom>
          <a:ln w="38100">
            <a:solidFill>
              <a:srgbClr val="0070C0"/>
            </a:solidFill>
          </a:ln>
        </p:spPr>
      </p:pic>
    </p:spTree>
    <p:extLst>
      <p:ext uri="{BB962C8B-B14F-4D97-AF65-F5344CB8AC3E}">
        <p14:creationId xmlns:p14="http://schemas.microsoft.com/office/powerpoint/2010/main" val="38027308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413438" y="161086"/>
            <a:ext cx="9263818" cy="6634052"/>
          </a:xfrm>
        </p:spPr>
      </p:pic>
      <p:pic>
        <p:nvPicPr>
          <p:cNvPr id="5" name="Picture 4" descr="Multicultural Kids Clip Art by LdyDitto | Teachers Pay ..."/>
          <p:cNvPicPr>
            <a:picLocks noChangeAspect="1"/>
          </p:cNvPicPr>
          <p:nvPr/>
        </p:nvPicPr>
        <p:blipFill rotWithShape="1">
          <a:blip r:embed="rId3">
            <a:extLst>
              <a:ext uri="{28A0092B-C50C-407E-A947-70E740481C1C}">
                <a14:useLocalDpi xmlns:a14="http://schemas.microsoft.com/office/drawing/2010/main" val="0"/>
              </a:ext>
            </a:extLst>
          </a:blip>
          <a:srcRect b="7937"/>
          <a:stretch/>
        </p:blipFill>
        <p:spPr>
          <a:xfrm>
            <a:off x="297831" y="247030"/>
            <a:ext cx="1675733" cy="1741790"/>
          </a:xfrm>
          <a:prstGeom prst="rect">
            <a:avLst/>
          </a:prstGeom>
          <a:ln w="38100">
            <a:solidFill>
              <a:srgbClr val="0070C0"/>
            </a:solidFill>
          </a:ln>
        </p:spPr>
      </p:pic>
    </p:spTree>
    <p:extLst>
      <p:ext uri="{BB962C8B-B14F-4D97-AF65-F5344CB8AC3E}">
        <p14:creationId xmlns:p14="http://schemas.microsoft.com/office/powerpoint/2010/main" val="15570905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251842" y="54416"/>
            <a:ext cx="9481186" cy="6615711"/>
          </a:xfrm>
        </p:spPr>
      </p:pic>
      <p:pic>
        <p:nvPicPr>
          <p:cNvPr id="5" name="Picture 4" descr="Multicultural Kids Clip Art by LdyDitto | Teachers Pay ..."/>
          <p:cNvPicPr>
            <a:picLocks noChangeAspect="1"/>
          </p:cNvPicPr>
          <p:nvPr/>
        </p:nvPicPr>
        <p:blipFill rotWithShape="1">
          <a:blip r:embed="rId3">
            <a:extLst>
              <a:ext uri="{28A0092B-C50C-407E-A947-70E740481C1C}">
                <a14:useLocalDpi xmlns:a14="http://schemas.microsoft.com/office/drawing/2010/main" val="0"/>
              </a:ext>
            </a:extLst>
          </a:blip>
          <a:srcRect b="7937"/>
          <a:stretch/>
        </p:blipFill>
        <p:spPr>
          <a:xfrm>
            <a:off x="297832" y="247030"/>
            <a:ext cx="1793030" cy="1863710"/>
          </a:xfrm>
          <a:prstGeom prst="rect">
            <a:avLst/>
          </a:prstGeom>
          <a:ln w="38100">
            <a:solidFill>
              <a:srgbClr val="0070C0"/>
            </a:solidFill>
          </a:ln>
        </p:spPr>
      </p:pic>
    </p:spTree>
    <p:extLst>
      <p:ext uri="{BB962C8B-B14F-4D97-AF65-F5344CB8AC3E}">
        <p14:creationId xmlns:p14="http://schemas.microsoft.com/office/powerpoint/2010/main" val="3873052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38200" y="1390497"/>
            <a:ext cx="5634277" cy="4247317"/>
          </a:xfrm>
          <a:prstGeom prst="rect">
            <a:avLst/>
          </a:prstGeom>
          <a:noFill/>
          <a:ln w="28575">
            <a:solidFill>
              <a:schemeClr val="accent2">
                <a:lumMod val="20000"/>
                <a:lumOff val="80000"/>
              </a:schemeClr>
            </a:solidFill>
          </a:ln>
        </p:spPr>
        <p:txBody>
          <a:bodyPr wrap="square" rtlCol="0">
            <a:spAutoFit/>
          </a:bodyPr>
          <a:lstStyle/>
          <a:p>
            <a:pPr algn="ctr"/>
            <a:r>
              <a:rPr lang="en-GB" sz="5400" dirty="0"/>
              <a:t>WMS2: Understanding languages is key to understanding the world around us.</a:t>
            </a:r>
            <a:endParaRPr lang="en-GB" sz="5400" b="1" dirty="0"/>
          </a:p>
        </p:txBody>
      </p:sp>
      <p:pic>
        <p:nvPicPr>
          <p:cNvPr id="5" name="Picture 4" descr="A CANARY'S DIARY: ReWinD RuN"/>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69550" y="2018641"/>
            <a:ext cx="2066507" cy="2598241"/>
          </a:xfrm>
          <a:prstGeom prst="rect">
            <a:avLst/>
          </a:prstGeom>
          <a:ln w="38100">
            <a:solidFill>
              <a:srgbClr val="0070C0"/>
            </a:solidFill>
          </a:ln>
        </p:spPr>
      </p:pic>
      <p:pic>
        <p:nvPicPr>
          <p:cNvPr id="6" name="Picture 5" descr="Free vector graphic: Earphones, Boy, Headphone - Fre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36057" y="2018641"/>
            <a:ext cx="1903513" cy="2598241"/>
          </a:xfrm>
          <a:prstGeom prst="rect">
            <a:avLst/>
          </a:prstGeom>
          <a:ln w="38100">
            <a:solidFill>
              <a:srgbClr val="0070C0"/>
            </a:solidFill>
          </a:ln>
        </p:spPr>
      </p:pic>
    </p:spTree>
    <p:extLst>
      <p:ext uri="{BB962C8B-B14F-4D97-AF65-F5344CB8AC3E}">
        <p14:creationId xmlns:p14="http://schemas.microsoft.com/office/powerpoint/2010/main" val="26643625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Understanding languages</a:t>
            </a:r>
          </a:p>
        </p:txBody>
      </p:sp>
      <p:sp>
        <p:nvSpPr>
          <p:cNvPr id="3" name="Content Placeholder 2"/>
          <p:cNvSpPr>
            <a:spLocks noGrp="1"/>
          </p:cNvSpPr>
          <p:nvPr>
            <p:ph idx="1"/>
          </p:nvPr>
        </p:nvSpPr>
        <p:spPr/>
        <p:txBody>
          <a:bodyPr>
            <a:normAutofit fontScale="92500" lnSpcReduction="20000"/>
          </a:bodyPr>
          <a:lstStyle/>
          <a:p>
            <a:r>
              <a:rPr lang="en-GB" dirty="0"/>
              <a:t>Languages and </a:t>
            </a:r>
            <a:r>
              <a:rPr lang="en-GB" b="1" dirty="0"/>
              <a:t>literacy</a:t>
            </a:r>
            <a:r>
              <a:rPr lang="en-GB" dirty="0"/>
              <a:t> are fundamental to human communication. They enable us to make sense of what is heard, read and seen, and thus to develop our understanding, empathy and our ability to respond and to </a:t>
            </a:r>
            <a:r>
              <a:rPr lang="en-GB" b="1" dirty="0"/>
              <a:t>mediate</a:t>
            </a:r>
            <a:r>
              <a:rPr lang="en-GB" dirty="0"/>
              <a:t> effectively.</a:t>
            </a:r>
          </a:p>
          <a:p>
            <a:r>
              <a:rPr lang="sq-AL" b="1" dirty="0"/>
              <a:t> </a:t>
            </a:r>
            <a:endParaRPr lang="en-GB" dirty="0"/>
          </a:p>
          <a:p>
            <a:r>
              <a:rPr lang="en-GB" dirty="0"/>
              <a:t>This Area aims to provide learners with opportunities to experience spoken and written language, as well as images, in a range of forms and </a:t>
            </a:r>
            <a:r>
              <a:rPr lang="en-GB" b="1" dirty="0"/>
              <a:t>genres</a:t>
            </a:r>
            <a:r>
              <a:rPr lang="en-GB" dirty="0"/>
              <a:t>. The rich and varied nature of these experiences can improve learners’ ability to become creative and enterprising in their use of Welsh, English and international languages. They can also help learners to develop the skills to become unbiased and critically-aware interpreters of what they hear, read and see in order to interact as capable, informed citizens of Wales and the world.</a:t>
            </a:r>
          </a:p>
          <a:p>
            <a:endParaRPr lang="en-GB" dirty="0"/>
          </a:p>
        </p:txBody>
      </p:sp>
      <p:pic>
        <p:nvPicPr>
          <p:cNvPr id="4" name="Picture 3" descr="Free vector graphic: Earphones, Boy, Headphone - Free ..."/>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10911778" y="127929"/>
            <a:ext cx="1144902" cy="1562759"/>
          </a:xfrm>
          <a:prstGeom prst="rect">
            <a:avLst/>
          </a:prstGeom>
          <a:ln w="38100">
            <a:solidFill>
              <a:srgbClr val="0070C0"/>
            </a:solidFill>
          </a:ln>
        </p:spPr>
      </p:pic>
      <p:pic>
        <p:nvPicPr>
          <p:cNvPr id="5" name="Picture 4" descr="A CANARY'S DIARY: ReWinD Ru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587429" y="127928"/>
            <a:ext cx="1242938" cy="1562759"/>
          </a:xfrm>
          <a:prstGeom prst="rect">
            <a:avLst/>
          </a:prstGeom>
          <a:ln w="38100">
            <a:solidFill>
              <a:srgbClr val="0070C0"/>
            </a:solidFill>
          </a:ln>
        </p:spPr>
      </p:pic>
    </p:spTree>
    <p:extLst>
      <p:ext uri="{BB962C8B-B14F-4D97-AF65-F5344CB8AC3E}">
        <p14:creationId xmlns:p14="http://schemas.microsoft.com/office/powerpoint/2010/main" val="41198252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20371" t="21377" r="20983" b="17464"/>
          <a:stretch/>
        </p:blipFill>
        <p:spPr>
          <a:xfrm>
            <a:off x="173946" y="242994"/>
            <a:ext cx="9381534" cy="6522258"/>
          </a:xfrm>
        </p:spPr>
      </p:pic>
      <p:pic>
        <p:nvPicPr>
          <p:cNvPr id="7" name="Picture 6" descr="A CANARY'S DIARY: ReWinD Ru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53150" y="372719"/>
            <a:ext cx="1242938" cy="1562759"/>
          </a:xfrm>
          <a:prstGeom prst="rect">
            <a:avLst/>
          </a:prstGeom>
          <a:ln w="38100">
            <a:solidFill>
              <a:srgbClr val="0070C0"/>
            </a:solidFill>
          </a:ln>
        </p:spPr>
      </p:pic>
      <p:pic>
        <p:nvPicPr>
          <p:cNvPr id="8" name="Picture 7" descr="Free vector graphic: Earphones, Boy, Headphone - Fre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0993758" y="372719"/>
            <a:ext cx="1144902" cy="1562759"/>
          </a:xfrm>
          <a:prstGeom prst="rect">
            <a:avLst/>
          </a:prstGeom>
          <a:ln w="38100">
            <a:solidFill>
              <a:srgbClr val="0070C0"/>
            </a:solidFill>
          </a:ln>
        </p:spPr>
      </p:pic>
    </p:spTree>
    <p:extLst>
      <p:ext uri="{BB962C8B-B14F-4D97-AF65-F5344CB8AC3E}">
        <p14:creationId xmlns:p14="http://schemas.microsoft.com/office/powerpoint/2010/main" val="1405917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19018" t="22101" r="20790" b="14855"/>
          <a:stretch/>
        </p:blipFill>
        <p:spPr>
          <a:xfrm>
            <a:off x="264599" y="197588"/>
            <a:ext cx="9162918" cy="6397864"/>
          </a:xfrm>
        </p:spPr>
      </p:pic>
      <p:pic>
        <p:nvPicPr>
          <p:cNvPr id="7" name="Picture 6" descr="A CANARY'S DIARY: ReWinD Ru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81769" y="372721"/>
            <a:ext cx="1242938" cy="1562759"/>
          </a:xfrm>
          <a:prstGeom prst="rect">
            <a:avLst/>
          </a:prstGeom>
          <a:ln w="38100">
            <a:solidFill>
              <a:srgbClr val="0070C0"/>
            </a:solidFill>
          </a:ln>
        </p:spPr>
      </p:pic>
      <p:pic>
        <p:nvPicPr>
          <p:cNvPr id="8" name="Picture 7" descr="Free vector graphic: Earphones, Boy, Headphone - Fre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0627998" y="372721"/>
            <a:ext cx="1144902" cy="1562759"/>
          </a:xfrm>
          <a:prstGeom prst="rect">
            <a:avLst/>
          </a:prstGeom>
          <a:ln w="38100">
            <a:solidFill>
              <a:srgbClr val="0070C0"/>
            </a:solidFill>
          </a:ln>
        </p:spPr>
      </p:pic>
    </p:spTree>
    <p:extLst>
      <p:ext uri="{BB962C8B-B14F-4D97-AF65-F5344CB8AC3E}">
        <p14:creationId xmlns:p14="http://schemas.microsoft.com/office/powerpoint/2010/main" val="27167634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19138" t="22094" r="20714" b="13647"/>
          <a:stretch/>
        </p:blipFill>
        <p:spPr>
          <a:xfrm>
            <a:off x="313508" y="233235"/>
            <a:ext cx="9224629" cy="6570111"/>
          </a:xfrm>
        </p:spPr>
      </p:pic>
      <p:pic>
        <p:nvPicPr>
          <p:cNvPr id="7" name="Picture 6" descr="A CANARY'S DIARY: ReWinD Ru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81769" y="372721"/>
            <a:ext cx="1242938" cy="1562759"/>
          </a:xfrm>
          <a:prstGeom prst="rect">
            <a:avLst/>
          </a:prstGeom>
          <a:ln w="38100">
            <a:solidFill>
              <a:srgbClr val="0070C0"/>
            </a:solidFill>
          </a:ln>
        </p:spPr>
      </p:pic>
      <p:pic>
        <p:nvPicPr>
          <p:cNvPr id="8" name="Picture 7" descr="Free vector graphic: Earphones, Boy, Headphone - Fre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0627998" y="372721"/>
            <a:ext cx="1144902" cy="1562759"/>
          </a:xfrm>
          <a:prstGeom prst="rect">
            <a:avLst/>
          </a:prstGeom>
          <a:ln w="38100">
            <a:solidFill>
              <a:srgbClr val="0070C0"/>
            </a:solidFill>
          </a:ln>
        </p:spPr>
      </p:pic>
    </p:spTree>
    <p:extLst>
      <p:ext uri="{BB962C8B-B14F-4D97-AF65-F5344CB8AC3E}">
        <p14:creationId xmlns:p14="http://schemas.microsoft.com/office/powerpoint/2010/main" val="3112431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ChangeAspect="1"/>
          </p:cNvPicPr>
          <p:nvPr/>
        </p:nvPicPr>
        <p:blipFill rotWithShape="1">
          <a:blip r:embed="rId2" cstate="hqprint">
            <a:extLst>
              <a:ext uri="{28A0092B-C50C-407E-A947-70E740481C1C}">
                <a14:useLocalDpi xmlns:a14="http://schemas.microsoft.com/office/drawing/2010/main" val="0"/>
              </a:ext>
            </a:extLst>
          </a:blip>
          <a:srcRect l="21108" t="25790" r="23278" b="13587"/>
          <a:stretch/>
        </p:blipFill>
        <p:spPr>
          <a:xfrm>
            <a:off x="362989" y="413514"/>
            <a:ext cx="8544791" cy="6209651"/>
          </a:xfrm>
          <a:prstGeom prst="rect">
            <a:avLst/>
          </a:prstGeom>
        </p:spPr>
      </p:pic>
      <p:pic>
        <p:nvPicPr>
          <p:cNvPr id="7" name="Picture 6" descr="A CANARY'S DIARY: ReWinD Ru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81769" y="372721"/>
            <a:ext cx="1242938" cy="1562759"/>
          </a:xfrm>
          <a:prstGeom prst="rect">
            <a:avLst/>
          </a:prstGeom>
          <a:ln w="38100">
            <a:solidFill>
              <a:srgbClr val="0070C0"/>
            </a:solidFill>
          </a:ln>
        </p:spPr>
      </p:pic>
      <p:pic>
        <p:nvPicPr>
          <p:cNvPr id="8" name="Picture 7" descr="Free vector graphic: Earphones, Boy, Headphone - Fre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0627998" y="372721"/>
            <a:ext cx="1144902" cy="1562759"/>
          </a:xfrm>
          <a:prstGeom prst="rect">
            <a:avLst/>
          </a:prstGeom>
          <a:ln w="38100">
            <a:solidFill>
              <a:srgbClr val="0070C0"/>
            </a:solidFill>
          </a:ln>
        </p:spPr>
      </p:pic>
    </p:spTree>
    <p:extLst>
      <p:ext uri="{BB962C8B-B14F-4D97-AF65-F5344CB8AC3E}">
        <p14:creationId xmlns:p14="http://schemas.microsoft.com/office/powerpoint/2010/main" val="39901023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19308" t="26739" r="21176" b="11667"/>
          <a:stretch/>
        </p:blipFill>
        <p:spPr>
          <a:xfrm>
            <a:off x="0" y="205934"/>
            <a:ext cx="9307960" cy="6421890"/>
          </a:xfrm>
        </p:spPr>
      </p:pic>
      <p:pic>
        <p:nvPicPr>
          <p:cNvPr id="7" name="Picture 6" descr="A CANARY'S DIARY: ReWinD Ru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563709" y="372720"/>
            <a:ext cx="1242938" cy="1562759"/>
          </a:xfrm>
          <a:prstGeom prst="rect">
            <a:avLst/>
          </a:prstGeom>
          <a:ln w="38100">
            <a:solidFill>
              <a:srgbClr val="0070C0"/>
            </a:solidFill>
          </a:ln>
        </p:spPr>
      </p:pic>
      <p:pic>
        <p:nvPicPr>
          <p:cNvPr id="8" name="Picture 7" descr="Free vector graphic: Earphones, Boy, Headphone - Fre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0909938" y="372721"/>
            <a:ext cx="1144902" cy="1562759"/>
          </a:xfrm>
          <a:prstGeom prst="rect">
            <a:avLst/>
          </a:prstGeom>
          <a:ln w="38100">
            <a:solidFill>
              <a:srgbClr val="0070C0"/>
            </a:solidFill>
          </a:ln>
        </p:spPr>
      </p:pic>
    </p:spTree>
    <p:extLst>
      <p:ext uri="{BB962C8B-B14F-4D97-AF65-F5344CB8AC3E}">
        <p14:creationId xmlns:p14="http://schemas.microsoft.com/office/powerpoint/2010/main" val="17494584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cstate="print">
            <a:extLst>
              <a:ext uri="{28A0092B-C50C-407E-A947-70E740481C1C}">
                <a14:useLocalDpi xmlns:a14="http://schemas.microsoft.com/office/drawing/2010/main" val="0"/>
              </a:ext>
            </a:extLst>
          </a:blip>
          <a:srcRect l="19614" t="27586" r="20554" b="10989"/>
          <a:stretch/>
        </p:blipFill>
        <p:spPr>
          <a:xfrm>
            <a:off x="413580" y="328137"/>
            <a:ext cx="9087245" cy="6219546"/>
          </a:xfrm>
          <a:prstGeom prst="rect">
            <a:avLst/>
          </a:prstGeom>
        </p:spPr>
      </p:pic>
      <p:pic>
        <p:nvPicPr>
          <p:cNvPr id="9" name="Picture 8" descr="A CANARY'S DIARY: ReWinD Ru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81769" y="372721"/>
            <a:ext cx="1242938" cy="1562759"/>
          </a:xfrm>
          <a:prstGeom prst="rect">
            <a:avLst/>
          </a:prstGeom>
          <a:ln w="38100">
            <a:solidFill>
              <a:srgbClr val="0070C0"/>
            </a:solidFill>
          </a:ln>
        </p:spPr>
      </p:pic>
      <p:pic>
        <p:nvPicPr>
          <p:cNvPr id="10" name="Picture 9" descr="Free vector graphic: Earphones, Boy, Headphone - Fre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0627998" y="372721"/>
            <a:ext cx="1144902" cy="1562759"/>
          </a:xfrm>
          <a:prstGeom prst="rect">
            <a:avLst/>
          </a:prstGeom>
          <a:ln w="38100">
            <a:solidFill>
              <a:srgbClr val="0070C0"/>
            </a:solidFill>
          </a:ln>
        </p:spPr>
      </p:pic>
    </p:spTree>
    <p:extLst>
      <p:ext uri="{BB962C8B-B14F-4D97-AF65-F5344CB8AC3E}">
        <p14:creationId xmlns:p14="http://schemas.microsoft.com/office/powerpoint/2010/main" val="3252322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19888" t="25725" r="20403" b="9783"/>
          <a:stretch/>
        </p:blipFill>
        <p:spPr>
          <a:xfrm>
            <a:off x="320566" y="359247"/>
            <a:ext cx="8797158" cy="6334523"/>
          </a:xfrm>
        </p:spPr>
      </p:pic>
      <p:pic>
        <p:nvPicPr>
          <p:cNvPr id="7" name="Picture 6" descr="A CANARY'S DIARY: ReWinD Ru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81769" y="372721"/>
            <a:ext cx="1242938" cy="1562759"/>
          </a:xfrm>
          <a:prstGeom prst="rect">
            <a:avLst/>
          </a:prstGeom>
          <a:ln w="38100">
            <a:solidFill>
              <a:srgbClr val="0070C0"/>
            </a:solidFill>
          </a:ln>
        </p:spPr>
      </p:pic>
      <p:pic>
        <p:nvPicPr>
          <p:cNvPr id="8" name="Picture 7" descr="Free vector graphic: Earphones, Boy, Headphone - Fre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0627998" y="372721"/>
            <a:ext cx="1144902" cy="1562759"/>
          </a:xfrm>
          <a:prstGeom prst="rect">
            <a:avLst/>
          </a:prstGeom>
          <a:ln w="38100">
            <a:solidFill>
              <a:srgbClr val="0070C0"/>
            </a:solidFill>
          </a:ln>
        </p:spPr>
      </p:pic>
    </p:spTree>
    <p:extLst>
      <p:ext uri="{BB962C8B-B14F-4D97-AF65-F5344CB8AC3E}">
        <p14:creationId xmlns:p14="http://schemas.microsoft.com/office/powerpoint/2010/main" val="27526884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19887" t="23986" r="20790" b="10073"/>
          <a:stretch/>
        </p:blipFill>
        <p:spPr>
          <a:xfrm>
            <a:off x="207842" y="278326"/>
            <a:ext cx="8633197" cy="6397566"/>
          </a:xfrm>
        </p:spPr>
      </p:pic>
      <p:pic>
        <p:nvPicPr>
          <p:cNvPr id="7" name="Picture 6" descr="A CANARY'S DIARY: ReWinD Ru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87509" y="395581"/>
            <a:ext cx="1242938" cy="1562759"/>
          </a:xfrm>
          <a:prstGeom prst="rect">
            <a:avLst/>
          </a:prstGeom>
          <a:ln w="38100">
            <a:solidFill>
              <a:srgbClr val="0070C0"/>
            </a:solidFill>
          </a:ln>
        </p:spPr>
      </p:pic>
      <p:pic>
        <p:nvPicPr>
          <p:cNvPr id="8" name="Picture 7" descr="Free vector graphic: Earphones, Boy, Headphone - Fre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0826118" y="395581"/>
            <a:ext cx="1144902" cy="1562759"/>
          </a:xfrm>
          <a:prstGeom prst="rect">
            <a:avLst/>
          </a:prstGeom>
          <a:ln w="38100">
            <a:solidFill>
              <a:srgbClr val="0070C0"/>
            </a:solidFill>
          </a:ln>
        </p:spPr>
      </p:pic>
    </p:spTree>
    <p:extLst>
      <p:ext uri="{BB962C8B-B14F-4D97-AF65-F5344CB8AC3E}">
        <p14:creationId xmlns:p14="http://schemas.microsoft.com/office/powerpoint/2010/main" val="16135808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20564" t="23117" r="21079" b="13840"/>
          <a:stretch/>
        </p:blipFill>
        <p:spPr>
          <a:xfrm>
            <a:off x="132694" y="133481"/>
            <a:ext cx="8885764" cy="6399515"/>
          </a:xfrm>
        </p:spPr>
      </p:pic>
      <p:pic>
        <p:nvPicPr>
          <p:cNvPr id="5" name="Picture 4" descr="A CANARY'S DIARY: ReWinD Ru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81769" y="372721"/>
            <a:ext cx="1242938" cy="1562759"/>
          </a:xfrm>
          <a:prstGeom prst="rect">
            <a:avLst/>
          </a:prstGeom>
          <a:ln w="38100">
            <a:solidFill>
              <a:srgbClr val="0070C0"/>
            </a:solidFill>
          </a:ln>
        </p:spPr>
      </p:pic>
      <p:pic>
        <p:nvPicPr>
          <p:cNvPr id="6" name="Picture 5" descr="Free vector graphic: Earphones, Boy, Headphone - Fre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0627998" y="372721"/>
            <a:ext cx="1144902" cy="1562759"/>
          </a:xfrm>
          <a:prstGeom prst="rect">
            <a:avLst/>
          </a:prstGeom>
          <a:ln w="38100">
            <a:solidFill>
              <a:srgbClr val="0070C0"/>
            </a:solidFill>
          </a:ln>
        </p:spPr>
      </p:pic>
    </p:spTree>
    <p:extLst>
      <p:ext uri="{BB962C8B-B14F-4D97-AF65-F5344CB8AC3E}">
        <p14:creationId xmlns:p14="http://schemas.microsoft.com/office/powerpoint/2010/main" val="35871841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713423" y="1787787"/>
            <a:ext cx="5403801" cy="4247317"/>
          </a:xfrm>
          <a:prstGeom prst="rect">
            <a:avLst/>
          </a:prstGeom>
          <a:noFill/>
          <a:ln w="28575">
            <a:solidFill>
              <a:schemeClr val="accent2">
                <a:lumMod val="20000"/>
                <a:lumOff val="80000"/>
              </a:schemeClr>
            </a:solidFill>
          </a:ln>
        </p:spPr>
        <p:txBody>
          <a:bodyPr wrap="square" rtlCol="0">
            <a:spAutoFit/>
          </a:bodyPr>
          <a:lstStyle/>
          <a:p>
            <a:pPr algn="ctr"/>
            <a:r>
              <a:rPr lang="en-GB" sz="5400" dirty="0"/>
              <a:t>WMS3: Expressing ourselves through languages is key to communication.</a:t>
            </a:r>
            <a:endParaRPr lang="en-GB" sz="5400" b="1" dirty="0"/>
          </a:p>
          <a:p>
            <a:pPr algn="ctr"/>
            <a:endParaRPr lang="en-GB" sz="5400" dirty="0"/>
          </a:p>
        </p:txBody>
      </p:sp>
      <p:pic>
        <p:nvPicPr>
          <p:cNvPr id="5" name="Picture 4" descr="cinco pasos muy sencillos para corregir la letra de ..."/>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0604" y="2415262"/>
            <a:ext cx="2287487" cy="2393121"/>
          </a:xfrm>
          <a:prstGeom prst="rect">
            <a:avLst/>
          </a:prstGeom>
          <a:ln w="38100">
            <a:solidFill>
              <a:srgbClr val="0070C0"/>
            </a:solidFill>
          </a:ln>
        </p:spPr>
      </p:pic>
      <p:pic>
        <p:nvPicPr>
          <p:cNvPr id="6" name="Picture 5" descr="Free photo Kids The Speech Bubble Clipart Colorful Boy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88091" y="2415262"/>
            <a:ext cx="2031665" cy="2393121"/>
          </a:xfrm>
          <a:prstGeom prst="rect">
            <a:avLst/>
          </a:prstGeom>
          <a:ln w="38100">
            <a:solidFill>
              <a:srgbClr val="0070C0"/>
            </a:solidFill>
          </a:ln>
        </p:spPr>
      </p:pic>
    </p:spTree>
    <p:extLst>
      <p:ext uri="{BB962C8B-B14F-4D97-AF65-F5344CB8AC3E}">
        <p14:creationId xmlns:p14="http://schemas.microsoft.com/office/powerpoint/2010/main" val="28612450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Expressing ourselves through languages</a:t>
            </a:r>
          </a:p>
        </p:txBody>
      </p:sp>
      <p:sp>
        <p:nvSpPr>
          <p:cNvPr id="3" name="Content Placeholder 2"/>
          <p:cNvSpPr>
            <a:spLocks noGrp="1"/>
          </p:cNvSpPr>
          <p:nvPr>
            <p:ph idx="1"/>
          </p:nvPr>
        </p:nvSpPr>
        <p:spPr/>
        <p:txBody>
          <a:bodyPr>
            <a:normAutofit fontScale="92500" lnSpcReduction="20000"/>
          </a:bodyPr>
          <a:lstStyle/>
          <a:p>
            <a:r>
              <a:rPr lang="en-GB" dirty="0"/>
              <a:t>Clear and effective communication through spoken and written language is an important life skill. It calls for the ability to use and adapt language in a range of roles, genres, forms, media and styles and in a suitable </a:t>
            </a:r>
            <a:r>
              <a:rPr lang="en-GB" b="1" dirty="0"/>
              <a:t>register</a:t>
            </a:r>
            <a:r>
              <a:rPr lang="en-GB" dirty="0"/>
              <a:t>. In a bilingual and multilingual context, this also calls for the ability to choose an appropriate language and to </a:t>
            </a:r>
            <a:r>
              <a:rPr lang="en-GB" b="1" dirty="0"/>
              <a:t>mediate</a:t>
            </a:r>
            <a:r>
              <a:rPr lang="en-GB" dirty="0"/>
              <a:t>.</a:t>
            </a:r>
          </a:p>
          <a:p>
            <a:r>
              <a:rPr lang="sq-AL" b="1" dirty="0"/>
              <a:t> </a:t>
            </a:r>
            <a:endParaRPr lang="en-GB" dirty="0"/>
          </a:p>
          <a:p>
            <a:r>
              <a:rPr lang="en-GB" dirty="0"/>
              <a:t>In this Area, learners should be given opportunities to speak and write in order to be effective as they interact, explore ideas, express viewpoints, knowledge and understanding and build relationships. The learning and experience supports them to develop an awareness of how they use language as they experience opportunities to express themselves for different purposes and audiences in both Welsh and English as well as international languages.</a:t>
            </a:r>
          </a:p>
          <a:p>
            <a:pPr marL="0" indent="0">
              <a:buNone/>
            </a:pPr>
            <a:endParaRPr lang="en-GB" dirty="0"/>
          </a:p>
        </p:txBody>
      </p:sp>
      <p:pic>
        <p:nvPicPr>
          <p:cNvPr id="4" name="Picture 3" descr="Free photo Kids The Speech Bubble Clipart Colorful Boy ..."/>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11057647" y="431174"/>
            <a:ext cx="1013204" cy="1193464"/>
          </a:xfrm>
          <a:prstGeom prst="rect">
            <a:avLst/>
          </a:prstGeom>
          <a:ln w="38100">
            <a:solidFill>
              <a:srgbClr val="0070C0"/>
            </a:solidFill>
          </a:ln>
        </p:spPr>
      </p:pic>
      <p:pic>
        <p:nvPicPr>
          <p:cNvPr id="5" name="Picture 4" descr="cinco pasos muy sencillos para corregir la letra d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916863" y="431174"/>
            <a:ext cx="1140784" cy="1193464"/>
          </a:xfrm>
          <a:prstGeom prst="rect">
            <a:avLst/>
          </a:prstGeom>
          <a:ln w="38100">
            <a:solidFill>
              <a:srgbClr val="0070C0"/>
            </a:solidFill>
          </a:ln>
        </p:spPr>
      </p:pic>
    </p:spTree>
    <p:extLst>
      <p:ext uri="{BB962C8B-B14F-4D97-AF65-F5344CB8AC3E}">
        <p14:creationId xmlns:p14="http://schemas.microsoft.com/office/powerpoint/2010/main" val="30440761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19308" t="24710" r="21079" b="11667"/>
          <a:stretch/>
        </p:blipFill>
        <p:spPr>
          <a:xfrm>
            <a:off x="2832711" y="0"/>
            <a:ext cx="9304109" cy="6619941"/>
          </a:xfrm>
        </p:spPr>
      </p:pic>
      <p:pic>
        <p:nvPicPr>
          <p:cNvPr id="5" name="Picture 4" descr="cinco pasos muy sencillos para corregir la letra d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2603" y="315297"/>
            <a:ext cx="1140784" cy="1193464"/>
          </a:xfrm>
          <a:prstGeom prst="rect">
            <a:avLst/>
          </a:prstGeom>
          <a:ln w="38100">
            <a:solidFill>
              <a:srgbClr val="0070C0"/>
            </a:solidFill>
          </a:ln>
        </p:spPr>
      </p:pic>
      <p:pic>
        <p:nvPicPr>
          <p:cNvPr id="6" name="Picture 5" descr="Free photo Kids The Speech Bubble Clipart Colorful Boy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498817" y="315297"/>
            <a:ext cx="1013204" cy="1193464"/>
          </a:xfrm>
          <a:prstGeom prst="rect">
            <a:avLst/>
          </a:prstGeom>
          <a:ln w="38100">
            <a:solidFill>
              <a:srgbClr val="0070C0"/>
            </a:solidFill>
          </a:ln>
        </p:spPr>
      </p:pic>
    </p:spTree>
    <p:extLst>
      <p:ext uri="{BB962C8B-B14F-4D97-AF65-F5344CB8AC3E}">
        <p14:creationId xmlns:p14="http://schemas.microsoft.com/office/powerpoint/2010/main" val="38966511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19694" t="23696" r="21273" b="13987"/>
          <a:stretch/>
        </p:blipFill>
        <p:spPr>
          <a:xfrm>
            <a:off x="2506980" y="41665"/>
            <a:ext cx="9579128" cy="6741450"/>
          </a:xfrm>
        </p:spPr>
      </p:pic>
      <p:pic>
        <p:nvPicPr>
          <p:cNvPr id="5" name="Picture 4" descr="cinco pasos muy sencillos para corregir la letra d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2603" y="315297"/>
            <a:ext cx="1140784" cy="1193464"/>
          </a:xfrm>
          <a:prstGeom prst="rect">
            <a:avLst/>
          </a:prstGeom>
          <a:ln w="38100">
            <a:solidFill>
              <a:srgbClr val="0070C0"/>
            </a:solidFill>
          </a:ln>
        </p:spPr>
      </p:pic>
      <p:pic>
        <p:nvPicPr>
          <p:cNvPr id="6" name="Picture 5" descr="Free photo Kids The Speech Bubble Clipart Colorful Boy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498817" y="315297"/>
            <a:ext cx="1013204" cy="1193464"/>
          </a:xfrm>
          <a:prstGeom prst="rect">
            <a:avLst/>
          </a:prstGeom>
          <a:ln w="38100">
            <a:solidFill>
              <a:srgbClr val="0070C0"/>
            </a:solidFill>
          </a:ln>
        </p:spPr>
      </p:pic>
    </p:spTree>
    <p:extLst>
      <p:ext uri="{BB962C8B-B14F-4D97-AF65-F5344CB8AC3E}">
        <p14:creationId xmlns:p14="http://schemas.microsoft.com/office/powerpoint/2010/main" val="1647079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19308" t="25870" r="20307" b="13117"/>
          <a:stretch/>
        </p:blipFill>
        <p:spPr>
          <a:xfrm>
            <a:off x="2427365" y="147850"/>
            <a:ext cx="9764635" cy="6577457"/>
          </a:xfrm>
        </p:spPr>
      </p:pic>
      <p:pic>
        <p:nvPicPr>
          <p:cNvPr id="5" name="Picture 4" descr="cinco pasos muy sencillos para corregir la letra d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2603" y="315297"/>
            <a:ext cx="1140784" cy="1193464"/>
          </a:xfrm>
          <a:prstGeom prst="rect">
            <a:avLst/>
          </a:prstGeom>
          <a:ln w="38100">
            <a:solidFill>
              <a:srgbClr val="0070C0"/>
            </a:solidFill>
          </a:ln>
        </p:spPr>
      </p:pic>
      <p:pic>
        <p:nvPicPr>
          <p:cNvPr id="6" name="Picture 5" descr="Free photo Kids The Speech Bubble Clipart Colorful Boy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498817" y="315297"/>
            <a:ext cx="1013204" cy="1193464"/>
          </a:xfrm>
          <a:prstGeom prst="rect">
            <a:avLst/>
          </a:prstGeom>
          <a:ln w="38100">
            <a:solidFill>
              <a:srgbClr val="0070C0"/>
            </a:solidFill>
          </a:ln>
        </p:spPr>
      </p:pic>
    </p:spTree>
    <p:extLst>
      <p:ext uri="{BB962C8B-B14F-4D97-AF65-F5344CB8AC3E}">
        <p14:creationId xmlns:p14="http://schemas.microsoft.com/office/powerpoint/2010/main" val="23965498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20660" t="28044" r="20790" b="11523"/>
          <a:stretch/>
        </p:blipFill>
        <p:spPr>
          <a:xfrm>
            <a:off x="2529840" y="116411"/>
            <a:ext cx="9541290" cy="6565542"/>
          </a:xfrm>
        </p:spPr>
      </p:pic>
      <p:pic>
        <p:nvPicPr>
          <p:cNvPr id="5" name="Picture 4" descr="cinco pasos muy sencillos para corregir la letra d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2603" y="315297"/>
            <a:ext cx="1140784" cy="1193464"/>
          </a:xfrm>
          <a:prstGeom prst="rect">
            <a:avLst/>
          </a:prstGeom>
          <a:ln w="38100">
            <a:solidFill>
              <a:srgbClr val="0070C0"/>
            </a:solidFill>
          </a:ln>
        </p:spPr>
      </p:pic>
      <p:pic>
        <p:nvPicPr>
          <p:cNvPr id="6" name="Picture 5" descr="Free photo Kids The Speech Bubble Clipart Colorful Boy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498817" y="315297"/>
            <a:ext cx="1013204" cy="1193464"/>
          </a:xfrm>
          <a:prstGeom prst="rect">
            <a:avLst/>
          </a:prstGeom>
          <a:ln w="38100">
            <a:solidFill>
              <a:srgbClr val="0070C0"/>
            </a:solidFill>
          </a:ln>
        </p:spPr>
      </p:pic>
    </p:spTree>
    <p:extLst>
      <p:ext uri="{BB962C8B-B14F-4D97-AF65-F5344CB8AC3E}">
        <p14:creationId xmlns:p14="http://schemas.microsoft.com/office/powerpoint/2010/main" val="38453746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19791" t="21957" r="20886" b="14566"/>
          <a:stretch/>
        </p:blipFill>
        <p:spPr>
          <a:xfrm>
            <a:off x="2979420" y="201457"/>
            <a:ext cx="9103273" cy="6493867"/>
          </a:xfrm>
        </p:spPr>
      </p:pic>
      <p:pic>
        <p:nvPicPr>
          <p:cNvPr id="5" name="Picture 4" descr="cinco pasos muy sencillos para corregir la letra d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2603" y="315297"/>
            <a:ext cx="1140784" cy="1193464"/>
          </a:xfrm>
          <a:prstGeom prst="rect">
            <a:avLst/>
          </a:prstGeom>
          <a:ln w="38100">
            <a:solidFill>
              <a:srgbClr val="0070C0"/>
            </a:solidFill>
          </a:ln>
        </p:spPr>
      </p:pic>
      <p:pic>
        <p:nvPicPr>
          <p:cNvPr id="6" name="Picture 5" descr="Free photo Kids The Speech Bubble Clipart Colorful Boy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498817" y="315297"/>
            <a:ext cx="1013204" cy="1193464"/>
          </a:xfrm>
          <a:prstGeom prst="rect">
            <a:avLst/>
          </a:prstGeom>
          <a:ln w="38100">
            <a:solidFill>
              <a:srgbClr val="0070C0"/>
            </a:solidFill>
          </a:ln>
        </p:spPr>
      </p:pic>
    </p:spTree>
    <p:extLst>
      <p:ext uri="{BB962C8B-B14F-4D97-AF65-F5344CB8AC3E}">
        <p14:creationId xmlns:p14="http://schemas.microsoft.com/office/powerpoint/2010/main" val="26731409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18825" t="22247" r="21369" b="13841"/>
          <a:stretch/>
        </p:blipFill>
        <p:spPr>
          <a:xfrm>
            <a:off x="2857501" y="117871"/>
            <a:ext cx="9334500" cy="6650267"/>
          </a:xfrm>
        </p:spPr>
      </p:pic>
      <p:pic>
        <p:nvPicPr>
          <p:cNvPr id="5" name="Picture 4" descr="cinco pasos muy sencillos para corregir la letra d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2603" y="315297"/>
            <a:ext cx="1140784" cy="1193464"/>
          </a:xfrm>
          <a:prstGeom prst="rect">
            <a:avLst/>
          </a:prstGeom>
          <a:ln w="38100">
            <a:solidFill>
              <a:srgbClr val="0070C0"/>
            </a:solidFill>
          </a:ln>
        </p:spPr>
      </p:pic>
      <p:pic>
        <p:nvPicPr>
          <p:cNvPr id="6" name="Picture 5" descr="Free photo Kids The Speech Bubble Clipart Colorful Boy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498817" y="315297"/>
            <a:ext cx="1013204" cy="1193464"/>
          </a:xfrm>
          <a:prstGeom prst="rect">
            <a:avLst/>
          </a:prstGeom>
          <a:ln w="38100">
            <a:solidFill>
              <a:srgbClr val="0070C0"/>
            </a:solidFill>
          </a:ln>
        </p:spPr>
      </p:pic>
    </p:spTree>
    <p:extLst>
      <p:ext uri="{BB962C8B-B14F-4D97-AF65-F5344CB8AC3E}">
        <p14:creationId xmlns:p14="http://schemas.microsoft.com/office/powerpoint/2010/main" val="41518500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19694" t="28914" r="20693" b="9349"/>
          <a:stretch/>
        </p:blipFill>
        <p:spPr>
          <a:xfrm>
            <a:off x="2430781" y="85665"/>
            <a:ext cx="9686596" cy="6687990"/>
          </a:xfrm>
        </p:spPr>
      </p:pic>
      <p:pic>
        <p:nvPicPr>
          <p:cNvPr id="5" name="Picture 4" descr="cinco pasos muy sencillos para corregir la letra d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2603" y="315297"/>
            <a:ext cx="1140784" cy="1193464"/>
          </a:xfrm>
          <a:prstGeom prst="rect">
            <a:avLst/>
          </a:prstGeom>
          <a:ln w="38100">
            <a:solidFill>
              <a:srgbClr val="0070C0"/>
            </a:solidFill>
          </a:ln>
        </p:spPr>
      </p:pic>
      <p:pic>
        <p:nvPicPr>
          <p:cNvPr id="6" name="Picture 5" descr="Free photo Kids The Speech Bubble Clipart Colorful Boy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498817" y="315297"/>
            <a:ext cx="1013204" cy="1193464"/>
          </a:xfrm>
          <a:prstGeom prst="rect">
            <a:avLst/>
          </a:prstGeom>
          <a:ln w="38100">
            <a:solidFill>
              <a:srgbClr val="0070C0"/>
            </a:solidFill>
          </a:ln>
        </p:spPr>
      </p:pic>
    </p:spTree>
    <p:extLst>
      <p:ext uri="{BB962C8B-B14F-4D97-AF65-F5344CB8AC3E}">
        <p14:creationId xmlns:p14="http://schemas.microsoft.com/office/powerpoint/2010/main" val="33052990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20660" t="23551" r="21659" b="13116"/>
          <a:stretch/>
        </p:blipFill>
        <p:spPr>
          <a:xfrm>
            <a:off x="3108960" y="164870"/>
            <a:ext cx="8926173" cy="6533899"/>
          </a:xfrm>
        </p:spPr>
      </p:pic>
      <p:pic>
        <p:nvPicPr>
          <p:cNvPr id="5" name="Picture 4" descr="cinco pasos muy sencillos para corregir la letra d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2603" y="315297"/>
            <a:ext cx="1140784" cy="1193464"/>
          </a:xfrm>
          <a:prstGeom prst="rect">
            <a:avLst/>
          </a:prstGeom>
          <a:ln w="38100">
            <a:solidFill>
              <a:srgbClr val="0070C0"/>
            </a:solidFill>
          </a:ln>
        </p:spPr>
      </p:pic>
      <p:pic>
        <p:nvPicPr>
          <p:cNvPr id="6" name="Picture 5" descr="Free photo Kids The Speech Bubble Clipart Colorful Boy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498817" y="315297"/>
            <a:ext cx="1013204" cy="1193464"/>
          </a:xfrm>
          <a:prstGeom prst="rect">
            <a:avLst/>
          </a:prstGeom>
          <a:ln w="38100">
            <a:solidFill>
              <a:srgbClr val="0070C0"/>
            </a:solidFill>
          </a:ln>
        </p:spPr>
      </p:pic>
    </p:spTree>
    <p:extLst>
      <p:ext uri="{BB962C8B-B14F-4D97-AF65-F5344CB8AC3E}">
        <p14:creationId xmlns:p14="http://schemas.microsoft.com/office/powerpoint/2010/main" val="15465584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cstate="hqprint">
            <a:extLst>
              <a:ext uri="{28A0092B-C50C-407E-A947-70E740481C1C}">
                <a14:useLocalDpi xmlns:a14="http://schemas.microsoft.com/office/drawing/2010/main" val="0"/>
              </a:ext>
            </a:extLst>
          </a:blip>
          <a:srcRect l="21960" t="22208" r="21176" b="14244"/>
          <a:stretch/>
        </p:blipFill>
        <p:spPr>
          <a:xfrm>
            <a:off x="3276600" y="255009"/>
            <a:ext cx="8702301" cy="6483406"/>
          </a:xfrm>
        </p:spPr>
      </p:pic>
      <p:pic>
        <p:nvPicPr>
          <p:cNvPr id="5" name="Picture 4" descr="cinco pasos muy sencillos para corregir la letra d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2603" y="315297"/>
            <a:ext cx="1140784" cy="1193464"/>
          </a:xfrm>
          <a:prstGeom prst="rect">
            <a:avLst/>
          </a:prstGeom>
          <a:ln w="38100">
            <a:solidFill>
              <a:srgbClr val="0070C0"/>
            </a:solidFill>
          </a:ln>
        </p:spPr>
      </p:pic>
      <p:pic>
        <p:nvPicPr>
          <p:cNvPr id="6" name="Picture 5" descr="Free photo Kids The Speech Bubble Clipart Colorful Boy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498817" y="315297"/>
            <a:ext cx="1013204" cy="1193464"/>
          </a:xfrm>
          <a:prstGeom prst="rect">
            <a:avLst/>
          </a:prstGeom>
          <a:ln w="38100">
            <a:solidFill>
              <a:srgbClr val="0070C0"/>
            </a:solidFill>
          </a:ln>
        </p:spPr>
      </p:pic>
    </p:spTree>
    <p:extLst>
      <p:ext uri="{BB962C8B-B14F-4D97-AF65-F5344CB8AC3E}">
        <p14:creationId xmlns:p14="http://schemas.microsoft.com/office/powerpoint/2010/main" val="6081956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86340" y="1151486"/>
            <a:ext cx="4952588" cy="4247317"/>
          </a:xfrm>
          <a:prstGeom prst="rect">
            <a:avLst/>
          </a:prstGeom>
          <a:noFill/>
          <a:ln w="28575">
            <a:solidFill>
              <a:schemeClr val="accent2">
                <a:lumMod val="20000"/>
                <a:lumOff val="80000"/>
              </a:schemeClr>
            </a:solidFill>
          </a:ln>
        </p:spPr>
        <p:txBody>
          <a:bodyPr wrap="square" rtlCol="0">
            <a:spAutoFit/>
          </a:bodyPr>
          <a:lstStyle/>
          <a:p>
            <a:pPr algn="ctr"/>
            <a:r>
              <a:rPr lang="en-GB" sz="5400" dirty="0"/>
              <a:t>WMS4: Literature fires imagination and inspires creativity</a:t>
            </a:r>
          </a:p>
        </p:txBody>
      </p:sp>
      <p:pic>
        <p:nvPicPr>
          <p:cNvPr id="5" name="Picture 4" descr="Down the Peter Rabbit Hole: Literary Adventures for Little ..."/>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54861" y="1199711"/>
            <a:ext cx="4174821" cy="4760344"/>
          </a:xfrm>
          <a:prstGeom prst="rect">
            <a:avLst/>
          </a:prstGeom>
          <a:ln w="38100">
            <a:solidFill>
              <a:srgbClr val="0070C0"/>
            </a:solidFill>
          </a:ln>
        </p:spPr>
      </p:pic>
    </p:spTree>
    <p:extLst>
      <p:ext uri="{BB962C8B-B14F-4D97-AF65-F5344CB8AC3E}">
        <p14:creationId xmlns:p14="http://schemas.microsoft.com/office/powerpoint/2010/main" val="2295299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Literature ……….</a:t>
            </a:r>
          </a:p>
        </p:txBody>
      </p:sp>
      <p:sp>
        <p:nvSpPr>
          <p:cNvPr id="3" name="Content Placeholder 2"/>
          <p:cNvSpPr>
            <a:spLocks noGrp="1"/>
          </p:cNvSpPr>
          <p:nvPr>
            <p:ph idx="1"/>
          </p:nvPr>
        </p:nvSpPr>
        <p:spPr/>
        <p:txBody>
          <a:bodyPr>
            <a:normAutofit fontScale="77500" lnSpcReduction="20000"/>
          </a:bodyPr>
          <a:lstStyle/>
          <a:p>
            <a:r>
              <a:rPr lang="en-GB" dirty="0"/>
              <a:t>Literature fires imagination and inspires creativity.</a:t>
            </a:r>
            <a:endParaRPr lang="en-GB" b="1" dirty="0"/>
          </a:p>
          <a:p>
            <a:pPr marL="0" indent="0">
              <a:buNone/>
            </a:pPr>
            <a:endParaRPr lang="en-GB" dirty="0"/>
          </a:p>
          <a:p>
            <a:r>
              <a:rPr lang="en-GB" b="1" dirty="0"/>
              <a:t>Literature</a:t>
            </a:r>
            <a:r>
              <a:rPr lang="en-GB" dirty="0"/>
              <a:t> expands horizons. In all its forms it can inspire and motivate us, while also helping us to learn more about language and communication.</a:t>
            </a:r>
          </a:p>
          <a:p>
            <a:pPr marL="0" indent="0">
              <a:buNone/>
            </a:pPr>
            <a:endParaRPr lang="en-GB" dirty="0"/>
          </a:p>
          <a:p>
            <a:r>
              <a:rPr lang="en-GB" dirty="0"/>
              <a:t>This Area provides learners with literary experiences that can engage them as listeners, viewers, readers, narrators and creators. These experiences support them to appreciate a creator’s craft as well as develop their own creative skills. They should be encouraged to experience and respond to a variety of literature that gives them insight into the culture, people and history of Wales as well as the wider world. Through this, as their understanding of their own and other people’s experiences, beliefs and cultures is enhanced, learners can develop their ability to demonstrate empathy. This in turn can contribute to their emotional and mental well-being. In all, the literary experiences offered aim to spark learners’ imagination and creativity and help to build a lifelong love of literature.</a:t>
            </a:r>
          </a:p>
          <a:p>
            <a:endParaRPr lang="en-GB" dirty="0"/>
          </a:p>
        </p:txBody>
      </p:sp>
    </p:spTree>
    <p:extLst>
      <p:ext uri="{BB962C8B-B14F-4D97-AF65-F5344CB8AC3E}">
        <p14:creationId xmlns:p14="http://schemas.microsoft.com/office/powerpoint/2010/main" val="429465612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endParaRPr lang="en-GB"/>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812" y="80963"/>
            <a:ext cx="9852266" cy="6858000"/>
          </a:xfrm>
          <a:prstGeom prst="rect">
            <a:avLst/>
          </a:prstGeom>
        </p:spPr>
      </p:pic>
      <p:pic>
        <p:nvPicPr>
          <p:cNvPr id="5" name="Picture 4" descr="Down the Peter Rabbit Hole: Literary Adventures for Littl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0446705" y="362220"/>
            <a:ext cx="1333290" cy="1520285"/>
          </a:xfrm>
          <a:prstGeom prst="rect">
            <a:avLst/>
          </a:prstGeom>
          <a:ln w="38100">
            <a:solidFill>
              <a:srgbClr val="0070C0"/>
            </a:solidFill>
          </a:ln>
        </p:spPr>
      </p:pic>
    </p:spTree>
    <p:extLst>
      <p:ext uri="{BB962C8B-B14F-4D97-AF65-F5344CB8AC3E}">
        <p14:creationId xmlns:p14="http://schemas.microsoft.com/office/powerpoint/2010/main" val="19714320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dirty="0"/>
          </a:p>
        </p:txBody>
      </p:sp>
      <p:sp>
        <p:nvSpPr>
          <p:cNvPr id="3" name="Subtitle 2"/>
          <p:cNvSpPr>
            <a:spLocks noGrp="1"/>
          </p:cNvSpPr>
          <p:nvPr>
            <p:ph type="subTitle" idx="1"/>
          </p:nvPr>
        </p:nvSpPr>
        <p:spPr/>
        <p:txBody>
          <a:bodyPr/>
          <a:lstStyle/>
          <a:p>
            <a:endParaRPr lang="en-GB"/>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0775" y="0"/>
            <a:ext cx="9864176" cy="6858000"/>
          </a:xfrm>
          <a:prstGeom prst="rect">
            <a:avLst/>
          </a:prstGeom>
        </p:spPr>
      </p:pic>
      <p:pic>
        <p:nvPicPr>
          <p:cNvPr id="5" name="Picture 4" descr="Down the Peter Rabbit Hole: Literary Adventures for Littl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0509767" y="362220"/>
            <a:ext cx="1333290" cy="1520285"/>
          </a:xfrm>
          <a:prstGeom prst="rect">
            <a:avLst/>
          </a:prstGeom>
          <a:ln w="38100">
            <a:solidFill>
              <a:srgbClr val="0070C0"/>
            </a:solidFill>
          </a:ln>
        </p:spPr>
      </p:pic>
    </p:spTree>
    <p:extLst>
      <p:ext uri="{BB962C8B-B14F-4D97-AF65-F5344CB8AC3E}">
        <p14:creationId xmlns:p14="http://schemas.microsoft.com/office/powerpoint/2010/main" val="13833272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endParaRPr lang="en-GB"/>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3138" y="-44143"/>
            <a:ext cx="9963411" cy="6858000"/>
          </a:xfrm>
          <a:prstGeom prst="rect">
            <a:avLst/>
          </a:prstGeom>
        </p:spPr>
      </p:pic>
      <p:pic>
        <p:nvPicPr>
          <p:cNvPr id="5" name="Picture 4" descr="Down the Peter Rabbit Hole: Literary Adventures for Littl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0509767" y="362220"/>
            <a:ext cx="1333290" cy="1520285"/>
          </a:xfrm>
          <a:prstGeom prst="rect">
            <a:avLst/>
          </a:prstGeom>
          <a:ln w="38100">
            <a:solidFill>
              <a:srgbClr val="0070C0"/>
            </a:solidFill>
          </a:ln>
        </p:spPr>
      </p:pic>
    </p:spTree>
    <p:extLst>
      <p:ext uri="{BB962C8B-B14F-4D97-AF65-F5344CB8AC3E}">
        <p14:creationId xmlns:p14="http://schemas.microsoft.com/office/powerpoint/2010/main" val="404235555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endParaRPr lang="en-GB"/>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0086843" cy="6858000"/>
          </a:xfrm>
          <a:prstGeom prst="rect">
            <a:avLst/>
          </a:prstGeom>
        </p:spPr>
      </p:pic>
      <p:pic>
        <p:nvPicPr>
          <p:cNvPr id="5" name="Picture 4" descr="Down the Peter Rabbit Hole: Literary Adventures for Littl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0509767" y="362220"/>
            <a:ext cx="1333290" cy="1520285"/>
          </a:xfrm>
          <a:prstGeom prst="rect">
            <a:avLst/>
          </a:prstGeom>
          <a:ln w="38100">
            <a:solidFill>
              <a:srgbClr val="0070C0"/>
            </a:solidFill>
          </a:ln>
        </p:spPr>
      </p:pic>
    </p:spTree>
    <p:extLst>
      <p:ext uri="{BB962C8B-B14F-4D97-AF65-F5344CB8AC3E}">
        <p14:creationId xmlns:p14="http://schemas.microsoft.com/office/powerpoint/2010/main" val="370688382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endParaRPr lang="en-GB"/>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1629" y="0"/>
            <a:ext cx="10005165" cy="6858000"/>
          </a:xfrm>
          <a:prstGeom prst="rect">
            <a:avLst/>
          </a:prstGeom>
        </p:spPr>
      </p:pic>
      <p:pic>
        <p:nvPicPr>
          <p:cNvPr id="5" name="Picture 4" descr="Down the Peter Rabbit Hole: Literary Adventures for Little ..."/>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0509767" y="362220"/>
            <a:ext cx="1333290" cy="1520285"/>
          </a:xfrm>
          <a:prstGeom prst="rect">
            <a:avLst/>
          </a:prstGeom>
          <a:ln w="38100">
            <a:solidFill>
              <a:srgbClr val="0070C0"/>
            </a:solidFill>
          </a:ln>
        </p:spPr>
      </p:pic>
    </p:spTree>
    <p:extLst>
      <p:ext uri="{BB962C8B-B14F-4D97-AF65-F5344CB8AC3E}">
        <p14:creationId xmlns:p14="http://schemas.microsoft.com/office/powerpoint/2010/main" val="19706042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1427</TotalTime>
  <Words>743</Words>
  <Application>Microsoft Office PowerPoint</Application>
  <PresentationFormat>Widescreen</PresentationFormat>
  <Paragraphs>36</Paragraphs>
  <Slides>36</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36</vt:i4>
      </vt:variant>
    </vt:vector>
  </HeadingPairs>
  <TitlesOfParts>
    <vt:vector size="40" baseType="lpstr">
      <vt:lpstr>Arial</vt:lpstr>
      <vt:lpstr>Calibri</vt:lpstr>
      <vt:lpstr>Calibri Light</vt:lpstr>
      <vt:lpstr>Office Theme</vt:lpstr>
      <vt:lpstr>Languages,  Literacy &amp;  Communication </vt:lpstr>
      <vt:lpstr>Overview of the AoLEs</vt:lpstr>
      <vt:lpstr>The new curriculum</vt:lpstr>
      <vt:lpstr>PowerPoint Presentation</vt:lpstr>
      <vt:lpstr>Languages</vt:lpstr>
      <vt:lpstr>PowerPoint Presentation</vt:lpstr>
      <vt:lpstr>PowerPoint Presentation</vt:lpstr>
      <vt:lpstr>PowerPoint Presentation</vt:lpstr>
      <vt:lpstr>Understanding languages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Expressing ourselves through languages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Literature ……….</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Jayne Morgan</dc:creator>
  <cp:lastModifiedBy>Jayne Morgan</cp:lastModifiedBy>
  <cp:revision>415</cp:revision>
  <cp:lastPrinted>2018-09-10T13:53:57Z</cp:lastPrinted>
  <dcterms:created xsi:type="dcterms:W3CDTF">2018-06-19T15:42:58Z</dcterms:created>
  <dcterms:modified xsi:type="dcterms:W3CDTF">2026-03-30T10:58:29Z</dcterms:modified>
</cp:coreProperties>
</file>