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2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3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ink/ink4.xml" ContentType="application/inkml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5.xml" ContentType="application/inkml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4"/>
    <p:sldMasterId id="2147483838" r:id="rId5"/>
  </p:sldMasterIdLst>
  <p:sldIdLst>
    <p:sldId id="266" r:id="rId6"/>
    <p:sldId id="258" r:id="rId7"/>
    <p:sldId id="260" r:id="rId8"/>
    <p:sldId id="259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EA90D7-B1B4-40F3-A51C-3DB5D21C706B}" v="1" dt="2024-03-08T18:54:24.0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21" autoAdjust="0"/>
    <p:restoredTop sz="94660"/>
  </p:normalViewPr>
  <p:slideViewPr>
    <p:cSldViewPr snapToGrid="0">
      <p:cViewPr varScale="1">
        <p:scale>
          <a:sx n="82" d="100"/>
          <a:sy n="82" d="100"/>
        </p:scale>
        <p:origin x="653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on day" userId="27efd30c59762b01" providerId="LiveId" clId="{92EA90D7-B1B4-40F3-A51C-3DB5D21C706B}"/>
    <pc:docChg chg="custSel modSld">
      <pc:chgData name="jason day" userId="27efd30c59762b01" providerId="LiveId" clId="{92EA90D7-B1B4-40F3-A51C-3DB5D21C706B}" dt="2024-03-08T07:23:22.173" v="77" actId="20577"/>
      <pc:docMkLst>
        <pc:docMk/>
      </pc:docMkLst>
      <pc:sldChg chg="modSp mod">
        <pc:chgData name="jason day" userId="27efd30c59762b01" providerId="LiveId" clId="{92EA90D7-B1B4-40F3-A51C-3DB5D21C706B}" dt="2024-03-08T07:23:22.173" v="77" actId="20577"/>
        <pc:sldMkLst>
          <pc:docMk/>
          <pc:sldMk cId="3531442986" sldId="260"/>
        </pc:sldMkLst>
        <pc:spChg chg="mod">
          <ac:chgData name="jason day" userId="27efd30c59762b01" providerId="LiveId" clId="{92EA90D7-B1B4-40F3-A51C-3DB5D21C706B}" dt="2024-03-08T07:23:22.173" v="77" actId="20577"/>
          <ac:spMkLst>
            <pc:docMk/>
            <pc:sldMk cId="3531442986" sldId="260"/>
            <ac:spMk id="2" creationId="{D2AC3F6F-6E8A-B07B-F406-5D9BBDE219E0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3D8836-B9D9-4E3D-93C9-D5C98C55899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254CD1-B238-4DB8-A917-A533569918EE}">
      <dgm:prSet/>
      <dgm:spPr/>
      <dgm:t>
        <a:bodyPr/>
        <a:lstStyle/>
        <a:p>
          <a:r>
            <a:rPr lang="en-US" b="1" dirty="0"/>
            <a:t>Covid-19 - an infectious respiratory disease (WHO, 2024).</a:t>
          </a:r>
          <a:endParaRPr lang="en-US" dirty="0"/>
        </a:p>
      </dgm:t>
    </dgm:pt>
    <dgm:pt modelId="{95593F7A-8B0C-4942-8AFF-BCE459D75E64}" type="parTrans" cxnId="{647B073B-28A5-4579-A0E7-0029781515F8}">
      <dgm:prSet/>
      <dgm:spPr/>
      <dgm:t>
        <a:bodyPr/>
        <a:lstStyle/>
        <a:p>
          <a:endParaRPr lang="en-US"/>
        </a:p>
      </dgm:t>
    </dgm:pt>
    <dgm:pt modelId="{96ED1568-B3DA-4376-AD9F-6C60BE84FD9B}" type="sibTrans" cxnId="{647B073B-28A5-4579-A0E7-0029781515F8}">
      <dgm:prSet/>
      <dgm:spPr/>
      <dgm:t>
        <a:bodyPr/>
        <a:lstStyle/>
        <a:p>
          <a:endParaRPr lang="en-US"/>
        </a:p>
      </dgm:t>
    </dgm:pt>
    <dgm:pt modelId="{A5017CB5-FB05-44AA-9A9F-E755FC9AA212}">
      <dgm:prSet/>
      <dgm:spPr/>
      <dgm:t>
        <a:bodyPr/>
        <a:lstStyle/>
        <a:p>
          <a:r>
            <a:rPr lang="en-US" b="1" dirty="0"/>
            <a:t>23-03-2020 - first lockdown.</a:t>
          </a:r>
        </a:p>
        <a:p>
          <a:r>
            <a:rPr lang="en-US" b="1" dirty="0"/>
            <a:t>01-06-2020 – schools reopen.</a:t>
          </a:r>
          <a:endParaRPr lang="en-US" dirty="0"/>
        </a:p>
      </dgm:t>
    </dgm:pt>
    <dgm:pt modelId="{3F7D058E-3207-4D17-ABF5-DE25CB76D6DD}" type="parTrans" cxnId="{BB24F230-A74F-48F1-A17B-D343BA26E7E1}">
      <dgm:prSet/>
      <dgm:spPr/>
      <dgm:t>
        <a:bodyPr/>
        <a:lstStyle/>
        <a:p>
          <a:endParaRPr lang="en-US"/>
        </a:p>
      </dgm:t>
    </dgm:pt>
    <dgm:pt modelId="{9F3D7D06-909B-4ED2-985A-4D60FCD34B47}" type="sibTrans" cxnId="{BB24F230-A74F-48F1-A17B-D343BA26E7E1}">
      <dgm:prSet/>
      <dgm:spPr/>
      <dgm:t>
        <a:bodyPr/>
        <a:lstStyle/>
        <a:p>
          <a:endParaRPr lang="en-US"/>
        </a:p>
      </dgm:t>
    </dgm:pt>
    <dgm:pt modelId="{C73EB800-F9C6-48F6-8ED4-B50E6EC20ADF}">
      <dgm:prSet/>
      <dgm:spPr/>
      <dgm:t>
        <a:bodyPr/>
        <a:lstStyle/>
        <a:p>
          <a:r>
            <a:rPr lang="en-US" b="1" dirty="0"/>
            <a:t>Disadvantaged children attend school. S.W. – Assessed as vulnerable – </a:t>
          </a:r>
          <a:r>
            <a:rPr lang="en-US" b="1" dirty="0" err="1"/>
            <a:t>H.C.Plans</a:t>
          </a:r>
          <a:endParaRPr lang="en-US" b="1" dirty="0"/>
        </a:p>
      </dgm:t>
    </dgm:pt>
    <dgm:pt modelId="{D389F086-906F-4D44-B18F-C8B606315D9D}" type="sibTrans" cxnId="{2211AF79-8D11-44A6-9003-69EF3AA26C73}">
      <dgm:prSet/>
      <dgm:spPr/>
      <dgm:t>
        <a:bodyPr/>
        <a:lstStyle/>
        <a:p>
          <a:endParaRPr lang="en-US"/>
        </a:p>
      </dgm:t>
    </dgm:pt>
    <dgm:pt modelId="{3748EA89-89A7-4D41-95C9-C6F3518D8F05}" type="parTrans" cxnId="{2211AF79-8D11-44A6-9003-69EF3AA26C73}">
      <dgm:prSet/>
      <dgm:spPr/>
      <dgm:t>
        <a:bodyPr/>
        <a:lstStyle/>
        <a:p>
          <a:endParaRPr lang="en-US"/>
        </a:p>
      </dgm:t>
    </dgm:pt>
    <dgm:pt modelId="{D59E66BB-3F61-4493-95CD-6FE8856FA87E}">
      <dgm:prSet/>
      <dgm:spPr/>
      <dgm:t>
        <a:bodyPr/>
        <a:lstStyle/>
        <a:p>
          <a:r>
            <a:rPr lang="en-US" b="1" dirty="0"/>
            <a:t>(Ryan, 2021)</a:t>
          </a:r>
          <a:endParaRPr lang="en-US" dirty="0"/>
        </a:p>
      </dgm:t>
    </dgm:pt>
    <dgm:pt modelId="{F2FDFEA2-10A1-4D89-9132-900A10465A6E}" type="sibTrans" cxnId="{D81DE1FF-6F9B-4C54-9578-B741B07D8262}">
      <dgm:prSet/>
      <dgm:spPr/>
      <dgm:t>
        <a:bodyPr/>
        <a:lstStyle/>
        <a:p>
          <a:endParaRPr lang="en-US"/>
        </a:p>
      </dgm:t>
    </dgm:pt>
    <dgm:pt modelId="{A1B6994D-A169-447C-9D19-72E1177AEB94}" type="parTrans" cxnId="{D81DE1FF-6F9B-4C54-9578-B741B07D8262}">
      <dgm:prSet/>
      <dgm:spPr/>
      <dgm:t>
        <a:bodyPr/>
        <a:lstStyle/>
        <a:p>
          <a:endParaRPr lang="en-US"/>
        </a:p>
      </dgm:t>
    </dgm:pt>
    <dgm:pt modelId="{D0D920C8-3BD0-4790-A9A5-78C1A7883A92}">
      <dgm:prSet/>
      <dgm:spPr/>
      <dgm:t>
        <a:bodyPr/>
        <a:lstStyle/>
        <a:p>
          <a:r>
            <a:rPr lang="en-US" b="1" dirty="0"/>
            <a:t>05-01-2021 – second lockdown.</a:t>
          </a:r>
        </a:p>
        <a:p>
          <a:r>
            <a:rPr lang="en-US" b="1" dirty="0"/>
            <a:t>08-03-2021 – schools reopen.</a:t>
          </a:r>
          <a:endParaRPr lang="en-US" dirty="0"/>
        </a:p>
      </dgm:t>
    </dgm:pt>
    <dgm:pt modelId="{4299BF16-66DF-4D09-AF04-FAE03FF0F687}" type="sibTrans" cxnId="{E297720C-0CA8-40FE-9DBF-8CC78A762530}">
      <dgm:prSet/>
      <dgm:spPr/>
      <dgm:t>
        <a:bodyPr/>
        <a:lstStyle/>
        <a:p>
          <a:endParaRPr lang="en-US"/>
        </a:p>
      </dgm:t>
    </dgm:pt>
    <dgm:pt modelId="{666CCDD8-3184-4654-82FA-A73D7AFEFE09}" type="parTrans" cxnId="{E297720C-0CA8-40FE-9DBF-8CC78A762530}">
      <dgm:prSet/>
      <dgm:spPr/>
      <dgm:t>
        <a:bodyPr/>
        <a:lstStyle/>
        <a:p>
          <a:endParaRPr lang="en-US"/>
        </a:p>
      </dgm:t>
    </dgm:pt>
    <dgm:pt modelId="{B171EA8C-D8C7-42C4-A7DB-30DBC9518D5B}" type="pres">
      <dgm:prSet presAssocID="{673D8836-B9D9-4E3D-93C9-D5C98C55899E}" presName="linear" presStyleCnt="0">
        <dgm:presLayoutVars>
          <dgm:animLvl val="lvl"/>
          <dgm:resizeHandles val="exact"/>
        </dgm:presLayoutVars>
      </dgm:prSet>
      <dgm:spPr/>
    </dgm:pt>
    <dgm:pt modelId="{FF615687-6829-4532-884F-94DD243B6410}" type="pres">
      <dgm:prSet presAssocID="{CC254CD1-B238-4DB8-A917-A533569918E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232CA10-8655-478A-AD04-4E6AE990CA14}" type="pres">
      <dgm:prSet presAssocID="{96ED1568-B3DA-4376-AD9F-6C60BE84FD9B}" presName="spacer" presStyleCnt="0"/>
      <dgm:spPr/>
    </dgm:pt>
    <dgm:pt modelId="{AD731E30-B723-4DEB-9BD3-584C20734748}" type="pres">
      <dgm:prSet presAssocID="{A5017CB5-FB05-44AA-9A9F-E755FC9AA21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DE102C7-0679-499C-BFC3-7F0A18BFA23D}" type="pres">
      <dgm:prSet presAssocID="{9F3D7D06-909B-4ED2-985A-4D60FCD34B47}" presName="spacer" presStyleCnt="0"/>
      <dgm:spPr/>
    </dgm:pt>
    <dgm:pt modelId="{438610E1-EFC7-4A08-95AF-13382B4E8D70}" type="pres">
      <dgm:prSet presAssocID="{D0D920C8-3BD0-4790-A9A5-78C1A7883A9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D76A62A-C849-4CBC-AD7D-DD051BECC003}" type="pres">
      <dgm:prSet presAssocID="{4299BF16-66DF-4D09-AF04-FAE03FF0F687}" presName="spacer" presStyleCnt="0"/>
      <dgm:spPr/>
    </dgm:pt>
    <dgm:pt modelId="{813A22A6-4CCA-4D1B-8BA6-A0AF3A032705}" type="pres">
      <dgm:prSet presAssocID="{C73EB800-F9C6-48F6-8ED4-B50E6EC20AD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E4F4F58-E8AF-4B0F-B8F5-7F9A4470A59F}" type="pres">
      <dgm:prSet presAssocID="{D389F086-906F-4D44-B18F-C8B606315D9D}" presName="spacer" presStyleCnt="0"/>
      <dgm:spPr/>
    </dgm:pt>
    <dgm:pt modelId="{2DA111C9-2274-4ECB-8DAB-3DD76F657110}" type="pres">
      <dgm:prSet presAssocID="{D59E66BB-3F61-4493-95CD-6FE8856FA87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297720C-0CA8-40FE-9DBF-8CC78A762530}" srcId="{673D8836-B9D9-4E3D-93C9-D5C98C55899E}" destId="{D0D920C8-3BD0-4790-A9A5-78C1A7883A92}" srcOrd="2" destOrd="0" parTransId="{666CCDD8-3184-4654-82FA-A73D7AFEFE09}" sibTransId="{4299BF16-66DF-4D09-AF04-FAE03FF0F687}"/>
    <dgm:cxn modelId="{EF2BD326-C059-4C91-8C2D-09C092C544F6}" type="presOf" srcId="{C73EB800-F9C6-48F6-8ED4-B50E6EC20ADF}" destId="{813A22A6-4CCA-4D1B-8BA6-A0AF3A032705}" srcOrd="0" destOrd="0" presId="urn:microsoft.com/office/officeart/2005/8/layout/vList2"/>
    <dgm:cxn modelId="{BB24F230-A74F-48F1-A17B-D343BA26E7E1}" srcId="{673D8836-B9D9-4E3D-93C9-D5C98C55899E}" destId="{A5017CB5-FB05-44AA-9A9F-E755FC9AA212}" srcOrd="1" destOrd="0" parTransId="{3F7D058E-3207-4D17-ABF5-DE25CB76D6DD}" sibTransId="{9F3D7D06-909B-4ED2-985A-4D60FCD34B47}"/>
    <dgm:cxn modelId="{647B073B-28A5-4579-A0E7-0029781515F8}" srcId="{673D8836-B9D9-4E3D-93C9-D5C98C55899E}" destId="{CC254CD1-B238-4DB8-A917-A533569918EE}" srcOrd="0" destOrd="0" parTransId="{95593F7A-8B0C-4942-8AFF-BCE459D75E64}" sibTransId="{96ED1568-B3DA-4376-AD9F-6C60BE84FD9B}"/>
    <dgm:cxn modelId="{F857F75F-1400-4EF5-B27C-BD37ABF0EFB7}" type="presOf" srcId="{D0D920C8-3BD0-4790-A9A5-78C1A7883A92}" destId="{438610E1-EFC7-4A08-95AF-13382B4E8D70}" srcOrd="0" destOrd="0" presId="urn:microsoft.com/office/officeart/2005/8/layout/vList2"/>
    <dgm:cxn modelId="{45BCEC51-C7B7-4459-9FE3-8B9DDF1EED9C}" type="presOf" srcId="{CC254CD1-B238-4DB8-A917-A533569918EE}" destId="{FF615687-6829-4532-884F-94DD243B6410}" srcOrd="0" destOrd="0" presId="urn:microsoft.com/office/officeart/2005/8/layout/vList2"/>
    <dgm:cxn modelId="{2211AF79-8D11-44A6-9003-69EF3AA26C73}" srcId="{673D8836-B9D9-4E3D-93C9-D5C98C55899E}" destId="{C73EB800-F9C6-48F6-8ED4-B50E6EC20ADF}" srcOrd="3" destOrd="0" parTransId="{3748EA89-89A7-4D41-95C9-C6F3518D8F05}" sibTransId="{D389F086-906F-4D44-B18F-C8B606315D9D}"/>
    <dgm:cxn modelId="{7D8C7290-EA08-4CB6-A5F2-F8EBD7216690}" type="presOf" srcId="{673D8836-B9D9-4E3D-93C9-D5C98C55899E}" destId="{B171EA8C-D8C7-42C4-A7DB-30DBC9518D5B}" srcOrd="0" destOrd="0" presId="urn:microsoft.com/office/officeart/2005/8/layout/vList2"/>
    <dgm:cxn modelId="{F97B1AB6-4712-4B13-8DA9-147D60C93383}" type="presOf" srcId="{A5017CB5-FB05-44AA-9A9F-E755FC9AA212}" destId="{AD731E30-B723-4DEB-9BD3-584C20734748}" srcOrd="0" destOrd="0" presId="urn:microsoft.com/office/officeart/2005/8/layout/vList2"/>
    <dgm:cxn modelId="{D0D473CD-3596-403D-8A67-08973C2FEC7D}" type="presOf" srcId="{D59E66BB-3F61-4493-95CD-6FE8856FA87E}" destId="{2DA111C9-2274-4ECB-8DAB-3DD76F657110}" srcOrd="0" destOrd="0" presId="urn:microsoft.com/office/officeart/2005/8/layout/vList2"/>
    <dgm:cxn modelId="{D81DE1FF-6F9B-4C54-9578-B741B07D8262}" srcId="{673D8836-B9D9-4E3D-93C9-D5C98C55899E}" destId="{D59E66BB-3F61-4493-95CD-6FE8856FA87E}" srcOrd="4" destOrd="0" parTransId="{A1B6994D-A169-447C-9D19-72E1177AEB94}" sibTransId="{F2FDFEA2-10A1-4D89-9132-900A10465A6E}"/>
    <dgm:cxn modelId="{3C561AC2-2F6F-4FEF-9A8F-E23FDD2878E1}" type="presParOf" srcId="{B171EA8C-D8C7-42C4-A7DB-30DBC9518D5B}" destId="{FF615687-6829-4532-884F-94DD243B6410}" srcOrd="0" destOrd="0" presId="urn:microsoft.com/office/officeart/2005/8/layout/vList2"/>
    <dgm:cxn modelId="{647E7556-940A-44D8-B84A-A67762D2AEC6}" type="presParOf" srcId="{B171EA8C-D8C7-42C4-A7DB-30DBC9518D5B}" destId="{4232CA10-8655-478A-AD04-4E6AE990CA14}" srcOrd="1" destOrd="0" presId="urn:microsoft.com/office/officeart/2005/8/layout/vList2"/>
    <dgm:cxn modelId="{F59DE889-7A64-4559-A092-ECF5A8B418EA}" type="presParOf" srcId="{B171EA8C-D8C7-42C4-A7DB-30DBC9518D5B}" destId="{AD731E30-B723-4DEB-9BD3-584C20734748}" srcOrd="2" destOrd="0" presId="urn:microsoft.com/office/officeart/2005/8/layout/vList2"/>
    <dgm:cxn modelId="{7EDD4658-CFB1-4470-A10B-A4A74501E4EC}" type="presParOf" srcId="{B171EA8C-D8C7-42C4-A7DB-30DBC9518D5B}" destId="{FDE102C7-0679-499C-BFC3-7F0A18BFA23D}" srcOrd="3" destOrd="0" presId="urn:microsoft.com/office/officeart/2005/8/layout/vList2"/>
    <dgm:cxn modelId="{2F65CCD8-E2F0-47E5-A03E-83215D0FF368}" type="presParOf" srcId="{B171EA8C-D8C7-42C4-A7DB-30DBC9518D5B}" destId="{438610E1-EFC7-4A08-95AF-13382B4E8D70}" srcOrd="4" destOrd="0" presId="urn:microsoft.com/office/officeart/2005/8/layout/vList2"/>
    <dgm:cxn modelId="{3DC97DC4-51E1-4F53-9527-1AEE060AEEB3}" type="presParOf" srcId="{B171EA8C-D8C7-42C4-A7DB-30DBC9518D5B}" destId="{AD76A62A-C849-4CBC-AD7D-DD051BECC003}" srcOrd="5" destOrd="0" presId="urn:microsoft.com/office/officeart/2005/8/layout/vList2"/>
    <dgm:cxn modelId="{BF05D247-CA7C-42D1-89B2-3262603B6163}" type="presParOf" srcId="{B171EA8C-D8C7-42C4-A7DB-30DBC9518D5B}" destId="{813A22A6-4CCA-4D1B-8BA6-A0AF3A032705}" srcOrd="6" destOrd="0" presId="urn:microsoft.com/office/officeart/2005/8/layout/vList2"/>
    <dgm:cxn modelId="{8A0DE88C-0CBF-4E2B-8C83-835CAF5692B2}" type="presParOf" srcId="{B171EA8C-D8C7-42C4-A7DB-30DBC9518D5B}" destId="{0E4F4F58-E8AF-4B0F-B8F5-7F9A4470A59F}" srcOrd="7" destOrd="0" presId="urn:microsoft.com/office/officeart/2005/8/layout/vList2"/>
    <dgm:cxn modelId="{E8E39CC0-F7A7-4725-BB4A-D67651F1006A}" type="presParOf" srcId="{B171EA8C-D8C7-42C4-A7DB-30DBC9518D5B}" destId="{2DA111C9-2274-4ECB-8DAB-3DD76F65711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641A9A-1C93-4D06-9199-1E49E90EEB4F}" type="doc">
      <dgm:prSet loTypeId="urn:microsoft.com/office/officeart/2005/8/layout/vList2" loCatId="list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BB843291-862B-4744-8D3A-1247ADF07DCE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Attainment measures pupils who receive free school to pupils who never have.</a:t>
          </a:r>
        </a:p>
      </dgm:t>
    </dgm:pt>
    <dgm:pt modelId="{504A435E-84B3-4321-B59A-AEECE0629919}" type="parTrans" cxnId="{3D2E8ADA-1C0A-4E23-80E2-39F42E30E4DA}">
      <dgm:prSet/>
      <dgm:spPr/>
      <dgm:t>
        <a:bodyPr/>
        <a:lstStyle/>
        <a:p>
          <a:endParaRPr lang="en-US"/>
        </a:p>
      </dgm:t>
    </dgm:pt>
    <dgm:pt modelId="{EC010CEE-E8E2-4836-8268-19726934B8FA}" type="sibTrans" cxnId="{3D2E8ADA-1C0A-4E23-80E2-39F42E30E4DA}">
      <dgm:prSet/>
      <dgm:spPr/>
      <dgm:t>
        <a:bodyPr/>
        <a:lstStyle/>
        <a:p>
          <a:endParaRPr lang="en-US"/>
        </a:p>
      </dgm:t>
    </dgm:pt>
    <dgm:pt modelId="{D6B98CEC-145C-44A5-8DFD-2EAFCFF8A79E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Different educational outcomes of children among poorer and wealthier backgrounds.</a:t>
          </a:r>
        </a:p>
      </dgm:t>
    </dgm:pt>
    <dgm:pt modelId="{02CE600F-A597-4028-934D-A13E9E8890CC}" type="parTrans" cxnId="{EB958285-76D8-468C-9643-D4C611F028E5}">
      <dgm:prSet/>
      <dgm:spPr/>
      <dgm:t>
        <a:bodyPr/>
        <a:lstStyle/>
        <a:p>
          <a:endParaRPr lang="en-US"/>
        </a:p>
      </dgm:t>
    </dgm:pt>
    <dgm:pt modelId="{9E7541D4-01DD-4057-9C3A-8BB8EA43E46D}" type="sibTrans" cxnId="{EB958285-76D8-468C-9643-D4C611F028E5}">
      <dgm:prSet/>
      <dgm:spPr/>
      <dgm:t>
        <a:bodyPr/>
        <a:lstStyle/>
        <a:p>
          <a:endParaRPr lang="en-US"/>
        </a:p>
      </dgm:t>
    </dgm:pt>
    <dgm:pt modelId="{6828BA95-4D12-4303-970B-6BABA14F42D5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Face to face learning stops (interventions and support withdrawn). </a:t>
          </a:r>
        </a:p>
      </dgm:t>
    </dgm:pt>
    <dgm:pt modelId="{509ABF6F-07FC-4C46-8D5A-81F60394D07A}" type="parTrans" cxnId="{82B4AB92-8780-4F30-838B-9C7304CBA19A}">
      <dgm:prSet/>
      <dgm:spPr/>
      <dgm:t>
        <a:bodyPr/>
        <a:lstStyle/>
        <a:p>
          <a:endParaRPr lang="en-US"/>
        </a:p>
      </dgm:t>
    </dgm:pt>
    <dgm:pt modelId="{93A3A63D-192A-468C-91A3-1521163AB4BE}" type="sibTrans" cxnId="{82B4AB92-8780-4F30-838B-9C7304CBA19A}">
      <dgm:prSet/>
      <dgm:spPr/>
      <dgm:t>
        <a:bodyPr/>
        <a:lstStyle/>
        <a:p>
          <a:endParaRPr lang="en-US"/>
        </a:p>
      </dgm:t>
    </dgm:pt>
    <dgm:pt modelId="{5B9A8583-4252-48A8-8703-86D0648012AF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Homeschool and blended learning begins.</a:t>
          </a:r>
        </a:p>
      </dgm:t>
    </dgm:pt>
    <dgm:pt modelId="{33A27A99-98F2-4B63-B1D2-D1953FB67DFA}" type="parTrans" cxnId="{B4D07859-4DDC-49F4-AEDE-0CCE2FC0BA04}">
      <dgm:prSet/>
      <dgm:spPr/>
      <dgm:t>
        <a:bodyPr/>
        <a:lstStyle/>
        <a:p>
          <a:endParaRPr lang="en-US"/>
        </a:p>
      </dgm:t>
    </dgm:pt>
    <dgm:pt modelId="{C66BF40B-5B7F-4984-A072-582365CB42D9}" type="sibTrans" cxnId="{B4D07859-4DDC-49F4-AEDE-0CCE2FC0BA04}">
      <dgm:prSet/>
      <dgm:spPr/>
      <dgm:t>
        <a:bodyPr/>
        <a:lstStyle/>
        <a:p>
          <a:endParaRPr lang="en-US"/>
        </a:p>
      </dgm:t>
    </dgm:pt>
    <dgm:pt modelId="{FAAFA145-E32D-4300-8D4A-36C164090BE5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Outside agencies for children reduce services and stop school and home visits.</a:t>
          </a:r>
        </a:p>
      </dgm:t>
    </dgm:pt>
    <dgm:pt modelId="{D5DBB005-51AF-427D-9B37-FFDCD805ADFB}" type="parTrans" cxnId="{F35E14C9-A60B-455D-BFD5-732CAA6D5F8E}">
      <dgm:prSet/>
      <dgm:spPr/>
      <dgm:t>
        <a:bodyPr/>
        <a:lstStyle/>
        <a:p>
          <a:endParaRPr lang="en-US"/>
        </a:p>
      </dgm:t>
    </dgm:pt>
    <dgm:pt modelId="{37D02F73-A30A-40B5-9E1A-876A22381FA7}" type="sibTrans" cxnId="{F35E14C9-A60B-455D-BFD5-732CAA6D5F8E}">
      <dgm:prSet/>
      <dgm:spPr/>
      <dgm:t>
        <a:bodyPr/>
        <a:lstStyle/>
        <a:p>
          <a:endParaRPr lang="en-US"/>
        </a:p>
      </dgm:t>
    </dgm:pt>
    <dgm:pt modelId="{1D961A74-1D17-4F8B-B47B-EB95091E0954}" type="pres">
      <dgm:prSet presAssocID="{43641A9A-1C93-4D06-9199-1E49E90EEB4F}" presName="linear" presStyleCnt="0">
        <dgm:presLayoutVars>
          <dgm:animLvl val="lvl"/>
          <dgm:resizeHandles val="exact"/>
        </dgm:presLayoutVars>
      </dgm:prSet>
      <dgm:spPr/>
    </dgm:pt>
    <dgm:pt modelId="{065969A9-BE38-44C2-AE17-90D904334981}" type="pres">
      <dgm:prSet presAssocID="{BB843291-862B-4744-8D3A-1247ADF07DC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E0287C1-E061-40E1-A36C-1B69389D1BB6}" type="pres">
      <dgm:prSet presAssocID="{EC010CEE-E8E2-4836-8268-19726934B8FA}" presName="spacer" presStyleCnt="0"/>
      <dgm:spPr/>
    </dgm:pt>
    <dgm:pt modelId="{53E0B1A0-1770-444D-BCAF-B707A4A22DA3}" type="pres">
      <dgm:prSet presAssocID="{D6B98CEC-145C-44A5-8DFD-2EAFCFF8A79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953A57A-CB50-4ABA-8CE0-0F8D24374D20}" type="pres">
      <dgm:prSet presAssocID="{9E7541D4-01DD-4057-9C3A-8BB8EA43E46D}" presName="spacer" presStyleCnt="0"/>
      <dgm:spPr/>
    </dgm:pt>
    <dgm:pt modelId="{5713ACB7-9800-4179-A7F7-3F38B2E45D6D}" type="pres">
      <dgm:prSet presAssocID="{6828BA95-4D12-4303-970B-6BABA14F42D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C8AA980-70EA-49F7-A669-A10F086D9817}" type="pres">
      <dgm:prSet presAssocID="{93A3A63D-192A-468C-91A3-1521163AB4BE}" presName="spacer" presStyleCnt="0"/>
      <dgm:spPr/>
    </dgm:pt>
    <dgm:pt modelId="{BDF9D7F6-8F77-48A7-A534-FD90A6F4BE4B}" type="pres">
      <dgm:prSet presAssocID="{5B9A8583-4252-48A8-8703-86D0648012A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3800ABC-6699-4906-9D9E-2D4BB72EE889}" type="pres">
      <dgm:prSet presAssocID="{C66BF40B-5B7F-4984-A072-582365CB42D9}" presName="spacer" presStyleCnt="0"/>
      <dgm:spPr/>
    </dgm:pt>
    <dgm:pt modelId="{1E33EF2A-097D-4138-8794-45345A6153F0}" type="pres">
      <dgm:prSet presAssocID="{FAAFA145-E32D-4300-8D4A-36C164090BE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5897E17-8026-4BAE-9D0E-53D04549BE88}" type="presOf" srcId="{5B9A8583-4252-48A8-8703-86D0648012AF}" destId="{BDF9D7F6-8F77-48A7-A534-FD90A6F4BE4B}" srcOrd="0" destOrd="0" presId="urn:microsoft.com/office/officeart/2005/8/layout/vList2"/>
    <dgm:cxn modelId="{29714C53-F93E-40FF-81E9-48CF2A949DB5}" type="presOf" srcId="{D6B98CEC-145C-44A5-8DFD-2EAFCFF8A79E}" destId="{53E0B1A0-1770-444D-BCAF-B707A4A22DA3}" srcOrd="0" destOrd="0" presId="urn:microsoft.com/office/officeart/2005/8/layout/vList2"/>
    <dgm:cxn modelId="{B4D07859-4DDC-49F4-AEDE-0CCE2FC0BA04}" srcId="{43641A9A-1C93-4D06-9199-1E49E90EEB4F}" destId="{5B9A8583-4252-48A8-8703-86D0648012AF}" srcOrd="3" destOrd="0" parTransId="{33A27A99-98F2-4B63-B1D2-D1953FB67DFA}" sibTransId="{C66BF40B-5B7F-4984-A072-582365CB42D9}"/>
    <dgm:cxn modelId="{AB7E5A80-D90F-47DB-AF3F-FB30A890E526}" type="presOf" srcId="{BB843291-862B-4744-8D3A-1247ADF07DCE}" destId="{065969A9-BE38-44C2-AE17-90D904334981}" srcOrd="0" destOrd="0" presId="urn:microsoft.com/office/officeart/2005/8/layout/vList2"/>
    <dgm:cxn modelId="{DEAC1781-5B93-4A2D-A2DD-8820AB1E957F}" type="presOf" srcId="{FAAFA145-E32D-4300-8D4A-36C164090BE5}" destId="{1E33EF2A-097D-4138-8794-45345A6153F0}" srcOrd="0" destOrd="0" presId="urn:microsoft.com/office/officeart/2005/8/layout/vList2"/>
    <dgm:cxn modelId="{EB958285-76D8-468C-9643-D4C611F028E5}" srcId="{43641A9A-1C93-4D06-9199-1E49E90EEB4F}" destId="{D6B98CEC-145C-44A5-8DFD-2EAFCFF8A79E}" srcOrd="1" destOrd="0" parTransId="{02CE600F-A597-4028-934D-A13E9E8890CC}" sibTransId="{9E7541D4-01DD-4057-9C3A-8BB8EA43E46D}"/>
    <dgm:cxn modelId="{82B4AB92-8780-4F30-838B-9C7304CBA19A}" srcId="{43641A9A-1C93-4D06-9199-1E49E90EEB4F}" destId="{6828BA95-4D12-4303-970B-6BABA14F42D5}" srcOrd="2" destOrd="0" parTransId="{509ABF6F-07FC-4C46-8D5A-81F60394D07A}" sibTransId="{93A3A63D-192A-468C-91A3-1521163AB4BE}"/>
    <dgm:cxn modelId="{0B448695-689E-4B2E-84B6-384BFBD77AAD}" type="presOf" srcId="{6828BA95-4D12-4303-970B-6BABA14F42D5}" destId="{5713ACB7-9800-4179-A7F7-3F38B2E45D6D}" srcOrd="0" destOrd="0" presId="urn:microsoft.com/office/officeart/2005/8/layout/vList2"/>
    <dgm:cxn modelId="{6324A5BD-4CA6-4368-B259-1E839A614BD1}" type="presOf" srcId="{43641A9A-1C93-4D06-9199-1E49E90EEB4F}" destId="{1D961A74-1D17-4F8B-B47B-EB95091E0954}" srcOrd="0" destOrd="0" presId="urn:microsoft.com/office/officeart/2005/8/layout/vList2"/>
    <dgm:cxn modelId="{F35E14C9-A60B-455D-BFD5-732CAA6D5F8E}" srcId="{43641A9A-1C93-4D06-9199-1E49E90EEB4F}" destId="{FAAFA145-E32D-4300-8D4A-36C164090BE5}" srcOrd="4" destOrd="0" parTransId="{D5DBB005-51AF-427D-9B37-FFDCD805ADFB}" sibTransId="{37D02F73-A30A-40B5-9E1A-876A22381FA7}"/>
    <dgm:cxn modelId="{3D2E8ADA-1C0A-4E23-80E2-39F42E30E4DA}" srcId="{43641A9A-1C93-4D06-9199-1E49E90EEB4F}" destId="{BB843291-862B-4744-8D3A-1247ADF07DCE}" srcOrd="0" destOrd="0" parTransId="{504A435E-84B3-4321-B59A-AEECE0629919}" sibTransId="{EC010CEE-E8E2-4836-8268-19726934B8FA}"/>
    <dgm:cxn modelId="{2C020238-80FE-41D6-83E4-C8E243F71E2F}" type="presParOf" srcId="{1D961A74-1D17-4F8B-B47B-EB95091E0954}" destId="{065969A9-BE38-44C2-AE17-90D904334981}" srcOrd="0" destOrd="0" presId="urn:microsoft.com/office/officeart/2005/8/layout/vList2"/>
    <dgm:cxn modelId="{EF9881A6-59CE-4C54-89B3-748B9D7782FC}" type="presParOf" srcId="{1D961A74-1D17-4F8B-B47B-EB95091E0954}" destId="{1E0287C1-E061-40E1-A36C-1B69389D1BB6}" srcOrd="1" destOrd="0" presId="urn:microsoft.com/office/officeart/2005/8/layout/vList2"/>
    <dgm:cxn modelId="{78387C9F-65A1-4A49-BB70-4D1BC9B8C7A1}" type="presParOf" srcId="{1D961A74-1D17-4F8B-B47B-EB95091E0954}" destId="{53E0B1A0-1770-444D-BCAF-B707A4A22DA3}" srcOrd="2" destOrd="0" presId="urn:microsoft.com/office/officeart/2005/8/layout/vList2"/>
    <dgm:cxn modelId="{1F45388E-4F52-40AF-AE31-A317EFBD4D70}" type="presParOf" srcId="{1D961A74-1D17-4F8B-B47B-EB95091E0954}" destId="{6953A57A-CB50-4ABA-8CE0-0F8D24374D20}" srcOrd="3" destOrd="0" presId="urn:microsoft.com/office/officeart/2005/8/layout/vList2"/>
    <dgm:cxn modelId="{356E7AD5-8F25-450F-93E3-72022C0A882E}" type="presParOf" srcId="{1D961A74-1D17-4F8B-B47B-EB95091E0954}" destId="{5713ACB7-9800-4179-A7F7-3F38B2E45D6D}" srcOrd="4" destOrd="0" presId="urn:microsoft.com/office/officeart/2005/8/layout/vList2"/>
    <dgm:cxn modelId="{58280811-FDA0-4E07-8798-3555F689492D}" type="presParOf" srcId="{1D961A74-1D17-4F8B-B47B-EB95091E0954}" destId="{5C8AA980-70EA-49F7-A669-A10F086D9817}" srcOrd="5" destOrd="0" presId="urn:microsoft.com/office/officeart/2005/8/layout/vList2"/>
    <dgm:cxn modelId="{94E28888-25F4-4675-AC38-82726A4456D3}" type="presParOf" srcId="{1D961A74-1D17-4F8B-B47B-EB95091E0954}" destId="{BDF9D7F6-8F77-48A7-A534-FD90A6F4BE4B}" srcOrd="6" destOrd="0" presId="urn:microsoft.com/office/officeart/2005/8/layout/vList2"/>
    <dgm:cxn modelId="{176E11DA-A977-43D7-9E21-FF8868F11741}" type="presParOf" srcId="{1D961A74-1D17-4F8B-B47B-EB95091E0954}" destId="{53800ABC-6699-4906-9D9E-2D4BB72EE889}" srcOrd="7" destOrd="0" presId="urn:microsoft.com/office/officeart/2005/8/layout/vList2"/>
    <dgm:cxn modelId="{A61DED9B-BB7A-4C4C-98D7-63176FF4B5F8}" type="presParOf" srcId="{1D961A74-1D17-4F8B-B47B-EB95091E0954}" destId="{1E33EF2A-097D-4138-8794-45345A6153F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641A9A-1C93-4D06-9199-1E49E90EEB4F}" type="doc">
      <dgm:prSet loTypeId="urn:microsoft.com/office/officeart/2005/8/layout/default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BB843291-862B-4744-8D3A-1247ADF07DCE}">
      <dgm:prSet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BBC News (2022) pupils from poorer backgrounds in Wales around 2 years behind. </a:t>
          </a:r>
        </a:p>
      </dgm:t>
    </dgm:pt>
    <dgm:pt modelId="{504A435E-84B3-4321-B59A-AEECE0629919}" type="parTrans" cxnId="{3D2E8ADA-1C0A-4E23-80E2-39F42E30E4DA}">
      <dgm:prSet/>
      <dgm:spPr/>
      <dgm:t>
        <a:bodyPr/>
        <a:lstStyle/>
        <a:p>
          <a:endParaRPr lang="en-US"/>
        </a:p>
      </dgm:t>
    </dgm:pt>
    <dgm:pt modelId="{EC010CEE-E8E2-4836-8268-19726934B8FA}" type="sibTrans" cxnId="{3D2E8ADA-1C0A-4E23-80E2-39F42E30E4DA}">
      <dgm:prSet/>
      <dgm:spPr/>
      <dgm:t>
        <a:bodyPr/>
        <a:lstStyle/>
        <a:p>
          <a:endParaRPr lang="en-US"/>
        </a:p>
      </dgm:t>
    </dgm:pt>
    <dgm:pt modelId="{D6B98CEC-145C-44A5-8DFD-2EAFCFF8A79E}">
      <dgm:prSet/>
      <dgm:spPr/>
      <dgm:t>
        <a:bodyPr/>
        <a:lstStyle/>
        <a:p>
          <a:r>
            <a:rPr lang="en-GB" b="1">
              <a:latin typeface="Times New Roman" panose="02020603050405020304" pitchFamily="18" charset="0"/>
              <a:cs typeface="Times New Roman" panose="02020603050405020304" pitchFamily="18" charset="0"/>
            </a:rPr>
            <a:t>The Guardian (Dugan, 2024) disadvantaged pupils further behind maths in England.</a:t>
          </a:r>
          <a:endParaRPr lang="en-US" b="1"/>
        </a:p>
      </dgm:t>
    </dgm:pt>
    <dgm:pt modelId="{02CE600F-A597-4028-934D-A13E9E8890CC}" type="parTrans" cxnId="{EB958285-76D8-468C-9643-D4C611F028E5}">
      <dgm:prSet/>
      <dgm:spPr/>
      <dgm:t>
        <a:bodyPr/>
        <a:lstStyle/>
        <a:p>
          <a:endParaRPr lang="en-US"/>
        </a:p>
      </dgm:t>
    </dgm:pt>
    <dgm:pt modelId="{9E7541D4-01DD-4057-9C3A-8BB8EA43E46D}" type="sibTrans" cxnId="{EB958285-76D8-468C-9643-D4C611F028E5}">
      <dgm:prSet/>
      <dgm:spPr/>
      <dgm:t>
        <a:bodyPr/>
        <a:lstStyle/>
        <a:p>
          <a:endParaRPr lang="en-US"/>
        </a:p>
      </dgm:t>
    </dgm:pt>
    <dgm:pt modelId="{5B9A8583-4252-48A8-8703-86D0648012AF}">
      <dgm:prSet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ITV News (2023) learning loss for disadvantaged pupils in England is greater than their peers.</a:t>
          </a:r>
        </a:p>
      </dgm:t>
    </dgm:pt>
    <dgm:pt modelId="{33A27A99-98F2-4B63-B1D2-D1953FB67DFA}" type="parTrans" cxnId="{B4D07859-4DDC-49F4-AEDE-0CCE2FC0BA04}">
      <dgm:prSet/>
      <dgm:spPr/>
      <dgm:t>
        <a:bodyPr/>
        <a:lstStyle/>
        <a:p>
          <a:endParaRPr lang="en-US"/>
        </a:p>
      </dgm:t>
    </dgm:pt>
    <dgm:pt modelId="{C66BF40B-5B7F-4984-A072-582365CB42D9}" type="sibTrans" cxnId="{B4D07859-4DDC-49F4-AEDE-0CCE2FC0BA04}">
      <dgm:prSet/>
      <dgm:spPr/>
      <dgm:t>
        <a:bodyPr/>
        <a:lstStyle/>
        <a:p>
          <a:endParaRPr lang="en-US"/>
        </a:p>
      </dgm:t>
    </dgm:pt>
    <dgm:pt modelId="{FAAFA145-E32D-4300-8D4A-36C164090BE5}">
      <dgm:prSet/>
      <dgm:spPr/>
      <dgm:t>
        <a:bodyPr/>
        <a:lstStyle/>
        <a:p>
          <a:r>
            <a:rPr lang="en-US" b="1">
              <a:latin typeface="Times New Roman" panose="02020603050405020304" pitchFamily="18" charset="0"/>
              <a:cs typeface="Times New Roman" panose="02020603050405020304" pitchFamily="18" charset="0"/>
            </a:rPr>
            <a:t>Covid 19 wipes out ten years of reducing the attainment gap and as large as twenty years ago. (BBC, 2022).</a:t>
          </a:r>
        </a:p>
      </dgm:t>
    </dgm:pt>
    <dgm:pt modelId="{D5DBB005-51AF-427D-9B37-FFDCD805ADFB}" type="parTrans" cxnId="{F35E14C9-A60B-455D-BFD5-732CAA6D5F8E}">
      <dgm:prSet/>
      <dgm:spPr/>
      <dgm:t>
        <a:bodyPr/>
        <a:lstStyle/>
        <a:p>
          <a:endParaRPr lang="en-US"/>
        </a:p>
      </dgm:t>
    </dgm:pt>
    <dgm:pt modelId="{37D02F73-A30A-40B5-9E1A-876A22381FA7}" type="sibTrans" cxnId="{F35E14C9-A60B-455D-BFD5-732CAA6D5F8E}">
      <dgm:prSet/>
      <dgm:spPr/>
      <dgm:t>
        <a:bodyPr/>
        <a:lstStyle/>
        <a:p>
          <a:endParaRPr lang="en-US"/>
        </a:p>
      </dgm:t>
    </dgm:pt>
    <dgm:pt modelId="{6828BA95-4D12-4303-970B-6BABA14F42D5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BBC News (Whyte, 2021) attainment gap in Scotland literacy and numeracy increased. </a:t>
          </a:r>
        </a:p>
      </dgm:t>
    </dgm:pt>
    <dgm:pt modelId="{93A3A63D-192A-468C-91A3-1521163AB4BE}" type="sibTrans" cxnId="{82B4AB92-8780-4F30-838B-9C7304CBA19A}">
      <dgm:prSet/>
      <dgm:spPr/>
      <dgm:t>
        <a:bodyPr/>
        <a:lstStyle/>
        <a:p>
          <a:endParaRPr lang="en-US"/>
        </a:p>
      </dgm:t>
    </dgm:pt>
    <dgm:pt modelId="{509ABF6F-07FC-4C46-8D5A-81F60394D07A}" type="parTrans" cxnId="{82B4AB92-8780-4F30-838B-9C7304CBA19A}">
      <dgm:prSet/>
      <dgm:spPr/>
      <dgm:t>
        <a:bodyPr/>
        <a:lstStyle/>
        <a:p>
          <a:endParaRPr lang="en-US"/>
        </a:p>
      </dgm:t>
    </dgm:pt>
    <dgm:pt modelId="{2FC510F9-5C4F-4902-A036-1B4E70E97017}" type="pres">
      <dgm:prSet presAssocID="{43641A9A-1C93-4D06-9199-1E49E90EEB4F}" presName="diagram" presStyleCnt="0">
        <dgm:presLayoutVars>
          <dgm:dir/>
          <dgm:resizeHandles val="exact"/>
        </dgm:presLayoutVars>
      </dgm:prSet>
      <dgm:spPr/>
    </dgm:pt>
    <dgm:pt modelId="{19FCA604-3087-4899-B1B9-B1D594A292A5}" type="pres">
      <dgm:prSet presAssocID="{BB843291-862B-4744-8D3A-1247ADF07DCE}" presName="node" presStyleLbl="node1" presStyleIdx="0" presStyleCnt="5">
        <dgm:presLayoutVars>
          <dgm:bulletEnabled val="1"/>
        </dgm:presLayoutVars>
      </dgm:prSet>
      <dgm:spPr/>
    </dgm:pt>
    <dgm:pt modelId="{BBB38517-3B4A-4DEF-8148-9499ADC0F550}" type="pres">
      <dgm:prSet presAssocID="{EC010CEE-E8E2-4836-8268-19726934B8FA}" presName="sibTrans" presStyleCnt="0"/>
      <dgm:spPr/>
    </dgm:pt>
    <dgm:pt modelId="{6B395F3A-53EF-479D-BC4B-214314BE935A}" type="pres">
      <dgm:prSet presAssocID="{D6B98CEC-145C-44A5-8DFD-2EAFCFF8A79E}" presName="node" presStyleLbl="node1" presStyleIdx="1" presStyleCnt="5">
        <dgm:presLayoutVars>
          <dgm:bulletEnabled val="1"/>
        </dgm:presLayoutVars>
      </dgm:prSet>
      <dgm:spPr/>
    </dgm:pt>
    <dgm:pt modelId="{FE5676FC-755E-4A04-9BB2-7DC984E4155F}" type="pres">
      <dgm:prSet presAssocID="{9E7541D4-01DD-4057-9C3A-8BB8EA43E46D}" presName="sibTrans" presStyleCnt="0"/>
      <dgm:spPr/>
    </dgm:pt>
    <dgm:pt modelId="{70A41DAD-5838-4DD3-AB16-D0BBDCDFE411}" type="pres">
      <dgm:prSet presAssocID="{6828BA95-4D12-4303-970B-6BABA14F42D5}" presName="node" presStyleLbl="node1" presStyleIdx="2" presStyleCnt="5">
        <dgm:presLayoutVars>
          <dgm:bulletEnabled val="1"/>
        </dgm:presLayoutVars>
      </dgm:prSet>
      <dgm:spPr/>
    </dgm:pt>
    <dgm:pt modelId="{F8A064CB-7F28-47A5-BCF6-21A820564C98}" type="pres">
      <dgm:prSet presAssocID="{93A3A63D-192A-468C-91A3-1521163AB4BE}" presName="sibTrans" presStyleCnt="0"/>
      <dgm:spPr/>
    </dgm:pt>
    <dgm:pt modelId="{1E936837-EABB-4470-A9D3-09964826FA58}" type="pres">
      <dgm:prSet presAssocID="{5B9A8583-4252-48A8-8703-86D0648012AF}" presName="node" presStyleLbl="node1" presStyleIdx="3" presStyleCnt="5">
        <dgm:presLayoutVars>
          <dgm:bulletEnabled val="1"/>
        </dgm:presLayoutVars>
      </dgm:prSet>
      <dgm:spPr/>
    </dgm:pt>
    <dgm:pt modelId="{ACD1134D-0E94-44B0-9554-0E7ED5262965}" type="pres">
      <dgm:prSet presAssocID="{C66BF40B-5B7F-4984-A072-582365CB42D9}" presName="sibTrans" presStyleCnt="0"/>
      <dgm:spPr/>
    </dgm:pt>
    <dgm:pt modelId="{DBC39A92-F208-4B0C-BC3D-D0F90E6F7191}" type="pres">
      <dgm:prSet presAssocID="{FAAFA145-E32D-4300-8D4A-36C164090BE5}" presName="node" presStyleLbl="node1" presStyleIdx="4" presStyleCnt="5">
        <dgm:presLayoutVars>
          <dgm:bulletEnabled val="1"/>
        </dgm:presLayoutVars>
      </dgm:prSet>
      <dgm:spPr/>
    </dgm:pt>
  </dgm:ptLst>
  <dgm:cxnLst>
    <dgm:cxn modelId="{AAC0FF18-D85F-4DCB-8C82-268981EB67D5}" type="presOf" srcId="{FAAFA145-E32D-4300-8D4A-36C164090BE5}" destId="{DBC39A92-F208-4B0C-BC3D-D0F90E6F7191}" srcOrd="0" destOrd="0" presId="urn:microsoft.com/office/officeart/2005/8/layout/default"/>
    <dgm:cxn modelId="{8A32BD2A-AC43-442D-9A94-3DE137A01DCD}" type="presOf" srcId="{5B9A8583-4252-48A8-8703-86D0648012AF}" destId="{1E936837-EABB-4470-A9D3-09964826FA58}" srcOrd="0" destOrd="0" presId="urn:microsoft.com/office/officeart/2005/8/layout/default"/>
    <dgm:cxn modelId="{C1B8882F-8144-474D-A393-35F9014E0025}" type="presOf" srcId="{BB843291-862B-4744-8D3A-1247ADF07DCE}" destId="{19FCA604-3087-4899-B1B9-B1D594A292A5}" srcOrd="0" destOrd="0" presId="urn:microsoft.com/office/officeart/2005/8/layout/default"/>
    <dgm:cxn modelId="{B4D07859-4DDC-49F4-AEDE-0CCE2FC0BA04}" srcId="{43641A9A-1C93-4D06-9199-1E49E90EEB4F}" destId="{5B9A8583-4252-48A8-8703-86D0648012AF}" srcOrd="3" destOrd="0" parTransId="{33A27A99-98F2-4B63-B1D2-D1953FB67DFA}" sibTransId="{C66BF40B-5B7F-4984-A072-582365CB42D9}"/>
    <dgm:cxn modelId="{EB958285-76D8-468C-9643-D4C611F028E5}" srcId="{43641A9A-1C93-4D06-9199-1E49E90EEB4F}" destId="{D6B98CEC-145C-44A5-8DFD-2EAFCFF8A79E}" srcOrd="1" destOrd="0" parTransId="{02CE600F-A597-4028-934D-A13E9E8890CC}" sibTransId="{9E7541D4-01DD-4057-9C3A-8BB8EA43E46D}"/>
    <dgm:cxn modelId="{82B4AB92-8780-4F30-838B-9C7304CBA19A}" srcId="{43641A9A-1C93-4D06-9199-1E49E90EEB4F}" destId="{6828BA95-4D12-4303-970B-6BABA14F42D5}" srcOrd="2" destOrd="0" parTransId="{509ABF6F-07FC-4C46-8D5A-81F60394D07A}" sibTransId="{93A3A63D-192A-468C-91A3-1521163AB4BE}"/>
    <dgm:cxn modelId="{78FA25C3-A724-45E7-862C-279A2B8478F4}" type="presOf" srcId="{43641A9A-1C93-4D06-9199-1E49E90EEB4F}" destId="{2FC510F9-5C4F-4902-A036-1B4E70E97017}" srcOrd="0" destOrd="0" presId="urn:microsoft.com/office/officeart/2005/8/layout/default"/>
    <dgm:cxn modelId="{F35E14C9-A60B-455D-BFD5-732CAA6D5F8E}" srcId="{43641A9A-1C93-4D06-9199-1E49E90EEB4F}" destId="{FAAFA145-E32D-4300-8D4A-36C164090BE5}" srcOrd="4" destOrd="0" parTransId="{D5DBB005-51AF-427D-9B37-FFDCD805ADFB}" sibTransId="{37D02F73-A30A-40B5-9E1A-876A22381FA7}"/>
    <dgm:cxn modelId="{3D2E8ADA-1C0A-4E23-80E2-39F42E30E4DA}" srcId="{43641A9A-1C93-4D06-9199-1E49E90EEB4F}" destId="{BB843291-862B-4744-8D3A-1247ADF07DCE}" srcOrd="0" destOrd="0" parTransId="{504A435E-84B3-4321-B59A-AEECE0629919}" sibTransId="{EC010CEE-E8E2-4836-8268-19726934B8FA}"/>
    <dgm:cxn modelId="{CE8461ED-948E-4036-8956-6CF03FE24460}" type="presOf" srcId="{D6B98CEC-145C-44A5-8DFD-2EAFCFF8A79E}" destId="{6B395F3A-53EF-479D-BC4B-214314BE935A}" srcOrd="0" destOrd="0" presId="urn:microsoft.com/office/officeart/2005/8/layout/default"/>
    <dgm:cxn modelId="{93BA95F9-22C1-4D24-A676-C8B33DC2C4CB}" type="presOf" srcId="{6828BA95-4D12-4303-970B-6BABA14F42D5}" destId="{70A41DAD-5838-4DD3-AB16-D0BBDCDFE411}" srcOrd="0" destOrd="0" presId="urn:microsoft.com/office/officeart/2005/8/layout/default"/>
    <dgm:cxn modelId="{BE99723F-8785-41B2-B8A5-29F642B4B017}" type="presParOf" srcId="{2FC510F9-5C4F-4902-A036-1B4E70E97017}" destId="{19FCA604-3087-4899-B1B9-B1D594A292A5}" srcOrd="0" destOrd="0" presId="urn:microsoft.com/office/officeart/2005/8/layout/default"/>
    <dgm:cxn modelId="{CFAE2292-B3DE-4AD9-949F-8D9E8094EA63}" type="presParOf" srcId="{2FC510F9-5C4F-4902-A036-1B4E70E97017}" destId="{BBB38517-3B4A-4DEF-8148-9499ADC0F550}" srcOrd="1" destOrd="0" presId="urn:microsoft.com/office/officeart/2005/8/layout/default"/>
    <dgm:cxn modelId="{1F410E2E-57B2-4335-8044-239CD85D8ADD}" type="presParOf" srcId="{2FC510F9-5C4F-4902-A036-1B4E70E97017}" destId="{6B395F3A-53EF-479D-BC4B-214314BE935A}" srcOrd="2" destOrd="0" presId="urn:microsoft.com/office/officeart/2005/8/layout/default"/>
    <dgm:cxn modelId="{B54BBB3F-9EE3-4168-8AB3-C0F2F5FDC70A}" type="presParOf" srcId="{2FC510F9-5C4F-4902-A036-1B4E70E97017}" destId="{FE5676FC-755E-4A04-9BB2-7DC984E4155F}" srcOrd="3" destOrd="0" presId="urn:microsoft.com/office/officeart/2005/8/layout/default"/>
    <dgm:cxn modelId="{C5650C0B-168C-4D04-8EBA-822D8682F24B}" type="presParOf" srcId="{2FC510F9-5C4F-4902-A036-1B4E70E97017}" destId="{70A41DAD-5838-4DD3-AB16-D0BBDCDFE411}" srcOrd="4" destOrd="0" presId="urn:microsoft.com/office/officeart/2005/8/layout/default"/>
    <dgm:cxn modelId="{B6ADBEA1-776B-40A6-A50F-8B300AE03656}" type="presParOf" srcId="{2FC510F9-5C4F-4902-A036-1B4E70E97017}" destId="{F8A064CB-7F28-47A5-BCF6-21A820564C98}" srcOrd="5" destOrd="0" presId="urn:microsoft.com/office/officeart/2005/8/layout/default"/>
    <dgm:cxn modelId="{07FC7086-C33A-4B1B-915E-481704A87AE4}" type="presParOf" srcId="{2FC510F9-5C4F-4902-A036-1B4E70E97017}" destId="{1E936837-EABB-4470-A9D3-09964826FA58}" srcOrd="6" destOrd="0" presId="urn:microsoft.com/office/officeart/2005/8/layout/default"/>
    <dgm:cxn modelId="{051BB5C7-31ED-4133-9AC2-95ADDED271FC}" type="presParOf" srcId="{2FC510F9-5C4F-4902-A036-1B4E70E97017}" destId="{ACD1134D-0E94-44B0-9554-0E7ED5262965}" srcOrd="7" destOrd="0" presId="urn:microsoft.com/office/officeart/2005/8/layout/default"/>
    <dgm:cxn modelId="{5BF0B0EB-D195-4CE1-875E-6E8067E0B21A}" type="presParOf" srcId="{2FC510F9-5C4F-4902-A036-1B4E70E97017}" destId="{DBC39A92-F208-4B0C-BC3D-D0F90E6F719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3641A9A-1C93-4D06-9199-1E49E90EEB4F}" type="doc">
      <dgm:prSet loTypeId="urn:microsoft.com/office/officeart/2018/2/layout/IconVerticalSolidList" loCatId="icon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BB843291-862B-4744-8D3A-1247ADF07DC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Government award over £30m contract Randstad to recover lost learning (Lough, 2022).</a:t>
          </a:r>
        </a:p>
      </dgm:t>
    </dgm:pt>
    <dgm:pt modelId="{504A435E-84B3-4321-B59A-AEECE0629919}" type="parTrans" cxnId="{3D2E8ADA-1C0A-4E23-80E2-39F42E30E4DA}">
      <dgm:prSet/>
      <dgm:spPr/>
      <dgm:t>
        <a:bodyPr/>
        <a:lstStyle/>
        <a:p>
          <a:endParaRPr lang="en-US"/>
        </a:p>
      </dgm:t>
    </dgm:pt>
    <dgm:pt modelId="{EC010CEE-E8E2-4836-8268-19726934B8FA}" type="sibTrans" cxnId="{3D2E8ADA-1C0A-4E23-80E2-39F42E30E4DA}">
      <dgm:prSet/>
      <dgm:spPr/>
      <dgm:t>
        <a:bodyPr/>
        <a:lstStyle/>
        <a:p>
          <a:endParaRPr lang="en-US"/>
        </a:p>
      </dgm:t>
    </dgm:pt>
    <dgm:pt modelId="{D6B98CEC-145C-44A5-8DFD-2EAFCFF8A79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Government distribute £700m package for Education (2021).</a:t>
          </a:r>
        </a:p>
      </dgm:t>
    </dgm:pt>
    <dgm:pt modelId="{02CE600F-A597-4028-934D-A13E9E8890CC}" type="parTrans" cxnId="{EB958285-76D8-468C-9643-D4C611F028E5}">
      <dgm:prSet/>
      <dgm:spPr/>
      <dgm:t>
        <a:bodyPr/>
        <a:lstStyle/>
        <a:p>
          <a:endParaRPr lang="en-US"/>
        </a:p>
      </dgm:t>
    </dgm:pt>
    <dgm:pt modelId="{9E7541D4-01DD-4057-9C3A-8BB8EA43E46D}" type="sibTrans" cxnId="{EB958285-76D8-468C-9643-D4C611F028E5}">
      <dgm:prSet/>
      <dgm:spPr/>
      <dgm:t>
        <a:bodyPr/>
        <a:lstStyle/>
        <a:p>
          <a:endParaRPr lang="en-US"/>
        </a:p>
      </dgm:t>
    </dgm:pt>
    <dgm:pt modelId="{6828BA95-4D12-4303-970B-6BABA14F42D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Welsh Government invest £150m ( Nuttall, 2021).      Further £72m for FP learners and additional help for Year 11, 12 and 13, transition to the next stage (2021)</a:t>
          </a:r>
          <a:r>
            <a:rPr lang="en-US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509ABF6F-07FC-4C46-8D5A-81F60394D07A}" type="parTrans" cxnId="{82B4AB92-8780-4F30-838B-9C7304CBA19A}">
      <dgm:prSet/>
      <dgm:spPr/>
      <dgm:t>
        <a:bodyPr/>
        <a:lstStyle/>
        <a:p>
          <a:endParaRPr lang="en-US"/>
        </a:p>
      </dgm:t>
    </dgm:pt>
    <dgm:pt modelId="{93A3A63D-192A-468C-91A3-1521163AB4BE}" type="sibTrans" cxnId="{82B4AB92-8780-4F30-838B-9C7304CBA19A}">
      <dgm:prSet/>
      <dgm:spPr/>
      <dgm:t>
        <a:bodyPr/>
        <a:lstStyle/>
        <a:p>
          <a:endParaRPr lang="en-US"/>
        </a:p>
      </dgm:t>
    </dgm:pt>
    <dgm:pt modelId="{5B9A8583-4252-48A8-8703-86D0648012A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Most deprived communities in Scotland receive £215m targeted funding (2021).</a:t>
          </a:r>
        </a:p>
      </dgm:t>
    </dgm:pt>
    <dgm:pt modelId="{33A27A99-98F2-4B63-B1D2-D1953FB67DFA}" type="parTrans" cxnId="{B4D07859-4DDC-49F4-AEDE-0CCE2FC0BA04}">
      <dgm:prSet/>
      <dgm:spPr/>
      <dgm:t>
        <a:bodyPr/>
        <a:lstStyle/>
        <a:p>
          <a:endParaRPr lang="en-US"/>
        </a:p>
      </dgm:t>
    </dgm:pt>
    <dgm:pt modelId="{C66BF40B-5B7F-4984-A072-582365CB42D9}" type="sibTrans" cxnId="{B4D07859-4DDC-49F4-AEDE-0CCE2FC0BA04}">
      <dgm:prSet/>
      <dgm:spPr/>
      <dgm:t>
        <a:bodyPr/>
        <a:lstStyle/>
        <a:p>
          <a:endParaRPr lang="en-US"/>
        </a:p>
      </dgm:t>
    </dgm:pt>
    <dgm:pt modelId="{CE161D4D-1AA9-4E65-ADFA-30526D4408D4}" type="pres">
      <dgm:prSet presAssocID="{43641A9A-1C93-4D06-9199-1E49E90EEB4F}" presName="root" presStyleCnt="0">
        <dgm:presLayoutVars>
          <dgm:dir/>
          <dgm:resizeHandles val="exact"/>
        </dgm:presLayoutVars>
      </dgm:prSet>
      <dgm:spPr/>
    </dgm:pt>
    <dgm:pt modelId="{A879CE1C-08EB-48BF-99FB-4B148A2659CF}" type="pres">
      <dgm:prSet presAssocID="{BB843291-862B-4744-8D3A-1247ADF07DCE}" presName="compNode" presStyleCnt="0"/>
      <dgm:spPr/>
    </dgm:pt>
    <dgm:pt modelId="{5709DBE3-38FF-4EB1-AF9C-4C826875100B}" type="pres">
      <dgm:prSet presAssocID="{BB843291-862B-4744-8D3A-1247ADF07DCE}" presName="bgRect" presStyleLbl="bgShp" presStyleIdx="0" presStyleCnt="4"/>
      <dgm:spPr/>
    </dgm:pt>
    <dgm:pt modelId="{10A1D098-7854-4C58-ABF0-1B02304FA63E}" type="pres">
      <dgm:prSet presAssocID="{BB843291-862B-4744-8D3A-1247ADF07DC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rseshoe"/>
        </a:ext>
      </dgm:extLst>
    </dgm:pt>
    <dgm:pt modelId="{A0D983F7-3036-4679-84C7-64F6A0485CC0}" type="pres">
      <dgm:prSet presAssocID="{BB843291-862B-4744-8D3A-1247ADF07DCE}" presName="spaceRect" presStyleCnt="0"/>
      <dgm:spPr/>
    </dgm:pt>
    <dgm:pt modelId="{658AFD11-D847-418C-9472-735CA34831B1}" type="pres">
      <dgm:prSet presAssocID="{BB843291-862B-4744-8D3A-1247ADF07DCE}" presName="parTx" presStyleLbl="revTx" presStyleIdx="0" presStyleCnt="4">
        <dgm:presLayoutVars>
          <dgm:chMax val="0"/>
          <dgm:chPref val="0"/>
        </dgm:presLayoutVars>
      </dgm:prSet>
      <dgm:spPr/>
    </dgm:pt>
    <dgm:pt modelId="{7C8C92BC-DF3E-4EE1-8EF0-6DE28ABE1DAE}" type="pres">
      <dgm:prSet presAssocID="{EC010CEE-E8E2-4836-8268-19726934B8FA}" presName="sibTrans" presStyleCnt="0"/>
      <dgm:spPr/>
    </dgm:pt>
    <dgm:pt modelId="{962A510C-B0DF-45F4-BFCB-E3EA230D9288}" type="pres">
      <dgm:prSet presAssocID="{D6B98CEC-145C-44A5-8DFD-2EAFCFF8A79E}" presName="compNode" presStyleCnt="0"/>
      <dgm:spPr/>
    </dgm:pt>
    <dgm:pt modelId="{F6CA7097-BA6B-438B-80D3-E15EFB70C3F6}" type="pres">
      <dgm:prSet presAssocID="{D6B98CEC-145C-44A5-8DFD-2EAFCFF8A79E}" presName="bgRect" presStyleLbl="bgShp" presStyleIdx="1" presStyleCnt="4"/>
      <dgm:spPr/>
    </dgm:pt>
    <dgm:pt modelId="{40092F76-B03D-44F2-80BD-0FED27ADAD77}" type="pres">
      <dgm:prSet presAssocID="{D6B98CEC-145C-44A5-8DFD-2EAFCFF8A79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E22E63B-BE5C-40D5-A645-971F48B59425}" type="pres">
      <dgm:prSet presAssocID="{D6B98CEC-145C-44A5-8DFD-2EAFCFF8A79E}" presName="spaceRect" presStyleCnt="0"/>
      <dgm:spPr/>
    </dgm:pt>
    <dgm:pt modelId="{B09A9F39-690A-49DA-89AC-E7AB94E941BF}" type="pres">
      <dgm:prSet presAssocID="{D6B98CEC-145C-44A5-8DFD-2EAFCFF8A79E}" presName="parTx" presStyleLbl="revTx" presStyleIdx="1" presStyleCnt="4">
        <dgm:presLayoutVars>
          <dgm:chMax val="0"/>
          <dgm:chPref val="0"/>
        </dgm:presLayoutVars>
      </dgm:prSet>
      <dgm:spPr/>
    </dgm:pt>
    <dgm:pt modelId="{086D39C4-1E70-425A-B320-41C0806EDEBB}" type="pres">
      <dgm:prSet presAssocID="{9E7541D4-01DD-4057-9C3A-8BB8EA43E46D}" presName="sibTrans" presStyleCnt="0"/>
      <dgm:spPr/>
    </dgm:pt>
    <dgm:pt modelId="{3A055F8C-D680-420C-A720-C12CCA2ECBFD}" type="pres">
      <dgm:prSet presAssocID="{6828BA95-4D12-4303-970B-6BABA14F42D5}" presName="compNode" presStyleCnt="0"/>
      <dgm:spPr/>
    </dgm:pt>
    <dgm:pt modelId="{A16E4C57-54AA-4ABB-B225-C7D4186EDC18}" type="pres">
      <dgm:prSet presAssocID="{6828BA95-4D12-4303-970B-6BABA14F42D5}" presName="bgRect" presStyleLbl="bgShp" presStyleIdx="2" presStyleCnt="4"/>
      <dgm:spPr/>
    </dgm:pt>
    <dgm:pt modelId="{34C2F982-292A-430E-A654-101D1B28D4EC}" type="pres">
      <dgm:prSet presAssocID="{6828BA95-4D12-4303-970B-6BABA14F42D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68C017BB-3158-46A9-A8AE-164EFCC6E153}" type="pres">
      <dgm:prSet presAssocID="{6828BA95-4D12-4303-970B-6BABA14F42D5}" presName="spaceRect" presStyleCnt="0"/>
      <dgm:spPr/>
    </dgm:pt>
    <dgm:pt modelId="{D592E624-51B1-4F2B-9EE8-AF580C47F25E}" type="pres">
      <dgm:prSet presAssocID="{6828BA95-4D12-4303-970B-6BABA14F42D5}" presName="parTx" presStyleLbl="revTx" presStyleIdx="2" presStyleCnt="4" custScaleY="95777">
        <dgm:presLayoutVars>
          <dgm:chMax val="0"/>
          <dgm:chPref val="0"/>
        </dgm:presLayoutVars>
      </dgm:prSet>
      <dgm:spPr/>
    </dgm:pt>
    <dgm:pt modelId="{ADAEC01D-A2B7-48A5-B082-8EBC1EBD0D73}" type="pres">
      <dgm:prSet presAssocID="{93A3A63D-192A-468C-91A3-1521163AB4BE}" presName="sibTrans" presStyleCnt="0"/>
      <dgm:spPr/>
    </dgm:pt>
    <dgm:pt modelId="{8969C5CC-025C-4D93-9BCB-980BD3EF9D96}" type="pres">
      <dgm:prSet presAssocID="{5B9A8583-4252-48A8-8703-86D0648012AF}" presName="compNode" presStyleCnt="0"/>
      <dgm:spPr/>
    </dgm:pt>
    <dgm:pt modelId="{48854795-97CB-411C-9FBD-84921EAF5B11}" type="pres">
      <dgm:prSet presAssocID="{5B9A8583-4252-48A8-8703-86D0648012AF}" presName="bgRect" presStyleLbl="bgShp" presStyleIdx="3" presStyleCnt="4" custScaleY="94630"/>
      <dgm:spPr/>
    </dgm:pt>
    <dgm:pt modelId="{E35A8DC7-296F-45FB-AFAE-E6D4CEA81A5E}" type="pres">
      <dgm:prSet presAssocID="{5B9A8583-4252-48A8-8703-86D0648012A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26CD2FD-BA79-4F2A-A262-77A2E02CE426}" type="pres">
      <dgm:prSet presAssocID="{5B9A8583-4252-48A8-8703-86D0648012AF}" presName="spaceRect" presStyleCnt="0"/>
      <dgm:spPr/>
    </dgm:pt>
    <dgm:pt modelId="{2A0CE5D7-B469-4C7E-854E-0E6C120223C1}" type="pres">
      <dgm:prSet presAssocID="{5B9A8583-4252-48A8-8703-86D0648012A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4D07859-4DDC-49F4-AEDE-0CCE2FC0BA04}" srcId="{43641A9A-1C93-4D06-9199-1E49E90EEB4F}" destId="{5B9A8583-4252-48A8-8703-86D0648012AF}" srcOrd="3" destOrd="0" parTransId="{33A27A99-98F2-4B63-B1D2-D1953FB67DFA}" sibTransId="{C66BF40B-5B7F-4984-A072-582365CB42D9}"/>
    <dgm:cxn modelId="{EB958285-76D8-468C-9643-D4C611F028E5}" srcId="{43641A9A-1C93-4D06-9199-1E49E90EEB4F}" destId="{D6B98CEC-145C-44A5-8DFD-2EAFCFF8A79E}" srcOrd="1" destOrd="0" parTransId="{02CE600F-A597-4028-934D-A13E9E8890CC}" sibTransId="{9E7541D4-01DD-4057-9C3A-8BB8EA43E46D}"/>
    <dgm:cxn modelId="{82B4AB92-8780-4F30-838B-9C7304CBA19A}" srcId="{43641A9A-1C93-4D06-9199-1E49E90EEB4F}" destId="{6828BA95-4D12-4303-970B-6BABA14F42D5}" srcOrd="2" destOrd="0" parTransId="{509ABF6F-07FC-4C46-8D5A-81F60394D07A}" sibTransId="{93A3A63D-192A-468C-91A3-1521163AB4BE}"/>
    <dgm:cxn modelId="{814925CC-EC97-499A-A65B-558CDBF5D2F0}" type="presOf" srcId="{BB843291-862B-4744-8D3A-1247ADF07DCE}" destId="{658AFD11-D847-418C-9472-735CA34831B1}" srcOrd="0" destOrd="0" presId="urn:microsoft.com/office/officeart/2018/2/layout/IconVerticalSolidList"/>
    <dgm:cxn modelId="{B595FAD4-D898-4BAB-A5BA-6B14824D7EAD}" type="presOf" srcId="{43641A9A-1C93-4D06-9199-1E49E90EEB4F}" destId="{CE161D4D-1AA9-4E65-ADFA-30526D4408D4}" srcOrd="0" destOrd="0" presId="urn:microsoft.com/office/officeart/2018/2/layout/IconVerticalSolidList"/>
    <dgm:cxn modelId="{3D2E8ADA-1C0A-4E23-80E2-39F42E30E4DA}" srcId="{43641A9A-1C93-4D06-9199-1E49E90EEB4F}" destId="{BB843291-862B-4744-8D3A-1247ADF07DCE}" srcOrd="0" destOrd="0" parTransId="{504A435E-84B3-4321-B59A-AEECE0629919}" sibTransId="{EC010CEE-E8E2-4836-8268-19726934B8FA}"/>
    <dgm:cxn modelId="{3A2A15DF-B969-43C5-8BB9-A182E180B183}" type="presOf" srcId="{6828BA95-4D12-4303-970B-6BABA14F42D5}" destId="{D592E624-51B1-4F2B-9EE8-AF580C47F25E}" srcOrd="0" destOrd="0" presId="urn:microsoft.com/office/officeart/2018/2/layout/IconVerticalSolidList"/>
    <dgm:cxn modelId="{E27934E9-92B7-4EAC-B23A-C6DD7CC1B2C5}" type="presOf" srcId="{D6B98CEC-145C-44A5-8DFD-2EAFCFF8A79E}" destId="{B09A9F39-690A-49DA-89AC-E7AB94E941BF}" srcOrd="0" destOrd="0" presId="urn:microsoft.com/office/officeart/2018/2/layout/IconVerticalSolidList"/>
    <dgm:cxn modelId="{89E808F6-96B5-465D-9DB9-26894AE61962}" type="presOf" srcId="{5B9A8583-4252-48A8-8703-86D0648012AF}" destId="{2A0CE5D7-B469-4C7E-854E-0E6C120223C1}" srcOrd="0" destOrd="0" presId="urn:microsoft.com/office/officeart/2018/2/layout/IconVerticalSolidList"/>
    <dgm:cxn modelId="{914108BC-C07E-449C-82F7-F8FB43B418C3}" type="presParOf" srcId="{CE161D4D-1AA9-4E65-ADFA-30526D4408D4}" destId="{A879CE1C-08EB-48BF-99FB-4B148A2659CF}" srcOrd="0" destOrd="0" presId="urn:microsoft.com/office/officeart/2018/2/layout/IconVerticalSolidList"/>
    <dgm:cxn modelId="{A48604AE-BDD9-4C46-A457-B685F26692EF}" type="presParOf" srcId="{A879CE1C-08EB-48BF-99FB-4B148A2659CF}" destId="{5709DBE3-38FF-4EB1-AF9C-4C826875100B}" srcOrd="0" destOrd="0" presId="urn:microsoft.com/office/officeart/2018/2/layout/IconVerticalSolidList"/>
    <dgm:cxn modelId="{1B0C2D35-7237-473A-9014-0529F4E26A3F}" type="presParOf" srcId="{A879CE1C-08EB-48BF-99FB-4B148A2659CF}" destId="{10A1D098-7854-4C58-ABF0-1B02304FA63E}" srcOrd="1" destOrd="0" presId="urn:microsoft.com/office/officeart/2018/2/layout/IconVerticalSolidList"/>
    <dgm:cxn modelId="{9D01C6B7-E1A8-425E-BF9A-46EDEAB137F5}" type="presParOf" srcId="{A879CE1C-08EB-48BF-99FB-4B148A2659CF}" destId="{A0D983F7-3036-4679-84C7-64F6A0485CC0}" srcOrd="2" destOrd="0" presId="urn:microsoft.com/office/officeart/2018/2/layout/IconVerticalSolidList"/>
    <dgm:cxn modelId="{CEF5F319-5F70-4CC8-8F67-EC577C45BEC5}" type="presParOf" srcId="{A879CE1C-08EB-48BF-99FB-4B148A2659CF}" destId="{658AFD11-D847-418C-9472-735CA34831B1}" srcOrd="3" destOrd="0" presId="urn:microsoft.com/office/officeart/2018/2/layout/IconVerticalSolidList"/>
    <dgm:cxn modelId="{95F3DC81-E6BB-46FD-B8F7-516F5CFC93BA}" type="presParOf" srcId="{CE161D4D-1AA9-4E65-ADFA-30526D4408D4}" destId="{7C8C92BC-DF3E-4EE1-8EF0-6DE28ABE1DAE}" srcOrd="1" destOrd="0" presId="urn:microsoft.com/office/officeart/2018/2/layout/IconVerticalSolidList"/>
    <dgm:cxn modelId="{A6A56A4E-8450-4431-8AB6-DD8AD528450B}" type="presParOf" srcId="{CE161D4D-1AA9-4E65-ADFA-30526D4408D4}" destId="{962A510C-B0DF-45F4-BFCB-E3EA230D9288}" srcOrd="2" destOrd="0" presId="urn:microsoft.com/office/officeart/2018/2/layout/IconVerticalSolidList"/>
    <dgm:cxn modelId="{2817F38A-128C-470B-9279-BEB1065F5768}" type="presParOf" srcId="{962A510C-B0DF-45F4-BFCB-E3EA230D9288}" destId="{F6CA7097-BA6B-438B-80D3-E15EFB70C3F6}" srcOrd="0" destOrd="0" presId="urn:microsoft.com/office/officeart/2018/2/layout/IconVerticalSolidList"/>
    <dgm:cxn modelId="{A9F78972-A0E8-45E2-9371-1736EA62A65A}" type="presParOf" srcId="{962A510C-B0DF-45F4-BFCB-E3EA230D9288}" destId="{40092F76-B03D-44F2-80BD-0FED27ADAD77}" srcOrd="1" destOrd="0" presId="urn:microsoft.com/office/officeart/2018/2/layout/IconVerticalSolidList"/>
    <dgm:cxn modelId="{865D9AEB-FC16-4966-A8BD-74467989FC76}" type="presParOf" srcId="{962A510C-B0DF-45F4-BFCB-E3EA230D9288}" destId="{BE22E63B-BE5C-40D5-A645-971F48B59425}" srcOrd="2" destOrd="0" presId="urn:microsoft.com/office/officeart/2018/2/layout/IconVerticalSolidList"/>
    <dgm:cxn modelId="{C3E6235A-1E5B-4F81-A876-DFDF92D96F17}" type="presParOf" srcId="{962A510C-B0DF-45F4-BFCB-E3EA230D9288}" destId="{B09A9F39-690A-49DA-89AC-E7AB94E941BF}" srcOrd="3" destOrd="0" presId="urn:microsoft.com/office/officeart/2018/2/layout/IconVerticalSolidList"/>
    <dgm:cxn modelId="{85ECB459-5E8B-45B5-8A3B-CC20569E3A0F}" type="presParOf" srcId="{CE161D4D-1AA9-4E65-ADFA-30526D4408D4}" destId="{086D39C4-1E70-425A-B320-41C0806EDEBB}" srcOrd="3" destOrd="0" presId="urn:microsoft.com/office/officeart/2018/2/layout/IconVerticalSolidList"/>
    <dgm:cxn modelId="{1D34362F-BFA4-4A77-92B2-A71BBBFC8815}" type="presParOf" srcId="{CE161D4D-1AA9-4E65-ADFA-30526D4408D4}" destId="{3A055F8C-D680-420C-A720-C12CCA2ECBFD}" srcOrd="4" destOrd="0" presId="urn:microsoft.com/office/officeart/2018/2/layout/IconVerticalSolidList"/>
    <dgm:cxn modelId="{E65237F5-34FC-4E98-A924-69F95A251D65}" type="presParOf" srcId="{3A055F8C-D680-420C-A720-C12CCA2ECBFD}" destId="{A16E4C57-54AA-4ABB-B225-C7D4186EDC18}" srcOrd="0" destOrd="0" presId="urn:microsoft.com/office/officeart/2018/2/layout/IconVerticalSolidList"/>
    <dgm:cxn modelId="{2E3B48E9-6879-48D7-9350-D79F12029C4E}" type="presParOf" srcId="{3A055F8C-D680-420C-A720-C12CCA2ECBFD}" destId="{34C2F982-292A-430E-A654-101D1B28D4EC}" srcOrd="1" destOrd="0" presId="urn:microsoft.com/office/officeart/2018/2/layout/IconVerticalSolidList"/>
    <dgm:cxn modelId="{2BE4EAD5-B472-421E-83DB-AE07430BD836}" type="presParOf" srcId="{3A055F8C-D680-420C-A720-C12CCA2ECBFD}" destId="{68C017BB-3158-46A9-A8AE-164EFCC6E153}" srcOrd="2" destOrd="0" presId="urn:microsoft.com/office/officeart/2018/2/layout/IconVerticalSolidList"/>
    <dgm:cxn modelId="{7E5FA3E6-6F14-40C1-9A6D-A85D3F27F3FC}" type="presParOf" srcId="{3A055F8C-D680-420C-A720-C12CCA2ECBFD}" destId="{D592E624-51B1-4F2B-9EE8-AF580C47F25E}" srcOrd="3" destOrd="0" presId="urn:microsoft.com/office/officeart/2018/2/layout/IconVerticalSolidList"/>
    <dgm:cxn modelId="{114E90B5-6120-47EC-9815-940002E0B0BC}" type="presParOf" srcId="{CE161D4D-1AA9-4E65-ADFA-30526D4408D4}" destId="{ADAEC01D-A2B7-48A5-B082-8EBC1EBD0D73}" srcOrd="5" destOrd="0" presId="urn:microsoft.com/office/officeart/2018/2/layout/IconVerticalSolidList"/>
    <dgm:cxn modelId="{733738D3-CA9A-418B-82E8-3CE481362602}" type="presParOf" srcId="{CE161D4D-1AA9-4E65-ADFA-30526D4408D4}" destId="{8969C5CC-025C-4D93-9BCB-980BD3EF9D96}" srcOrd="6" destOrd="0" presId="urn:microsoft.com/office/officeart/2018/2/layout/IconVerticalSolidList"/>
    <dgm:cxn modelId="{AA2060BA-2BC7-4DCA-8E90-E683AE640A8F}" type="presParOf" srcId="{8969C5CC-025C-4D93-9BCB-980BD3EF9D96}" destId="{48854795-97CB-411C-9FBD-84921EAF5B11}" srcOrd="0" destOrd="0" presId="urn:microsoft.com/office/officeart/2018/2/layout/IconVerticalSolidList"/>
    <dgm:cxn modelId="{91D40D8A-1A79-4435-92CA-60711673320B}" type="presParOf" srcId="{8969C5CC-025C-4D93-9BCB-980BD3EF9D96}" destId="{E35A8DC7-296F-45FB-AFAE-E6D4CEA81A5E}" srcOrd="1" destOrd="0" presId="urn:microsoft.com/office/officeart/2018/2/layout/IconVerticalSolidList"/>
    <dgm:cxn modelId="{8FB647A4-76EA-45DF-84B6-994BF26CF38F}" type="presParOf" srcId="{8969C5CC-025C-4D93-9BCB-980BD3EF9D96}" destId="{626CD2FD-BA79-4F2A-A262-77A2E02CE426}" srcOrd="2" destOrd="0" presId="urn:microsoft.com/office/officeart/2018/2/layout/IconVerticalSolidList"/>
    <dgm:cxn modelId="{E5F11BCF-92CF-4648-84A8-4560076933D0}" type="presParOf" srcId="{8969C5CC-025C-4D93-9BCB-980BD3EF9D96}" destId="{2A0CE5D7-B469-4C7E-854E-0E6C120223C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3641A9A-1C93-4D06-9199-1E49E90EEB4F}" type="doc">
      <dgm:prSet loTypeId="urn:microsoft.com/office/officeart/2005/8/layout/vProcess5" loCatId="process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BB843291-862B-4744-8D3A-1247ADF07DCE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UK government need to share positive attainment school outcomes for others to follow.</a:t>
          </a:r>
        </a:p>
      </dgm:t>
    </dgm:pt>
    <dgm:pt modelId="{504A435E-84B3-4321-B59A-AEECE0629919}" type="parTrans" cxnId="{3D2E8ADA-1C0A-4E23-80E2-39F42E30E4DA}">
      <dgm:prSet/>
      <dgm:spPr/>
      <dgm:t>
        <a:bodyPr/>
        <a:lstStyle/>
        <a:p>
          <a:endParaRPr lang="en-US"/>
        </a:p>
      </dgm:t>
    </dgm:pt>
    <dgm:pt modelId="{EC010CEE-E8E2-4836-8268-19726934B8FA}" type="sibTrans" cxnId="{3D2E8ADA-1C0A-4E23-80E2-39F42E30E4DA}">
      <dgm:prSet/>
      <dgm:spPr/>
      <dgm:t>
        <a:bodyPr/>
        <a:lstStyle/>
        <a:p>
          <a:endParaRPr lang="en-US"/>
        </a:p>
      </dgm:t>
    </dgm:pt>
    <dgm:pt modelId="{6828BA95-4D12-4303-970B-6BABA14F42D5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School transition schedules to start earlier to reduce apprehension of learners.</a:t>
          </a:r>
        </a:p>
      </dgm:t>
    </dgm:pt>
    <dgm:pt modelId="{509ABF6F-07FC-4C46-8D5A-81F60394D07A}" type="parTrans" cxnId="{82B4AB92-8780-4F30-838B-9C7304CBA19A}">
      <dgm:prSet/>
      <dgm:spPr/>
      <dgm:t>
        <a:bodyPr/>
        <a:lstStyle/>
        <a:p>
          <a:endParaRPr lang="en-US"/>
        </a:p>
      </dgm:t>
    </dgm:pt>
    <dgm:pt modelId="{93A3A63D-192A-468C-91A3-1521163AB4BE}" type="sibTrans" cxnId="{82B4AB92-8780-4F30-838B-9C7304CBA19A}">
      <dgm:prSet/>
      <dgm:spPr/>
      <dgm:t>
        <a:bodyPr/>
        <a:lstStyle/>
        <a:p>
          <a:endParaRPr lang="en-US"/>
        </a:p>
      </dgm:t>
    </dgm:pt>
    <dgm:pt modelId="{5B9A8583-4252-48A8-8703-86D0648012AF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Additional teaching support to increase learning outcomes. </a:t>
          </a:r>
        </a:p>
      </dgm:t>
    </dgm:pt>
    <dgm:pt modelId="{33A27A99-98F2-4B63-B1D2-D1953FB67DFA}" type="parTrans" cxnId="{B4D07859-4DDC-49F4-AEDE-0CCE2FC0BA04}">
      <dgm:prSet/>
      <dgm:spPr/>
      <dgm:t>
        <a:bodyPr/>
        <a:lstStyle/>
        <a:p>
          <a:endParaRPr lang="en-US"/>
        </a:p>
      </dgm:t>
    </dgm:pt>
    <dgm:pt modelId="{C66BF40B-5B7F-4984-A072-582365CB42D9}" type="sibTrans" cxnId="{B4D07859-4DDC-49F4-AEDE-0CCE2FC0BA04}">
      <dgm:prSet/>
      <dgm:spPr/>
      <dgm:t>
        <a:bodyPr/>
        <a:lstStyle/>
        <a:p>
          <a:endParaRPr lang="en-US"/>
        </a:p>
      </dgm:t>
    </dgm:pt>
    <dgm:pt modelId="{D6B98CEC-145C-44A5-8DFD-2EAFCFF8A79E}">
      <dgm:prSet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Importance of early education settings: Flying Start provision accessible for all.</a:t>
          </a:r>
        </a:p>
      </dgm:t>
    </dgm:pt>
    <dgm:pt modelId="{9E7541D4-01DD-4057-9C3A-8BB8EA43E46D}" type="sibTrans" cxnId="{EB958285-76D8-468C-9643-D4C611F028E5}">
      <dgm:prSet/>
      <dgm:spPr/>
      <dgm:t>
        <a:bodyPr/>
        <a:lstStyle/>
        <a:p>
          <a:endParaRPr lang="en-US"/>
        </a:p>
      </dgm:t>
    </dgm:pt>
    <dgm:pt modelId="{02CE600F-A597-4028-934D-A13E9E8890CC}" type="parTrans" cxnId="{EB958285-76D8-468C-9643-D4C611F028E5}">
      <dgm:prSet/>
      <dgm:spPr/>
      <dgm:t>
        <a:bodyPr/>
        <a:lstStyle/>
        <a:p>
          <a:endParaRPr lang="en-US"/>
        </a:p>
      </dgm:t>
    </dgm:pt>
    <dgm:pt modelId="{F08295DF-A8D9-46E6-B328-48A447649A72}" type="pres">
      <dgm:prSet presAssocID="{43641A9A-1C93-4D06-9199-1E49E90EEB4F}" presName="outerComposite" presStyleCnt="0">
        <dgm:presLayoutVars>
          <dgm:chMax val="5"/>
          <dgm:dir/>
          <dgm:resizeHandles val="exact"/>
        </dgm:presLayoutVars>
      </dgm:prSet>
      <dgm:spPr/>
    </dgm:pt>
    <dgm:pt modelId="{BB6E0FD2-9AC4-4074-8FE0-FD8A3BDE5F5A}" type="pres">
      <dgm:prSet presAssocID="{43641A9A-1C93-4D06-9199-1E49E90EEB4F}" presName="dummyMaxCanvas" presStyleCnt="0">
        <dgm:presLayoutVars/>
      </dgm:prSet>
      <dgm:spPr/>
    </dgm:pt>
    <dgm:pt modelId="{C0327036-F3F5-45CC-B8DF-7B2C64F8373C}" type="pres">
      <dgm:prSet presAssocID="{43641A9A-1C93-4D06-9199-1E49E90EEB4F}" presName="FourNodes_1" presStyleLbl="node1" presStyleIdx="0" presStyleCnt="4">
        <dgm:presLayoutVars>
          <dgm:bulletEnabled val="1"/>
        </dgm:presLayoutVars>
      </dgm:prSet>
      <dgm:spPr/>
    </dgm:pt>
    <dgm:pt modelId="{46E8DE9E-C1F3-493D-9627-54FF1057D451}" type="pres">
      <dgm:prSet presAssocID="{43641A9A-1C93-4D06-9199-1E49E90EEB4F}" presName="FourNodes_2" presStyleLbl="node1" presStyleIdx="1" presStyleCnt="4">
        <dgm:presLayoutVars>
          <dgm:bulletEnabled val="1"/>
        </dgm:presLayoutVars>
      </dgm:prSet>
      <dgm:spPr/>
    </dgm:pt>
    <dgm:pt modelId="{AD3D7E30-1EB6-43AF-8118-4FA372241C97}" type="pres">
      <dgm:prSet presAssocID="{43641A9A-1C93-4D06-9199-1E49E90EEB4F}" presName="FourNodes_3" presStyleLbl="node1" presStyleIdx="2" presStyleCnt="4">
        <dgm:presLayoutVars>
          <dgm:bulletEnabled val="1"/>
        </dgm:presLayoutVars>
      </dgm:prSet>
      <dgm:spPr/>
    </dgm:pt>
    <dgm:pt modelId="{A80DBD8D-22BA-46AF-8A0A-0BBE9858790D}" type="pres">
      <dgm:prSet presAssocID="{43641A9A-1C93-4D06-9199-1E49E90EEB4F}" presName="FourNodes_4" presStyleLbl="node1" presStyleIdx="3" presStyleCnt="4">
        <dgm:presLayoutVars>
          <dgm:bulletEnabled val="1"/>
        </dgm:presLayoutVars>
      </dgm:prSet>
      <dgm:spPr/>
    </dgm:pt>
    <dgm:pt modelId="{3B2BDC6C-1953-4449-A4DF-62864F8752DA}" type="pres">
      <dgm:prSet presAssocID="{43641A9A-1C93-4D06-9199-1E49E90EEB4F}" presName="FourConn_1-2" presStyleLbl="fgAccFollowNode1" presStyleIdx="0" presStyleCnt="3">
        <dgm:presLayoutVars>
          <dgm:bulletEnabled val="1"/>
        </dgm:presLayoutVars>
      </dgm:prSet>
      <dgm:spPr/>
    </dgm:pt>
    <dgm:pt modelId="{88C71C3D-9F90-4E13-A6AB-B855D83A067C}" type="pres">
      <dgm:prSet presAssocID="{43641A9A-1C93-4D06-9199-1E49E90EEB4F}" presName="FourConn_2-3" presStyleLbl="fgAccFollowNode1" presStyleIdx="1" presStyleCnt="3">
        <dgm:presLayoutVars>
          <dgm:bulletEnabled val="1"/>
        </dgm:presLayoutVars>
      </dgm:prSet>
      <dgm:spPr/>
    </dgm:pt>
    <dgm:pt modelId="{0B7A70B4-470C-49A5-BC2D-3050360945BA}" type="pres">
      <dgm:prSet presAssocID="{43641A9A-1C93-4D06-9199-1E49E90EEB4F}" presName="FourConn_3-4" presStyleLbl="fgAccFollowNode1" presStyleIdx="2" presStyleCnt="3">
        <dgm:presLayoutVars>
          <dgm:bulletEnabled val="1"/>
        </dgm:presLayoutVars>
      </dgm:prSet>
      <dgm:spPr/>
    </dgm:pt>
    <dgm:pt modelId="{D15D868B-9BCC-4DDE-BE03-E6DF630A4F68}" type="pres">
      <dgm:prSet presAssocID="{43641A9A-1C93-4D06-9199-1E49E90EEB4F}" presName="FourNodes_1_text" presStyleLbl="node1" presStyleIdx="3" presStyleCnt="4">
        <dgm:presLayoutVars>
          <dgm:bulletEnabled val="1"/>
        </dgm:presLayoutVars>
      </dgm:prSet>
      <dgm:spPr/>
    </dgm:pt>
    <dgm:pt modelId="{5A035F0E-E071-4FEB-96E1-BC0B99592674}" type="pres">
      <dgm:prSet presAssocID="{43641A9A-1C93-4D06-9199-1E49E90EEB4F}" presName="FourNodes_2_text" presStyleLbl="node1" presStyleIdx="3" presStyleCnt="4">
        <dgm:presLayoutVars>
          <dgm:bulletEnabled val="1"/>
        </dgm:presLayoutVars>
      </dgm:prSet>
      <dgm:spPr/>
    </dgm:pt>
    <dgm:pt modelId="{8AE944B4-D8FD-45E5-8CA8-63DE662AE613}" type="pres">
      <dgm:prSet presAssocID="{43641A9A-1C93-4D06-9199-1E49E90EEB4F}" presName="FourNodes_3_text" presStyleLbl="node1" presStyleIdx="3" presStyleCnt="4">
        <dgm:presLayoutVars>
          <dgm:bulletEnabled val="1"/>
        </dgm:presLayoutVars>
      </dgm:prSet>
      <dgm:spPr/>
    </dgm:pt>
    <dgm:pt modelId="{50D0AB32-73E6-481D-8903-E11E74CFAB9C}" type="pres">
      <dgm:prSet presAssocID="{43641A9A-1C93-4D06-9199-1E49E90EEB4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854B909-4198-409C-AD01-E6ED63E0AA12}" type="presOf" srcId="{D6B98CEC-145C-44A5-8DFD-2EAFCFF8A79E}" destId="{5A035F0E-E071-4FEB-96E1-BC0B99592674}" srcOrd="1" destOrd="0" presId="urn:microsoft.com/office/officeart/2005/8/layout/vProcess5"/>
    <dgm:cxn modelId="{E5F6162E-ADD2-49A8-A1AA-6BD172ADEA97}" type="presOf" srcId="{5B9A8583-4252-48A8-8703-86D0648012AF}" destId="{50D0AB32-73E6-481D-8903-E11E74CFAB9C}" srcOrd="1" destOrd="0" presId="urn:microsoft.com/office/officeart/2005/8/layout/vProcess5"/>
    <dgm:cxn modelId="{A863A43A-AEDE-4822-AD08-5135ADCAD364}" type="presOf" srcId="{BB843291-862B-4744-8D3A-1247ADF07DCE}" destId="{D15D868B-9BCC-4DDE-BE03-E6DF630A4F68}" srcOrd="1" destOrd="0" presId="urn:microsoft.com/office/officeart/2005/8/layout/vProcess5"/>
    <dgm:cxn modelId="{8F976E3D-D789-4085-8769-B766B18A5FBA}" type="presOf" srcId="{BB843291-862B-4744-8D3A-1247ADF07DCE}" destId="{C0327036-F3F5-45CC-B8DF-7B2C64F8373C}" srcOrd="0" destOrd="0" presId="urn:microsoft.com/office/officeart/2005/8/layout/vProcess5"/>
    <dgm:cxn modelId="{285E2A53-E791-4102-950C-21DA1781D063}" type="presOf" srcId="{43641A9A-1C93-4D06-9199-1E49E90EEB4F}" destId="{F08295DF-A8D9-46E6-B328-48A447649A72}" srcOrd="0" destOrd="0" presId="urn:microsoft.com/office/officeart/2005/8/layout/vProcess5"/>
    <dgm:cxn modelId="{B4D07859-4DDC-49F4-AEDE-0CCE2FC0BA04}" srcId="{43641A9A-1C93-4D06-9199-1E49E90EEB4F}" destId="{5B9A8583-4252-48A8-8703-86D0648012AF}" srcOrd="3" destOrd="0" parTransId="{33A27A99-98F2-4B63-B1D2-D1953FB67DFA}" sibTransId="{C66BF40B-5B7F-4984-A072-582365CB42D9}"/>
    <dgm:cxn modelId="{8F8A607D-E519-4477-9BF7-1EFA462F1482}" type="presOf" srcId="{93A3A63D-192A-468C-91A3-1521163AB4BE}" destId="{0B7A70B4-470C-49A5-BC2D-3050360945BA}" srcOrd="0" destOrd="0" presId="urn:microsoft.com/office/officeart/2005/8/layout/vProcess5"/>
    <dgm:cxn modelId="{EB958285-76D8-468C-9643-D4C611F028E5}" srcId="{43641A9A-1C93-4D06-9199-1E49E90EEB4F}" destId="{D6B98CEC-145C-44A5-8DFD-2EAFCFF8A79E}" srcOrd="1" destOrd="0" parTransId="{02CE600F-A597-4028-934D-A13E9E8890CC}" sibTransId="{9E7541D4-01DD-4057-9C3A-8BB8EA43E46D}"/>
    <dgm:cxn modelId="{82B4AB92-8780-4F30-838B-9C7304CBA19A}" srcId="{43641A9A-1C93-4D06-9199-1E49E90EEB4F}" destId="{6828BA95-4D12-4303-970B-6BABA14F42D5}" srcOrd="2" destOrd="0" parTransId="{509ABF6F-07FC-4C46-8D5A-81F60394D07A}" sibTransId="{93A3A63D-192A-468C-91A3-1521163AB4BE}"/>
    <dgm:cxn modelId="{66F6899C-BE55-42F3-A053-5111D3E0E2F9}" type="presOf" srcId="{9E7541D4-01DD-4057-9C3A-8BB8EA43E46D}" destId="{88C71C3D-9F90-4E13-A6AB-B855D83A067C}" srcOrd="0" destOrd="0" presId="urn:microsoft.com/office/officeart/2005/8/layout/vProcess5"/>
    <dgm:cxn modelId="{0B2B35A5-F382-4AC7-B15B-4ACEB39CC44B}" type="presOf" srcId="{6828BA95-4D12-4303-970B-6BABA14F42D5}" destId="{AD3D7E30-1EB6-43AF-8118-4FA372241C97}" srcOrd="0" destOrd="0" presId="urn:microsoft.com/office/officeart/2005/8/layout/vProcess5"/>
    <dgm:cxn modelId="{1C7040B7-BEA9-49BD-B458-8F67CEFCEFC7}" type="presOf" srcId="{6828BA95-4D12-4303-970B-6BABA14F42D5}" destId="{8AE944B4-D8FD-45E5-8CA8-63DE662AE613}" srcOrd="1" destOrd="0" presId="urn:microsoft.com/office/officeart/2005/8/layout/vProcess5"/>
    <dgm:cxn modelId="{3D2E8ADA-1C0A-4E23-80E2-39F42E30E4DA}" srcId="{43641A9A-1C93-4D06-9199-1E49E90EEB4F}" destId="{BB843291-862B-4744-8D3A-1247ADF07DCE}" srcOrd="0" destOrd="0" parTransId="{504A435E-84B3-4321-B59A-AEECE0629919}" sibTransId="{EC010CEE-E8E2-4836-8268-19726934B8FA}"/>
    <dgm:cxn modelId="{31AC28E8-4CF9-4535-92C3-A8BE20BD176D}" type="presOf" srcId="{EC010CEE-E8E2-4836-8268-19726934B8FA}" destId="{3B2BDC6C-1953-4449-A4DF-62864F8752DA}" srcOrd="0" destOrd="0" presId="urn:microsoft.com/office/officeart/2005/8/layout/vProcess5"/>
    <dgm:cxn modelId="{AE5123F1-006A-4EF0-996B-D29A3C931954}" type="presOf" srcId="{5B9A8583-4252-48A8-8703-86D0648012AF}" destId="{A80DBD8D-22BA-46AF-8A0A-0BBE9858790D}" srcOrd="0" destOrd="0" presId="urn:microsoft.com/office/officeart/2005/8/layout/vProcess5"/>
    <dgm:cxn modelId="{84232CFE-B593-4654-9741-82A345989A03}" type="presOf" srcId="{D6B98CEC-145C-44A5-8DFD-2EAFCFF8A79E}" destId="{46E8DE9E-C1F3-493D-9627-54FF1057D451}" srcOrd="0" destOrd="0" presId="urn:microsoft.com/office/officeart/2005/8/layout/vProcess5"/>
    <dgm:cxn modelId="{B4C8E48A-ED2B-480D-96DD-F38D308AE73E}" type="presParOf" srcId="{F08295DF-A8D9-46E6-B328-48A447649A72}" destId="{BB6E0FD2-9AC4-4074-8FE0-FD8A3BDE5F5A}" srcOrd="0" destOrd="0" presId="urn:microsoft.com/office/officeart/2005/8/layout/vProcess5"/>
    <dgm:cxn modelId="{A370FCB6-9240-4C20-8503-F97DDD6AD311}" type="presParOf" srcId="{F08295DF-A8D9-46E6-B328-48A447649A72}" destId="{C0327036-F3F5-45CC-B8DF-7B2C64F8373C}" srcOrd="1" destOrd="0" presId="urn:microsoft.com/office/officeart/2005/8/layout/vProcess5"/>
    <dgm:cxn modelId="{49674E70-2F32-4316-8ACF-291A6403416E}" type="presParOf" srcId="{F08295DF-A8D9-46E6-B328-48A447649A72}" destId="{46E8DE9E-C1F3-493D-9627-54FF1057D451}" srcOrd="2" destOrd="0" presId="urn:microsoft.com/office/officeart/2005/8/layout/vProcess5"/>
    <dgm:cxn modelId="{284DC76A-A7B4-4B38-A467-FD8AEFD703AF}" type="presParOf" srcId="{F08295DF-A8D9-46E6-B328-48A447649A72}" destId="{AD3D7E30-1EB6-43AF-8118-4FA372241C97}" srcOrd="3" destOrd="0" presId="urn:microsoft.com/office/officeart/2005/8/layout/vProcess5"/>
    <dgm:cxn modelId="{12FE9684-F368-46CC-8085-C3B3AA76824E}" type="presParOf" srcId="{F08295DF-A8D9-46E6-B328-48A447649A72}" destId="{A80DBD8D-22BA-46AF-8A0A-0BBE9858790D}" srcOrd="4" destOrd="0" presId="urn:microsoft.com/office/officeart/2005/8/layout/vProcess5"/>
    <dgm:cxn modelId="{F3C43363-9162-4BFF-AAFC-0ECDA4F528D4}" type="presParOf" srcId="{F08295DF-A8D9-46E6-B328-48A447649A72}" destId="{3B2BDC6C-1953-4449-A4DF-62864F8752DA}" srcOrd="5" destOrd="0" presId="urn:microsoft.com/office/officeart/2005/8/layout/vProcess5"/>
    <dgm:cxn modelId="{11F3D853-AB7D-4E55-9BF3-B5DA452E839E}" type="presParOf" srcId="{F08295DF-A8D9-46E6-B328-48A447649A72}" destId="{88C71C3D-9F90-4E13-A6AB-B855D83A067C}" srcOrd="6" destOrd="0" presId="urn:microsoft.com/office/officeart/2005/8/layout/vProcess5"/>
    <dgm:cxn modelId="{EB5E2289-4D26-445C-A875-845B2B4CA4DC}" type="presParOf" srcId="{F08295DF-A8D9-46E6-B328-48A447649A72}" destId="{0B7A70B4-470C-49A5-BC2D-3050360945BA}" srcOrd="7" destOrd="0" presId="urn:microsoft.com/office/officeart/2005/8/layout/vProcess5"/>
    <dgm:cxn modelId="{DF015FF3-17FF-4419-9D16-0F424CC00761}" type="presParOf" srcId="{F08295DF-A8D9-46E6-B328-48A447649A72}" destId="{D15D868B-9BCC-4DDE-BE03-E6DF630A4F68}" srcOrd="8" destOrd="0" presId="urn:microsoft.com/office/officeart/2005/8/layout/vProcess5"/>
    <dgm:cxn modelId="{F1611C94-D175-4751-A947-BDA723CD42B2}" type="presParOf" srcId="{F08295DF-A8D9-46E6-B328-48A447649A72}" destId="{5A035F0E-E071-4FEB-96E1-BC0B99592674}" srcOrd="9" destOrd="0" presId="urn:microsoft.com/office/officeart/2005/8/layout/vProcess5"/>
    <dgm:cxn modelId="{C4DADC99-5C72-49C2-9004-5521F63E8E28}" type="presParOf" srcId="{F08295DF-A8D9-46E6-B328-48A447649A72}" destId="{8AE944B4-D8FD-45E5-8CA8-63DE662AE613}" srcOrd="10" destOrd="0" presId="urn:microsoft.com/office/officeart/2005/8/layout/vProcess5"/>
    <dgm:cxn modelId="{B3D9449E-3509-4650-939D-DA43A3E40C93}" type="presParOf" srcId="{F08295DF-A8D9-46E6-B328-48A447649A72}" destId="{50D0AB32-73E6-481D-8903-E11E74CFAB9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615687-6829-4532-884F-94DD243B6410}">
      <dsp:nvSpPr>
        <dsp:cNvPr id="0" name=""/>
        <dsp:cNvSpPr/>
      </dsp:nvSpPr>
      <dsp:spPr>
        <a:xfrm>
          <a:off x="0" y="201448"/>
          <a:ext cx="4594537" cy="7819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Covid-19 - an infectious respiratory disease (WHO, 2024).</a:t>
          </a:r>
          <a:endParaRPr lang="en-US" sz="1700" kern="1200" dirty="0"/>
        </a:p>
      </dsp:txBody>
      <dsp:txXfrm>
        <a:off x="38170" y="239618"/>
        <a:ext cx="4518197" cy="705585"/>
      </dsp:txXfrm>
    </dsp:sp>
    <dsp:sp modelId="{AD731E30-B723-4DEB-9BD3-584C20734748}">
      <dsp:nvSpPr>
        <dsp:cNvPr id="0" name=""/>
        <dsp:cNvSpPr/>
      </dsp:nvSpPr>
      <dsp:spPr>
        <a:xfrm>
          <a:off x="0" y="1032334"/>
          <a:ext cx="4594537" cy="7819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23-03-2020 - first lockdown.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01-06-2020 – schools reopen.</a:t>
          </a:r>
          <a:endParaRPr lang="en-US" sz="1700" kern="1200" dirty="0"/>
        </a:p>
      </dsp:txBody>
      <dsp:txXfrm>
        <a:off x="38170" y="1070504"/>
        <a:ext cx="4518197" cy="705585"/>
      </dsp:txXfrm>
    </dsp:sp>
    <dsp:sp modelId="{438610E1-EFC7-4A08-95AF-13382B4E8D70}">
      <dsp:nvSpPr>
        <dsp:cNvPr id="0" name=""/>
        <dsp:cNvSpPr/>
      </dsp:nvSpPr>
      <dsp:spPr>
        <a:xfrm>
          <a:off x="0" y="1863220"/>
          <a:ext cx="4594537" cy="7819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05-01-2021 – second lockdown.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08-03-2021 – schools reopen.</a:t>
          </a:r>
          <a:endParaRPr lang="en-US" sz="1700" kern="1200" dirty="0"/>
        </a:p>
      </dsp:txBody>
      <dsp:txXfrm>
        <a:off x="38170" y="1901390"/>
        <a:ext cx="4518197" cy="705585"/>
      </dsp:txXfrm>
    </dsp:sp>
    <dsp:sp modelId="{813A22A6-4CCA-4D1B-8BA6-A0AF3A032705}">
      <dsp:nvSpPr>
        <dsp:cNvPr id="0" name=""/>
        <dsp:cNvSpPr/>
      </dsp:nvSpPr>
      <dsp:spPr>
        <a:xfrm>
          <a:off x="0" y="2694105"/>
          <a:ext cx="4594537" cy="7819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Disadvantaged children attend school. S.W. – Assessed as vulnerable – </a:t>
          </a:r>
          <a:r>
            <a:rPr lang="en-US" sz="1700" b="1" kern="1200" dirty="0" err="1"/>
            <a:t>H.C.Plans</a:t>
          </a:r>
          <a:endParaRPr lang="en-US" sz="1700" b="1" kern="1200" dirty="0"/>
        </a:p>
      </dsp:txBody>
      <dsp:txXfrm>
        <a:off x="38170" y="2732275"/>
        <a:ext cx="4518197" cy="705585"/>
      </dsp:txXfrm>
    </dsp:sp>
    <dsp:sp modelId="{2DA111C9-2274-4ECB-8DAB-3DD76F657110}">
      <dsp:nvSpPr>
        <dsp:cNvPr id="0" name=""/>
        <dsp:cNvSpPr/>
      </dsp:nvSpPr>
      <dsp:spPr>
        <a:xfrm>
          <a:off x="0" y="3524991"/>
          <a:ext cx="4594537" cy="7819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(Ryan, 2021)</a:t>
          </a:r>
          <a:endParaRPr lang="en-US" sz="1700" kern="1200" dirty="0"/>
        </a:p>
      </dsp:txBody>
      <dsp:txXfrm>
        <a:off x="38170" y="3563161"/>
        <a:ext cx="4518197" cy="7055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5969A9-BE38-44C2-AE17-90D904334981}">
      <dsp:nvSpPr>
        <dsp:cNvPr id="0" name=""/>
        <dsp:cNvSpPr/>
      </dsp:nvSpPr>
      <dsp:spPr>
        <a:xfrm>
          <a:off x="0" y="653153"/>
          <a:ext cx="4488693" cy="6949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Attainment measures pupils who receive free school to pupils who never have.</a:t>
          </a:r>
        </a:p>
      </dsp:txBody>
      <dsp:txXfrm>
        <a:off x="33926" y="687079"/>
        <a:ext cx="4420841" cy="627128"/>
      </dsp:txXfrm>
    </dsp:sp>
    <dsp:sp modelId="{53E0B1A0-1770-444D-BCAF-B707A4A22DA3}">
      <dsp:nvSpPr>
        <dsp:cNvPr id="0" name=""/>
        <dsp:cNvSpPr/>
      </dsp:nvSpPr>
      <dsp:spPr>
        <a:xfrm>
          <a:off x="0" y="1399973"/>
          <a:ext cx="4488693" cy="6949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Different educational outcomes of children among poorer and wealthier backgrounds.</a:t>
          </a:r>
        </a:p>
      </dsp:txBody>
      <dsp:txXfrm>
        <a:off x="33926" y="1433899"/>
        <a:ext cx="4420841" cy="627128"/>
      </dsp:txXfrm>
    </dsp:sp>
    <dsp:sp modelId="{5713ACB7-9800-4179-A7F7-3F38B2E45D6D}">
      <dsp:nvSpPr>
        <dsp:cNvPr id="0" name=""/>
        <dsp:cNvSpPr/>
      </dsp:nvSpPr>
      <dsp:spPr>
        <a:xfrm>
          <a:off x="0" y="2146793"/>
          <a:ext cx="4488693" cy="6949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Face to face learning stops (interventions and support withdrawn). </a:t>
          </a:r>
        </a:p>
      </dsp:txBody>
      <dsp:txXfrm>
        <a:off x="33926" y="2180719"/>
        <a:ext cx="4420841" cy="627128"/>
      </dsp:txXfrm>
    </dsp:sp>
    <dsp:sp modelId="{BDF9D7F6-8F77-48A7-A534-FD90A6F4BE4B}">
      <dsp:nvSpPr>
        <dsp:cNvPr id="0" name=""/>
        <dsp:cNvSpPr/>
      </dsp:nvSpPr>
      <dsp:spPr>
        <a:xfrm>
          <a:off x="0" y="2893613"/>
          <a:ext cx="4488693" cy="6949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Homeschool and blended learning begins.</a:t>
          </a:r>
        </a:p>
      </dsp:txBody>
      <dsp:txXfrm>
        <a:off x="33926" y="2927539"/>
        <a:ext cx="4420841" cy="627128"/>
      </dsp:txXfrm>
    </dsp:sp>
    <dsp:sp modelId="{1E33EF2A-097D-4138-8794-45345A6153F0}">
      <dsp:nvSpPr>
        <dsp:cNvPr id="0" name=""/>
        <dsp:cNvSpPr/>
      </dsp:nvSpPr>
      <dsp:spPr>
        <a:xfrm>
          <a:off x="0" y="3640433"/>
          <a:ext cx="4488693" cy="6949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Outside agencies for children reduce services and stop school and home visits.</a:t>
          </a:r>
        </a:p>
      </dsp:txBody>
      <dsp:txXfrm>
        <a:off x="33926" y="3674359"/>
        <a:ext cx="4420841" cy="6271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FCA604-3087-4899-B1B9-B1D594A292A5}">
      <dsp:nvSpPr>
        <dsp:cNvPr id="0" name=""/>
        <dsp:cNvSpPr/>
      </dsp:nvSpPr>
      <dsp:spPr>
        <a:xfrm>
          <a:off x="691" y="240370"/>
          <a:ext cx="2698091" cy="161885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BBC News (2022) pupils from poorer backgrounds in Wales around 2 years behind. </a:t>
          </a:r>
        </a:p>
      </dsp:txBody>
      <dsp:txXfrm>
        <a:off x="691" y="240370"/>
        <a:ext cx="2698091" cy="1618854"/>
      </dsp:txXfrm>
    </dsp:sp>
    <dsp:sp modelId="{6B395F3A-53EF-479D-BC4B-214314BE935A}">
      <dsp:nvSpPr>
        <dsp:cNvPr id="0" name=""/>
        <dsp:cNvSpPr/>
      </dsp:nvSpPr>
      <dsp:spPr>
        <a:xfrm>
          <a:off x="2968592" y="240370"/>
          <a:ext cx="2698091" cy="161885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The Guardian (Dugan, 2024) disadvantaged pupils further behind maths in England.</a:t>
          </a:r>
          <a:endParaRPr lang="en-US" sz="2000" b="1" kern="1200"/>
        </a:p>
      </dsp:txBody>
      <dsp:txXfrm>
        <a:off x="2968592" y="240370"/>
        <a:ext cx="2698091" cy="1618854"/>
      </dsp:txXfrm>
    </dsp:sp>
    <dsp:sp modelId="{70A41DAD-5838-4DD3-AB16-D0BBDCDFE411}">
      <dsp:nvSpPr>
        <dsp:cNvPr id="0" name=""/>
        <dsp:cNvSpPr/>
      </dsp:nvSpPr>
      <dsp:spPr>
        <a:xfrm>
          <a:off x="691" y="2129034"/>
          <a:ext cx="2698091" cy="161885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BBC News (Whyte, 2021) attainment gap in Scotland literacy and numeracy increased. </a:t>
          </a:r>
        </a:p>
      </dsp:txBody>
      <dsp:txXfrm>
        <a:off x="691" y="2129034"/>
        <a:ext cx="2698091" cy="1618854"/>
      </dsp:txXfrm>
    </dsp:sp>
    <dsp:sp modelId="{1E936837-EABB-4470-A9D3-09964826FA58}">
      <dsp:nvSpPr>
        <dsp:cNvPr id="0" name=""/>
        <dsp:cNvSpPr/>
      </dsp:nvSpPr>
      <dsp:spPr>
        <a:xfrm>
          <a:off x="2968592" y="2129034"/>
          <a:ext cx="2698091" cy="161885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ITV News (2023) learning loss for disadvantaged pupils in England is greater than their peers.</a:t>
          </a:r>
        </a:p>
      </dsp:txBody>
      <dsp:txXfrm>
        <a:off x="2968592" y="2129034"/>
        <a:ext cx="2698091" cy="1618854"/>
      </dsp:txXfrm>
    </dsp:sp>
    <dsp:sp modelId="{DBC39A92-F208-4B0C-BC3D-D0F90E6F7191}">
      <dsp:nvSpPr>
        <dsp:cNvPr id="0" name=""/>
        <dsp:cNvSpPr/>
      </dsp:nvSpPr>
      <dsp:spPr>
        <a:xfrm>
          <a:off x="1484641" y="4017698"/>
          <a:ext cx="2698091" cy="161885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Covid 19 wipes out ten years of reducing the attainment gap and as large as twenty years ago. (BBC, 2022).</a:t>
          </a:r>
        </a:p>
      </dsp:txBody>
      <dsp:txXfrm>
        <a:off x="1484641" y="4017698"/>
        <a:ext cx="2698091" cy="16188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09DBE3-38FF-4EB1-AF9C-4C826875100B}">
      <dsp:nvSpPr>
        <dsp:cNvPr id="0" name=""/>
        <dsp:cNvSpPr/>
      </dsp:nvSpPr>
      <dsp:spPr>
        <a:xfrm>
          <a:off x="0" y="81194"/>
          <a:ext cx="6241150" cy="114909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0A1D098-7854-4C58-ABF0-1B02304FA63E}">
      <dsp:nvSpPr>
        <dsp:cNvPr id="0" name=""/>
        <dsp:cNvSpPr/>
      </dsp:nvSpPr>
      <dsp:spPr>
        <a:xfrm>
          <a:off x="366967" y="322134"/>
          <a:ext cx="667213" cy="6672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58AFD11-D847-418C-9472-735CA34831B1}">
      <dsp:nvSpPr>
        <dsp:cNvPr id="0" name=""/>
        <dsp:cNvSpPr/>
      </dsp:nvSpPr>
      <dsp:spPr>
        <a:xfrm>
          <a:off x="1401149" y="81194"/>
          <a:ext cx="4817760" cy="1148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573" tIns="121573" rIns="121573" bIns="12157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Government award over £30m contract Randstad to recover lost learning (Lough, 2022).</a:t>
          </a:r>
        </a:p>
      </dsp:txBody>
      <dsp:txXfrm>
        <a:off x="1401149" y="81194"/>
        <a:ext cx="4817760" cy="1148717"/>
      </dsp:txXfrm>
    </dsp:sp>
    <dsp:sp modelId="{F6CA7097-BA6B-438B-80D3-E15EFB70C3F6}">
      <dsp:nvSpPr>
        <dsp:cNvPr id="0" name=""/>
        <dsp:cNvSpPr/>
      </dsp:nvSpPr>
      <dsp:spPr>
        <a:xfrm>
          <a:off x="0" y="1607067"/>
          <a:ext cx="6241150" cy="114909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0092F76-B03D-44F2-80BD-0FED27ADAD77}">
      <dsp:nvSpPr>
        <dsp:cNvPr id="0" name=""/>
        <dsp:cNvSpPr/>
      </dsp:nvSpPr>
      <dsp:spPr>
        <a:xfrm>
          <a:off x="366967" y="1848007"/>
          <a:ext cx="667213" cy="6672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09A9F39-690A-49DA-89AC-E7AB94E941BF}">
      <dsp:nvSpPr>
        <dsp:cNvPr id="0" name=""/>
        <dsp:cNvSpPr/>
      </dsp:nvSpPr>
      <dsp:spPr>
        <a:xfrm>
          <a:off x="1401149" y="1607067"/>
          <a:ext cx="4817760" cy="1148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573" tIns="121573" rIns="121573" bIns="12157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Government distribute £700m package for Education (2021).</a:t>
          </a:r>
        </a:p>
      </dsp:txBody>
      <dsp:txXfrm>
        <a:off x="1401149" y="1607067"/>
        <a:ext cx="4817760" cy="1148717"/>
      </dsp:txXfrm>
    </dsp:sp>
    <dsp:sp modelId="{A16E4C57-54AA-4ABB-B225-C7D4186EDC18}">
      <dsp:nvSpPr>
        <dsp:cNvPr id="0" name=""/>
        <dsp:cNvSpPr/>
      </dsp:nvSpPr>
      <dsp:spPr>
        <a:xfrm>
          <a:off x="0" y="3132940"/>
          <a:ext cx="6241150" cy="114909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4C2F982-292A-430E-A654-101D1B28D4EC}">
      <dsp:nvSpPr>
        <dsp:cNvPr id="0" name=""/>
        <dsp:cNvSpPr/>
      </dsp:nvSpPr>
      <dsp:spPr>
        <a:xfrm>
          <a:off x="366967" y="3373880"/>
          <a:ext cx="667213" cy="6672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592E624-51B1-4F2B-9EE8-AF580C47F25E}">
      <dsp:nvSpPr>
        <dsp:cNvPr id="0" name=""/>
        <dsp:cNvSpPr/>
      </dsp:nvSpPr>
      <dsp:spPr>
        <a:xfrm>
          <a:off x="1401149" y="3157195"/>
          <a:ext cx="4817760" cy="1100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573" tIns="121573" rIns="121573" bIns="12157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Welsh Government invest £150m ( Nuttall, 2021).      Further £72m for FP learners and additional help for Year 11, 12 and 13, transition to the next stage (2021)</a:t>
          </a:r>
          <a:r>
            <a:rPr lang="en-US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sp:txBody>
      <dsp:txXfrm>
        <a:off x="1401149" y="3157195"/>
        <a:ext cx="4817760" cy="1100206"/>
      </dsp:txXfrm>
    </dsp:sp>
    <dsp:sp modelId="{48854795-97CB-411C-9FBD-84921EAF5B11}">
      <dsp:nvSpPr>
        <dsp:cNvPr id="0" name=""/>
        <dsp:cNvSpPr/>
      </dsp:nvSpPr>
      <dsp:spPr>
        <a:xfrm>
          <a:off x="0" y="4688009"/>
          <a:ext cx="6241150" cy="1028994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35A8DC7-296F-45FB-AFAE-E6D4CEA81A5E}">
      <dsp:nvSpPr>
        <dsp:cNvPr id="0" name=""/>
        <dsp:cNvSpPr/>
      </dsp:nvSpPr>
      <dsp:spPr>
        <a:xfrm>
          <a:off x="366967" y="4868899"/>
          <a:ext cx="667213" cy="6672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A0CE5D7-B469-4C7E-854E-0E6C120223C1}">
      <dsp:nvSpPr>
        <dsp:cNvPr id="0" name=""/>
        <dsp:cNvSpPr/>
      </dsp:nvSpPr>
      <dsp:spPr>
        <a:xfrm>
          <a:off x="1401149" y="4658812"/>
          <a:ext cx="4817760" cy="1148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573" tIns="121573" rIns="121573" bIns="12157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Most deprived communities in Scotland receive £215m targeted funding (2021).</a:t>
          </a:r>
        </a:p>
      </dsp:txBody>
      <dsp:txXfrm>
        <a:off x="1401149" y="4658812"/>
        <a:ext cx="4817760" cy="11487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327036-F3F5-45CC-B8DF-7B2C64F8373C}">
      <dsp:nvSpPr>
        <dsp:cNvPr id="0" name=""/>
        <dsp:cNvSpPr/>
      </dsp:nvSpPr>
      <dsp:spPr>
        <a:xfrm>
          <a:off x="0" y="0"/>
          <a:ext cx="3590954" cy="109748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UK government need to share positive attainment school outcomes for others to follow.</a:t>
          </a:r>
        </a:p>
      </dsp:txBody>
      <dsp:txXfrm>
        <a:off x="32144" y="32144"/>
        <a:ext cx="2313945" cy="1033196"/>
      </dsp:txXfrm>
    </dsp:sp>
    <dsp:sp modelId="{46E8DE9E-C1F3-493D-9627-54FF1057D451}">
      <dsp:nvSpPr>
        <dsp:cNvPr id="0" name=""/>
        <dsp:cNvSpPr/>
      </dsp:nvSpPr>
      <dsp:spPr>
        <a:xfrm>
          <a:off x="300742" y="1297027"/>
          <a:ext cx="3590954" cy="109748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Importance of early education settings: Flying Start provision accessible for all.</a:t>
          </a:r>
        </a:p>
      </dsp:txBody>
      <dsp:txXfrm>
        <a:off x="332886" y="1329171"/>
        <a:ext cx="2512558" cy="1033196"/>
      </dsp:txXfrm>
    </dsp:sp>
    <dsp:sp modelId="{AD3D7E30-1EB6-43AF-8118-4FA372241C97}">
      <dsp:nvSpPr>
        <dsp:cNvPr id="0" name=""/>
        <dsp:cNvSpPr/>
      </dsp:nvSpPr>
      <dsp:spPr>
        <a:xfrm>
          <a:off x="596996" y="2594054"/>
          <a:ext cx="3590954" cy="109748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School transition schedules to start earlier to reduce apprehension of learners.</a:t>
          </a:r>
        </a:p>
      </dsp:txBody>
      <dsp:txXfrm>
        <a:off x="629140" y="2626198"/>
        <a:ext cx="2517047" cy="1033196"/>
      </dsp:txXfrm>
    </dsp:sp>
    <dsp:sp modelId="{A80DBD8D-22BA-46AF-8A0A-0BBE9858790D}">
      <dsp:nvSpPr>
        <dsp:cNvPr id="0" name=""/>
        <dsp:cNvSpPr/>
      </dsp:nvSpPr>
      <dsp:spPr>
        <a:xfrm>
          <a:off x="897738" y="3891082"/>
          <a:ext cx="3590954" cy="109748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Additional teaching support to increase learning outcomes. </a:t>
          </a:r>
        </a:p>
      </dsp:txBody>
      <dsp:txXfrm>
        <a:off x="929882" y="3923226"/>
        <a:ext cx="2512558" cy="1033196"/>
      </dsp:txXfrm>
    </dsp:sp>
    <dsp:sp modelId="{3B2BDC6C-1953-4449-A4DF-62864F8752DA}">
      <dsp:nvSpPr>
        <dsp:cNvPr id="0" name=""/>
        <dsp:cNvSpPr/>
      </dsp:nvSpPr>
      <dsp:spPr>
        <a:xfrm>
          <a:off x="2877589" y="840573"/>
          <a:ext cx="713365" cy="713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3038096" y="840573"/>
        <a:ext cx="392351" cy="536807"/>
      </dsp:txXfrm>
    </dsp:sp>
    <dsp:sp modelId="{88C71C3D-9F90-4E13-A6AB-B855D83A067C}">
      <dsp:nvSpPr>
        <dsp:cNvPr id="0" name=""/>
        <dsp:cNvSpPr/>
      </dsp:nvSpPr>
      <dsp:spPr>
        <a:xfrm>
          <a:off x="3178331" y="2137600"/>
          <a:ext cx="713365" cy="713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3338838" y="2137600"/>
        <a:ext cx="392351" cy="536807"/>
      </dsp:txXfrm>
    </dsp:sp>
    <dsp:sp modelId="{0B7A70B4-470C-49A5-BC2D-3050360945BA}">
      <dsp:nvSpPr>
        <dsp:cNvPr id="0" name=""/>
        <dsp:cNvSpPr/>
      </dsp:nvSpPr>
      <dsp:spPr>
        <a:xfrm>
          <a:off x="3474585" y="3434628"/>
          <a:ext cx="713365" cy="713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3635092" y="3434628"/>
        <a:ext cx="392351" cy="5368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05T21:42:25.3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06T20:46:33.3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06T21:39:09.2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3-05T21:42:25.3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3/8/2024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361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3/8/2024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294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3/8/2024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100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3/8/2024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724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3/8/2024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031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3/8/2024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057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3/8/2024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92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3/8/2024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637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3/8/2024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983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3/8/2024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574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3/8/2024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7739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March 8, 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806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3/8/2024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942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2" r:id="rId6"/>
    <p:sldLayoutId id="2147483728" r:id="rId7"/>
    <p:sldLayoutId id="2147483729" r:id="rId8"/>
    <p:sldLayoutId id="2147483730" r:id="rId9"/>
    <p:sldLayoutId id="2147483731" r:id="rId10"/>
    <p:sldLayoutId id="214748373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March 8, 2024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08102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customXml" Target="../ink/ink2.xml"/><Relationship Id="rId7" Type="http://schemas.openxmlformats.org/officeDocument/2006/relationships/diagramLayout" Target="../diagrams/layout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diagramData" Target="../diagrams/data2.xml"/><Relationship Id="rId5" Type="http://schemas.openxmlformats.org/officeDocument/2006/relationships/image" Target="../media/image4.jpg"/><Relationship Id="rId10" Type="http://schemas.microsoft.com/office/2007/relationships/diagramDrawing" Target="../diagrams/drawing2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customXml" Target="../ink/ink3.xml"/><Relationship Id="rId7" Type="http://schemas.openxmlformats.org/officeDocument/2006/relationships/diagramLayout" Target="../diagrams/layout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diagramData" Target="../diagrams/data3.xml"/><Relationship Id="rId5" Type="http://schemas.openxmlformats.org/officeDocument/2006/relationships/image" Target="../media/image6.jpg"/><Relationship Id="rId10" Type="http://schemas.microsoft.com/office/2007/relationships/diagramDrawing" Target="../diagrams/drawing3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customXml" Target="../ink/ink4.xml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5.jpeg"/><Relationship Id="rId4" Type="http://schemas.openxmlformats.org/officeDocument/2006/relationships/image" Target="../media/image6.png"/><Relationship Id="rId9" Type="http://schemas.microsoft.com/office/2007/relationships/diagramDrawing" Target="../diagrams/drawing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customXml" Target="../ink/ink5.xml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17.jpeg"/><Relationship Id="rId4" Type="http://schemas.openxmlformats.org/officeDocument/2006/relationships/image" Target="../media/image16.png"/><Relationship Id="rId9" Type="http://schemas.microsoft.com/office/2007/relationships/diagramDrawing" Target="../diagrams/drawing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6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03D3CC2-92C0-446B-91D6-D95EB3355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2897C999-28FA-4C54-8B7D-F10AACDEF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8177" y="0"/>
            <a:ext cx="7360775" cy="6858000"/>
          </a:xfrm>
          <a:custGeom>
            <a:avLst/>
            <a:gdLst>
              <a:gd name="connsiteX0" fmla="*/ 615190 w 7360775"/>
              <a:gd name="connsiteY0" fmla="*/ 3536635 h 6858000"/>
              <a:gd name="connsiteX1" fmla="*/ 1124778 w 7360775"/>
              <a:gd name="connsiteY1" fmla="*/ 4046223 h 6858000"/>
              <a:gd name="connsiteX2" fmla="*/ 615190 w 7360775"/>
              <a:gd name="connsiteY2" fmla="*/ 4555811 h 6858000"/>
              <a:gd name="connsiteX3" fmla="*/ 105602 w 7360775"/>
              <a:gd name="connsiteY3" fmla="*/ 4046223 h 6858000"/>
              <a:gd name="connsiteX4" fmla="*/ 615190 w 7360775"/>
              <a:gd name="connsiteY4" fmla="*/ 3536635 h 6858000"/>
              <a:gd name="connsiteX5" fmla="*/ 1497780 w 7360775"/>
              <a:gd name="connsiteY5" fmla="*/ 0 h 6858000"/>
              <a:gd name="connsiteX6" fmla="*/ 1997377 w 7360775"/>
              <a:gd name="connsiteY6" fmla="*/ 0 h 6858000"/>
              <a:gd name="connsiteX7" fmla="*/ 5164844 w 7360775"/>
              <a:gd name="connsiteY7" fmla="*/ 0 h 6858000"/>
              <a:gd name="connsiteX8" fmla="*/ 5726653 w 7360775"/>
              <a:gd name="connsiteY8" fmla="*/ 0 h 6858000"/>
              <a:gd name="connsiteX9" fmla="*/ 7360775 w 7360775"/>
              <a:gd name="connsiteY9" fmla="*/ 0 h 6858000"/>
              <a:gd name="connsiteX10" fmla="*/ 7360775 w 7360775"/>
              <a:gd name="connsiteY10" fmla="*/ 6858000 h 6858000"/>
              <a:gd name="connsiteX11" fmla="*/ 5726653 w 7360775"/>
              <a:gd name="connsiteY11" fmla="*/ 6858000 h 6858000"/>
              <a:gd name="connsiteX12" fmla="*/ 1997377 w 7360775"/>
              <a:gd name="connsiteY12" fmla="*/ 6858000 h 6858000"/>
              <a:gd name="connsiteX13" fmla="*/ 311757 w 7360775"/>
              <a:gd name="connsiteY13" fmla="*/ 6858000 h 6858000"/>
              <a:gd name="connsiteX14" fmla="*/ 314130 w 7360775"/>
              <a:gd name="connsiteY14" fmla="*/ 6707670 h 6858000"/>
              <a:gd name="connsiteX15" fmla="*/ 599702 w 7360775"/>
              <a:gd name="connsiteY15" fmla="*/ 5670858 h 6858000"/>
              <a:gd name="connsiteX16" fmla="*/ 1211433 w 7360775"/>
              <a:gd name="connsiteY16" fmla="*/ 4641255 h 6858000"/>
              <a:gd name="connsiteX17" fmla="*/ 1053041 w 7360775"/>
              <a:gd name="connsiteY17" fmla="*/ 3164269 h 6858000"/>
              <a:gd name="connsiteX18" fmla="*/ 607048 w 7360775"/>
              <a:gd name="connsiteY18" fmla="*/ 2589405 h 6858000"/>
              <a:gd name="connsiteX19" fmla="*/ 1054915 w 7360775"/>
              <a:gd name="connsiteY19" fmla="*/ 1068099 h 6858000"/>
              <a:gd name="connsiteX20" fmla="*/ 1502877 w 7360775"/>
              <a:gd name="connsiteY20" fmla="*/ 419995 h 6858000"/>
              <a:gd name="connsiteX21" fmla="*/ 1505904 w 7360775"/>
              <a:gd name="connsiteY21" fmla="*/ 184996 h 6858000"/>
              <a:gd name="connsiteX22" fmla="*/ 14543 w 7360775"/>
              <a:gd name="connsiteY22" fmla="*/ 0 h 6858000"/>
              <a:gd name="connsiteX23" fmla="*/ 879351 w 7360775"/>
              <a:gd name="connsiteY23" fmla="*/ 0 h 6858000"/>
              <a:gd name="connsiteX24" fmla="*/ 892053 w 7360775"/>
              <a:gd name="connsiteY24" fmla="*/ 78052 h 6858000"/>
              <a:gd name="connsiteX25" fmla="*/ 561940 w 7360775"/>
              <a:gd name="connsiteY25" fmla="*/ 535443 h 6858000"/>
              <a:gd name="connsiteX26" fmla="*/ 15319 w 7360775"/>
              <a:gd name="connsiteY26" fmla="*/ 219852 h 6858000"/>
              <a:gd name="connsiteX27" fmla="*/ 4234 w 7360775"/>
              <a:gd name="connsiteY27" fmla="*/ 4296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7360775" h="6858000">
                <a:moveTo>
                  <a:pt x="615190" y="3536635"/>
                </a:moveTo>
                <a:cubicBezTo>
                  <a:pt x="896628" y="3536635"/>
                  <a:pt x="1124778" y="3764785"/>
                  <a:pt x="1124778" y="4046223"/>
                </a:cubicBezTo>
                <a:cubicBezTo>
                  <a:pt x="1124778" y="4327661"/>
                  <a:pt x="896628" y="4555811"/>
                  <a:pt x="615190" y="4555811"/>
                </a:cubicBezTo>
                <a:cubicBezTo>
                  <a:pt x="333752" y="4555811"/>
                  <a:pt x="105602" y="4327661"/>
                  <a:pt x="105602" y="4046223"/>
                </a:cubicBezTo>
                <a:cubicBezTo>
                  <a:pt x="105602" y="3764785"/>
                  <a:pt x="333752" y="3536635"/>
                  <a:pt x="615190" y="3536635"/>
                </a:cubicBezTo>
                <a:close/>
                <a:moveTo>
                  <a:pt x="1497780" y="0"/>
                </a:moveTo>
                <a:lnTo>
                  <a:pt x="1997377" y="0"/>
                </a:lnTo>
                <a:lnTo>
                  <a:pt x="5164844" y="0"/>
                </a:lnTo>
                <a:lnTo>
                  <a:pt x="5726653" y="0"/>
                </a:lnTo>
                <a:lnTo>
                  <a:pt x="7360775" y="0"/>
                </a:lnTo>
                <a:lnTo>
                  <a:pt x="7360775" y="6858000"/>
                </a:lnTo>
                <a:lnTo>
                  <a:pt x="5726653" y="6858000"/>
                </a:lnTo>
                <a:lnTo>
                  <a:pt x="1997377" y="6858000"/>
                </a:lnTo>
                <a:lnTo>
                  <a:pt x="311757" y="6858000"/>
                </a:lnTo>
                <a:lnTo>
                  <a:pt x="314130" y="6707670"/>
                </a:lnTo>
                <a:cubicBezTo>
                  <a:pt x="335132" y="6366409"/>
                  <a:pt x="433651" y="6019042"/>
                  <a:pt x="599702" y="5670858"/>
                </a:cubicBezTo>
                <a:cubicBezTo>
                  <a:pt x="770257" y="5311556"/>
                  <a:pt x="1010813" y="4986832"/>
                  <a:pt x="1211433" y="4641255"/>
                </a:cubicBezTo>
                <a:cubicBezTo>
                  <a:pt x="1493036" y="4154456"/>
                  <a:pt x="1511835" y="3622744"/>
                  <a:pt x="1053041" y="3164269"/>
                </a:cubicBezTo>
                <a:cubicBezTo>
                  <a:pt x="881977" y="2993264"/>
                  <a:pt x="700422" y="2805523"/>
                  <a:pt x="607048" y="2589405"/>
                </a:cubicBezTo>
                <a:cubicBezTo>
                  <a:pt x="366279" y="2032158"/>
                  <a:pt x="541125" y="1508061"/>
                  <a:pt x="1054915" y="1068099"/>
                </a:cubicBezTo>
                <a:cubicBezTo>
                  <a:pt x="1261027" y="891535"/>
                  <a:pt x="1489688" y="709488"/>
                  <a:pt x="1502877" y="419995"/>
                </a:cubicBezTo>
                <a:cubicBezTo>
                  <a:pt x="1506389" y="341910"/>
                  <a:pt x="1507262" y="263520"/>
                  <a:pt x="1505904" y="184996"/>
                </a:cubicBezTo>
                <a:close/>
                <a:moveTo>
                  <a:pt x="14543" y="0"/>
                </a:moveTo>
                <a:lnTo>
                  <a:pt x="879351" y="0"/>
                </a:lnTo>
                <a:lnTo>
                  <a:pt x="892053" y="78052"/>
                </a:lnTo>
                <a:cubicBezTo>
                  <a:pt x="904492" y="285271"/>
                  <a:pt x="770271" y="479621"/>
                  <a:pt x="561940" y="535443"/>
                </a:cubicBezTo>
                <a:cubicBezTo>
                  <a:pt x="323846" y="599240"/>
                  <a:pt x="79116" y="457945"/>
                  <a:pt x="15319" y="219852"/>
                </a:cubicBezTo>
                <a:cubicBezTo>
                  <a:pt x="-631" y="160329"/>
                  <a:pt x="-3762" y="100391"/>
                  <a:pt x="4234" y="4296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A363A-FCFF-C393-FEDB-52B640A62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542345" cy="6858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br>
              <a:rPr lang="en-US" sz="3400"/>
            </a:br>
            <a:br>
              <a:rPr lang="en-US" sz="3400"/>
            </a:br>
            <a:r>
              <a:rPr lang="en-US" sz="3400"/>
              <a:t>Jason </a:t>
            </a:r>
            <a:r>
              <a:rPr lang="en-US" sz="3400" dirty="0"/>
              <a:t>Day </a:t>
            </a:r>
            <a:br>
              <a:rPr lang="en-US" sz="3400"/>
            </a:br>
            <a:br>
              <a:rPr lang="en-US" sz="3400"/>
            </a:br>
            <a:r>
              <a:rPr lang="en-US" sz="3400"/>
              <a:t>BMHP6018</a:t>
            </a:r>
            <a:br>
              <a:rPr lang="en-US" sz="3400"/>
            </a:br>
            <a:br>
              <a:rPr lang="en-US" sz="3400"/>
            </a:br>
            <a:r>
              <a:rPr lang="en-US" sz="3400"/>
              <a:t>Emerging </a:t>
            </a:r>
            <a:r>
              <a:rPr lang="en-US" sz="3400" dirty="0"/>
              <a:t>Issues</a:t>
            </a:r>
            <a:br>
              <a:rPr lang="en-US" sz="3400"/>
            </a:br>
            <a:br>
              <a:rPr lang="en-US" sz="3400"/>
            </a:br>
            <a:r>
              <a:rPr lang="en-US" sz="3400"/>
              <a:t>The </a:t>
            </a:r>
            <a:r>
              <a:rPr lang="en-US" sz="3400" dirty="0"/>
              <a:t>impact of COVID-19 on the Education Attainment Gap</a:t>
            </a:r>
          </a:p>
        </p:txBody>
      </p:sp>
      <p:pic>
        <p:nvPicPr>
          <p:cNvPr id="5" name="Content Placeholder 4" descr="People working on ideas">
            <a:extLst>
              <a:ext uri="{FF2B5EF4-FFF2-40B4-BE49-F238E27FC236}">
                <a16:creationId xmlns:a16="http://schemas.microsoft.com/office/drawing/2014/main" id="{4738DD85-124C-4D04-3C68-47D1EE1DBE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49" r="-1" b="5251"/>
          <a:stretch/>
        </p:blipFill>
        <p:spPr>
          <a:xfrm>
            <a:off x="5545394" y="0"/>
            <a:ext cx="67350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03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B2740C-5ED2-1A5D-C464-B5FC4BD04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dirty="0">
                <a:highlight>
                  <a:srgbClr val="00FFFF"/>
                </a:highlight>
              </a:rPr>
              <a:t>COVID-19</a:t>
            </a:r>
            <a:endParaRPr lang="en-US" sz="4400" kern="1200" dirty="0">
              <a:solidFill>
                <a:schemeClr val="tx1"/>
              </a:solidFill>
              <a:highlight>
                <a:srgbClr val="00FFFF"/>
              </a:highlight>
              <a:latin typeface="+mj-lt"/>
              <a:ea typeface="+mj-ea"/>
              <a:cs typeface="+mj-cs"/>
            </a:endParaRPr>
          </a:p>
        </p:txBody>
      </p:sp>
      <p:pic>
        <p:nvPicPr>
          <p:cNvPr id="6" name="Content Placeholder 5" descr="COVID-19 vaccine vials">
            <a:extLst>
              <a:ext uri="{FF2B5EF4-FFF2-40B4-BE49-F238E27FC236}">
                <a16:creationId xmlns:a16="http://schemas.microsoft.com/office/drawing/2014/main" id="{6D4432EF-3899-C589-45C6-B5F59AA3A1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00" r="31952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  <p:graphicFrame>
        <p:nvGraphicFramePr>
          <p:cNvPr id="19" name="Text Placeholder 3">
            <a:extLst>
              <a:ext uri="{FF2B5EF4-FFF2-40B4-BE49-F238E27FC236}">
                <a16:creationId xmlns:a16="http://schemas.microsoft.com/office/drawing/2014/main" id="{E223D746-A6F1-3A2D-E858-0F7BF98390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0749806"/>
              </p:ext>
            </p:extLst>
          </p:nvPr>
        </p:nvGraphicFramePr>
        <p:xfrm>
          <a:off x="610198" y="2116666"/>
          <a:ext cx="4594537" cy="45083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39399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C3F6F-6E8A-B07B-F406-5D9BBDE21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30" y="218661"/>
            <a:ext cx="5986670" cy="84482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dirty="0"/>
              <a:t>Covid 19 impact on education in the uk</a:t>
            </a:r>
          </a:p>
        </p:txBody>
      </p:sp>
      <p:pic>
        <p:nvPicPr>
          <p:cNvPr id="7" name="Content Placeholder 6" descr="Children sitting on steps">
            <a:extLst>
              <a:ext uri="{FF2B5EF4-FFF2-40B4-BE49-F238E27FC236}">
                <a16:creationId xmlns:a16="http://schemas.microsoft.com/office/drawing/2014/main" id="{E5EF1DA1-4744-50DF-61DF-5F7196219F4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49" r="26008"/>
          <a:stretch/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E26AD79-3BB7-0A02-0B36-449144FB828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067338069"/>
              </p:ext>
            </p:extLst>
          </p:nvPr>
        </p:nvGraphicFramePr>
        <p:xfrm>
          <a:off x="438149" y="1282138"/>
          <a:ext cx="4488693" cy="49885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985990F-B29D-E92F-306D-E6E62AAA3FDE}"/>
              </a:ext>
            </a:extLst>
          </p:cNvPr>
          <p:cNvSpPr txBox="1"/>
          <p:nvPr/>
        </p:nvSpPr>
        <p:spPr>
          <a:xfrm>
            <a:off x="438150" y="5850194"/>
            <a:ext cx="2098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(Coe et al, 2020)</a:t>
            </a:r>
          </a:p>
        </p:txBody>
      </p:sp>
    </p:spTree>
    <p:extLst>
      <p:ext uri="{BB962C8B-B14F-4D97-AF65-F5344CB8AC3E}">
        <p14:creationId xmlns:p14="http://schemas.microsoft.com/office/powerpoint/2010/main" val="3531442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778F80-7741-4A34-B361-568BA5BC2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209" y="1"/>
            <a:ext cx="7185991" cy="9423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The attainment gap in education is not unfamiliar, COVID-19 impact.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0E3DB-617D-7D8F-395D-6FEF853DC1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209" y="1017038"/>
            <a:ext cx="5966791" cy="5719666"/>
          </a:xfrm>
        </p:spPr>
        <p:txBody>
          <a:bodyPr anchor="t">
            <a:no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Lower socio-economic backgrounds: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Limited and no digital devices impact access to online learning.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Shared devices in large families, inability to concentrate when learning.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Absenteeism of disadvantaged children impacts catching up.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Unaffordability - broadband connection.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Parents digital literacy understanding and skills.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ALN children do not understand.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Higher socio-economic backgrounds: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Consistent access to digital devices, affordability to internet connection.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Superior housing, healthier lifestyle.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Parental aspirations are higher.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Highly educated parents.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+mj-lt"/>
              </a:rPr>
              <a:t>     (Clough, 2024)</a:t>
            </a:r>
          </a:p>
          <a:p>
            <a:pPr>
              <a:lnSpc>
                <a:spcPct val="100000"/>
              </a:lnSpc>
            </a:pPr>
            <a:endParaRPr lang="en-GB" sz="1600" dirty="0">
              <a:latin typeface="+mj-lt"/>
            </a:endParaRPr>
          </a:p>
          <a:p>
            <a:pPr>
              <a:lnSpc>
                <a:spcPct val="100000"/>
              </a:lnSpc>
            </a:pPr>
            <a:endParaRPr lang="en-GB" sz="1600" dirty="0">
              <a:latin typeface="+mj-lt"/>
            </a:endParaRPr>
          </a:p>
          <a:p>
            <a:pPr>
              <a:lnSpc>
                <a:spcPct val="100000"/>
              </a:lnSpc>
            </a:pPr>
            <a:r>
              <a:rPr lang="en-GB" sz="1600" dirty="0">
                <a:latin typeface="+mj-lt"/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+mj-lt"/>
              </a:rPr>
              <a:t> </a:t>
            </a:r>
          </a:p>
        </p:txBody>
      </p:sp>
      <p:pic>
        <p:nvPicPr>
          <p:cNvPr id="5" name="Picture 4" descr="Toy plastic numbers">
            <a:extLst>
              <a:ext uri="{FF2B5EF4-FFF2-40B4-BE49-F238E27FC236}">
                <a16:creationId xmlns:a16="http://schemas.microsoft.com/office/drawing/2014/main" id="{C4CDA381-FB0E-F0C8-589D-E2B75E026F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52" r="25209" b="-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78070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88B652-03C3-B08B-7A6A-CE7560F686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Picture 58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5AB855-0A8D-FA98-6A16-1AC9627E9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875" y="0"/>
            <a:ext cx="6324600" cy="88582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dirty="0"/>
              <a:t>The media and COVID-19</a:t>
            </a:r>
          </a:p>
        </p:txBody>
      </p:sp>
      <p:pic>
        <p:nvPicPr>
          <p:cNvPr id="12" name="Content Placeholder 11" descr="On air sign with the light on">
            <a:extLst>
              <a:ext uri="{FF2B5EF4-FFF2-40B4-BE49-F238E27FC236}">
                <a16:creationId xmlns:a16="http://schemas.microsoft.com/office/drawing/2014/main" id="{2A46FA95-54D0-2F72-6175-19798A71DC1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79" r="18853" b="2"/>
          <a:stretch/>
        </p:blipFill>
        <p:spPr>
          <a:xfrm>
            <a:off x="6162675" y="10"/>
            <a:ext cx="6029326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F2B6944-EA86-6C6E-D921-5057C058C90B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680045406"/>
              </p:ext>
            </p:extLst>
          </p:nvPr>
        </p:nvGraphicFramePr>
        <p:xfrm>
          <a:off x="276224" y="981075"/>
          <a:ext cx="5667375" cy="58769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629838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6F0DAC-D232-D336-3B3C-64FF8832C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45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9776A-741B-768C-0A1D-D047E1A2C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63" y="1"/>
            <a:ext cx="6323197" cy="8001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dirty="0"/>
              <a:t>The response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203F1D7-1F03-0DDE-AC6F-632A6F7DB1E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404110350"/>
              </p:ext>
            </p:extLst>
          </p:nvPr>
        </p:nvGraphicFramePr>
        <p:xfrm>
          <a:off x="41663" y="800102"/>
          <a:ext cx="6241150" cy="59531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Content Placeholder 9" descr="Stick figure families holding hands">
            <a:extLst>
              <a:ext uri="{FF2B5EF4-FFF2-40B4-BE49-F238E27FC236}">
                <a16:creationId xmlns:a16="http://schemas.microsoft.com/office/drawing/2014/main" id="{094DE435-83E9-D3FC-26F1-8C1BE269995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860" y="0"/>
            <a:ext cx="5827140" cy="6857278"/>
          </a:xfrm>
        </p:spPr>
      </p:pic>
    </p:spTree>
    <p:extLst>
      <p:ext uri="{BB962C8B-B14F-4D97-AF65-F5344CB8AC3E}">
        <p14:creationId xmlns:p14="http://schemas.microsoft.com/office/powerpoint/2010/main" val="17975100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796C61-3902-4C2A-AD60-D926667F5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6A49EC6-053B-4ACB-9913-5C4B245E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9474" y="2353584"/>
            <a:ext cx="7276966" cy="4504413"/>
          </a:xfrm>
          <a:custGeom>
            <a:avLst/>
            <a:gdLst>
              <a:gd name="connsiteX0" fmla="*/ 1412408 w 8831334"/>
              <a:gd name="connsiteY0" fmla="*/ 4231273 h 4923095"/>
              <a:gd name="connsiteX1" fmla="*/ 1480115 w 8831334"/>
              <a:gd name="connsiteY1" fmla="*/ 4255873 h 4923095"/>
              <a:gd name="connsiteX2" fmla="*/ 1555026 w 8831334"/>
              <a:gd name="connsiteY2" fmla="*/ 4493895 h 4923095"/>
              <a:gd name="connsiteX3" fmla="*/ 1315323 w 8831334"/>
              <a:gd name="connsiteY3" fmla="*/ 4546785 h 4923095"/>
              <a:gd name="connsiteX4" fmla="*/ 1240411 w 8831334"/>
              <a:gd name="connsiteY4" fmla="*/ 4308763 h 4923095"/>
              <a:gd name="connsiteX5" fmla="*/ 1344748 w 8831334"/>
              <a:gd name="connsiteY5" fmla="*/ 4233023 h 4923095"/>
              <a:gd name="connsiteX6" fmla="*/ 1412408 w 8831334"/>
              <a:gd name="connsiteY6" fmla="*/ 4231273 h 4923095"/>
              <a:gd name="connsiteX7" fmla="*/ 622613 w 8831334"/>
              <a:gd name="connsiteY7" fmla="*/ 3711323 h 4923095"/>
              <a:gd name="connsiteX8" fmla="*/ 726058 w 8831334"/>
              <a:gd name="connsiteY8" fmla="*/ 3713477 h 4923095"/>
              <a:gd name="connsiteX9" fmla="*/ 862930 w 8831334"/>
              <a:gd name="connsiteY9" fmla="*/ 3763207 h 4923095"/>
              <a:gd name="connsiteX10" fmla="*/ 1014368 w 8831334"/>
              <a:gd name="connsiteY10" fmla="*/ 4244384 h 4923095"/>
              <a:gd name="connsiteX11" fmla="*/ 529792 w 8831334"/>
              <a:gd name="connsiteY11" fmla="*/ 4351304 h 4923095"/>
              <a:gd name="connsiteX12" fmla="*/ 378355 w 8831334"/>
              <a:gd name="connsiteY12" fmla="*/ 3870127 h 4923095"/>
              <a:gd name="connsiteX13" fmla="*/ 622613 w 8831334"/>
              <a:gd name="connsiteY13" fmla="*/ 3711323 h 4923095"/>
              <a:gd name="connsiteX14" fmla="*/ 0 w 8831334"/>
              <a:gd name="connsiteY14" fmla="*/ 0 h 4923095"/>
              <a:gd name="connsiteX15" fmla="*/ 7345477 w 8831334"/>
              <a:gd name="connsiteY15" fmla="*/ 0 h 4923095"/>
              <a:gd name="connsiteX16" fmla="*/ 7330937 w 8831334"/>
              <a:gd name="connsiteY16" fmla="*/ 57909 h 4923095"/>
              <a:gd name="connsiteX17" fmla="*/ 7204045 w 8831334"/>
              <a:gd name="connsiteY17" fmla="*/ 525057 h 4923095"/>
              <a:gd name="connsiteX18" fmla="*/ 7423939 w 8831334"/>
              <a:gd name="connsiteY18" fmla="*/ 1259431 h 4923095"/>
              <a:gd name="connsiteX19" fmla="*/ 8123848 w 8831334"/>
              <a:gd name="connsiteY19" fmla="*/ 1829863 h 4923095"/>
              <a:gd name="connsiteX20" fmla="*/ 8304560 w 8831334"/>
              <a:gd name="connsiteY20" fmla="*/ 4410617 h 4923095"/>
              <a:gd name="connsiteX21" fmla="*/ 5824906 w 8831334"/>
              <a:gd name="connsiteY21" fmla="*/ 4582246 h 4923095"/>
              <a:gd name="connsiteX22" fmla="*/ 4814027 w 8831334"/>
              <a:gd name="connsiteY22" fmla="*/ 3900391 h 4923095"/>
              <a:gd name="connsiteX23" fmla="*/ 3389336 w 8831334"/>
              <a:gd name="connsiteY23" fmla="*/ 4033298 h 4923095"/>
              <a:gd name="connsiteX24" fmla="*/ 2844266 w 8831334"/>
              <a:gd name="connsiteY24" fmla="*/ 4497245 h 4923095"/>
              <a:gd name="connsiteX25" fmla="*/ 1361823 w 8831334"/>
              <a:gd name="connsiteY25" fmla="*/ 3978831 h 4923095"/>
              <a:gd name="connsiteX26" fmla="*/ 723961 w 8831334"/>
              <a:gd name="connsiteY26" fmla="*/ 3482165 h 4923095"/>
              <a:gd name="connsiteX27" fmla="*/ 41451 w 8831334"/>
              <a:gd name="connsiteY27" fmla="*/ 3495177 h 4923095"/>
              <a:gd name="connsiteX28" fmla="*/ 0 w 8831334"/>
              <a:gd name="connsiteY28" fmla="*/ 3499960 h 4923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831334" h="4923095">
                <a:moveTo>
                  <a:pt x="1412408" y="4231273"/>
                </a:moveTo>
                <a:cubicBezTo>
                  <a:pt x="1435398" y="4234988"/>
                  <a:pt x="1458395" y="4243092"/>
                  <a:pt x="1480115" y="4255873"/>
                </a:cubicBezTo>
                <a:cubicBezTo>
                  <a:pt x="1566994" y="4306997"/>
                  <a:pt x="1600533" y="4413563"/>
                  <a:pt x="1555026" y="4493895"/>
                </a:cubicBezTo>
                <a:cubicBezTo>
                  <a:pt x="1509520" y="4574228"/>
                  <a:pt x="1402201" y="4597907"/>
                  <a:pt x="1315323" y="4546785"/>
                </a:cubicBezTo>
                <a:cubicBezTo>
                  <a:pt x="1228444" y="4495662"/>
                  <a:pt x="1194905" y="4389095"/>
                  <a:pt x="1240411" y="4308763"/>
                </a:cubicBezTo>
                <a:cubicBezTo>
                  <a:pt x="1263164" y="4268597"/>
                  <a:pt x="1301371" y="4242593"/>
                  <a:pt x="1344748" y="4233023"/>
                </a:cubicBezTo>
                <a:cubicBezTo>
                  <a:pt x="1366437" y="4228237"/>
                  <a:pt x="1389419" y="4227559"/>
                  <a:pt x="1412408" y="4231273"/>
                </a:cubicBezTo>
                <a:close/>
                <a:moveTo>
                  <a:pt x="622613" y="3711323"/>
                </a:moveTo>
                <a:cubicBezTo>
                  <a:pt x="656354" y="3707209"/>
                  <a:pt x="691202" y="3707845"/>
                  <a:pt x="726058" y="3713477"/>
                </a:cubicBezTo>
                <a:cubicBezTo>
                  <a:pt x="772533" y="3720984"/>
                  <a:pt x="819023" y="3737370"/>
                  <a:pt x="862930" y="3763207"/>
                </a:cubicBezTo>
                <a:cubicBezTo>
                  <a:pt x="1038560" y="3866555"/>
                  <a:pt x="1106361" y="4081986"/>
                  <a:pt x="1014368" y="4244384"/>
                </a:cubicBezTo>
                <a:cubicBezTo>
                  <a:pt x="922373" y="4406782"/>
                  <a:pt x="705422" y="4454653"/>
                  <a:pt x="529792" y="4351304"/>
                </a:cubicBezTo>
                <a:cubicBezTo>
                  <a:pt x="354162" y="4247957"/>
                  <a:pt x="286361" y="4032525"/>
                  <a:pt x="378355" y="3870127"/>
                </a:cubicBezTo>
                <a:cubicBezTo>
                  <a:pt x="430102" y="3778778"/>
                  <a:pt x="521385" y="3723667"/>
                  <a:pt x="622613" y="3711323"/>
                </a:cubicBezTo>
                <a:close/>
                <a:moveTo>
                  <a:pt x="0" y="0"/>
                </a:moveTo>
                <a:lnTo>
                  <a:pt x="7345477" y="0"/>
                </a:lnTo>
                <a:lnTo>
                  <a:pt x="7330937" y="57909"/>
                </a:lnTo>
                <a:cubicBezTo>
                  <a:pt x="7288864" y="213626"/>
                  <a:pt x="7242961" y="368487"/>
                  <a:pt x="7204045" y="525057"/>
                </a:cubicBezTo>
                <a:cubicBezTo>
                  <a:pt x="7133676" y="809936"/>
                  <a:pt x="7207545" y="1073056"/>
                  <a:pt x="7423939" y="1259431"/>
                </a:cubicBezTo>
                <a:cubicBezTo>
                  <a:pt x="7652783" y="1456418"/>
                  <a:pt x="7881464" y="1655861"/>
                  <a:pt x="8123848" y="1829863"/>
                </a:cubicBezTo>
                <a:cubicBezTo>
                  <a:pt x="9170527" y="2581053"/>
                  <a:pt x="8902406" y="3889765"/>
                  <a:pt x="8304560" y="4410617"/>
                </a:cubicBezTo>
                <a:cubicBezTo>
                  <a:pt x="7554009" y="5063887"/>
                  <a:pt x="6697479" y="5060469"/>
                  <a:pt x="5824906" y="4582246"/>
                </a:cubicBezTo>
                <a:cubicBezTo>
                  <a:pt x="5473190" y="4390333"/>
                  <a:pt x="5153204" y="4124206"/>
                  <a:pt x="4814027" y="3900391"/>
                </a:cubicBezTo>
                <a:cubicBezTo>
                  <a:pt x="4336267" y="3586184"/>
                  <a:pt x="3821519" y="3552717"/>
                  <a:pt x="3389336" y="4033298"/>
                </a:cubicBezTo>
                <a:cubicBezTo>
                  <a:pt x="3228138" y="4212489"/>
                  <a:pt x="3051008" y="4402509"/>
                  <a:pt x="2844266" y="4497245"/>
                </a:cubicBezTo>
                <a:cubicBezTo>
                  <a:pt x="2311195" y="4741524"/>
                  <a:pt x="1799982" y="4540883"/>
                  <a:pt x="1361823" y="3978831"/>
                </a:cubicBezTo>
                <a:cubicBezTo>
                  <a:pt x="1185983" y="3753353"/>
                  <a:pt x="1004288" y="3503556"/>
                  <a:pt x="723961" y="3482165"/>
                </a:cubicBezTo>
                <a:cubicBezTo>
                  <a:pt x="497125" y="3465003"/>
                  <a:pt x="268214" y="3473242"/>
                  <a:pt x="41451" y="3495177"/>
                </a:cubicBezTo>
                <a:lnTo>
                  <a:pt x="0" y="349996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9579EF-5465-1158-7B6C-4465A0613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58620"/>
            <a:ext cx="5663681" cy="12670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54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D7096-C15C-F12E-A37D-EF5A8A2E2B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63682" y="74645"/>
            <a:ext cx="6525270" cy="6382139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Addressing the challenge of education attainment requires a multi-faceted approach.</a:t>
            </a:r>
          </a:p>
          <a:p>
            <a:pPr marL="6286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286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for the most deprived	    </a:t>
            </a:r>
          </a:p>
          <a:p>
            <a:pPr marL="342900">
              <a:lnSpc>
                <a:spcPct val="100000"/>
              </a:lnSpc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(reduced poverty = improved education)</a:t>
            </a:r>
          </a:p>
          <a:p>
            <a:pPr marL="342900">
              <a:lnSpc>
                <a:spcPct val="100000"/>
              </a:lnSpc>
            </a:pPr>
            <a:endParaRPr lang="en-US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286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Equity! </a:t>
            </a:r>
            <a:r>
              <a:rPr lang="en-US" sz="19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EVERY</a:t>
            </a: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child must receive every educational resource available.                                   </a:t>
            </a:r>
          </a:p>
          <a:p>
            <a:pPr marL="342900">
              <a:lnSpc>
                <a:spcPct val="100000"/>
              </a:lnSpc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(better learning = better outcomes)</a:t>
            </a:r>
          </a:p>
          <a:p>
            <a:pPr marL="342900">
              <a:lnSpc>
                <a:spcPct val="100000"/>
              </a:lnSpc>
            </a:pPr>
            <a:endParaRPr lang="en-US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286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issues impact school attendance, inadequate health and social care services.</a:t>
            </a:r>
          </a:p>
          <a:p>
            <a:pPr marL="342900">
              <a:lnSpc>
                <a:spcPct val="100000"/>
              </a:lnSpc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(healthy individuals = capable learners)</a:t>
            </a:r>
          </a:p>
          <a:p>
            <a:pPr marL="342900">
              <a:lnSpc>
                <a:spcPct val="100000"/>
              </a:lnSpc>
            </a:pPr>
            <a:endParaRPr lang="en-US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28650" indent="-285750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Predicted GSCE marks from schools affected future outcomes of higher education students.</a:t>
            </a:r>
          </a:p>
          <a:p>
            <a:pPr marL="342900">
              <a:lnSpc>
                <a:spcPct val="100000"/>
              </a:lnSpc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(accurate results = appropriate futures)  </a:t>
            </a:r>
          </a:p>
          <a:p>
            <a:pPr marL="342900">
              <a:lnSpc>
                <a:spcPct val="100000"/>
              </a:lnSpc>
            </a:pPr>
            <a:endParaRPr lang="en-US" sz="1700" dirty="0"/>
          </a:p>
        </p:txBody>
      </p:sp>
      <p:pic>
        <p:nvPicPr>
          <p:cNvPr id="6" name="Content Placeholder 5" descr="Magnifying glass showing decling performance">
            <a:extLst>
              <a:ext uri="{FF2B5EF4-FFF2-40B4-BE49-F238E27FC236}">
                <a16:creationId xmlns:a16="http://schemas.microsoft.com/office/drawing/2014/main" id="{AC4F4A76-3DE0-DC8E-C96B-E5068079991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523" y="1752248"/>
            <a:ext cx="5673156" cy="51057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3571A9-2E22-908E-1BE8-E771A87A4804}"/>
              </a:ext>
            </a:extLst>
          </p:cNvPr>
          <p:cNvSpPr txBox="1"/>
          <p:nvPr/>
        </p:nvSpPr>
        <p:spPr>
          <a:xfrm>
            <a:off x="6279502" y="6414023"/>
            <a:ext cx="5747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(Mowat, 2018) (Goodman, 2023)</a:t>
            </a:r>
          </a:p>
        </p:txBody>
      </p:sp>
    </p:spTree>
    <p:extLst>
      <p:ext uri="{BB962C8B-B14F-4D97-AF65-F5344CB8AC3E}">
        <p14:creationId xmlns:p14="http://schemas.microsoft.com/office/powerpoint/2010/main" val="596499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E9FD81-C43E-976F-967A-DE6319D29A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095F36B4-7A1B-91A5-20B3-0E001AB4A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370A6A28-FFE8-D764-6A16-F656C85330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370A6A28-FFE8-D764-6A16-F656C85330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FC7C6BB-B9DB-B1D8-C192-ECE9DE665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03C91F3-75F4-1A36-0FEE-3D09C7BCC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E095D7-6307-6FE8-E593-3D562B312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30" y="218661"/>
            <a:ext cx="5986670" cy="8448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Recommendations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064D2DA-1CE2-DFEE-E998-3AB91C999CA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290792167"/>
              </p:ext>
            </p:extLst>
          </p:nvPr>
        </p:nvGraphicFramePr>
        <p:xfrm>
          <a:off x="438149" y="1282138"/>
          <a:ext cx="4488693" cy="49885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Content Placeholder 8" descr="Old vintage books in a row">
            <a:extLst>
              <a:ext uri="{FF2B5EF4-FFF2-40B4-BE49-F238E27FC236}">
                <a16:creationId xmlns:a16="http://schemas.microsoft.com/office/drawing/2014/main" id="{ADE55CDA-663C-937D-3CEB-57303DDC10D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5175" y="1063488"/>
            <a:ext cx="5986670" cy="5279164"/>
          </a:xfrm>
        </p:spPr>
      </p:pic>
    </p:spTree>
    <p:extLst>
      <p:ext uri="{BB962C8B-B14F-4D97-AF65-F5344CB8AC3E}">
        <p14:creationId xmlns:p14="http://schemas.microsoft.com/office/powerpoint/2010/main" val="24622376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87FDE-7F55-15B4-9C49-25642B5E1F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"/>
            <a:ext cx="12192000" cy="513183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3E502-BCE7-7A8C-DF35-30EC5AF9E0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13184"/>
            <a:ext cx="12192000" cy="6344815"/>
          </a:xfrm>
        </p:spPr>
        <p:txBody>
          <a:bodyPr>
            <a:normAutofit fontScale="47500" lnSpcReduction="20000"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BBC. (2022, July 22).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Covid: Poorer pupils in Wales two years behind classmates.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Retrieved March 06, 2024, from BBC: https://www.bbc.co.uk/news/uk-wales-62182407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Clough, M. (2024, March 03).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The Impact of COVID-19 on educational Inequality and the Attainment Gap: Protecting Disadvantaged Children.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Retrieved March 03, 2024, from University of Liverpool: School of Law and Social Justice: https://www.liverpool.ac.uk/media/livacuk/law/2-research/ecru/Briefing,Paper,3,-,Educational,Inequality,and,the,Attainment,Gap,-,Matilda,Clough.pdf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Coe, R. W. (2020).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Impact of School Closures on the Attainment Gap: Rapid Evidence Assessment.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London: Education Endowment Foundation.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Department of Education. Williamson, G. (2021, February 24).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New education recovery package for children and young people.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Retrieved March 6, 2024, from GOV.UK: https://www.gov.uk/government/news/new-education-recovery-package-for-children-and-young-people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Dugan, E. (2024, March 4).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Disadvantaged pupils further behind in maths since Covid, English study finds.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Retrieved March 6, 2024, from The Guardian: https://www.theguardian.com/education/2024/mar/04/disadvantaged-pupils-further-behind-in-maths-since-covid-english-study-finds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Goodman, R. B. (2023). What is the nature of the achievement gap, why does it persist and are government goals sufficient to create social justice in the education system? In M. B. Brundrett,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Contemporary Issues in Primary Education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(p. 14). London: Routledge.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ITVX. (2023, February 1).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Learning loss for disadvantaged pupils ‘greater’ than peers, says watchdog.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Retrieved March 6, 2024, from itvNEWS: https://www.itv.com/news/2023-01-31/learning-loss-for-disadvantaged-pupils-greater-than-peers-says-watchdog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Lough, C. (2022, April 5).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Labour demand answers on £7m increase to Randstad contract.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Retrieved March 6, 2024, from The STANDARD: https://www.standard.co.uk/news/uk/government-labour-dutch-schools-department-for-education-b992508.html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McSorley, C. E. (2023, June 7).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Pupils face 'lost decade' in education after Covid, MPs warn.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Retrieved March 6, 2024, from BBC: https://www.bbc.co.uk/news/education-65814786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Mowat, J. G. (2018). Closing the attainment gap – a realistic proposition or an elusive pipe-dream?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Journal of Educational Policy, 33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(2), 299-321.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Nuttall, A. (2021, July 8).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Welsh Government promise to pupils who have lost a third of learning time during pandemic.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Retrieved March 6, 2024, from the Leader: https://www.leaderlive.co.uk/news/19427355.welsh-government-promise-pupils-lost-third-learning-time-pandemic/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Ryan, J. (2021).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COVID-19: Two Volume Set.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Abingdon: Routledge.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Scottish Government. (2021, June 19).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£215 million to improve attainment.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Retrieved March 6, 2024, from Scottish Government: https://www.gov.scot/news/gbp-215-million-to-improve-attainment/#:~:text=Pupils%20living%20in%20Scotland%E2%80%99s%20most%20deprived%20communities%20will,2021-22%20to%20help%20close%20the%20poverty-related%20attainment%20gap.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Whyte, L. (2021, December 14).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Attainment gap in primary schools wider since Covid.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Retrieved March 6, 2024, from BBC: https://www.bbc.co.uk/news/uk-scotland-59650826</a:t>
            </a: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World Health Organization. (2024, March 04).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Coronavirus disease (COVID-19).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Retrieved March 04, 2024, from World Health Organization: https://www.who.int/health-topics/coronavirus#tab=tab_1</a:t>
            </a:r>
          </a:p>
          <a:p>
            <a:pPr>
              <a:lnSpc>
                <a:spcPct val="150000"/>
              </a:lnSpc>
            </a:pPr>
            <a:r>
              <a:rPr lang="en-GB" sz="18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 </a:t>
            </a:r>
            <a:endParaRPr lang="en-GB" sz="1800" kern="100" dirty="0">
              <a:effectLst/>
              <a:latin typeface="Times New Roman" panose="02020603050405020304" pitchFamily="18" charset="0"/>
              <a:ea typeface="Aptos" panose="020B00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03904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AnalogousFromLightSeedRightStep">
      <a:dk1>
        <a:srgbClr val="000000"/>
      </a:dk1>
      <a:lt1>
        <a:srgbClr val="FFFFFF"/>
      </a:lt1>
      <a:dk2>
        <a:srgbClr val="223A3D"/>
      </a:dk2>
      <a:lt2>
        <a:srgbClr val="E2E8E8"/>
      </a:lt2>
      <a:accent1>
        <a:srgbClr val="C69696"/>
      </a:accent1>
      <a:accent2>
        <a:srgbClr val="BA987F"/>
      </a:accent2>
      <a:accent3>
        <a:srgbClr val="ABA481"/>
      </a:accent3>
      <a:accent4>
        <a:srgbClr val="9CA974"/>
      </a:accent4>
      <a:accent5>
        <a:srgbClr val="90AC82"/>
      </a:accent5>
      <a:accent6>
        <a:srgbClr val="78B07D"/>
      </a:accent6>
      <a:hlink>
        <a:srgbClr val="568D8E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5" ma:contentTypeDescription="Create a new document." ma:contentTypeScope="" ma:versionID="ebf8f4aab5c6e4a39b32b1cbf95685f3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8dc5f0e923e1178c3c0c2fddc0bc978a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4679226-47F2-4836-8421-BA22020CEF45}">
  <ds:schemaRefs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2006/metadata/properties"/>
    <ds:schemaRef ds:uri="9823f8e4-81f3-4a59-a026-c1a9717271fd"/>
    <ds:schemaRef ds:uri="95817cb9-f0eb-4f4d-892c-47ab9f8957c0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8652DACC-47E6-4FDD-B5F0-585EA3E666F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2EBAFD1-883C-46E1-B904-BECE31671E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1276</Words>
  <Application>Microsoft Office PowerPoint</Application>
  <PresentationFormat>Widescreen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Avenir Next LT Pro</vt:lpstr>
      <vt:lpstr>Bembo</vt:lpstr>
      <vt:lpstr>Posterama</vt:lpstr>
      <vt:lpstr>Times New Roman</vt:lpstr>
      <vt:lpstr>Wingdings</vt:lpstr>
      <vt:lpstr>SplashVTI</vt:lpstr>
      <vt:lpstr>ArchiveVTI</vt:lpstr>
      <vt:lpstr>  Jason Day   BMHP6018  Emerging Issues  The impact of COVID-19 on the Education Attainment Gap</vt:lpstr>
      <vt:lpstr>COVID-19</vt:lpstr>
      <vt:lpstr>Covid 19 impact on education in the uk</vt:lpstr>
      <vt:lpstr>The attainment gap in education is not unfamiliar, COVID-19 impact.</vt:lpstr>
      <vt:lpstr>The media and COVID-19</vt:lpstr>
      <vt:lpstr>The response</vt:lpstr>
      <vt:lpstr>The Challenge</vt:lpstr>
      <vt:lpstr>Recommendations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detrimental impacts of Covid-19 on children and young people’s education attainment in the UK</dc:title>
  <dc:creator>Jason Day (2107471)</dc:creator>
  <cp:lastModifiedBy>Jason Day (2107471)</cp:lastModifiedBy>
  <cp:revision>15</cp:revision>
  <dcterms:created xsi:type="dcterms:W3CDTF">2024-02-26T13:33:03Z</dcterms:created>
  <dcterms:modified xsi:type="dcterms:W3CDTF">2024-03-08T18:54:33Z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