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97"/>
  </p:notesMasterIdLst>
  <p:sldIdLst>
    <p:sldId id="256" r:id="rId2"/>
    <p:sldId id="378" r:id="rId3"/>
    <p:sldId id="433" r:id="rId4"/>
    <p:sldId id="456" r:id="rId5"/>
    <p:sldId id="431" r:id="rId6"/>
    <p:sldId id="432" r:id="rId7"/>
    <p:sldId id="434" r:id="rId8"/>
    <p:sldId id="448" r:id="rId9"/>
    <p:sldId id="379" r:id="rId10"/>
    <p:sldId id="281" r:id="rId11"/>
    <p:sldId id="282" r:id="rId12"/>
    <p:sldId id="283" r:id="rId13"/>
    <p:sldId id="284" r:id="rId14"/>
    <p:sldId id="285" r:id="rId15"/>
    <p:sldId id="286" r:id="rId16"/>
    <p:sldId id="287" r:id="rId17"/>
    <p:sldId id="288" r:id="rId18"/>
    <p:sldId id="290" r:id="rId19"/>
    <p:sldId id="293" r:id="rId20"/>
    <p:sldId id="294" r:id="rId21"/>
    <p:sldId id="409" r:id="rId22"/>
    <p:sldId id="457" r:id="rId23"/>
    <p:sldId id="373" r:id="rId24"/>
    <p:sldId id="407" r:id="rId25"/>
    <p:sldId id="410" r:id="rId26"/>
    <p:sldId id="466" r:id="rId27"/>
    <p:sldId id="383" r:id="rId28"/>
    <p:sldId id="386" r:id="rId29"/>
    <p:sldId id="387" r:id="rId30"/>
    <p:sldId id="397" r:id="rId31"/>
    <p:sldId id="396" r:id="rId32"/>
    <p:sldId id="461" r:id="rId33"/>
    <p:sldId id="462" r:id="rId34"/>
    <p:sldId id="463" r:id="rId35"/>
    <p:sldId id="465" r:id="rId36"/>
    <p:sldId id="380" r:id="rId37"/>
    <p:sldId id="381" r:id="rId38"/>
    <p:sldId id="464" r:id="rId39"/>
    <p:sldId id="411" r:id="rId40"/>
    <p:sldId id="412" r:id="rId41"/>
    <p:sldId id="413" r:id="rId42"/>
    <p:sldId id="414" r:id="rId43"/>
    <p:sldId id="415" r:id="rId44"/>
    <p:sldId id="417" r:id="rId45"/>
    <p:sldId id="418" r:id="rId46"/>
    <p:sldId id="419" r:id="rId47"/>
    <p:sldId id="420" r:id="rId48"/>
    <p:sldId id="429" r:id="rId49"/>
    <p:sldId id="458" r:id="rId50"/>
    <p:sldId id="424" r:id="rId51"/>
    <p:sldId id="421" r:id="rId52"/>
    <p:sldId id="422" r:id="rId53"/>
    <p:sldId id="416" r:id="rId54"/>
    <p:sldId id="382" r:id="rId55"/>
    <p:sldId id="389" r:id="rId56"/>
    <p:sldId id="390" r:id="rId57"/>
    <p:sldId id="391" r:id="rId58"/>
    <p:sldId id="454" r:id="rId59"/>
    <p:sldId id="460" r:id="rId60"/>
    <p:sldId id="392" r:id="rId61"/>
    <p:sldId id="435" r:id="rId62"/>
    <p:sldId id="436" r:id="rId63"/>
    <p:sldId id="393" r:id="rId64"/>
    <p:sldId id="408" r:id="rId65"/>
    <p:sldId id="437" r:id="rId66"/>
    <p:sldId id="449" r:id="rId67"/>
    <p:sldId id="450" r:id="rId68"/>
    <p:sldId id="451" r:id="rId69"/>
    <p:sldId id="452" r:id="rId70"/>
    <p:sldId id="394" r:id="rId71"/>
    <p:sldId id="425" r:id="rId72"/>
    <p:sldId id="426" r:id="rId73"/>
    <p:sldId id="427" r:id="rId74"/>
    <p:sldId id="430" r:id="rId75"/>
    <p:sldId id="398" r:id="rId76"/>
    <p:sldId id="428" r:id="rId77"/>
    <p:sldId id="399" r:id="rId78"/>
    <p:sldId id="400" r:id="rId79"/>
    <p:sldId id="401" r:id="rId80"/>
    <p:sldId id="402" r:id="rId81"/>
    <p:sldId id="453" r:id="rId82"/>
    <p:sldId id="395" r:id="rId83"/>
    <p:sldId id="455" r:id="rId84"/>
    <p:sldId id="438" r:id="rId85"/>
    <p:sldId id="439" r:id="rId86"/>
    <p:sldId id="440" r:id="rId87"/>
    <p:sldId id="441" r:id="rId88"/>
    <p:sldId id="442" r:id="rId89"/>
    <p:sldId id="443" r:id="rId90"/>
    <p:sldId id="444" r:id="rId91"/>
    <p:sldId id="445" r:id="rId92"/>
    <p:sldId id="446" r:id="rId93"/>
    <p:sldId id="447" r:id="rId94"/>
    <p:sldId id="376" r:id="rId95"/>
    <p:sldId id="377" r:id="rId9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ldId id="256"/>
            <p14:sldId id="378"/>
            <p14:sldId id="433"/>
            <p14:sldId id="456"/>
            <p14:sldId id="431"/>
            <p14:sldId id="432"/>
            <p14:sldId id="434"/>
            <p14:sldId id="448"/>
            <p14:sldId id="379"/>
            <p14:sldId id="281"/>
            <p14:sldId id="282"/>
            <p14:sldId id="283"/>
            <p14:sldId id="284"/>
            <p14:sldId id="285"/>
            <p14:sldId id="286"/>
            <p14:sldId id="287"/>
            <p14:sldId id="288"/>
            <p14:sldId id="290"/>
            <p14:sldId id="293"/>
            <p14:sldId id="294"/>
            <p14:sldId id="409"/>
            <p14:sldId id="457"/>
            <p14:sldId id="373"/>
            <p14:sldId id="407"/>
            <p14:sldId id="410"/>
            <p14:sldId id="466"/>
            <p14:sldId id="383"/>
            <p14:sldId id="386"/>
            <p14:sldId id="387"/>
            <p14:sldId id="397"/>
            <p14:sldId id="396"/>
            <p14:sldId id="461"/>
            <p14:sldId id="462"/>
            <p14:sldId id="463"/>
            <p14:sldId id="465"/>
            <p14:sldId id="380"/>
            <p14:sldId id="381"/>
            <p14:sldId id="464"/>
            <p14:sldId id="411"/>
            <p14:sldId id="412"/>
            <p14:sldId id="413"/>
            <p14:sldId id="414"/>
            <p14:sldId id="415"/>
            <p14:sldId id="417"/>
            <p14:sldId id="418"/>
            <p14:sldId id="419"/>
            <p14:sldId id="420"/>
            <p14:sldId id="429"/>
            <p14:sldId id="458"/>
            <p14:sldId id="424"/>
            <p14:sldId id="421"/>
            <p14:sldId id="422"/>
            <p14:sldId id="416"/>
            <p14:sldId id="382"/>
            <p14:sldId id="389"/>
            <p14:sldId id="390"/>
            <p14:sldId id="391"/>
            <p14:sldId id="454"/>
            <p14:sldId id="460"/>
            <p14:sldId id="392"/>
            <p14:sldId id="435"/>
            <p14:sldId id="436"/>
            <p14:sldId id="393"/>
            <p14:sldId id="408"/>
            <p14:sldId id="437"/>
            <p14:sldId id="449"/>
            <p14:sldId id="450"/>
            <p14:sldId id="451"/>
            <p14:sldId id="452"/>
            <p14:sldId id="394"/>
            <p14:sldId id="425"/>
            <p14:sldId id="426"/>
            <p14:sldId id="427"/>
            <p14:sldId id="430"/>
            <p14:sldId id="398"/>
            <p14:sldId id="428"/>
            <p14:sldId id="399"/>
            <p14:sldId id="400"/>
            <p14:sldId id="401"/>
            <p14:sldId id="402"/>
            <p14:sldId id="453"/>
            <p14:sldId id="395"/>
            <p14:sldId id="455"/>
            <p14:sldId id="438"/>
            <p14:sldId id="439"/>
            <p14:sldId id="440"/>
            <p14:sldId id="441"/>
            <p14:sldId id="442"/>
            <p14:sldId id="443"/>
            <p14:sldId id="444"/>
            <p14:sldId id="445"/>
            <p14:sldId id="446"/>
            <p14:sldId id="447"/>
            <p14:sldId id="376"/>
          </p14:sldIdLst>
        </p14:section>
        <p14:section name="Untitled Section" id="{7ACB665A-837E-43C9-89B0-5E44C34DF6F5}">
          <p14:sldIdLst>
            <p14:sldId id="37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27231" autoAdjust="0"/>
    <p:restoredTop sz="94671" autoAdjust="0"/>
  </p:normalViewPr>
  <p:slideViewPr>
    <p:cSldViewPr>
      <p:cViewPr>
        <p:scale>
          <a:sx n="71" d="100"/>
          <a:sy n="71" d="100"/>
        </p:scale>
        <p:origin x="45" y="32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A150DA24-A662-487B-B5B5-79A3FDAD86CC}"/>
    <pc:docChg chg="undo custSel addSld delSld modSld sldOrd modSection">
      <pc:chgData name="Ralph Haeussler" userId="a33031a8bc7a0d8c" providerId="LiveId" clId="{A150DA24-A662-487B-B5B5-79A3FDAD86CC}" dt="2018-03-06T12:32:51.098" v="373"/>
      <pc:docMkLst>
        <pc:docMk/>
      </pc:docMkLst>
      <pc:sldChg chg="modSp">
        <pc:chgData name="Ralph Haeussler" userId="a33031a8bc7a0d8c" providerId="LiveId" clId="{A150DA24-A662-487B-B5B5-79A3FDAD86CC}" dt="2018-03-06T11:45:09.711" v="1" actId="20577"/>
        <pc:sldMkLst>
          <pc:docMk/>
          <pc:sldMk cId="2959185182" sldId="256"/>
        </pc:sldMkLst>
        <pc:spChg chg="mod">
          <ac:chgData name="Ralph Haeussler" userId="a33031a8bc7a0d8c" providerId="LiveId" clId="{A150DA24-A662-487B-B5B5-79A3FDAD86CC}" dt="2018-03-06T11:45:09.711" v="1" actId="20577"/>
          <ac:spMkLst>
            <pc:docMk/>
            <pc:sldMk cId="2959185182" sldId="256"/>
            <ac:spMk id="3" creationId="{00000000-0000-0000-0000-000000000000}"/>
          </ac:spMkLst>
        </pc:spChg>
      </pc:sldChg>
      <pc:sldChg chg="modTransition">
        <pc:chgData name="Ralph Haeussler" userId="a33031a8bc7a0d8c" providerId="LiveId" clId="{A150DA24-A662-487B-B5B5-79A3FDAD86CC}" dt="2018-03-06T11:47:28.152" v="16"/>
        <pc:sldMkLst>
          <pc:docMk/>
          <pc:sldMk cId="927347934" sldId="281"/>
        </pc:sldMkLst>
      </pc:sldChg>
      <pc:sldChg chg="addSp modSp modTransition modAnim">
        <pc:chgData name="Ralph Haeussler" userId="a33031a8bc7a0d8c" providerId="LiveId" clId="{A150DA24-A662-487B-B5B5-79A3FDAD86CC}" dt="2018-03-06T12:15:55.746" v="276"/>
        <pc:sldMkLst>
          <pc:docMk/>
          <pc:sldMk cId="74832247" sldId="290"/>
        </pc:sldMkLst>
        <pc:picChg chg="add mod">
          <ac:chgData name="Ralph Haeussler" userId="a33031a8bc7a0d8c" providerId="LiveId" clId="{A150DA24-A662-487B-B5B5-79A3FDAD86CC}" dt="2018-03-06T12:14:59.159" v="264" actId="1076"/>
          <ac:picMkLst>
            <pc:docMk/>
            <pc:sldMk cId="74832247" sldId="290"/>
            <ac:picMk id="20" creationId="{4837476A-2FE1-425A-B5B3-E2FA1C9CA9AA}"/>
          </ac:picMkLst>
        </pc:picChg>
        <pc:picChg chg="mod">
          <ac:chgData name="Ralph Haeussler" userId="a33031a8bc7a0d8c" providerId="LiveId" clId="{A150DA24-A662-487B-B5B5-79A3FDAD86CC}" dt="2018-03-06T12:14:54.812" v="263" actId="1440"/>
          <ac:picMkLst>
            <pc:docMk/>
            <pc:sldMk cId="74832247" sldId="290"/>
            <ac:picMk id="10244" creationId="{00000000-0000-0000-0000-000000000000}"/>
          </ac:picMkLst>
        </pc:picChg>
        <pc:picChg chg="mod">
          <ac:chgData name="Ralph Haeussler" userId="a33031a8bc7a0d8c" providerId="LiveId" clId="{A150DA24-A662-487B-B5B5-79A3FDAD86CC}" dt="2018-03-06T12:13:54.551" v="256" actId="1076"/>
          <ac:picMkLst>
            <pc:docMk/>
            <pc:sldMk cId="74832247" sldId="290"/>
            <ac:picMk id="10248" creationId="{00000000-0000-0000-0000-000000000000}"/>
          </ac:picMkLst>
        </pc:picChg>
        <pc:picChg chg="mod">
          <ac:chgData name="Ralph Haeussler" userId="a33031a8bc7a0d8c" providerId="LiveId" clId="{A150DA24-A662-487B-B5B5-79A3FDAD86CC}" dt="2018-03-06T12:15:08.982" v="265" actId="1076"/>
          <ac:picMkLst>
            <pc:docMk/>
            <pc:sldMk cId="74832247" sldId="290"/>
            <ac:picMk id="10252" creationId="{00000000-0000-0000-0000-000000000000}"/>
          </ac:picMkLst>
        </pc:picChg>
      </pc:sldChg>
      <pc:sldChg chg="modTransition">
        <pc:chgData name="Ralph Haeussler" userId="a33031a8bc7a0d8c" providerId="LiveId" clId="{A150DA24-A662-487B-B5B5-79A3FDAD86CC}" dt="2018-03-06T12:16:18.688" v="282"/>
        <pc:sldMkLst>
          <pc:docMk/>
          <pc:sldMk cId="4016290659" sldId="293"/>
        </pc:sldMkLst>
      </pc:sldChg>
      <pc:sldChg chg="modSp modTransition">
        <pc:chgData name="Ralph Haeussler" userId="a33031a8bc7a0d8c" providerId="LiveId" clId="{A150DA24-A662-487B-B5B5-79A3FDAD86CC}" dt="2018-03-06T12:17:25.435" v="300" actId="1076"/>
        <pc:sldMkLst>
          <pc:docMk/>
          <pc:sldMk cId="2838831473" sldId="294"/>
        </pc:sldMkLst>
        <pc:spChg chg="mod">
          <ac:chgData name="Ralph Haeussler" userId="a33031a8bc7a0d8c" providerId="LiveId" clId="{A150DA24-A662-487B-B5B5-79A3FDAD86CC}" dt="2018-03-06T12:16:38.365" v="287" actId="14100"/>
          <ac:spMkLst>
            <pc:docMk/>
            <pc:sldMk cId="2838831473" sldId="294"/>
            <ac:spMk id="17" creationId="{00000000-0000-0000-0000-000000000000}"/>
          </ac:spMkLst>
        </pc:spChg>
        <pc:spChg chg="mod">
          <ac:chgData name="Ralph Haeussler" userId="a33031a8bc7a0d8c" providerId="LiveId" clId="{A150DA24-A662-487B-B5B5-79A3FDAD86CC}" dt="2018-03-06T12:17:25.435" v="300" actId="1076"/>
          <ac:spMkLst>
            <pc:docMk/>
            <pc:sldMk cId="2838831473" sldId="294"/>
            <ac:spMk id="18" creationId="{00000000-0000-0000-0000-000000000000}"/>
          </ac:spMkLst>
        </pc:spChg>
        <pc:picChg chg="mod">
          <ac:chgData name="Ralph Haeussler" userId="a33031a8bc7a0d8c" providerId="LiveId" clId="{A150DA24-A662-487B-B5B5-79A3FDAD86CC}" dt="2018-03-06T11:45:54.745" v="3" actId="1076"/>
          <ac:picMkLst>
            <pc:docMk/>
            <pc:sldMk cId="2838831473" sldId="294"/>
            <ac:picMk id="6" creationId="{00000000-0000-0000-0000-000000000000}"/>
          </ac:picMkLst>
        </pc:picChg>
      </pc:sldChg>
      <pc:sldChg chg="modTransition">
        <pc:chgData name="Ralph Haeussler" userId="a33031a8bc7a0d8c" providerId="LiveId" clId="{A150DA24-A662-487B-B5B5-79A3FDAD86CC}" dt="2018-03-06T12:02:39.535" v="174"/>
        <pc:sldMkLst>
          <pc:docMk/>
          <pc:sldMk cId="53411007" sldId="373"/>
        </pc:sldMkLst>
      </pc:sldChg>
      <pc:sldChg chg="modSp">
        <pc:chgData name="Ralph Haeussler" userId="a33031a8bc7a0d8c" providerId="LiveId" clId="{A150DA24-A662-487B-B5B5-79A3FDAD86CC}" dt="2018-03-06T12:13:35.712" v="253" actId="20577"/>
        <pc:sldMkLst>
          <pc:docMk/>
          <pc:sldMk cId="1255789479" sldId="381"/>
        </pc:sldMkLst>
        <pc:spChg chg="mod">
          <ac:chgData name="Ralph Haeussler" userId="a33031a8bc7a0d8c" providerId="LiveId" clId="{A150DA24-A662-487B-B5B5-79A3FDAD86CC}" dt="2018-03-06T12:13:35.712" v="253" actId="20577"/>
          <ac:spMkLst>
            <pc:docMk/>
            <pc:sldMk cId="1255789479" sldId="381"/>
            <ac:spMk id="5" creationId="{00000000-0000-0000-0000-000000000000}"/>
          </ac:spMkLst>
        </pc:spChg>
      </pc:sldChg>
      <pc:sldChg chg="modTransition">
        <pc:chgData name="Ralph Haeussler" userId="a33031a8bc7a0d8c" providerId="LiveId" clId="{A150DA24-A662-487B-B5B5-79A3FDAD86CC}" dt="2018-03-06T12:32:51.098" v="373"/>
        <pc:sldMkLst>
          <pc:docMk/>
          <pc:sldMk cId="890229697" sldId="383"/>
        </pc:sldMkLst>
      </pc:sldChg>
      <pc:sldChg chg="modSp">
        <pc:chgData name="Ralph Haeussler" userId="a33031a8bc7a0d8c" providerId="LiveId" clId="{A150DA24-A662-487B-B5B5-79A3FDAD86CC}" dt="2018-03-06T12:17:55.774" v="301" actId="1076"/>
        <pc:sldMkLst>
          <pc:docMk/>
          <pc:sldMk cId="4144475691" sldId="387"/>
        </pc:sldMkLst>
        <pc:spChg chg="mod">
          <ac:chgData name="Ralph Haeussler" userId="a33031a8bc7a0d8c" providerId="LiveId" clId="{A150DA24-A662-487B-B5B5-79A3FDAD86CC}" dt="2018-03-06T12:17:55.774" v="301" actId="1076"/>
          <ac:spMkLst>
            <pc:docMk/>
            <pc:sldMk cId="4144475691" sldId="387"/>
            <ac:spMk id="11" creationId="{00000000-0000-0000-0000-000000000000}"/>
          </ac:spMkLst>
        </pc:spChg>
      </pc:sldChg>
      <pc:sldChg chg="addSp modSp">
        <pc:chgData name="Ralph Haeussler" userId="a33031a8bc7a0d8c" providerId="LiveId" clId="{A150DA24-A662-487B-B5B5-79A3FDAD86CC}" dt="2018-03-06T11:54:29.818" v="141"/>
        <pc:sldMkLst>
          <pc:docMk/>
          <pc:sldMk cId="4034360933" sldId="389"/>
        </pc:sldMkLst>
        <pc:picChg chg="add mod ord">
          <ac:chgData name="Ralph Haeussler" userId="a33031a8bc7a0d8c" providerId="LiveId" clId="{A150DA24-A662-487B-B5B5-79A3FDAD86CC}" dt="2018-03-06T11:54:29.818" v="141"/>
          <ac:picMkLst>
            <pc:docMk/>
            <pc:sldMk cId="4034360933" sldId="389"/>
            <ac:picMk id="8" creationId="{726926CB-F830-4E22-BDC6-7347AE16538C}"/>
          </ac:picMkLst>
        </pc:picChg>
      </pc:sldChg>
      <pc:sldChg chg="addSp modSp">
        <pc:chgData name="Ralph Haeussler" userId="a33031a8bc7a0d8c" providerId="LiveId" clId="{A150DA24-A662-487B-B5B5-79A3FDAD86CC}" dt="2018-03-06T11:54:40.510" v="143" actId="167"/>
        <pc:sldMkLst>
          <pc:docMk/>
          <pc:sldMk cId="2084564449" sldId="390"/>
        </pc:sldMkLst>
        <pc:picChg chg="add ord">
          <ac:chgData name="Ralph Haeussler" userId="a33031a8bc7a0d8c" providerId="LiveId" clId="{A150DA24-A662-487B-B5B5-79A3FDAD86CC}" dt="2018-03-06T11:54:40.510" v="143" actId="167"/>
          <ac:picMkLst>
            <pc:docMk/>
            <pc:sldMk cId="2084564449" sldId="390"/>
            <ac:picMk id="6" creationId="{A6A880EC-1A02-48FB-A5E1-ED48CB8BDB67}"/>
          </ac:picMkLst>
        </pc:picChg>
      </pc:sldChg>
      <pc:sldChg chg="addSp modSp">
        <pc:chgData name="Ralph Haeussler" userId="a33031a8bc7a0d8c" providerId="LiveId" clId="{A150DA24-A662-487B-B5B5-79A3FDAD86CC}" dt="2018-03-06T11:55:11.680" v="145" actId="167"/>
        <pc:sldMkLst>
          <pc:docMk/>
          <pc:sldMk cId="3297355452" sldId="391"/>
        </pc:sldMkLst>
        <pc:picChg chg="add ord">
          <ac:chgData name="Ralph Haeussler" userId="a33031a8bc7a0d8c" providerId="LiveId" clId="{A150DA24-A662-487B-B5B5-79A3FDAD86CC}" dt="2018-03-06T11:55:11.680" v="145" actId="167"/>
          <ac:picMkLst>
            <pc:docMk/>
            <pc:sldMk cId="3297355452" sldId="391"/>
            <ac:picMk id="8" creationId="{EECDA3E3-0ED9-42E5-AF61-2BF28101689A}"/>
          </ac:picMkLst>
        </pc:picChg>
      </pc:sldChg>
      <pc:sldChg chg="modTransition">
        <pc:chgData name="Ralph Haeussler" userId="a33031a8bc7a0d8c" providerId="LiveId" clId="{A150DA24-A662-487B-B5B5-79A3FDAD86CC}" dt="2018-03-06T12:07:43.721" v="208"/>
        <pc:sldMkLst>
          <pc:docMk/>
          <pc:sldMk cId="2101343367" sldId="392"/>
        </pc:sldMkLst>
      </pc:sldChg>
      <pc:sldChg chg="modTransition">
        <pc:chgData name="Ralph Haeussler" userId="a33031a8bc7a0d8c" providerId="LiveId" clId="{A150DA24-A662-487B-B5B5-79A3FDAD86CC}" dt="2018-03-06T11:58:31.646" v="158"/>
        <pc:sldMkLst>
          <pc:docMk/>
          <pc:sldMk cId="635584906" sldId="402"/>
        </pc:sldMkLst>
      </pc:sldChg>
      <pc:sldChg chg="modSp modAnim">
        <pc:chgData name="Ralph Haeussler" userId="a33031a8bc7a0d8c" providerId="LiveId" clId="{A150DA24-A662-487B-B5B5-79A3FDAD86CC}" dt="2018-03-06T12:17:16.520" v="299" actId="1076"/>
        <pc:sldMkLst>
          <pc:docMk/>
          <pc:sldMk cId="1141777296" sldId="409"/>
        </pc:sldMkLst>
        <pc:spChg chg="mod">
          <ac:chgData name="Ralph Haeussler" userId="a33031a8bc7a0d8c" providerId="LiveId" clId="{A150DA24-A662-487B-B5B5-79A3FDAD86CC}" dt="2018-03-06T12:16:48.030" v="291" actId="14100"/>
          <ac:spMkLst>
            <pc:docMk/>
            <pc:sldMk cId="1141777296" sldId="409"/>
            <ac:spMk id="17" creationId="{00000000-0000-0000-0000-000000000000}"/>
          </ac:spMkLst>
        </pc:spChg>
        <pc:spChg chg="mod">
          <ac:chgData name="Ralph Haeussler" userId="a33031a8bc7a0d8c" providerId="LiveId" clId="{A150DA24-A662-487B-B5B5-79A3FDAD86CC}" dt="2018-03-06T12:17:16.520" v="299" actId="1076"/>
          <ac:spMkLst>
            <pc:docMk/>
            <pc:sldMk cId="1141777296" sldId="409"/>
            <ac:spMk id="18" creationId="{00000000-0000-0000-0000-000000000000}"/>
          </ac:spMkLst>
        </pc:spChg>
        <pc:picChg chg="mod">
          <ac:chgData name="Ralph Haeussler" userId="a33031a8bc7a0d8c" providerId="LiveId" clId="{A150DA24-A662-487B-B5B5-79A3FDAD86CC}" dt="2018-03-06T12:16:51.287" v="292" actId="14100"/>
          <ac:picMkLst>
            <pc:docMk/>
            <pc:sldMk cId="1141777296" sldId="409"/>
            <ac:picMk id="18434" creationId="{00000000-0000-0000-0000-000000000000}"/>
          </ac:picMkLst>
        </pc:picChg>
      </pc:sldChg>
      <pc:sldChg chg="modTransition">
        <pc:chgData name="Ralph Haeussler" userId="a33031a8bc7a0d8c" providerId="LiveId" clId="{A150DA24-A662-487B-B5B5-79A3FDAD86CC}" dt="2018-03-06T11:50:20.016" v="39"/>
        <pc:sldMkLst>
          <pc:docMk/>
          <pc:sldMk cId="3508511841" sldId="411"/>
        </pc:sldMkLst>
      </pc:sldChg>
      <pc:sldChg chg="modAnim">
        <pc:chgData name="Ralph Haeussler" userId="a33031a8bc7a0d8c" providerId="LiveId" clId="{A150DA24-A662-487B-B5B5-79A3FDAD86CC}" dt="2018-03-06T11:51:52.127" v="57"/>
        <pc:sldMkLst>
          <pc:docMk/>
          <pc:sldMk cId="4027550084" sldId="415"/>
        </pc:sldMkLst>
      </pc:sldChg>
      <pc:sldChg chg="modTransition">
        <pc:chgData name="Ralph Haeussler" userId="a33031a8bc7a0d8c" providerId="LiveId" clId="{A150DA24-A662-487B-B5B5-79A3FDAD86CC}" dt="2018-03-06T11:53:35.808" v="134"/>
        <pc:sldMkLst>
          <pc:docMk/>
          <pc:sldMk cId="3514702393" sldId="416"/>
        </pc:sldMkLst>
      </pc:sldChg>
      <pc:sldChg chg="addSp modSp modAnim">
        <pc:chgData name="Ralph Haeussler" userId="a33031a8bc7a0d8c" providerId="LiveId" clId="{A150DA24-A662-487B-B5B5-79A3FDAD86CC}" dt="2018-03-06T11:53:19.385" v="128" actId="20577"/>
        <pc:sldMkLst>
          <pc:docMk/>
          <pc:sldMk cId="665946784" sldId="417"/>
        </pc:sldMkLst>
        <pc:spChg chg="mod">
          <ac:chgData name="Ralph Haeussler" userId="a33031a8bc7a0d8c" providerId="LiveId" clId="{A150DA24-A662-487B-B5B5-79A3FDAD86CC}" dt="2018-03-06T11:53:19.385" v="128" actId="20577"/>
          <ac:spMkLst>
            <pc:docMk/>
            <pc:sldMk cId="665946784" sldId="417"/>
            <ac:spMk id="3" creationId="{00000000-0000-0000-0000-000000000000}"/>
          </ac:spMkLst>
        </pc:spChg>
        <pc:picChg chg="add mod ord">
          <ac:chgData name="Ralph Haeussler" userId="a33031a8bc7a0d8c" providerId="LiveId" clId="{A150DA24-A662-487B-B5B5-79A3FDAD86CC}" dt="2018-03-06T11:51:02.057" v="42"/>
          <ac:picMkLst>
            <pc:docMk/>
            <pc:sldMk cId="665946784" sldId="417"/>
            <ac:picMk id="6" creationId="{2198B96D-BFEB-4A17-BBAF-4FCD9AC5DA07}"/>
          </ac:picMkLst>
        </pc:picChg>
      </pc:sldChg>
      <pc:sldChg chg="modSp modTransition">
        <pc:chgData name="Ralph Haeussler" userId="a33031a8bc7a0d8c" providerId="LiveId" clId="{A150DA24-A662-487B-B5B5-79A3FDAD86CC}" dt="2018-03-06T11:52:22.303" v="84" actId="20577"/>
        <pc:sldMkLst>
          <pc:docMk/>
          <pc:sldMk cId="1857533179" sldId="418"/>
        </pc:sldMkLst>
        <pc:spChg chg="mod">
          <ac:chgData name="Ralph Haeussler" userId="a33031a8bc7a0d8c" providerId="LiveId" clId="{A150DA24-A662-487B-B5B5-79A3FDAD86CC}" dt="2018-03-06T11:52:22.303" v="84" actId="20577"/>
          <ac:spMkLst>
            <pc:docMk/>
            <pc:sldMk cId="1857533179" sldId="418"/>
            <ac:spMk id="3" creationId="{00000000-0000-0000-0000-000000000000}"/>
          </ac:spMkLst>
        </pc:spChg>
      </pc:sldChg>
      <pc:sldChg chg="modSp">
        <pc:chgData name="Ralph Haeussler" userId="a33031a8bc7a0d8c" providerId="LiveId" clId="{A150DA24-A662-487B-B5B5-79A3FDAD86CC}" dt="2018-03-06T11:52:39.697" v="97" actId="20577"/>
        <pc:sldMkLst>
          <pc:docMk/>
          <pc:sldMk cId="4257500910" sldId="419"/>
        </pc:sldMkLst>
        <pc:spChg chg="mod">
          <ac:chgData name="Ralph Haeussler" userId="a33031a8bc7a0d8c" providerId="LiveId" clId="{A150DA24-A662-487B-B5B5-79A3FDAD86CC}" dt="2018-03-06T11:52:39.697" v="97" actId="20577"/>
          <ac:spMkLst>
            <pc:docMk/>
            <pc:sldMk cId="4257500910" sldId="419"/>
            <ac:spMk id="3" creationId="{00000000-0000-0000-0000-000000000000}"/>
          </ac:spMkLst>
        </pc:spChg>
      </pc:sldChg>
      <pc:sldChg chg="modSp">
        <pc:chgData name="Ralph Haeussler" userId="a33031a8bc7a0d8c" providerId="LiveId" clId="{A150DA24-A662-487B-B5B5-79A3FDAD86CC}" dt="2018-03-06T11:52:47.562" v="109" actId="20577"/>
        <pc:sldMkLst>
          <pc:docMk/>
          <pc:sldMk cId="2840308721" sldId="420"/>
        </pc:sldMkLst>
        <pc:spChg chg="mod">
          <ac:chgData name="Ralph Haeussler" userId="a33031a8bc7a0d8c" providerId="LiveId" clId="{A150DA24-A662-487B-B5B5-79A3FDAD86CC}" dt="2018-03-06T11:52:47.562" v="109" actId="20577"/>
          <ac:spMkLst>
            <pc:docMk/>
            <pc:sldMk cId="2840308721" sldId="420"/>
            <ac:spMk id="3" creationId="{00000000-0000-0000-0000-000000000000}"/>
          </ac:spMkLst>
        </pc:spChg>
      </pc:sldChg>
      <pc:sldChg chg="modTransition">
        <pc:chgData name="Ralph Haeussler" userId="a33031a8bc7a0d8c" providerId="LiveId" clId="{A150DA24-A662-487B-B5B5-79A3FDAD86CC}" dt="2018-03-06T11:58:02.310" v="154"/>
        <pc:sldMkLst>
          <pc:docMk/>
          <pc:sldMk cId="2672246350" sldId="428"/>
        </pc:sldMkLst>
      </pc:sldChg>
      <pc:sldChg chg="modSp">
        <pc:chgData name="Ralph Haeussler" userId="a33031a8bc7a0d8c" providerId="LiveId" clId="{A150DA24-A662-487B-B5B5-79A3FDAD86CC}" dt="2018-03-06T12:05:48.718" v="182" actId="14100"/>
        <pc:sldMkLst>
          <pc:docMk/>
          <pc:sldMk cId="5578408" sldId="429"/>
        </pc:sldMkLst>
        <pc:picChg chg="mod">
          <ac:chgData name="Ralph Haeussler" userId="a33031a8bc7a0d8c" providerId="LiveId" clId="{A150DA24-A662-487B-B5B5-79A3FDAD86CC}" dt="2018-03-06T12:05:48.718" v="182" actId="14100"/>
          <ac:picMkLst>
            <pc:docMk/>
            <pc:sldMk cId="5578408" sldId="429"/>
            <ac:picMk id="7170" creationId="{00000000-0000-0000-0000-000000000000}"/>
          </ac:picMkLst>
        </pc:picChg>
      </pc:sldChg>
      <pc:sldChg chg="modSp modAnim">
        <pc:chgData name="Ralph Haeussler" userId="a33031a8bc7a0d8c" providerId="LiveId" clId="{A150DA24-A662-487B-B5B5-79A3FDAD86CC}" dt="2018-03-06T11:46:47.873" v="10" actId="20577"/>
        <pc:sldMkLst>
          <pc:docMk/>
          <pc:sldMk cId="2734005595" sldId="431"/>
        </pc:sldMkLst>
        <pc:spChg chg="mod">
          <ac:chgData name="Ralph Haeussler" userId="a33031a8bc7a0d8c" providerId="LiveId" clId="{A150DA24-A662-487B-B5B5-79A3FDAD86CC}" dt="2018-03-06T11:46:44.544" v="9" actId="20577"/>
          <ac:spMkLst>
            <pc:docMk/>
            <pc:sldMk cId="2734005595" sldId="431"/>
            <ac:spMk id="7" creationId="{00000000-0000-0000-0000-000000000000}"/>
          </ac:spMkLst>
        </pc:spChg>
      </pc:sldChg>
      <pc:sldChg chg="modTransition">
        <pc:chgData name="Ralph Haeussler" userId="a33031a8bc7a0d8c" providerId="LiveId" clId="{A150DA24-A662-487B-B5B5-79A3FDAD86CC}" dt="2018-03-06T11:47:54.035" v="23"/>
        <pc:sldMkLst>
          <pc:docMk/>
          <pc:sldMk cId="3279385161" sldId="433"/>
        </pc:sldMkLst>
      </pc:sldChg>
      <pc:sldChg chg="modSp">
        <pc:chgData name="Ralph Haeussler" userId="a33031a8bc7a0d8c" providerId="LiveId" clId="{A150DA24-A662-487B-B5B5-79A3FDAD86CC}" dt="2018-03-06T11:56:21.075" v="146" actId="1440"/>
        <pc:sldMkLst>
          <pc:docMk/>
          <pc:sldMk cId="405384951" sldId="449"/>
        </pc:sldMkLst>
        <pc:picChg chg="mod">
          <ac:chgData name="Ralph Haeussler" userId="a33031a8bc7a0d8c" providerId="LiveId" clId="{A150DA24-A662-487B-B5B5-79A3FDAD86CC}" dt="2018-03-06T11:56:21.075" v="146" actId="1440"/>
          <ac:picMkLst>
            <pc:docMk/>
            <pc:sldMk cId="405384951" sldId="449"/>
            <ac:picMk id="5" creationId="{00000000-0000-0000-0000-000000000000}"/>
          </ac:picMkLst>
        </pc:picChg>
      </pc:sldChg>
      <pc:sldChg chg="modTransition">
        <pc:chgData name="Ralph Haeussler" userId="a33031a8bc7a0d8c" providerId="LiveId" clId="{A150DA24-A662-487B-B5B5-79A3FDAD86CC}" dt="2018-03-06T11:56:32.661" v="149"/>
        <pc:sldMkLst>
          <pc:docMk/>
          <pc:sldMk cId="235726842" sldId="450"/>
        </pc:sldMkLst>
      </pc:sldChg>
      <pc:sldChg chg="delSp">
        <pc:chgData name="Ralph Haeussler" userId="a33031a8bc7a0d8c" providerId="LiveId" clId="{A150DA24-A662-487B-B5B5-79A3FDAD86CC}" dt="2018-03-06T11:56:45.583" v="150" actId="478"/>
        <pc:sldMkLst>
          <pc:docMk/>
          <pc:sldMk cId="2348589678" sldId="451"/>
        </pc:sldMkLst>
        <pc:spChg chg="del">
          <ac:chgData name="Ralph Haeussler" userId="a33031a8bc7a0d8c" providerId="LiveId" clId="{A150DA24-A662-487B-B5B5-79A3FDAD86CC}" dt="2018-03-06T11:56:45.583" v="150" actId="478"/>
          <ac:spMkLst>
            <pc:docMk/>
            <pc:sldMk cId="2348589678" sldId="451"/>
            <ac:spMk id="8" creationId="{00000000-0000-0000-0000-000000000000}"/>
          </ac:spMkLst>
        </pc:spChg>
      </pc:sldChg>
      <pc:sldChg chg="modSp">
        <pc:chgData name="Ralph Haeussler" userId="a33031a8bc7a0d8c" providerId="LiveId" clId="{A150DA24-A662-487B-B5B5-79A3FDAD86CC}" dt="2018-03-06T11:57:02.597" v="152" actId="14100"/>
        <pc:sldMkLst>
          <pc:docMk/>
          <pc:sldMk cId="871377457" sldId="452"/>
        </pc:sldMkLst>
        <pc:picChg chg="mod">
          <ac:chgData name="Ralph Haeussler" userId="a33031a8bc7a0d8c" providerId="LiveId" clId="{A150DA24-A662-487B-B5B5-79A3FDAD86CC}" dt="2018-03-06T11:57:02.597" v="152" actId="14100"/>
          <ac:picMkLst>
            <pc:docMk/>
            <pc:sldMk cId="871377457" sldId="452"/>
            <ac:picMk id="29698" creationId="{00000000-0000-0000-0000-000000000000}"/>
          </ac:picMkLst>
        </pc:picChg>
      </pc:sldChg>
      <pc:sldChg chg="addSp modSp add">
        <pc:chgData name="Ralph Haeussler" userId="a33031a8bc7a0d8c" providerId="LiveId" clId="{A150DA24-A662-487B-B5B5-79A3FDAD86CC}" dt="2018-03-06T11:46:29.254" v="8" actId="1440"/>
        <pc:sldMkLst>
          <pc:docMk/>
          <pc:sldMk cId="4261630579" sldId="456"/>
        </pc:sldMkLst>
        <pc:picChg chg="add mod">
          <ac:chgData name="Ralph Haeussler" userId="a33031a8bc7a0d8c" providerId="LiveId" clId="{A150DA24-A662-487B-B5B5-79A3FDAD86CC}" dt="2018-03-06T11:46:29.254" v="8" actId="1440"/>
          <ac:picMkLst>
            <pc:docMk/>
            <pc:sldMk cId="4261630579" sldId="456"/>
            <ac:picMk id="7" creationId="{3720C230-0D9D-4EFE-8660-846D4E06A6B7}"/>
          </ac:picMkLst>
        </pc:picChg>
      </pc:sldChg>
      <pc:sldChg chg="addSp delSp add del">
        <pc:chgData name="Ralph Haeussler" userId="a33031a8bc7a0d8c" providerId="LiveId" clId="{A150DA24-A662-487B-B5B5-79A3FDAD86CC}" dt="2018-03-06T11:54:12.607" v="138" actId="2696"/>
        <pc:sldMkLst>
          <pc:docMk/>
          <pc:sldMk cId="2434195869" sldId="457"/>
        </pc:sldMkLst>
        <pc:picChg chg="add del">
          <ac:chgData name="Ralph Haeussler" userId="a33031a8bc7a0d8c" providerId="LiveId" clId="{A150DA24-A662-487B-B5B5-79A3FDAD86CC}" dt="2018-03-06T11:54:09.542" v="137"/>
          <ac:picMkLst>
            <pc:docMk/>
            <pc:sldMk cId="2434195869" sldId="457"/>
            <ac:picMk id="4" creationId="{22106E98-EA0A-4EB5-A811-AD1E9558A3F7}"/>
          </ac:picMkLst>
        </pc:picChg>
      </pc:sldChg>
      <pc:sldChg chg="addSp delSp modSp add modTransition">
        <pc:chgData name="Ralph Haeussler" userId="a33031a8bc7a0d8c" providerId="LiveId" clId="{A150DA24-A662-487B-B5B5-79A3FDAD86CC}" dt="2018-03-06T12:02:33.541" v="172"/>
        <pc:sldMkLst>
          <pc:docMk/>
          <pc:sldMk cId="2759938291" sldId="457"/>
        </pc:sldMkLst>
        <pc:spChg chg="del">
          <ac:chgData name="Ralph Haeussler" userId="a33031a8bc7a0d8c" providerId="LiveId" clId="{A150DA24-A662-487B-B5B5-79A3FDAD86CC}" dt="2018-03-06T12:01:43.533" v="160"/>
          <ac:spMkLst>
            <pc:docMk/>
            <pc:sldMk cId="2759938291" sldId="457"/>
            <ac:spMk id="2" creationId="{F0E83849-A97C-40E4-A203-C065452A31FA}"/>
          </ac:spMkLst>
        </pc:spChg>
        <pc:spChg chg="add mod">
          <ac:chgData name="Ralph Haeussler" userId="a33031a8bc7a0d8c" providerId="LiveId" clId="{A150DA24-A662-487B-B5B5-79A3FDAD86CC}" dt="2018-03-06T12:02:19.976" v="165" actId="1076"/>
          <ac:spMkLst>
            <pc:docMk/>
            <pc:sldMk cId="2759938291" sldId="457"/>
            <ac:spMk id="6" creationId="{1C7480B7-92A5-48B5-A41F-A2E13583D701}"/>
          </ac:spMkLst>
        </pc:spChg>
        <pc:picChg chg="add mod">
          <ac:chgData name="Ralph Haeussler" userId="a33031a8bc7a0d8c" providerId="LiveId" clId="{A150DA24-A662-487B-B5B5-79A3FDAD86CC}" dt="2018-03-06T12:01:56.021" v="163" actId="14100"/>
          <ac:picMkLst>
            <pc:docMk/>
            <pc:sldMk cId="2759938291" sldId="457"/>
            <ac:picMk id="5" creationId="{CC6547F3-B0C1-43E3-8B07-D5F7CC651242}"/>
          </ac:picMkLst>
        </pc:picChg>
      </pc:sldChg>
      <pc:sldChg chg="addSp modSp add">
        <pc:chgData name="Ralph Haeussler" userId="a33031a8bc7a0d8c" providerId="LiveId" clId="{A150DA24-A662-487B-B5B5-79A3FDAD86CC}" dt="2018-03-06T12:05:32.776" v="179" actId="14100"/>
        <pc:sldMkLst>
          <pc:docMk/>
          <pc:sldMk cId="2152766420" sldId="458"/>
        </pc:sldMkLst>
        <pc:picChg chg="add mod">
          <ac:chgData name="Ralph Haeussler" userId="a33031a8bc7a0d8c" providerId="LiveId" clId="{A150DA24-A662-487B-B5B5-79A3FDAD86CC}" dt="2018-03-06T12:05:32.776" v="179" actId="14100"/>
          <ac:picMkLst>
            <pc:docMk/>
            <pc:sldMk cId="2152766420" sldId="458"/>
            <ac:picMk id="4" creationId="{2D47195D-451F-42C9-A8A0-FCE9C9784504}"/>
          </ac:picMkLst>
        </pc:picChg>
      </pc:sldChg>
      <pc:sldChg chg="add del">
        <pc:chgData name="Ralph Haeussler" userId="a33031a8bc7a0d8c" providerId="LiveId" clId="{A150DA24-A662-487B-B5B5-79A3FDAD86CC}" dt="2018-03-06T12:07:35.474" v="207" actId="2696"/>
        <pc:sldMkLst>
          <pc:docMk/>
          <pc:sldMk cId="2684267143" sldId="459"/>
        </pc:sldMkLst>
      </pc:sldChg>
      <pc:sldChg chg="delSp modSp add modTransition delDesignElem">
        <pc:chgData name="Ralph Haeussler" userId="a33031a8bc7a0d8c" providerId="LiveId" clId="{A150DA24-A662-487B-B5B5-79A3FDAD86CC}" dt="2018-03-06T12:07:31.062" v="206"/>
        <pc:sldMkLst>
          <pc:docMk/>
          <pc:sldMk cId="2158626647" sldId="460"/>
        </pc:sldMkLst>
        <pc:spChg chg="del">
          <ac:chgData name="Ralph Haeussler" userId="a33031a8bc7a0d8c" providerId="LiveId" clId="{A150DA24-A662-487B-B5B5-79A3FDAD86CC}" dt="2018-03-06T12:06:30.311" v="185"/>
          <ac:spMkLst>
            <pc:docMk/>
            <pc:sldMk cId="2158626647" sldId="460"/>
            <ac:spMk id="6" creationId="{00000000-0000-0000-0000-000000000000}"/>
          </ac:spMkLst>
        </pc:spChg>
        <pc:picChg chg="mod">
          <ac:chgData name="Ralph Haeussler" userId="a33031a8bc7a0d8c" providerId="LiveId" clId="{A150DA24-A662-487B-B5B5-79A3FDAD86CC}" dt="2018-03-06T12:07:17.913" v="201" actId="14100"/>
          <ac:picMkLst>
            <pc:docMk/>
            <pc:sldMk cId="2158626647" sldId="460"/>
            <ac:picMk id="4" creationId="{00000000-0000-0000-0000-000000000000}"/>
          </ac:picMkLst>
        </pc:picChg>
        <pc:picChg chg="mod">
          <ac:chgData name="Ralph Haeussler" userId="a33031a8bc7a0d8c" providerId="LiveId" clId="{A150DA24-A662-487B-B5B5-79A3FDAD86CC}" dt="2018-03-06T12:06:58.529" v="195" actId="1076"/>
          <ac:picMkLst>
            <pc:docMk/>
            <pc:sldMk cId="2158626647" sldId="460"/>
            <ac:picMk id="1026" creationId="{00000000-0000-0000-0000-000000000000}"/>
          </ac:picMkLst>
        </pc:picChg>
        <pc:picChg chg="mod">
          <ac:chgData name="Ralph Haeussler" userId="a33031a8bc7a0d8c" providerId="LiveId" clId="{A150DA24-A662-487B-B5B5-79A3FDAD86CC}" dt="2018-03-06T12:06:51.230" v="192" actId="1076"/>
          <ac:picMkLst>
            <pc:docMk/>
            <pc:sldMk cId="2158626647" sldId="460"/>
            <ac:picMk id="1028" creationId="{00000000-0000-0000-0000-000000000000}"/>
          </ac:picMkLst>
        </pc:picChg>
        <pc:picChg chg="mod">
          <ac:chgData name="Ralph Haeussler" userId="a33031a8bc7a0d8c" providerId="LiveId" clId="{A150DA24-A662-487B-B5B5-79A3FDAD86CC}" dt="2018-03-06T12:07:09.093" v="198" actId="1076"/>
          <ac:picMkLst>
            <pc:docMk/>
            <pc:sldMk cId="2158626647" sldId="460"/>
            <ac:picMk id="1030" creationId="{00000000-0000-0000-0000-000000000000}"/>
          </ac:picMkLst>
        </pc:picChg>
      </pc:sldChg>
      <pc:sldChg chg="modSp add">
        <pc:chgData name="Ralph Haeussler" userId="a33031a8bc7a0d8c" providerId="LiveId" clId="{A150DA24-A662-487B-B5B5-79A3FDAD86CC}" dt="2018-03-06T12:09:35.485" v="214" actId="14100"/>
        <pc:sldMkLst>
          <pc:docMk/>
          <pc:sldMk cId="1372920132" sldId="461"/>
        </pc:sldMkLst>
        <pc:spChg chg="mod">
          <ac:chgData name="Ralph Haeussler" userId="a33031a8bc7a0d8c" providerId="LiveId" clId="{A150DA24-A662-487B-B5B5-79A3FDAD86CC}" dt="2018-03-06T12:09:27.208" v="210" actId="1076"/>
          <ac:spMkLst>
            <pc:docMk/>
            <pc:sldMk cId="1372920132" sldId="461"/>
            <ac:spMk id="2" creationId="{00000000-0000-0000-0000-000000000000}"/>
          </ac:spMkLst>
        </pc:spChg>
        <pc:picChg chg="mod">
          <ac:chgData name="Ralph Haeussler" userId="a33031a8bc7a0d8c" providerId="LiveId" clId="{A150DA24-A662-487B-B5B5-79A3FDAD86CC}" dt="2018-03-06T12:09:35.485" v="214" actId="14100"/>
          <ac:picMkLst>
            <pc:docMk/>
            <pc:sldMk cId="1372920132" sldId="461"/>
            <ac:picMk id="5" creationId="{00000000-0000-0000-0000-000000000000}"/>
          </ac:picMkLst>
        </pc:picChg>
        <pc:picChg chg="mod">
          <ac:chgData name="Ralph Haeussler" userId="a33031a8bc7a0d8c" providerId="LiveId" clId="{A150DA24-A662-487B-B5B5-79A3FDAD86CC}" dt="2018-03-06T12:09:31.761" v="212" actId="14100"/>
          <ac:picMkLst>
            <pc:docMk/>
            <pc:sldMk cId="1372920132" sldId="461"/>
            <ac:picMk id="49154" creationId="{00000000-0000-0000-0000-000000000000}"/>
          </ac:picMkLst>
        </pc:picChg>
      </pc:sldChg>
      <pc:sldChg chg="modSp add">
        <pc:chgData name="Ralph Haeussler" userId="a33031a8bc7a0d8c" providerId="LiveId" clId="{A150DA24-A662-487B-B5B5-79A3FDAD86CC}" dt="2018-03-06T12:10:08.710" v="222" actId="1076"/>
        <pc:sldMkLst>
          <pc:docMk/>
          <pc:sldMk cId="2157744944" sldId="462"/>
        </pc:sldMkLst>
        <pc:spChg chg="mod">
          <ac:chgData name="Ralph Haeussler" userId="a33031a8bc7a0d8c" providerId="LiveId" clId="{A150DA24-A662-487B-B5B5-79A3FDAD86CC}" dt="2018-03-06T12:09:44.322" v="215" actId="1076"/>
          <ac:spMkLst>
            <pc:docMk/>
            <pc:sldMk cId="2157744944" sldId="462"/>
            <ac:spMk id="2" creationId="{00000000-0000-0000-0000-000000000000}"/>
          </ac:spMkLst>
        </pc:spChg>
        <pc:spChg chg="mod">
          <ac:chgData name="Ralph Haeussler" userId="a33031a8bc7a0d8c" providerId="LiveId" clId="{A150DA24-A662-487B-B5B5-79A3FDAD86CC}" dt="2018-03-06T12:10:08.710" v="222" actId="1076"/>
          <ac:spMkLst>
            <pc:docMk/>
            <pc:sldMk cId="2157744944" sldId="462"/>
            <ac:spMk id="3" creationId="{00000000-0000-0000-0000-000000000000}"/>
          </ac:spMkLst>
        </pc:spChg>
        <pc:picChg chg="mod">
          <ac:chgData name="Ralph Haeussler" userId="a33031a8bc7a0d8c" providerId="LiveId" clId="{A150DA24-A662-487B-B5B5-79A3FDAD86CC}" dt="2018-03-06T12:10:04.177" v="221" actId="1076"/>
          <ac:picMkLst>
            <pc:docMk/>
            <pc:sldMk cId="2157744944" sldId="462"/>
            <ac:picMk id="48130" creationId="{00000000-0000-0000-0000-000000000000}"/>
          </ac:picMkLst>
        </pc:picChg>
        <pc:picChg chg="mod">
          <ac:chgData name="Ralph Haeussler" userId="a33031a8bc7a0d8c" providerId="LiveId" clId="{A150DA24-A662-487B-B5B5-79A3FDAD86CC}" dt="2018-03-06T12:10:00.145" v="220" actId="14100"/>
          <ac:picMkLst>
            <pc:docMk/>
            <pc:sldMk cId="2157744944" sldId="462"/>
            <ac:picMk id="48132" creationId="{00000000-0000-0000-0000-000000000000}"/>
          </ac:picMkLst>
        </pc:picChg>
        <pc:picChg chg="mod ord">
          <ac:chgData name="Ralph Haeussler" userId="a33031a8bc7a0d8c" providerId="LiveId" clId="{A150DA24-A662-487B-B5B5-79A3FDAD86CC}" dt="2018-03-06T12:09:54.430" v="218" actId="167"/>
          <ac:picMkLst>
            <pc:docMk/>
            <pc:sldMk cId="2157744944" sldId="462"/>
            <ac:picMk id="48134" creationId="{00000000-0000-0000-0000-000000000000}"/>
          </ac:picMkLst>
        </pc:picChg>
      </pc:sldChg>
      <pc:sldChg chg="modSp add">
        <pc:chgData name="Ralph Haeussler" userId="a33031a8bc7a0d8c" providerId="LiveId" clId="{A150DA24-A662-487B-B5B5-79A3FDAD86CC}" dt="2018-03-06T12:10:33.520" v="228" actId="14100"/>
        <pc:sldMkLst>
          <pc:docMk/>
          <pc:sldMk cId="1459996262" sldId="463"/>
        </pc:sldMkLst>
        <pc:spChg chg="mod">
          <ac:chgData name="Ralph Haeussler" userId="a33031a8bc7a0d8c" providerId="LiveId" clId="{A150DA24-A662-487B-B5B5-79A3FDAD86CC}" dt="2018-03-06T12:10:15.317" v="223" actId="1076"/>
          <ac:spMkLst>
            <pc:docMk/>
            <pc:sldMk cId="1459996262" sldId="463"/>
            <ac:spMk id="2" creationId="{00000000-0000-0000-0000-000000000000}"/>
          </ac:spMkLst>
        </pc:spChg>
        <pc:picChg chg="mod">
          <ac:chgData name="Ralph Haeussler" userId="a33031a8bc7a0d8c" providerId="LiveId" clId="{A150DA24-A662-487B-B5B5-79A3FDAD86CC}" dt="2018-03-06T12:10:26.225" v="226" actId="14100"/>
          <ac:picMkLst>
            <pc:docMk/>
            <pc:sldMk cId="1459996262" sldId="463"/>
            <ac:picMk id="7170" creationId="{00000000-0000-0000-0000-000000000000}"/>
          </ac:picMkLst>
        </pc:picChg>
        <pc:picChg chg="mod">
          <ac:chgData name="Ralph Haeussler" userId="a33031a8bc7a0d8c" providerId="LiveId" clId="{A150DA24-A662-487B-B5B5-79A3FDAD86CC}" dt="2018-03-06T12:10:33.520" v="228" actId="14100"/>
          <ac:picMkLst>
            <pc:docMk/>
            <pc:sldMk cId="1459996262" sldId="463"/>
            <ac:picMk id="32772" creationId="{00000000-0000-0000-0000-000000000000}"/>
          </ac:picMkLst>
        </pc:picChg>
      </pc:sldChg>
      <pc:sldChg chg="addSp delSp modSp add delAnim modAnim">
        <pc:chgData name="Ralph Haeussler" userId="a33031a8bc7a0d8c" providerId="LiveId" clId="{A150DA24-A662-487B-B5B5-79A3FDAD86CC}" dt="2018-03-06T12:13:28.714" v="252" actId="20577"/>
        <pc:sldMkLst>
          <pc:docMk/>
          <pc:sldMk cId="476318139" sldId="464"/>
        </pc:sldMkLst>
        <pc:spChg chg="mod ord">
          <ac:chgData name="Ralph Haeussler" userId="a33031a8bc7a0d8c" providerId="LiveId" clId="{A150DA24-A662-487B-B5B5-79A3FDAD86CC}" dt="2018-03-06T12:13:28.714" v="252" actId="20577"/>
          <ac:spMkLst>
            <pc:docMk/>
            <pc:sldMk cId="476318139" sldId="464"/>
            <ac:spMk id="5" creationId="{00000000-0000-0000-0000-000000000000}"/>
          </ac:spMkLst>
        </pc:spChg>
        <pc:picChg chg="del">
          <ac:chgData name="Ralph Haeussler" userId="a33031a8bc7a0d8c" providerId="LiveId" clId="{A150DA24-A662-487B-B5B5-79A3FDAD86CC}" dt="2018-03-06T12:12:40.710" v="230" actId="478"/>
          <ac:picMkLst>
            <pc:docMk/>
            <pc:sldMk cId="476318139" sldId="464"/>
            <ac:picMk id="7" creationId="{00000000-0000-0000-0000-000000000000}"/>
          </ac:picMkLst>
        </pc:picChg>
        <pc:picChg chg="add mod">
          <ac:chgData name="Ralph Haeussler" userId="a33031a8bc7a0d8c" providerId="LiveId" clId="{A150DA24-A662-487B-B5B5-79A3FDAD86CC}" dt="2018-03-06T12:13:01.031" v="237" actId="14100"/>
          <ac:picMkLst>
            <pc:docMk/>
            <pc:sldMk cId="476318139" sldId="464"/>
            <ac:picMk id="9" creationId="{8F878938-E4C6-4032-9DE1-AF8FC88FC464}"/>
          </ac:picMkLst>
        </pc:picChg>
      </pc:sldChg>
      <pc:sldChg chg="addSp delSp modSp add">
        <pc:chgData name="Ralph Haeussler" userId="a33031a8bc7a0d8c" providerId="LiveId" clId="{A150DA24-A662-487B-B5B5-79A3FDAD86CC}" dt="2018-03-06T12:27:33.731" v="353" actId="1036"/>
        <pc:sldMkLst>
          <pc:docMk/>
          <pc:sldMk cId="404524158" sldId="465"/>
        </pc:sldMkLst>
        <pc:spChg chg="del">
          <ac:chgData name="Ralph Haeussler" userId="a33031a8bc7a0d8c" providerId="LiveId" clId="{A150DA24-A662-487B-B5B5-79A3FDAD86CC}" dt="2018-03-06T12:21:39.295" v="305" actId="931"/>
          <ac:spMkLst>
            <pc:docMk/>
            <pc:sldMk cId="404524158" sldId="465"/>
            <ac:spMk id="2" creationId="{A67A9BDA-99E9-46DD-AB01-96F5D237374E}"/>
          </ac:spMkLst>
        </pc:spChg>
        <pc:spChg chg="mod">
          <ac:chgData name="Ralph Haeussler" userId="a33031a8bc7a0d8c" providerId="LiveId" clId="{A150DA24-A662-487B-B5B5-79A3FDAD86CC}" dt="2018-03-06T12:23:50.052" v="347" actId="14100"/>
          <ac:spMkLst>
            <pc:docMk/>
            <pc:sldMk cId="404524158" sldId="465"/>
            <ac:spMk id="3" creationId="{B44713B8-5BE8-41FC-97AF-FDBA41E374F7}"/>
          </ac:spMkLst>
        </pc:spChg>
        <pc:graphicFrameChg chg="add del mod">
          <ac:chgData name="Ralph Haeussler" userId="a33031a8bc7a0d8c" providerId="LiveId" clId="{A150DA24-A662-487B-B5B5-79A3FDAD86CC}" dt="2018-03-06T12:21:17.616" v="304"/>
          <ac:graphicFrameMkLst>
            <pc:docMk/>
            <pc:sldMk cId="404524158" sldId="465"/>
            <ac:graphicFrameMk id="4" creationId="{81ACCCD4-4B4F-44F6-96D2-165153395CD6}"/>
          </ac:graphicFrameMkLst>
        </pc:graphicFrameChg>
        <pc:picChg chg="add mod modCrop">
          <ac:chgData name="Ralph Haeussler" userId="a33031a8bc7a0d8c" providerId="LiveId" clId="{A150DA24-A662-487B-B5B5-79A3FDAD86CC}" dt="2018-03-06T12:23:40.521" v="317" actId="732"/>
          <ac:picMkLst>
            <pc:docMk/>
            <pc:sldMk cId="404524158" sldId="465"/>
            <ac:picMk id="6" creationId="{F314E64D-5732-441B-A34F-DBC191B7D69C}"/>
          </ac:picMkLst>
        </pc:picChg>
        <pc:picChg chg="add del mod">
          <ac:chgData name="Ralph Haeussler" userId="a33031a8bc7a0d8c" providerId="LiveId" clId="{A150DA24-A662-487B-B5B5-79A3FDAD86CC}" dt="2018-03-06T12:23:05.153" v="311"/>
          <ac:picMkLst>
            <pc:docMk/>
            <pc:sldMk cId="404524158" sldId="465"/>
            <ac:picMk id="8" creationId="{E22F2F0F-5C31-4823-9CBC-5C474EAC3036}"/>
          </ac:picMkLst>
        </pc:picChg>
        <pc:picChg chg="add mod modCrop">
          <ac:chgData name="Ralph Haeussler" userId="a33031a8bc7a0d8c" providerId="LiveId" clId="{A150DA24-A662-487B-B5B5-79A3FDAD86CC}" dt="2018-03-06T12:27:33.731" v="353" actId="1036"/>
          <ac:picMkLst>
            <pc:docMk/>
            <pc:sldMk cId="404524158" sldId="465"/>
            <ac:picMk id="10" creationId="{4AAD0292-34DF-4EE8-8BEE-0983391F6AC5}"/>
          </ac:picMkLst>
        </pc:picChg>
        <pc:picChg chg="add mod">
          <ac:chgData name="Ralph Haeussler" userId="a33031a8bc7a0d8c" providerId="LiveId" clId="{A150DA24-A662-487B-B5B5-79A3FDAD86CC}" dt="2018-03-06T12:27:13.259" v="350" actId="1076"/>
          <ac:picMkLst>
            <pc:docMk/>
            <pc:sldMk cId="404524158" sldId="465"/>
            <ac:picMk id="12" creationId="{F1B2BD41-3D73-4F8C-8A28-BD94164DAF86}"/>
          </ac:picMkLst>
        </pc:picChg>
      </pc:sldChg>
      <pc:sldChg chg="modSp add ord">
        <pc:chgData name="Ralph Haeussler" userId="a33031a8bc7a0d8c" providerId="LiveId" clId="{A150DA24-A662-487B-B5B5-79A3FDAD86CC}" dt="2018-03-06T12:32:31.772" v="370"/>
        <pc:sldMkLst>
          <pc:docMk/>
          <pc:sldMk cId="446649068" sldId="466"/>
        </pc:sldMkLst>
        <pc:graphicFrameChg chg="mod">
          <ac:chgData name="Ralph Haeussler" userId="a33031a8bc7a0d8c" providerId="LiveId" clId="{A150DA24-A662-487B-B5B5-79A3FDAD86CC}" dt="2018-03-06T12:32:13.524" v="367"/>
          <ac:graphicFrameMkLst>
            <pc:docMk/>
            <pc:sldMk cId="446649068" sldId="466"/>
            <ac:graphicFrameMk id="7" creationId="{00000000-0000-0000-0000-000000000000}"/>
          </ac:graphicFrameMkLst>
        </pc:graphicFrameChg>
        <pc:picChg chg="mod">
          <ac:chgData name="Ralph Haeussler" userId="a33031a8bc7a0d8c" providerId="LiveId" clId="{A150DA24-A662-487B-B5B5-79A3FDAD86CC}" dt="2018-03-06T12:31:38.645" v="358" actId="14100"/>
          <ac:picMkLst>
            <pc:docMk/>
            <pc:sldMk cId="446649068" sldId="466"/>
            <ac:picMk id="6" creationId="{00000000-0000-0000-0000-000000000000}"/>
          </ac:picMkLst>
        </pc:picChg>
        <pc:picChg chg="mod">
          <ac:chgData name="Ralph Haeussler" userId="a33031a8bc7a0d8c" providerId="LiveId" clId="{A150DA24-A662-487B-B5B5-79A3FDAD86CC}" dt="2018-03-06T12:31:31.732" v="356" actId="14100"/>
          <ac:picMkLst>
            <pc:docMk/>
            <pc:sldMk cId="446649068" sldId="466"/>
            <ac:picMk id="1028" creationId="{00000000-0000-0000-0000-000000000000}"/>
          </ac:picMkLst>
        </pc:picChg>
        <pc:cxnChg chg="mod">
          <ac:chgData name="Ralph Haeussler" userId="a33031a8bc7a0d8c" providerId="LiveId" clId="{A150DA24-A662-487B-B5B5-79A3FDAD86CC}" dt="2018-03-06T12:32:00.533" v="363" actId="14100"/>
          <ac:cxnSpMkLst>
            <pc:docMk/>
            <pc:sldMk cId="446649068" sldId="466"/>
            <ac:cxnSpMk id="5" creationId="{00000000-0000-0000-0000-000000000000}"/>
          </ac:cxnSpMkLst>
        </pc:cxnChg>
        <pc:cxnChg chg="mod">
          <ac:chgData name="Ralph Haeussler" userId="a33031a8bc7a0d8c" providerId="LiveId" clId="{A150DA24-A662-487B-B5B5-79A3FDAD86CC}" dt="2018-03-06T12:32:03.295" v="364" actId="14100"/>
          <ac:cxnSpMkLst>
            <pc:docMk/>
            <pc:sldMk cId="446649068" sldId="466"/>
            <ac:cxnSpMk id="9" creationId="{00000000-0000-0000-0000-00000000000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0C4651-9A1C-4DDE-91CB-A0777D10F1B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DD5F0E8-A944-4969-8394-7FEA0EF52FB0}">
      <dgm:prSet phldrT="[Text]" custT="1"/>
      <dgm:spPr/>
      <dgm:t>
        <a:bodyPr/>
        <a:lstStyle/>
        <a:p>
          <a:r>
            <a:rPr lang="en-US" sz="1800" dirty="0"/>
            <a:t>Grain</a:t>
          </a:r>
          <a:br>
            <a:rPr lang="en-US" sz="1200" dirty="0"/>
          </a:br>
          <a:r>
            <a:rPr lang="en-US" sz="1200" dirty="0"/>
            <a:t>(</a:t>
          </a:r>
          <a:r>
            <a:rPr lang="en-US" sz="1200" i="1" dirty="0"/>
            <a:t>annonae </a:t>
          </a:r>
          <a:r>
            <a:rPr lang="en-US" sz="1200" i="1" dirty="0" err="1"/>
            <a:t>militariis</a:t>
          </a:r>
          <a:r>
            <a:rPr lang="en-US" sz="1200" i="1" dirty="0"/>
            <a:t>, 3</a:t>
          </a:r>
          <a:r>
            <a:rPr lang="en-US" sz="1200" i="1" baseline="30000" dirty="0"/>
            <a:t>rd</a:t>
          </a:r>
          <a:r>
            <a:rPr lang="en-US" sz="1200" i="1" dirty="0"/>
            <a:t> c.</a:t>
          </a:r>
          <a:r>
            <a:rPr lang="en-US" sz="1200" dirty="0"/>
            <a:t>)</a:t>
          </a:r>
          <a:endParaRPr lang="en-US" sz="1800" dirty="0"/>
        </a:p>
      </dgm:t>
    </dgm:pt>
    <dgm:pt modelId="{5DBB91C9-DE35-4AA2-8D6E-D2B911E41463}" type="parTrans" cxnId="{FAC96689-4618-48A8-8EED-A4D500DA69EF}">
      <dgm:prSet/>
      <dgm:spPr/>
      <dgm:t>
        <a:bodyPr/>
        <a:lstStyle/>
        <a:p>
          <a:endParaRPr lang="en-US"/>
        </a:p>
      </dgm:t>
    </dgm:pt>
    <dgm:pt modelId="{CED43DCE-5ECF-4564-99E8-D5F0AC70A5EE}" type="sibTrans" cxnId="{FAC96689-4618-48A8-8EED-A4D500DA69EF}">
      <dgm:prSet/>
      <dgm:spPr/>
      <dgm:t>
        <a:bodyPr/>
        <a:lstStyle/>
        <a:p>
          <a:endParaRPr lang="en-US"/>
        </a:p>
      </dgm:t>
    </dgm:pt>
    <dgm:pt modelId="{7D720F46-C853-4BA7-8151-10F0C755233C}">
      <dgm:prSet phldrT="[Text]" custT="1"/>
      <dgm:spPr/>
      <dgm:t>
        <a:bodyPr/>
        <a:lstStyle/>
        <a:p>
          <a:r>
            <a:rPr lang="en-US" sz="1400" dirty="0"/>
            <a:t>Pottery</a:t>
          </a:r>
        </a:p>
      </dgm:t>
    </dgm:pt>
    <dgm:pt modelId="{1D38F20E-391F-4BAA-99F8-96D3B2E718FE}" type="parTrans" cxnId="{7639F472-E6AB-4748-9E85-D8976EA629D6}">
      <dgm:prSet/>
      <dgm:spPr/>
      <dgm:t>
        <a:bodyPr/>
        <a:lstStyle/>
        <a:p>
          <a:endParaRPr lang="en-US"/>
        </a:p>
      </dgm:t>
    </dgm:pt>
    <dgm:pt modelId="{0C09AAFB-87AB-42B1-A17C-4AF5B79A8499}" type="sibTrans" cxnId="{7639F472-E6AB-4748-9E85-D8976EA629D6}">
      <dgm:prSet/>
      <dgm:spPr/>
      <dgm:t>
        <a:bodyPr/>
        <a:lstStyle/>
        <a:p>
          <a:endParaRPr lang="en-US"/>
        </a:p>
      </dgm:t>
    </dgm:pt>
    <dgm:pt modelId="{C4FEB6CA-0F58-4122-8889-C0EC6BF7E7C6}">
      <dgm:prSet phldrT="[Text]" custT="1"/>
      <dgm:spPr/>
      <dgm:t>
        <a:bodyPr/>
        <a:lstStyle/>
        <a:p>
          <a:r>
            <a:rPr lang="en-US" sz="1400" dirty="0"/>
            <a:t>Bronze, Iron, Lead</a:t>
          </a:r>
        </a:p>
      </dgm:t>
    </dgm:pt>
    <dgm:pt modelId="{ED4E23C6-6830-47DC-BCEB-96F471E7411B}" type="parTrans" cxnId="{939D01E8-41B7-4571-B218-CEB5F4C09B28}">
      <dgm:prSet/>
      <dgm:spPr/>
      <dgm:t>
        <a:bodyPr/>
        <a:lstStyle/>
        <a:p>
          <a:endParaRPr lang="en-US"/>
        </a:p>
      </dgm:t>
    </dgm:pt>
    <dgm:pt modelId="{1D64299E-0F05-4385-B483-827F7F511063}" type="sibTrans" cxnId="{939D01E8-41B7-4571-B218-CEB5F4C09B28}">
      <dgm:prSet/>
      <dgm:spPr/>
      <dgm:t>
        <a:bodyPr/>
        <a:lstStyle/>
        <a:p>
          <a:endParaRPr lang="en-US"/>
        </a:p>
      </dgm:t>
    </dgm:pt>
    <dgm:pt modelId="{0536C38F-49D0-4DEE-BDFE-1E9FEEE52E9A}">
      <dgm:prSet phldrT="[Text]" custT="1"/>
      <dgm:spPr/>
      <dgm:t>
        <a:bodyPr/>
        <a:lstStyle/>
        <a:p>
          <a:r>
            <a:rPr lang="en-US" sz="1400" dirty="0"/>
            <a:t>Olive oil</a:t>
          </a:r>
        </a:p>
      </dgm:t>
    </dgm:pt>
    <dgm:pt modelId="{C18CA57F-1BE3-4869-AB02-55B51A3A9D13}" type="parTrans" cxnId="{D4A289C3-E4DB-4FBF-8C6F-FC38B87C6F21}">
      <dgm:prSet/>
      <dgm:spPr/>
      <dgm:t>
        <a:bodyPr/>
        <a:lstStyle/>
        <a:p>
          <a:endParaRPr lang="en-US"/>
        </a:p>
      </dgm:t>
    </dgm:pt>
    <dgm:pt modelId="{EE7F6C6E-35B5-4765-A335-90099BC498CB}" type="sibTrans" cxnId="{D4A289C3-E4DB-4FBF-8C6F-FC38B87C6F21}">
      <dgm:prSet/>
      <dgm:spPr/>
      <dgm:t>
        <a:bodyPr/>
        <a:lstStyle/>
        <a:p>
          <a:endParaRPr lang="en-US"/>
        </a:p>
      </dgm:t>
    </dgm:pt>
    <dgm:pt modelId="{7AD0C9D7-B218-4CDA-A4EF-2902B7A56F5D}">
      <dgm:prSet phldrT="[Text]" custT="1"/>
      <dgm:spPr/>
      <dgm:t>
        <a:bodyPr/>
        <a:lstStyle/>
        <a:p>
          <a:r>
            <a:rPr lang="en-US" sz="1400" dirty="0"/>
            <a:t>Human</a:t>
          </a:r>
          <a:br>
            <a:rPr lang="en-US" sz="1400" dirty="0"/>
          </a:br>
          <a:r>
            <a:rPr lang="en-US" sz="1400" dirty="0"/>
            <a:t>resources</a:t>
          </a:r>
        </a:p>
      </dgm:t>
    </dgm:pt>
    <dgm:pt modelId="{ABF42D72-9B23-4631-82FC-92D46C658B83}" type="parTrans" cxnId="{B2A6176F-F043-4928-AEE2-EDB1BE6EB489}">
      <dgm:prSet/>
      <dgm:spPr/>
      <dgm:t>
        <a:bodyPr/>
        <a:lstStyle/>
        <a:p>
          <a:endParaRPr lang="en-US"/>
        </a:p>
      </dgm:t>
    </dgm:pt>
    <dgm:pt modelId="{780EAB90-8CA2-4CF4-9DBF-EA287ADB7D0A}" type="sibTrans" cxnId="{B2A6176F-F043-4928-AEE2-EDB1BE6EB489}">
      <dgm:prSet/>
      <dgm:spPr/>
      <dgm:t>
        <a:bodyPr/>
        <a:lstStyle/>
        <a:p>
          <a:endParaRPr lang="en-US"/>
        </a:p>
      </dgm:t>
    </dgm:pt>
    <dgm:pt modelId="{77B46AEA-A980-4F5A-B91F-79796C255449}">
      <dgm:prSet phldrT="[Text]" custT="1"/>
      <dgm:spPr/>
      <dgm:t>
        <a:bodyPr/>
        <a:lstStyle/>
        <a:p>
          <a:r>
            <a:rPr lang="en-US" sz="1600" dirty="0"/>
            <a:t>Animals </a:t>
          </a:r>
          <a:br>
            <a:rPr lang="en-US" sz="1600" dirty="0"/>
          </a:br>
          <a:r>
            <a:rPr lang="en-US" sz="1200" dirty="0"/>
            <a:t>(horses, cattle, pigs,…)</a:t>
          </a:r>
          <a:endParaRPr lang="en-US" sz="1600" dirty="0"/>
        </a:p>
      </dgm:t>
    </dgm:pt>
    <dgm:pt modelId="{74C8BD78-B143-4477-8440-9F2FF2140C7F}" type="parTrans" cxnId="{74912532-2DB6-4F91-9D5C-A1D55D10ECB3}">
      <dgm:prSet/>
      <dgm:spPr/>
      <dgm:t>
        <a:bodyPr/>
        <a:lstStyle/>
        <a:p>
          <a:endParaRPr lang="en-US"/>
        </a:p>
      </dgm:t>
    </dgm:pt>
    <dgm:pt modelId="{1106DB9E-8633-440A-AE78-7303261C98FA}" type="sibTrans" cxnId="{74912532-2DB6-4F91-9D5C-A1D55D10ECB3}">
      <dgm:prSet/>
      <dgm:spPr/>
      <dgm:t>
        <a:bodyPr/>
        <a:lstStyle/>
        <a:p>
          <a:endParaRPr lang="en-US"/>
        </a:p>
      </dgm:t>
    </dgm:pt>
    <dgm:pt modelId="{F8868083-3F33-4AB2-9A5B-7DC6158689D0}">
      <dgm:prSet phldrT="[Text]" custT="1"/>
      <dgm:spPr/>
      <dgm:t>
        <a:bodyPr/>
        <a:lstStyle/>
        <a:p>
          <a:r>
            <a:rPr lang="en-US" sz="1400" dirty="0"/>
            <a:t>Leather</a:t>
          </a:r>
        </a:p>
      </dgm:t>
    </dgm:pt>
    <dgm:pt modelId="{38C56592-B988-495C-B99B-3C77486AA637}" type="parTrans" cxnId="{BE9F9C63-9ABD-4D57-ADD2-1BE3EC6CB3EF}">
      <dgm:prSet/>
      <dgm:spPr/>
      <dgm:t>
        <a:bodyPr/>
        <a:lstStyle/>
        <a:p>
          <a:endParaRPr lang="en-US"/>
        </a:p>
      </dgm:t>
    </dgm:pt>
    <dgm:pt modelId="{8B6555CF-EBC1-4BC5-AE38-885B3CE1BB67}" type="sibTrans" cxnId="{BE9F9C63-9ABD-4D57-ADD2-1BE3EC6CB3EF}">
      <dgm:prSet/>
      <dgm:spPr/>
      <dgm:t>
        <a:bodyPr/>
        <a:lstStyle/>
        <a:p>
          <a:endParaRPr lang="en-US"/>
        </a:p>
      </dgm:t>
    </dgm:pt>
    <dgm:pt modelId="{D1357927-690B-4CB0-BB2B-9BA07A691F44}">
      <dgm:prSet phldrT="[Text]" custT="1"/>
      <dgm:spPr/>
      <dgm:t>
        <a:bodyPr/>
        <a:lstStyle/>
        <a:p>
          <a:r>
            <a:rPr lang="en-US" sz="1400" dirty="0"/>
            <a:t>Textiles</a:t>
          </a:r>
        </a:p>
      </dgm:t>
    </dgm:pt>
    <dgm:pt modelId="{29A8CF12-3352-43FF-A042-29442E516D60}" type="parTrans" cxnId="{9D576B63-D79F-47A6-9691-4C71BA9C7434}">
      <dgm:prSet/>
      <dgm:spPr/>
      <dgm:t>
        <a:bodyPr/>
        <a:lstStyle/>
        <a:p>
          <a:endParaRPr lang="en-US"/>
        </a:p>
      </dgm:t>
    </dgm:pt>
    <dgm:pt modelId="{A59CA0B5-A643-4A36-82A9-2405360EF185}" type="sibTrans" cxnId="{9D576B63-D79F-47A6-9691-4C71BA9C7434}">
      <dgm:prSet/>
      <dgm:spPr/>
      <dgm:t>
        <a:bodyPr/>
        <a:lstStyle/>
        <a:p>
          <a:endParaRPr lang="en-US"/>
        </a:p>
      </dgm:t>
    </dgm:pt>
    <dgm:pt modelId="{F4BD2481-E729-4B67-A952-43F62B3152B1}">
      <dgm:prSet phldrT="[Text]" custT="1"/>
      <dgm:spPr/>
      <dgm:t>
        <a:bodyPr/>
        <a:lstStyle/>
        <a:p>
          <a:r>
            <a:rPr lang="en-US" sz="2000" dirty="0"/>
            <a:t>Coinage</a:t>
          </a:r>
        </a:p>
        <a:p>
          <a:r>
            <a:rPr lang="en-US" sz="1400" dirty="0"/>
            <a:t>(Pay)</a:t>
          </a:r>
          <a:endParaRPr lang="en-US" sz="2000" dirty="0"/>
        </a:p>
      </dgm:t>
    </dgm:pt>
    <dgm:pt modelId="{04A0D302-7F3D-4D69-8870-7661D9F58082}" type="parTrans" cxnId="{75864974-56B3-4466-B9E7-6DF7B50DF9C8}">
      <dgm:prSet/>
      <dgm:spPr/>
      <dgm:t>
        <a:bodyPr/>
        <a:lstStyle/>
        <a:p>
          <a:endParaRPr lang="en-US"/>
        </a:p>
      </dgm:t>
    </dgm:pt>
    <dgm:pt modelId="{2AA6B825-E3A2-456C-8A69-9402F92D772B}" type="sibTrans" cxnId="{75864974-56B3-4466-B9E7-6DF7B50DF9C8}">
      <dgm:prSet/>
      <dgm:spPr/>
      <dgm:t>
        <a:bodyPr/>
        <a:lstStyle/>
        <a:p>
          <a:endParaRPr lang="en-US"/>
        </a:p>
      </dgm:t>
    </dgm:pt>
    <dgm:pt modelId="{C5E67197-77E9-4CBC-A87D-FAF022E05410}">
      <dgm:prSet phldrT="[Text]" custT="1"/>
      <dgm:spPr/>
      <dgm:t>
        <a:bodyPr/>
        <a:lstStyle/>
        <a:p>
          <a:r>
            <a:rPr lang="en-US" sz="1400" dirty="0"/>
            <a:t>Stone</a:t>
          </a:r>
        </a:p>
      </dgm:t>
    </dgm:pt>
    <dgm:pt modelId="{C4B3AEAF-A925-4369-838F-B35E2FC9C41F}" type="parTrans" cxnId="{BDC3F590-7532-4D4E-9F47-5CE165E67A09}">
      <dgm:prSet/>
      <dgm:spPr/>
      <dgm:t>
        <a:bodyPr/>
        <a:lstStyle/>
        <a:p>
          <a:endParaRPr lang="en-US"/>
        </a:p>
      </dgm:t>
    </dgm:pt>
    <dgm:pt modelId="{8C55BBD4-ECCB-4490-AD03-D1B6D9BE3EEF}" type="sibTrans" cxnId="{BDC3F590-7532-4D4E-9F47-5CE165E67A09}">
      <dgm:prSet/>
      <dgm:spPr/>
      <dgm:t>
        <a:bodyPr/>
        <a:lstStyle/>
        <a:p>
          <a:endParaRPr lang="en-US"/>
        </a:p>
      </dgm:t>
    </dgm:pt>
    <dgm:pt modelId="{1FC159F0-C694-4F31-AA8D-423C50FBC7BE}">
      <dgm:prSet phldrT="[Text]" custT="1"/>
      <dgm:spPr/>
      <dgm:t>
        <a:bodyPr/>
        <a:lstStyle/>
        <a:p>
          <a:r>
            <a:rPr lang="en-US" sz="1600" dirty="0"/>
            <a:t>Timber</a:t>
          </a:r>
          <a:br>
            <a:rPr lang="en-US" sz="1100" dirty="0"/>
          </a:br>
          <a:r>
            <a:rPr lang="en-US" sz="1100" dirty="0"/>
            <a:t>(fire, ships, buildings,…</a:t>
          </a:r>
          <a:r>
            <a:rPr lang="en-US" sz="1600" dirty="0"/>
            <a:t>)</a:t>
          </a:r>
        </a:p>
      </dgm:t>
    </dgm:pt>
    <dgm:pt modelId="{63FFFC93-9924-4C52-AE45-8D2EF7DD34FE}" type="parTrans" cxnId="{7A04E1EA-2BC0-4CBA-9DED-08E144B1148A}">
      <dgm:prSet/>
      <dgm:spPr/>
      <dgm:t>
        <a:bodyPr/>
        <a:lstStyle/>
        <a:p>
          <a:endParaRPr lang="en-US"/>
        </a:p>
      </dgm:t>
    </dgm:pt>
    <dgm:pt modelId="{EB9DD640-CB7E-497E-A680-0AC13A0559C2}" type="sibTrans" cxnId="{7A04E1EA-2BC0-4CBA-9DED-08E144B1148A}">
      <dgm:prSet/>
      <dgm:spPr/>
      <dgm:t>
        <a:bodyPr/>
        <a:lstStyle/>
        <a:p>
          <a:endParaRPr lang="en-US"/>
        </a:p>
      </dgm:t>
    </dgm:pt>
    <dgm:pt modelId="{362968C4-0656-4458-8A7B-339567504820}">
      <dgm:prSet phldrT="[Text]" custT="1"/>
      <dgm:spPr/>
      <dgm:t>
        <a:bodyPr/>
        <a:lstStyle/>
        <a:p>
          <a:r>
            <a:rPr lang="en-US" sz="1400" dirty="0"/>
            <a:t>Water</a:t>
          </a:r>
        </a:p>
      </dgm:t>
    </dgm:pt>
    <dgm:pt modelId="{11031C4E-F69E-4BB5-8745-8F02106D6733}" type="parTrans" cxnId="{DDED7610-8648-4EA6-A4D5-4F0217130C73}">
      <dgm:prSet/>
      <dgm:spPr/>
      <dgm:t>
        <a:bodyPr/>
        <a:lstStyle/>
        <a:p>
          <a:endParaRPr lang="en-US"/>
        </a:p>
      </dgm:t>
    </dgm:pt>
    <dgm:pt modelId="{C656839C-8BF7-483D-A1FE-6650866879BD}" type="sibTrans" cxnId="{DDED7610-8648-4EA6-A4D5-4F0217130C73}">
      <dgm:prSet/>
      <dgm:spPr/>
      <dgm:t>
        <a:bodyPr/>
        <a:lstStyle/>
        <a:p>
          <a:endParaRPr lang="en-US"/>
        </a:p>
      </dgm:t>
    </dgm:pt>
    <dgm:pt modelId="{E6B071D6-CFB8-4169-A8B2-C11419613537}">
      <dgm:prSet phldrT="[Text]" custT="1"/>
      <dgm:spPr/>
      <dgm:t>
        <a:bodyPr/>
        <a:lstStyle/>
        <a:p>
          <a:r>
            <a:rPr lang="en-US" sz="1400" dirty="0"/>
            <a:t>Wine</a:t>
          </a:r>
        </a:p>
        <a:p>
          <a:r>
            <a:rPr lang="en-US" sz="1400" dirty="0"/>
            <a:t>Vinegar</a:t>
          </a:r>
        </a:p>
      </dgm:t>
    </dgm:pt>
    <dgm:pt modelId="{537D45CB-EFA3-4AF2-9AD2-CB1B6DA1A306}" type="parTrans" cxnId="{E29354F4-FC02-4C3B-914E-2ACEB70FB2E8}">
      <dgm:prSet/>
      <dgm:spPr/>
      <dgm:t>
        <a:bodyPr/>
        <a:lstStyle/>
        <a:p>
          <a:endParaRPr lang="en-US"/>
        </a:p>
      </dgm:t>
    </dgm:pt>
    <dgm:pt modelId="{0CBB56C2-A9E6-45D0-9761-C83AC017092B}" type="sibTrans" cxnId="{E29354F4-FC02-4C3B-914E-2ACEB70FB2E8}">
      <dgm:prSet/>
      <dgm:spPr/>
      <dgm:t>
        <a:bodyPr/>
        <a:lstStyle/>
        <a:p>
          <a:endParaRPr lang="en-US"/>
        </a:p>
      </dgm:t>
    </dgm:pt>
    <dgm:pt modelId="{6B9B43D3-FCEB-44BE-A280-67DF6A07B8BD}">
      <dgm:prSet phldrT="[Text]" custT="1"/>
      <dgm:spPr/>
      <dgm:t>
        <a:bodyPr/>
        <a:lstStyle/>
        <a:p>
          <a:r>
            <a:rPr lang="en-US" sz="1400" dirty="0"/>
            <a:t>Fertilizer?</a:t>
          </a:r>
        </a:p>
      </dgm:t>
    </dgm:pt>
    <dgm:pt modelId="{57604FD5-2783-4475-9F3B-953862755711}" type="parTrans" cxnId="{D081BB4D-8755-4DEE-B066-4E08990887B6}">
      <dgm:prSet/>
      <dgm:spPr/>
      <dgm:t>
        <a:bodyPr/>
        <a:lstStyle/>
        <a:p>
          <a:endParaRPr lang="en-US"/>
        </a:p>
      </dgm:t>
    </dgm:pt>
    <dgm:pt modelId="{FEE045A0-AF16-4BCB-90B9-EC65EB3DB556}" type="sibTrans" cxnId="{D081BB4D-8755-4DEE-B066-4E08990887B6}">
      <dgm:prSet/>
      <dgm:spPr/>
      <dgm:t>
        <a:bodyPr/>
        <a:lstStyle/>
        <a:p>
          <a:endParaRPr lang="en-US"/>
        </a:p>
      </dgm:t>
    </dgm:pt>
    <dgm:pt modelId="{890DF83E-4995-4160-82A9-A4B48AF4EBC0}" type="pres">
      <dgm:prSet presAssocID="{E90C4651-9A1C-4DDE-91CB-A0777D10F1B8}" presName="diagram" presStyleCnt="0">
        <dgm:presLayoutVars>
          <dgm:dir/>
          <dgm:resizeHandles val="exact"/>
        </dgm:presLayoutVars>
      </dgm:prSet>
      <dgm:spPr/>
    </dgm:pt>
    <dgm:pt modelId="{A73EFF08-0529-43CF-9347-F59D6A390AC3}" type="pres">
      <dgm:prSet presAssocID="{4DD5F0E8-A944-4969-8394-7FEA0EF52FB0}" presName="node" presStyleLbl="node1" presStyleIdx="0" presStyleCnt="14" custAng="20408229" custLinFactNeighborX="5401" custLinFactNeighborY="51962">
        <dgm:presLayoutVars>
          <dgm:bulletEnabled val="1"/>
        </dgm:presLayoutVars>
      </dgm:prSet>
      <dgm:spPr/>
    </dgm:pt>
    <dgm:pt modelId="{D9FED32B-2AE1-40ED-AEF2-58694CACE977}" type="pres">
      <dgm:prSet presAssocID="{CED43DCE-5ECF-4564-99E8-D5F0AC70A5EE}" presName="sibTrans" presStyleCnt="0"/>
      <dgm:spPr/>
    </dgm:pt>
    <dgm:pt modelId="{52C4CC38-73C3-480D-9029-29D5BBF044FC}" type="pres">
      <dgm:prSet presAssocID="{7D720F46-C853-4BA7-8151-10F0C755233C}" presName="node" presStyleLbl="node1" presStyleIdx="1" presStyleCnt="14" custAng="21027906" custLinFactNeighborX="-10289" custLinFactNeighborY="-7020">
        <dgm:presLayoutVars>
          <dgm:bulletEnabled val="1"/>
        </dgm:presLayoutVars>
      </dgm:prSet>
      <dgm:spPr/>
    </dgm:pt>
    <dgm:pt modelId="{295CFB01-E35E-4BDA-8F34-BDFC3B294EDC}" type="pres">
      <dgm:prSet presAssocID="{0C09AAFB-87AB-42B1-A17C-4AF5B79A8499}" presName="sibTrans" presStyleCnt="0"/>
      <dgm:spPr/>
    </dgm:pt>
    <dgm:pt modelId="{11F9D494-7D56-4892-861A-71F354533D7B}" type="pres">
      <dgm:prSet presAssocID="{C4FEB6CA-0F58-4122-8889-C0EC6BF7E7C6}" presName="node" presStyleLbl="node1" presStyleIdx="2" presStyleCnt="14" custAng="0" custLinFactNeighborX="-3568" custLinFactNeighborY="668">
        <dgm:presLayoutVars>
          <dgm:bulletEnabled val="1"/>
        </dgm:presLayoutVars>
      </dgm:prSet>
      <dgm:spPr/>
    </dgm:pt>
    <dgm:pt modelId="{EE0DAAEE-1F94-45E3-839B-F013D41C018A}" type="pres">
      <dgm:prSet presAssocID="{1D64299E-0F05-4385-B483-827F7F511063}" presName="sibTrans" presStyleCnt="0"/>
      <dgm:spPr/>
    </dgm:pt>
    <dgm:pt modelId="{7E6DBF11-D49C-4B0A-843A-2DD582845F9E}" type="pres">
      <dgm:prSet presAssocID="{0536C38F-49D0-4DEE-BDFE-1E9FEEE52E9A}" presName="node" presStyleLbl="node1" presStyleIdx="3" presStyleCnt="14" custAng="20907698" custLinFactNeighborX="64242" custLinFactNeighborY="-4479">
        <dgm:presLayoutVars>
          <dgm:bulletEnabled val="1"/>
        </dgm:presLayoutVars>
      </dgm:prSet>
      <dgm:spPr/>
    </dgm:pt>
    <dgm:pt modelId="{2AD56127-F683-4DCB-9984-E052C5512E5A}" type="pres">
      <dgm:prSet presAssocID="{EE7F6C6E-35B5-4765-A335-90099BC498CB}" presName="sibTrans" presStyleCnt="0"/>
      <dgm:spPr/>
    </dgm:pt>
    <dgm:pt modelId="{A663AC6B-86EF-43CE-B9D3-34EA968DD7F6}" type="pres">
      <dgm:prSet presAssocID="{C5E67197-77E9-4CBC-A87D-FAF022E05410}" presName="node" presStyleLbl="node1" presStyleIdx="4" presStyleCnt="14" custAng="635790" custLinFactY="149391" custLinFactNeighborX="208" custLinFactNeighborY="200000">
        <dgm:presLayoutVars>
          <dgm:bulletEnabled val="1"/>
        </dgm:presLayoutVars>
      </dgm:prSet>
      <dgm:spPr/>
    </dgm:pt>
    <dgm:pt modelId="{506ACC49-69C5-42C0-8E48-1B7624D9F50B}" type="pres">
      <dgm:prSet presAssocID="{8C55BBD4-ECCB-4490-AD03-D1B6D9BE3EEF}" presName="sibTrans" presStyleCnt="0"/>
      <dgm:spPr/>
    </dgm:pt>
    <dgm:pt modelId="{D8EF69D5-47F3-4846-9C92-216AB106F1B5}" type="pres">
      <dgm:prSet presAssocID="{7AD0C9D7-B218-4CDA-A4EF-2902B7A56F5D}" presName="node" presStyleLbl="node1" presStyleIdx="5" presStyleCnt="14" custScaleY="98647" custLinFactNeighborX="-25956" custLinFactNeighborY="10165">
        <dgm:presLayoutVars>
          <dgm:bulletEnabled val="1"/>
        </dgm:presLayoutVars>
      </dgm:prSet>
      <dgm:spPr/>
    </dgm:pt>
    <dgm:pt modelId="{29604E35-E08E-46FF-B5CF-F1B9E0496FF8}" type="pres">
      <dgm:prSet presAssocID="{780EAB90-8CA2-4CF4-9DBF-EA287ADB7D0A}" presName="sibTrans" presStyleCnt="0"/>
      <dgm:spPr/>
    </dgm:pt>
    <dgm:pt modelId="{EAE2DF1F-B57D-4772-9EFE-935DABFA8AC1}" type="pres">
      <dgm:prSet presAssocID="{1FC159F0-C694-4F31-AA8D-423C50FBC7BE}" presName="node" presStyleLbl="node1" presStyleIdx="6" presStyleCnt="14" custAng="20937684" custLinFactNeighborX="-32462" custLinFactNeighborY="-7276">
        <dgm:presLayoutVars>
          <dgm:bulletEnabled val="1"/>
        </dgm:presLayoutVars>
      </dgm:prSet>
      <dgm:spPr/>
    </dgm:pt>
    <dgm:pt modelId="{350CDB4B-405F-4B39-9A38-F6780CBCFCDF}" type="pres">
      <dgm:prSet presAssocID="{EB9DD640-CB7E-497E-A680-0AC13A0559C2}" presName="sibTrans" presStyleCnt="0"/>
      <dgm:spPr/>
    </dgm:pt>
    <dgm:pt modelId="{765D767B-7B81-4D6D-8478-F5888FC107C5}" type="pres">
      <dgm:prSet presAssocID="{F8868083-3F33-4AB2-9A5B-7DC6158689D0}" presName="node" presStyleLbl="node1" presStyleIdx="7" presStyleCnt="14" custAng="802345" custLinFactNeighborX="-13437" custLinFactNeighborY="-5488">
        <dgm:presLayoutVars>
          <dgm:bulletEnabled val="1"/>
        </dgm:presLayoutVars>
      </dgm:prSet>
      <dgm:spPr/>
    </dgm:pt>
    <dgm:pt modelId="{00E5B49C-17AF-4B0B-A1A3-1CAE60CED50D}" type="pres">
      <dgm:prSet presAssocID="{8B6555CF-EBC1-4BC5-AE38-885B3CE1BB67}" presName="sibTrans" presStyleCnt="0"/>
      <dgm:spPr/>
    </dgm:pt>
    <dgm:pt modelId="{5D9C4B24-DF6E-494A-85AC-B026BC497AB9}" type="pres">
      <dgm:prSet presAssocID="{77B46AEA-A980-4F5A-B91F-79796C255449}" presName="node" presStyleLbl="node1" presStyleIdx="8" presStyleCnt="14" custAng="20731096" custLinFactX="33246" custLinFactNeighborX="100000" custLinFactNeighborY="98943">
        <dgm:presLayoutVars>
          <dgm:bulletEnabled val="1"/>
        </dgm:presLayoutVars>
      </dgm:prSet>
      <dgm:spPr/>
    </dgm:pt>
    <dgm:pt modelId="{4775695B-0313-4D94-8EAA-FB606AA5B382}" type="pres">
      <dgm:prSet presAssocID="{1106DB9E-8633-440A-AE78-7303261C98FA}" presName="sibTrans" presStyleCnt="0"/>
      <dgm:spPr/>
    </dgm:pt>
    <dgm:pt modelId="{87A353D4-FE18-43F0-879C-80DB5CFAEFD1}" type="pres">
      <dgm:prSet presAssocID="{F4BD2481-E729-4B67-A952-43F62B3152B1}" presName="node" presStyleLbl="node1" presStyleIdx="9" presStyleCnt="14" custAng="20908025" custLinFactY="68208" custLinFactNeighborX="-91993" custLinFactNeighborY="100000">
        <dgm:presLayoutVars>
          <dgm:bulletEnabled val="1"/>
        </dgm:presLayoutVars>
      </dgm:prSet>
      <dgm:spPr/>
    </dgm:pt>
    <dgm:pt modelId="{4A4923AA-B696-44C7-84A4-1F270997BECB}" type="pres">
      <dgm:prSet presAssocID="{2AA6B825-E3A2-456C-8A69-9402F92D772B}" presName="sibTrans" presStyleCnt="0"/>
      <dgm:spPr/>
    </dgm:pt>
    <dgm:pt modelId="{CA03E94A-577C-4ECE-8AA0-1B83ACD6F446}" type="pres">
      <dgm:prSet presAssocID="{D1357927-690B-4CB0-BB2B-9BA07A691F44}" presName="node" presStyleLbl="node1" presStyleIdx="10" presStyleCnt="14" custAng="20752176" custLinFactNeighborX="-64281" custLinFactNeighborY="-3343">
        <dgm:presLayoutVars>
          <dgm:bulletEnabled val="1"/>
        </dgm:presLayoutVars>
      </dgm:prSet>
      <dgm:spPr/>
    </dgm:pt>
    <dgm:pt modelId="{AE743890-1B85-42E4-A9C4-2B57F4031606}" type="pres">
      <dgm:prSet presAssocID="{A59CA0B5-A643-4A36-82A9-2405360EF185}" presName="sibTrans" presStyleCnt="0"/>
      <dgm:spPr/>
    </dgm:pt>
    <dgm:pt modelId="{385BF2DD-4A06-4186-B4DD-0465B5EFE9CB}" type="pres">
      <dgm:prSet presAssocID="{362968C4-0656-4458-8A7B-339567504820}" presName="node" presStyleLbl="node1" presStyleIdx="11" presStyleCnt="14" custLinFactNeighborX="-55673" custLinFactNeighborY="-6809">
        <dgm:presLayoutVars>
          <dgm:bulletEnabled val="1"/>
        </dgm:presLayoutVars>
      </dgm:prSet>
      <dgm:spPr/>
    </dgm:pt>
    <dgm:pt modelId="{39257809-6524-42ED-9C57-C59534938539}" type="pres">
      <dgm:prSet presAssocID="{C656839C-8BF7-483D-A1FE-6650866879BD}" presName="sibTrans" presStyleCnt="0"/>
      <dgm:spPr/>
    </dgm:pt>
    <dgm:pt modelId="{8277A391-A73E-4D11-BF93-36290B3F787F}" type="pres">
      <dgm:prSet presAssocID="{E6B071D6-CFB8-4169-A8B2-C11419613537}" presName="node" presStyleLbl="node1" presStyleIdx="12" presStyleCnt="14" custAng="970114" custLinFactX="81018" custLinFactNeighborX="100000" custLinFactNeighborY="6706">
        <dgm:presLayoutVars>
          <dgm:bulletEnabled val="1"/>
        </dgm:presLayoutVars>
      </dgm:prSet>
      <dgm:spPr/>
    </dgm:pt>
    <dgm:pt modelId="{E674903B-9A1D-434D-B49D-95D73501A784}" type="pres">
      <dgm:prSet presAssocID="{0CBB56C2-A9E6-45D0-9761-C83AC017092B}" presName="sibTrans" presStyleCnt="0"/>
      <dgm:spPr/>
    </dgm:pt>
    <dgm:pt modelId="{72000DB2-4F06-4A12-B773-1A93DD15934D}" type="pres">
      <dgm:prSet presAssocID="{6B9B43D3-FCEB-44BE-A280-67DF6A07B8BD}" presName="node" presStyleLbl="node1" presStyleIdx="13" presStyleCnt="14" custAng="20900482" custLinFactX="-100000" custLinFactY="-31240" custLinFactNeighborX="-118011" custLinFactNeighborY="-100000">
        <dgm:presLayoutVars>
          <dgm:bulletEnabled val="1"/>
        </dgm:presLayoutVars>
      </dgm:prSet>
      <dgm:spPr/>
    </dgm:pt>
  </dgm:ptLst>
  <dgm:cxnLst>
    <dgm:cxn modelId="{DDED7610-8648-4EA6-A4D5-4F0217130C73}" srcId="{E90C4651-9A1C-4DDE-91CB-A0777D10F1B8}" destId="{362968C4-0656-4458-8A7B-339567504820}" srcOrd="11" destOrd="0" parTransId="{11031C4E-F69E-4BB5-8745-8F02106D6733}" sibTransId="{C656839C-8BF7-483D-A1FE-6650866879BD}"/>
    <dgm:cxn modelId="{74912532-2DB6-4F91-9D5C-A1D55D10ECB3}" srcId="{E90C4651-9A1C-4DDE-91CB-A0777D10F1B8}" destId="{77B46AEA-A980-4F5A-B91F-79796C255449}" srcOrd="8" destOrd="0" parTransId="{74C8BD78-B143-4477-8440-9F2FF2140C7F}" sibTransId="{1106DB9E-8633-440A-AE78-7303261C98FA}"/>
    <dgm:cxn modelId="{0F11793E-658F-4E49-9A5F-1AFEA0CF4611}" type="presOf" srcId="{4DD5F0E8-A944-4969-8394-7FEA0EF52FB0}" destId="{A73EFF08-0529-43CF-9347-F59D6A390AC3}" srcOrd="0" destOrd="0" presId="urn:microsoft.com/office/officeart/2005/8/layout/default"/>
    <dgm:cxn modelId="{73C7AF5B-542B-4485-A4ED-7E89B1D30343}" type="presOf" srcId="{77B46AEA-A980-4F5A-B91F-79796C255449}" destId="{5D9C4B24-DF6E-494A-85AC-B026BC497AB9}" srcOrd="0" destOrd="0" presId="urn:microsoft.com/office/officeart/2005/8/layout/default"/>
    <dgm:cxn modelId="{9D576B63-D79F-47A6-9691-4C71BA9C7434}" srcId="{E90C4651-9A1C-4DDE-91CB-A0777D10F1B8}" destId="{D1357927-690B-4CB0-BB2B-9BA07A691F44}" srcOrd="10" destOrd="0" parTransId="{29A8CF12-3352-43FF-A042-29442E516D60}" sibTransId="{A59CA0B5-A643-4A36-82A9-2405360EF185}"/>
    <dgm:cxn modelId="{BE9F9C63-9ABD-4D57-ADD2-1BE3EC6CB3EF}" srcId="{E90C4651-9A1C-4DDE-91CB-A0777D10F1B8}" destId="{F8868083-3F33-4AB2-9A5B-7DC6158689D0}" srcOrd="7" destOrd="0" parTransId="{38C56592-B988-495C-B99B-3C77486AA637}" sibTransId="{8B6555CF-EBC1-4BC5-AE38-885B3CE1BB67}"/>
    <dgm:cxn modelId="{D081BB4D-8755-4DEE-B066-4E08990887B6}" srcId="{E90C4651-9A1C-4DDE-91CB-A0777D10F1B8}" destId="{6B9B43D3-FCEB-44BE-A280-67DF6A07B8BD}" srcOrd="13" destOrd="0" parTransId="{57604FD5-2783-4475-9F3B-953862755711}" sibTransId="{FEE045A0-AF16-4BCB-90B9-EC65EB3DB556}"/>
    <dgm:cxn modelId="{B2A6176F-F043-4928-AEE2-EDB1BE6EB489}" srcId="{E90C4651-9A1C-4DDE-91CB-A0777D10F1B8}" destId="{7AD0C9D7-B218-4CDA-A4EF-2902B7A56F5D}" srcOrd="5" destOrd="0" parTransId="{ABF42D72-9B23-4631-82FC-92D46C658B83}" sibTransId="{780EAB90-8CA2-4CF4-9DBF-EA287ADB7D0A}"/>
    <dgm:cxn modelId="{A85BB252-63FB-4876-8E46-8293FC5BFDBC}" type="presOf" srcId="{C5E67197-77E9-4CBC-A87D-FAF022E05410}" destId="{A663AC6B-86EF-43CE-B9D3-34EA968DD7F6}" srcOrd="0" destOrd="0" presId="urn:microsoft.com/office/officeart/2005/8/layout/default"/>
    <dgm:cxn modelId="{7639F472-E6AB-4748-9E85-D8976EA629D6}" srcId="{E90C4651-9A1C-4DDE-91CB-A0777D10F1B8}" destId="{7D720F46-C853-4BA7-8151-10F0C755233C}" srcOrd="1" destOrd="0" parTransId="{1D38F20E-391F-4BAA-99F8-96D3B2E718FE}" sibTransId="{0C09AAFB-87AB-42B1-A17C-4AF5B79A8499}"/>
    <dgm:cxn modelId="{75864974-56B3-4466-B9E7-6DF7B50DF9C8}" srcId="{E90C4651-9A1C-4DDE-91CB-A0777D10F1B8}" destId="{F4BD2481-E729-4B67-A952-43F62B3152B1}" srcOrd="9" destOrd="0" parTransId="{04A0D302-7F3D-4D69-8870-7661D9F58082}" sibTransId="{2AA6B825-E3A2-456C-8A69-9402F92D772B}"/>
    <dgm:cxn modelId="{978F6180-D089-4090-99ED-DF313EF57232}" type="presOf" srcId="{362968C4-0656-4458-8A7B-339567504820}" destId="{385BF2DD-4A06-4186-B4DD-0465B5EFE9CB}" srcOrd="0" destOrd="0" presId="urn:microsoft.com/office/officeart/2005/8/layout/default"/>
    <dgm:cxn modelId="{0F18DF81-2E09-4017-ADF7-BC1B016B0320}" type="presOf" srcId="{7D720F46-C853-4BA7-8151-10F0C755233C}" destId="{52C4CC38-73C3-480D-9029-29D5BBF044FC}" srcOrd="0" destOrd="0" presId="urn:microsoft.com/office/officeart/2005/8/layout/default"/>
    <dgm:cxn modelId="{1BC26083-D8D5-4A9E-AC27-B4DE795C3CB8}" type="presOf" srcId="{E6B071D6-CFB8-4169-A8B2-C11419613537}" destId="{8277A391-A73E-4D11-BF93-36290B3F787F}" srcOrd="0" destOrd="0" presId="urn:microsoft.com/office/officeart/2005/8/layout/default"/>
    <dgm:cxn modelId="{FAC96689-4618-48A8-8EED-A4D500DA69EF}" srcId="{E90C4651-9A1C-4DDE-91CB-A0777D10F1B8}" destId="{4DD5F0E8-A944-4969-8394-7FEA0EF52FB0}" srcOrd="0" destOrd="0" parTransId="{5DBB91C9-DE35-4AA2-8D6E-D2B911E41463}" sibTransId="{CED43DCE-5ECF-4564-99E8-D5F0AC70A5EE}"/>
    <dgm:cxn modelId="{BDC3F590-7532-4D4E-9F47-5CE165E67A09}" srcId="{E90C4651-9A1C-4DDE-91CB-A0777D10F1B8}" destId="{C5E67197-77E9-4CBC-A87D-FAF022E05410}" srcOrd="4" destOrd="0" parTransId="{C4B3AEAF-A925-4369-838F-B35E2FC9C41F}" sibTransId="{8C55BBD4-ECCB-4490-AD03-D1B6D9BE3EEF}"/>
    <dgm:cxn modelId="{37187B95-72A2-4DE8-9E70-6AD24429E645}" type="presOf" srcId="{F8868083-3F33-4AB2-9A5B-7DC6158689D0}" destId="{765D767B-7B81-4D6D-8478-F5888FC107C5}" srcOrd="0" destOrd="0" presId="urn:microsoft.com/office/officeart/2005/8/layout/default"/>
    <dgm:cxn modelId="{9F8A6598-DA16-4926-A956-D2D06D7CB669}" type="presOf" srcId="{6B9B43D3-FCEB-44BE-A280-67DF6A07B8BD}" destId="{72000DB2-4F06-4A12-B773-1A93DD15934D}" srcOrd="0" destOrd="0" presId="urn:microsoft.com/office/officeart/2005/8/layout/default"/>
    <dgm:cxn modelId="{B6423C9E-A2C6-40A1-85D0-237EA7ADC363}" type="presOf" srcId="{E90C4651-9A1C-4DDE-91CB-A0777D10F1B8}" destId="{890DF83E-4995-4160-82A9-A4B48AF4EBC0}" srcOrd="0" destOrd="0" presId="urn:microsoft.com/office/officeart/2005/8/layout/default"/>
    <dgm:cxn modelId="{85A6A9AB-7F8B-448C-B9A4-8BEF0530E0E5}" type="presOf" srcId="{7AD0C9D7-B218-4CDA-A4EF-2902B7A56F5D}" destId="{D8EF69D5-47F3-4846-9C92-216AB106F1B5}" srcOrd="0" destOrd="0" presId="urn:microsoft.com/office/officeart/2005/8/layout/default"/>
    <dgm:cxn modelId="{D4A289C3-E4DB-4FBF-8C6F-FC38B87C6F21}" srcId="{E90C4651-9A1C-4DDE-91CB-A0777D10F1B8}" destId="{0536C38F-49D0-4DEE-BDFE-1E9FEEE52E9A}" srcOrd="3" destOrd="0" parTransId="{C18CA57F-1BE3-4869-AB02-55B51A3A9D13}" sibTransId="{EE7F6C6E-35B5-4765-A335-90099BC498CB}"/>
    <dgm:cxn modelId="{687414DC-B194-4B86-AB03-75A3B8BD59D9}" type="presOf" srcId="{0536C38F-49D0-4DEE-BDFE-1E9FEEE52E9A}" destId="{7E6DBF11-D49C-4B0A-843A-2DD582845F9E}" srcOrd="0" destOrd="0" presId="urn:microsoft.com/office/officeart/2005/8/layout/default"/>
    <dgm:cxn modelId="{A40749DD-F63F-453F-BF95-46F48AF1DDDB}" type="presOf" srcId="{1FC159F0-C694-4F31-AA8D-423C50FBC7BE}" destId="{EAE2DF1F-B57D-4772-9EFE-935DABFA8AC1}" srcOrd="0" destOrd="0" presId="urn:microsoft.com/office/officeart/2005/8/layout/default"/>
    <dgm:cxn modelId="{BC2CE1DF-8D4A-4B56-95D1-D30878055F3D}" type="presOf" srcId="{D1357927-690B-4CB0-BB2B-9BA07A691F44}" destId="{CA03E94A-577C-4ECE-8AA0-1B83ACD6F446}" srcOrd="0" destOrd="0" presId="urn:microsoft.com/office/officeart/2005/8/layout/default"/>
    <dgm:cxn modelId="{16C604E2-ECBC-4DE2-99D8-AB6A32249D38}" type="presOf" srcId="{F4BD2481-E729-4B67-A952-43F62B3152B1}" destId="{87A353D4-FE18-43F0-879C-80DB5CFAEFD1}" srcOrd="0" destOrd="0" presId="urn:microsoft.com/office/officeart/2005/8/layout/default"/>
    <dgm:cxn modelId="{939D01E8-41B7-4571-B218-CEB5F4C09B28}" srcId="{E90C4651-9A1C-4DDE-91CB-A0777D10F1B8}" destId="{C4FEB6CA-0F58-4122-8889-C0EC6BF7E7C6}" srcOrd="2" destOrd="0" parTransId="{ED4E23C6-6830-47DC-BCEB-96F471E7411B}" sibTransId="{1D64299E-0F05-4385-B483-827F7F511063}"/>
    <dgm:cxn modelId="{7A04E1EA-2BC0-4CBA-9DED-08E144B1148A}" srcId="{E90C4651-9A1C-4DDE-91CB-A0777D10F1B8}" destId="{1FC159F0-C694-4F31-AA8D-423C50FBC7BE}" srcOrd="6" destOrd="0" parTransId="{63FFFC93-9924-4C52-AE45-8D2EF7DD34FE}" sibTransId="{EB9DD640-CB7E-497E-A680-0AC13A0559C2}"/>
    <dgm:cxn modelId="{80F95DF0-DE51-40A0-97B0-70447A98A40B}" type="presOf" srcId="{C4FEB6CA-0F58-4122-8889-C0EC6BF7E7C6}" destId="{11F9D494-7D56-4892-861A-71F354533D7B}" srcOrd="0" destOrd="0" presId="urn:microsoft.com/office/officeart/2005/8/layout/default"/>
    <dgm:cxn modelId="{E29354F4-FC02-4C3B-914E-2ACEB70FB2E8}" srcId="{E90C4651-9A1C-4DDE-91CB-A0777D10F1B8}" destId="{E6B071D6-CFB8-4169-A8B2-C11419613537}" srcOrd="12" destOrd="0" parTransId="{537D45CB-EFA3-4AF2-9AD2-CB1B6DA1A306}" sibTransId="{0CBB56C2-A9E6-45D0-9761-C83AC017092B}"/>
    <dgm:cxn modelId="{A46D0F0A-744E-4744-8F35-895F0D70D844}" type="presParOf" srcId="{890DF83E-4995-4160-82A9-A4B48AF4EBC0}" destId="{A73EFF08-0529-43CF-9347-F59D6A390AC3}" srcOrd="0" destOrd="0" presId="urn:microsoft.com/office/officeart/2005/8/layout/default"/>
    <dgm:cxn modelId="{FA973407-AE07-4AC2-83B5-FF73EF57AE1B}" type="presParOf" srcId="{890DF83E-4995-4160-82A9-A4B48AF4EBC0}" destId="{D9FED32B-2AE1-40ED-AEF2-58694CACE977}" srcOrd="1" destOrd="0" presId="urn:microsoft.com/office/officeart/2005/8/layout/default"/>
    <dgm:cxn modelId="{057D7C07-B347-4E73-A526-81450260F1AF}" type="presParOf" srcId="{890DF83E-4995-4160-82A9-A4B48AF4EBC0}" destId="{52C4CC38-73C3-480D-9029-29D5BBF044FC}" srcOrd="2" destOrd="0" presId="urn:microsoft.com/office/officeart/2005/8/layout/default"/>
    <dgm:cxn modelId="{95357CA1-ACC7-4CFC-90EF-C125E47DC131}" type="presParOf" srcId="{890DF83E-4995-4160-82A9-A4B48AF4EBC0}" destId="{295CFB01-E35E-4BDA-8F34-BDFC3B294EDC}" srcOrd="3" destOrd="0" presId="urn:microsoft.com/office/officeart/2005/8/layout/default"/>
    <dgm:cxn modelId="{E3F553B9-311E-46D4-8CE1-7618BC213DA8}" type="presParOf" srcId="{890DF83E-4995-4160-82A9-A4B48AF4EBC0}" destId="{11F9D494-7D56-4892-861A-71F354533D7B}" srcOrd="4" destOrd="0" presId="urn:microsoft.com/office/officeart/2005/8/layout/default"/>
    <dgm:cxn modelId="{D87FEAD9-B9C0-49AD-AD6F-E1B7E94E3DD4}" type="presParOf" srcId="{890DF83E-4995-4160-82A9-A4B48AF4EBC0}" destId="{EE0DAAEE-1F94-45E3-839B-F013D41C018A}" srcOrd="5" destOrd="0" presId="urn:microsoft.com/office/officeart/2005/8/layout/default"/>
    <dgm:cxn modelId="{3893527B-53FC-4096-8908-751898B05950}" type="presParOf" srcId="{890DF83E-4995-4160-82A9-A4B48AF4EBC0}" destId="{7E6DBF11-D49C-4B0A-843A-2DD582845F9E}" srcOrd="6" destOrd="0" presId="urn:microsoft.com/office/officeart/2005/8/layout/default"/>
    <dgm:cxn modelId="{DC9ABB0D-6620-4AA0-A0E5-0912796511E8}" type="presParOf" srcId="{890DF83E-4995-4160-82A9-A4B48AF4EBC0}" destId="{2AD56127-F683-4DCB-9984-E052C5512E5A}" srcOrd="7" destOrd="0" presId="urn:microsoft.com/office/officeart/2005/8/layout/default"/>
    <dgm:cxn modelId="{39EEFCF2-1786-46D2-8428-25A01ECCC8E7}" type="presParOf" srcId="{890DF83E-4995-4160-82A9-A4B48AF4EBC0}" destId="{A663AC6B-86EF-43CE-B9D3-34EA968DD7F6}" srcOrd="8" destOrd="0" presId="urn:microsoft.com/office/officeart/2005/8/layout/default"/>
    <dgm:cxn modelId="{62B3D6A3-060F-4747-911D-F91DE0D627B3}" type="presParOf" srcId="{890DF83E-4995-4160-82A9-A4B48AF4EBC0}" destId="{506ACC49-69C5-42C0-8E48-1B7624D9F50B}" srcOrd="9" destOrd="0" presId="urn:microsoft.com/office/officeart/2005/8/layout/default"/>
    <dgm:cxn modelId="{8F63D107-CCF8-4F97-AB14-0E675F68D030}" type="presParOf" srcId="{890DF83E-4995-4160-82A9-A4B48AF4EBC0}" destId="{D8EF69D5-47F3-4846-9C92-216AB106F1B5}" srcOrd="10" destOrd="0" presId="urn:microsoft.com/office/officeart/2005/8/layout/default"/>
    <dgm:cxn modelId="{1A1770CB-20D2-42E9-AD19-C4881338D5D2}" type="presParOf" srcId="{890DF83E-4995-4160-82A9-A4B48AF4EBC0}" destId="{29604E35-E08E-46FF-B5CF-F1B9E0496FF8}" srcOrd="11" destOrd="0" presId="urn:microsoft.com/office/officeart/2005/8/layout/default"/>
    <dgm:cxn modelId="{BCE0C7F8-2839-4A79-8B54-81432B22A16E}" type="presParOf" srcId="{890DF83E-4995-4160-82A9-A4B48AF4EBC0}" destId="{EAE2DF1F-B57D-4772-9EFE-935DABFA8AC1}" srcOrd="12" destOrd="0" presId="urn:microsoft.com/office/officeart/2005/8/layout/default"/>
    <dgm:cxn modelId="{7FE97303-1F13-47F9-9B82-9C63E303D168}" type="presParOf" srcId="{890DF83E-4995-4160-82A9-A4B48AF4EBC0}" destId="{350CDB4B-405F-4B39-9A38-F6780CBCFCDF}" srcOrd="13" destOrd="0" presId="urn:microsoft.com/office/officeart/2005/8/layout/default"/>
    <dgm:cxn modelId="{F41B62FE-60EA-4B9D-AFBB-9194547CC6D4}" type="presParOf" srcId="{890DF83E-4995-4160-82A9-A4B48AF4EBC0}" destId="{765D767B-7B81-4D6D-8478-F5888FC107C5}" srcOrd="14" destOrd="0" presId="urn:microsoft.com/office/officeart/2005/8/layout/default"/>
    <dgm:cxn modelId="{A17BD008-297F-474E-9389-E27E65776E5E}" type="presParOf" srcId="{890DF83E-4995-4160-82A9-A4B48AF4EBC0}" destId="{00E5B49C-17AF-4B0B-A1A3-1CAE60CED50D}" srcOrd="15" destOrd="0" presId="urn:microsoft.com/office/officeart/2005/8/layout/default"/>
    <dgm:cxn modelId="{05C204D5-3615-4DAE-9643-DE09954DC57B}" type="presParOf" srcId="{890DF83E-4995-4160-82A9-A4B48AF4EBC0}" destId="{5D9C4B24-DF6E-494A-85AC-B026BC497AB9}" srcOrd="16" destOrd="0" presId="urn:microsoft.com/office/officeart/2005/8/layout/default"/>
    <dgm:cxn modelId="{510D9878-3721-4B61-99C5-EC0A2F9B76A5}" type="presParOf" srcId="{890DF83E-4995-4160-82A9-A4B48AF4EBC0}" destId="{4775695B-0313-4D94-8EAA-FB606AA5B382}" srcOrd="17" destOrd="0" presId="urn:microsoft.com/office/officeart/2005/8/layout/default"/>
    <dgm:cxn modelId="{8FF61552-9F79-4CBC-A62F-719703727712}" type="presParOf" srcId="{890DF83E-4995-4160-82A9-A4B48AF4EBC0}" destId="{87A353D4-FE18-43F0-879C-80DB5CFAEFD1}" srcOrd="18" destOrd="0" presId="urn:microsoft.com/office/officeart/2005/8/layout/default"/>
    <dgm:cxn modelId="{A9F17DB4-D026-4AD3-91E0-45633BF3D203}" type="presParOf" srcId="{890DF83E-4995-4160-82A9-A4B48AF4EBC0}" destId="{4A4923AA-B696-44C7-84A4-1F270997BECB}" srcOrd="19" destOrd="0" presId="urn:microsoft.com/office/officeart/2005/8/layout/default"/>
    <dgm:cxn modelId="{903BECEA-A9D9-472B-8A0D-65F51B1ED6A1}" type="presParOf" srcId="{890DF83E-4995-4160-82A9-A4B48AF4EBC0}" destId="{CA03E94A-577C-4ECE-8AA0-1B83ACD6F446}" srcOrd="20" destOrd="0" presId="urn:microsoft.com/office/officeart/2005/8/layout/default"/>
    <dgm:cxn modelId="{F011A1C8-D208-46D2-AE94-6D973B51E194}" type="presParOf" srcId="{890DF83E-4995-4160-82A9-A4B48AF4EBC0}" destId="{AE743890-1B85-42E4-A9C4-2B57F4031606}" srcOrd="21" destOrd="0" presId="urn:microsoft.com/office/officeart/2005/8/layout/default"/>
    <dgm:cxn modelId="{DDAB9506-D9C9-4CC0-B9E5-68BE3B7AABF0}" type="presParOf" srcId="{890DF83E-4995-4160-82A9-A4B48AF4EBC0}" destId="{385BF2DD-4A06-4186-B4DD-0465B5EFE9CB}" srcOrd="22" destOrd="0" presId="urn:microsoft.com/office/officeart/2005/8/layout/default"/>
    <dgm:cxn modelId="{9AC75C70-B88A-4270-8FC3-51FBC8438EF1}" type="presParOf" srcId="{890DF83E-4995-4160-82A9-A4B48AF4EBC0}" destId="{39257809-6524-42ED-9C57-C59534938539}" srcOrd="23" destOrd="0" presId="urn:microsoft.com/office/officeart/2005/8/layout/default"/>
    <dgm:cxn modelId="{EFB9DB70-00B5-409F-98F2-5D008C739131}" type="presParOf" srcId="{890DF83E-4995-4160-82A9-A4B48AF4EBC0}" destId="{8277A391-A73E-4D11-BF93-36290B3F787F}" srcOrd="24" destOrd="0" presId="urn:microsoft.com/office/officeart/2005/8/layout/default"/>
    <dgm:cxn modelId="{FCA40810-1D70-4A2E-83B6-6FA4E1984D6C}" type="presParOf" srcId="{890DF83E-4995-4160-82A9-A4B48AF4EBC0}" destId="{E674903B-9A1D-434D-B49D-95D73501A784}" srcOrd="25" destOrd="0" presId="urn:microsoft.com/office/officeart/2005/8/layout/default"/>
    <dgm:cxn modelId="{53438E2D-24B0-47B2-9417-7CB6CA8C6912}" type="presParOf" srcId="{890DF83E-4995-4160-82A9-A4B48AF4EBC0}" destId="{72000DB2-4F06-4A12-B773-1A93DD15934D}" srcOrd="26" destOrd="0" presId="urn:microsoft.com/office/officeart/2005/8/layout/default"/>
  </dgm:cxnLst>
  <dgm:bg/>
  <dgm:whole>
    <a:ln>
      <a:solidFill>
        <a:srgbClr val="0070C0"/>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EFF08-0529-43CF-9347-F59D6A390AC3}">
      <dsp:nvSpPr>
        <dsp:cNvPr id="0" name=""/>
        <dsp:cNvSpPr/>
      </dsp:nvSpPr>
      <dsp:spPr>
        <a:xfrm rot="20408229">
          <a:off x="647534" y="345475"/>
          <a:ext cx="1102480" cy="66148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Grain</a:t>
          </a:r>
          <a:br>
            <a:rPr lang="en-US" sz="1200" kern="1200" dirty="0"/>
          </a:br>
          <a:r>
            <a:rPr lang="en-US" sz="1200" kern="1200" dirty="0"/>
            <a:t>(</a:t>
          </a:r>
          <a:r>
            <a:rPr lang="en-US" sz="1200" i="1" kern="1200" dirty="0"/>
            <a:t>annonae </a:t>
          </a:r>
          <a:r>
            <a:rPr lang="en-US" sz="1200" i="1" kern="1200" dirty="0" err="1"/>
            <a:t>militariis</a:t>
          </a:r>
          <a:r>
            <a:rPr lang="en-US" sz="1200" i="1" kern="1200" dirty="0"/>
            <a:t>, 3</a:t>
          </a:r>
          <a:r>
            <a:rPr lang="en-US" sz="1200" i="1" kern="1200" baseline="30000" dirty="0"/>
            <a:t>rd</a:t>
          </a:r>
          <a:r>
            <a:rPr lang="en-US" sz="1200" i="1" kern="1200" dirty="0"/>
            <a:t> c.</a:t>
          </a:r>
          <a:r>
            <a:rPr lang="en-US" sz="1200" kern="1200" dirty="0"/>
            <a:t>)</a:t>
          </a:r>
          <a:endParaRPr lang="en-US" sz="1800" kern="1200" dirty="0"/>
        </a:p>
      </dsp:txBody>
      <dsp:txXfrm>
        <a:off x="647534" y="345475"/>
        <a:ext cx="1102480" cy="661488"/>
      </dsp:txXfrm>
    </dsp:sp>
    <dsp:sp modelId="{52C4CC38-73C3-480D-9029-29D5BBF044FC}">
      <dsp:nvSpPr>
        <dsp:cNvPr id="0" name=""/>
        <dsp:cNvSpPr/>
      </dsp:nvSpPr>
      <dsp:spPr>
        <a:xfrm rot="21027906">
          <a:off x="1687283" y="-44683"/>
          <a:ext cx="1102480" cy="66148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Pottery</a:t>
          </a:r>
        </a:p>
      </dsp:txBody>
      <dsp:txXfrm>
        <a:off x="1687283" y="-44683"/>
        <a:ext cx="1102480" cy="661488"/>
      </dsp:txXfrm>
    </dsp:sp>
    <dsp:sp modelId="{11F9D494-7D56-4892-861A-71F354533D7B}">
      <dsp:nvSpPr>
        <dsp:cNvPr id="0" name=""/>
        <dsp:cNvSpPr/>
      </dsp:nvSpPr>
      <dsp:spPr>
        <a:xfrm>
          <a:off x="2974109" y="6172"/>
          <a:ext cx="1102480" cy="66148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Bronze, Iron, Lead</a:t>
          </a:r>
        </a:p>
      </dsp:txBody>
      <dsp:txXfrm>
        <a:off x="2974109" y="6172"/>
        <a:ext cx="1102480" cy="661488"/>
      </dsp:txXfrm>
    </dsp:sp>
    <dsp:sp modelId="{7E6DBF11-D49C-4B0A-843A-2DD582845F9E}">
      <dsp:nvSpPr>
        <dsp:cNvPr id="0" name=""/>
        <dsp:cNvSpPr/>
      </dsp:nvSpPr>
      <dsp:spPr>
        <a:xfrm rot="20907698">
          <a:off x="1296244" y="743861"/>
          <a:ext cx="1102480" cy="66148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Olive oil</a:t>
          </a:r>
        </a:p>
      </dsp:txBody>
      <dsp:txXfrm>
        <a:off x="1296244" y="743861"/>
        <a:ext cx="1102480" cy="661488"/>
      </dsp:txXfrm>
    </dsp:sp>
    <dsp:sp modelId="{A663AC6B-86EF-43CE-B9D3-34EA968DD7F6}">
      <dsp:nvSpPr>
        <dsp:cNvPr id="0" name=""/>
        <dsp:cNvSpPr/>
      </dsp:nvSpPr>
      <dsp:spPr>
        <a:xfrm rot="635790">
          <a:off x="1803011" y="2994723"/>
          <a:ext cx="1102480" cy="66148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Stone</a:t>
          </a:r>
        </a:p>
      </dsp:txBody>
      <dsp:txXfrm>
        <a:off x="1803011" y="2994723"/>
        <a:ext cx="1102480" cy="661488"/>
      </dsp:txXfrm>
    </dsp:sp>
    <dsp:sp modelId="{D8EF69D5-47F3-4846-9C92-216AB106F1B5}">
      <dsp:nvSpPr>
        <dsp:cNvPr id="0" name=""/>
        <dsp:cNvSpPr/>
      </dsp:nvSpPr>
      <dsp:spPr>
        <a:xfrm>
          <a:off x="2727286" y="845204"/>
          <a:ext cx="1102480" cy="65253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Human</a:t>
          </a:r>
          <a:br>
            <a:rPr lang="en-US" sz="1400" kern="1200" dirty="0"/>
          </a:br>
          <a:r>
            <a:rPr lang="en-US" sz="1400" kern="1200" dirty="0"/>
            <a:t>resources</a:t>
          </a:r>
        </a:p>
      </dsp:txBody>
      <dsp:txXfrm>
        <a:off x="2727286" y="845204"/>
        <a:ext cx="1102480" cy="652538"/>
      </dsp:txXfrm>
    </dsp:sp>
    <dsp:sp modelId="{EAE2DF1F-B57D-4772-9EFE-935DABFA8AC1}">
      <dsp:nvSpPr>
        <dsp:cNvPr id="0" name=""/>
        <dsp:cNvSpPr/>
      </dsp:nvSpPr>
      <dsp:spPr>
        <a:xfrm rot="20937684">
          <a:off x="230102" y="1497096"/>
          <a:ext cx="1102480" cy="66148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Timber</a:t>
          </a:r>
          <a:br>
            <a:rPr lang="en-US" sz="1100" kern="1200" dirty="0"/>
          </a:br>
          <a:r>
            <a:rPr lang="en-US" sz="1100" kern="1200" dirty="0"/>
            <a:t>(fire, ships, buildings,…</a:t>
          </a:r>
          <a:r>
            <a:rPr lang="en-US" sz="1600" kern="1200" dirty="0"/>
            <a:t>)</a:t>
          </a:r>
        </a:p>
      </dsp:txBody>
      <dsp:txXfrm>
        <a:off x="230102" y="1497096"/>
        <a:ext cx="1102480" cy="661488"/>
      </dsp:txXfrm>
    </dsp:sp>
    <dsp:sp modelId="{765D767B-7B81-4D6D-8478-F5888FC107C5}">
      <dsp:nvSpPr>
        <dsp:cNvPr id="0" name=""/>
        <dsp:cNvSpPr/>
      </dsp:nvSpPr>
      <dsp:spPr>
        <a:xfrm rot="802345">
          <a:off x="1652577" y="1508923"/>
          <a:ext cx="1102480" cy="66148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Leather</a:t>
          </a:r>
        </a:p>
      </dsp:txBody>
      <dsp:txXfrm>
        <a:off x="1652577" y="1508923"/>
        <a:ext cx="1102480" cy="661488"/>
      </dsp:txXfrm>
    </dsp:sp>
    <dsp:sp modelId="{5D9C4B24-DF6E-494A-85AC-B026BC497AB9}">
      <dsp:nvSpPr>
        <dsp:cNvPr id="0" name=""/>
        <dsp:cNvSpPr/>
      </dsp:nvSpPr>
      <dsp:spPr>
        <a:xfrm rot="20731096">
          <a:off x="3536240" y="2199722"/>
          <a:ext cx="1102480" cy="66148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Animals </a:t>
          </a:r>
          <a:br>
            <a:rPr lang="en-US" sz="1600" kern="1200" dirty="0"/>
          </a:br>
          <a:r>
            <a:rPr lang="en-US" sz="1200" kern="1200" dirty="0"/>
            <a:t>(horses, cattle, pigs,…)</a:t>
          </a:r>
          <a:endParaRPr lang="en-US" sz="1600" kern="1200" dirty="0"/>
        </a:p>
      </dsp:txBody>
      <dsp:txXfrm>
        <a:off x="3536240" y="2199722"/>
        <a:ext cx="1102480" cy="661488"/>
      </dsp:txXfrm>
    </dsp:sp>
    <dsp:sp modelId="{87A353D4-FE18-43F0-879C-80DB5CFAEFD1}">
      <dsp:nvSpPr>
        <dsp:cNvPr id="0" name=""/>
        <dsp:cNvSpPr/>
      </dsp:nvSpPr>
      <dsp:spPr>
        <a:xfrm rot="20908025">
          <a:off x="54996" y="3207339"/>
          <a:ext cx="1102480" cy="66148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Coinage</a:t>
          </a:r>
        </a:p>
        <a:p>
          <a:pPr marL="0" lvl="0" indent="0" algn="ctr" defTabSz="889000">
            <a:lnSpc>
              <a:spcPct val="90000"/>
            </a:lnSpc>
            <a:spcBef>
              <a:spcPct val="0"/>
            </a:spcBef>
            <a:spcAft>
              <a:spcPct val="35000"/>
            </a:spcAft>
            <a:buNone/>
          </a:pPr>
          <a:r>
            <a:rPr lang="en-US" sz="1400" kern="1200" dirty="0"/>
            <a:t>(Pay)</a:t>
          </a:r>
          <a:endParaRPr lang="en-US" sz="2000" kern="1200" dirty="0"/>
        </a:p>
      </dsp:txBody>
      <dsp:txXfrm>
        <a:off x="54996" y="3207339"/>
        <a:ext cx="1102480" cy="661488"/>
      </dsp:txXfrm>
    </dsp:sp>
    <dsp:sp modelId="{CA03E94A-577C-4ECE-8AA0-1B83ACD6F446}">
      <dsp:nvSpPr>
        <dsp:cNvPr id="0" name=""/>
        <dsp:cNvSpPr/>
      </dsp:nvSpPr>
      <dsp:spPr>
        <a:xfrm rot="20752176">
          <a:off x="1092032" y="2294848"/>
          <a:ext cx="1102480" cy="66148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Textiles</a:t>
          </a:r>
        </a:p>
      </dsp:txBody>
      <dsp:txXfrm>
        <a:off x="1092032" y="2294848"/>
        <a:ext cx="1102480" cy="661488"/>
      </dsp:txXfrm>
    </dsp:sp>
    <dsp:sp modelId="{385BF2DD-4A06-4186-B4DD-0465B5EFE9CB}">
      <dsp:nvSpPr>
        <dsp:cNvPr id="0" name=""/>
        <dsp:cNvSpPr/>
      </dsp:nvSpPr>
      <dsp:spPr>
        <a:xfrm>
          <a:off x="2399662" y="2271921"/>
          <a:ext cx="1102480" cy="66148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Water</a:t>
          </a:r>
        </a:p>
      </dsp:txBody>
      <dsp:txXfrm>
        <a:off x="2399662" y="2271921"/>
        <a:ext cx="1102480" cy="661488"/>
      </dsp:txXfrm>
    </dsp:sp>
    <dsp:sp modelId="{8277A391-A73E-4D11-BF93-36290B3F787F}">
      <dsp:nvSpPr>
        <dsp:cNvPr id="0" name=""/>
        <dsp:cNvSpPr/>
      </dsp:nvSpPr>
      <dsp:spPr>
        <a:xfrm rot="970114">
          <a:off x="3190041" y="3088698"/>
          <a:ext cx="1102480" cy="66148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Wine</a:t>
          </a:r>
        </a:p>
        <a:p>
          <a:pPr marL="0" lvl="0" indent="0" algn="ctr" defTabSz="622300">
            <a:lnSpc>
              <a:spcPct val="90000"/>
            </a:lnSpc>
            <a:spcBef>
              <a:spcPct val="0"/>
            </a:spcBef>
            <a:spcAft>
              <a:spcPct val="35000"/>
            </a:spcAft>
            <a:buNone/>
          </a:pPr>
          <a:r>
            <a:rPr lang="en-US" sz="1400" kern="1200" dirty="0"/>
            <a:t>Vinegar</a:t>
          </a:r>
        </a:p>
      </dsp:txBody>
      <dsp:txXfrm>
        <a:off x="3190041" y="3088698"/>
        <a:ext cx="1102480" cy="661488"/>
      </dsp:txXfrm>
    </dsp:sp>
    <dsp:sp modelId="{72000DB2-4F06-4A12-B773-1A93DD15934D}">
      <dsp:nvSpPr>
        <dsp:cNvPr id="0" name=""/>
        <dsp:cNvSpPr/>
      </dsp:nvSpPr>
      <dsp:spPr>
        <a:xfrm rot="20900482">
          <a:off x="55464" y="2220561"/>
          <a:ext cx="1102480" cy="66148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Fertilizer?</a:t>
          </a:r>
        </a:p>
      </dsp:txBody>
      <dsp:txXfrm>
        <a:off x="55464" y="2220561"/>
        <a:ext cx="1102480" cy="66148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t>06/03/2018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effectLst/>
              </a:rPr>
              <a:t>Druce Farm Roman Villa....</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t>18</a:t>
            </a:fld>
            <a:endParaRPr lang="en-GB"/>
          </a:p>
        </p:txBody>
      </p:sp>
    </p:spTree>
    <p:extLst>
      <p:ext uri="{BB962C8B-B14F-4D97-AF65-F5344CB8AC3E}">
        <p14:creationId xmlns:p14="http://schemas.microsoft.com/office/powerpoint/2010/main" val="3708782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t>06/03/2018</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t>06/03/2018</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t>06/03/2018</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7" name="Title 26"/>
          <p:cNvSpPr>
            <a:spLocks noGrp="1"/>
          </p:cNvSpPr>
          <p:nvPr>
            <p:ph type="title"/>
          </p:nvPr>
        </p:nvSpPr>
        <p:spPr/>
        <p:txBody>
          <a:bodyPr/>
          <a:lstStyle/>
          <a:p>
            <a:r>
              <a:rPr lang="en-US"/>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t>06/03/2018</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0" name="Title 29"/>
          <p:cNvSpPr>
            <a:spLocks noGrp="1"/>
          </p:cNvSpPr>
          <p:nvPr>
            <p:ph type="title"/>
          </p:nvPr>
        </p:nvSpPr>
        <p:spPr/>
        <p:txBody>
          <a:bodyPr/>
          <a:lstStyle/>
          <a:p>
            <a:r>
              <a:rPr lang="en-US"/>
              <a:t>Click to edit Master title style</a:t>
            </a:r>
          </a:p>
        </p:txBody>
      </p:sp>
      <p:sp>
        <p:nvSpPr>
          <p:cNvPr id="20" name="Date Placeholder 19"/>
          <p:cNvSpPr>
            <a:spLocks noGrp="1"/>
          </p:cNvSpPr>
          <p:nvPr>
            <p:ph type="dt" sz="half" idx="16"/>
          </p:nvPr>
        </p:nvSpPr>
        <p:spPr/>
        <p:txBody>
          <a:bodyPr/>
          <a:lstStyle/>
          <a:p>
            <a:fld id="{176B5D25-34C5-47F0-B492-16B667B727FB}" type="datetimeFigureOut">
              <a:rPr lang="en-GB" smtClean="0"/>
              <a:t>06/03/2018</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t>06/03/2018</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a:t>Click to edit Master title style</a:t>
            </a:r>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t>06/03/2018</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a:t>Click to edit Master title style</a:t>
            </a:r>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p:cNvSpPr>
            <a:spLocks noGrp="1"/>
          </p:cNvSpPr>
          <p:nvPr>
            <p:ph type="dt" sz="half" idx="15"/>
          </p:nvPr>
        </p:nvSpPr>
        <p:spPr/>
        <p:txBody>
          <a:bodyPr/>
          <a:lstStyle/>
          <a:p>
            <a:fld id="{176B5D25-34C5-47F0-B492-16B667B727FB}" type="datetimeFigureOut">
              <a:rPr lang="en-GB" smtClean="0"/>
              <a:t>06/03/2018</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t>06/03/2018</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t>06/03/2018</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3.jp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5.jp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8" Type="http://schemas.openxmlformats.org/officeDocument/2006/relationships/image" Target="../media/image16.jpg"/><Relationship Id="rId3" Type="http://schemas.microsoft.com/office/2007/relationships/hdphoto" Target="../media/hdphoto1.wdp"/><Relationship Id="rId7" Type="http://schemas.openxmlformats.org/officeDocument/2006/relationships/image" Target="../media/image15.jp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8" Type="http://schemas.openxmlformats.org/officeDocument/2006/relationships/image" Target="../media/image15.jpg"/><Relationship Id="rId13" Type="http://schemas.openxmlformats.org/officeDocument/2006/relationships/image" Target="../media/image20.jpeg"/><Relationship Id="rId3" Type="http://schemas.openxmlformats.org/officeDocument/2006/relationships/image" Target="../media/image11.jpeg"/><Relationship Id="rId7" Type="http://schemas.openxmlformats.org/officeDocument/2006/relationships/image" Target="../media/image14.jpg"/><Relationship Id="rId12" Type="http://schemas.openxmlformats.org/officeDocument/2006/relationships/image" Target="../media/image19.jpeg"/><Relationship Id="rId2" Type="http://schemas.openxmlformats.org/officeDocument/2006/relationships/notesSlide" Target="../notesSlides/notesSlide1.xml"/><Relationship Id="rId16"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13.jpg"/><Relationship Id="rId11" Type="http://schemas.openxmlformats.org/officeDocument/2006/relationships/image" Target="../media/image18.jpeg"/><Relationship Id="rId5" Type="http://schemas.openxmlformats.org/officeDocument/2006/relationships/image" Target="../media/image12.png"/><Relationship Id="rId15" Type="http://schemas.openxmlformats.org/officeDocument/2006/relationships/image" Target="../media/image22.jpeg"/><Relationship Id="rId10" Type="http://schemas.openxmlformats.org/officeDocument/2006/relationships/image" Target="../media/image17.jpeg"/><Relationship Id="rId4" Type="http://schemas.microsoft.com/office/2007/relationships/hdphoto" Target="../media/hdphoto1.wdp"/><Relationship Id="rId9" Type="http://schemas.openxmlformats.org/officeDocument/2006/relationships/image" Target="../media/image16.jpg"/><Relationship Id="rId14" Type="http://schemas.openxmlformats.org/officeDocument/2006/relationships/image" Target="../media/image21.png"/></Relationships>
</file>

<file path=ppt/slides/_rels/slide19.xml.rels><?xml version="1.0" encoding="UTF-8" standalone="yes"?>
<Relationships xmlns="http://schemas.openxmlformats.org/package/2006/relationships"><Relationship Id="rId8" Type="http://schemas.openxmlformats.org/officeDocument/2006/relationships/image" Target="../media/image16.jpg"/><Relationship Id="rId3" Type="http://schemas.microsoft.com/office/2007/relationships/hdphoto" Target="../media/hdphoto1.wdp"/><Relationship Id="rId7" Type="http://schemas.openxmlformats.org/officeDocument/2006/relationships/image" Target="../media/image15.jp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0.jpeg"/><Relationship Id="rId7" Type="http://schemas.openxmlformats.org/officeDocument/2006/relationships/diagramColors" Target="../diagrams/colors1.xml"/><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gif"/></Relationships>
</file>

<file path=ppt/slides/_rels/slide3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g"/><Relationship Id="rId1" Type="http://schemas.openxmlformats.org/officeDocument/2006/relationships/slideLayout" Target="../slideLayouts/slideLayout2.xml"/><Relationship Id="rId4" Type="http://schemas.openxmlformats.org/officeDocument/2006/relationships/image" Target="../media/image43.jpg"/></Relationships>
</file>

<file path=ppt/slides/_rels/slide36.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g"/><Relationship Id="rId1" Type="http://schemas.openxmlformats.org/officeDocument/2006/relationships/slideLayout" Target="../slideLayouts/slideLayout2.xml"/><Relationship Id="rId4" Type="http://schemas.openxmlformats.org/officeDocument/2006/relationships/image" Target="../media/image46.jpg"/></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66.jpeg"/><Relationship Id="rId4" Type="http://schemas.openxmlformats.org/officeDocument/2006/relationships/image" Target="../media/image65.jpeg"/></Relationships>
</file>

<file path=ppt/slides/_rels/slide56.xml.rels><?xml version="1.0" encoding="UTF-8" standalone="yes"?>
<Relationships xmlns="http://schemas.openxmlformats.org/package/2006/relationships"><Relationship Id="rId3" Type="http://schemas.openxmlformats.org/officeDocument/2006/relationships/image" Target="../media/image67.gif"/><Relationship Id="rId2" Type="http://schemas.openxmlformats.org/officeDocument/2006/relationships/image" Target="../media/image63.jpeg"/><Relationship Id="rId1" Type="http://schemas.openxmlformats.org/officeDocument/2006/relationships/slideLayout" Target="../slideLayouts/slideLayout2.xml"/><Relationship Id="rId4" Type="http://schemas.openxmlformats.org/officeDocument/2006/relationships/image" Target="../media/image64.jpeg"/></Relationships>
</file>

<file path=ppt/slides/_rels/slide57.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2.xml"/><Relationship Id="rId4" Type="http://schemas.openxmlformats.org/officeDocument/2006/relationships/image" Target="../media/image68.gif"/></Relationships>
</file>

<file path=ppt/slides/_rels/slide58.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2.xml"/><Relationship Id="rId5" Type="http://schemas.openxmlformats.org/officeDocument/2006/relationships/image" Target="../media/image73.jpeg"/><Relationship Id="rId4" Type="http://schemas.openxmlformats.org/officeDocument/2006/relationships/image" Target="../media/image72.jpeg"/></Relationships>
</file>

<file path=ppt/slides/_rels/slide60.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6.jpeg"/><Relationship Id="rId1" Type="http://schemas.openxmlformats.org/officeDocument/2006/relationships/slideLayout" Target="../slideLayouts/slideLayout2.xml"/><Relationship Id="rId5" Type="http://schemas.openxmlformats.org/officeDocument/2006/relationships/image" Target="../media/image78.jpeg"/><Relationship Id="rId4" Type="http://schemas.openxmlformats.org/officeDocument/2006/relationships/image" Target="../media/image77.jpeg"/></Relationships>
</file>

<file path=ppt/slides/_rels/slide6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7.jpeg"/><Relationship Id="rId1" Type="http://schemas.openxmlformats.org/officeDocument/2006/relationships/slideLayout" Target="../slideLayouts/slideLayout2.xml"/><Relationship Id="rId4" Type="http://schemas.openxmlformats.org/officeDocument/2006/relationships/image" Target="../media/image80.jpeg"/></Relationships>
</file>

<file path=ppt/slides/_rels/slide6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jpeg"/><Relationship Id="rId1" Type="http://schemas.openxmlformats.org/officeDocument/2006/relationships/slideLayout" Target="../slideLayouts/slideLayout2.xml"/><Relationship Id="rId4" Type="http://schemas.openxmlformats.org/officeDocument/2006/relationships/image" Target="../media/image83.jpeg"/></Relationships>
</file>

<file path=ppt/slides/_rels/slide64.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jpeg"/></Relationships>
</file>

<file path=ppt/slides/_rels/slide6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9.jpeg"/><Relationship Id="rId1" Type="http://schemas.openxmlformats.org/officeDocument/2006/relationships/slideLayout" Target="../slideLayouts/slideLayout2.xml"/><Relationship Id="rId4" Type="http://schemas.openxmlformats.org/officeDocument/2006/relationships/image" Target="../media/image86.jpeg"/></Relationships>
</file>

<file path=ppt/slides/_rels/slide6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gi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7.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1.jpeg"/><Relationship Id="rId1" Type="http://schemas.openxmlformats.org/officeDocument/2006/relationships/slideLayout" Target="../slideLayouts/slideLayout2.xml"/><Relationship Id="rId5" Type="http://schemas.openxmlformats.org/officeDocument/2006/relationships/image" Target="../media/image103.jpeg"/><Relationship Id="rId4" Type="http://schemas.openxmlformats.org/officeDocument/2006/relationships/image" Target="../media/image102.png"/></Relationships>
</file>

<file path=ppt/slides/_rels/slide76.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1.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1.jpeg"/><Relationship Id="rId1" Type="http://schemas.openxmlformats.org/officeDocument/2006/relationships/slideLayout" Target="../slideLayouts/slideLayout2.xml"/><Relationship Id="rId5" Type="http://schemas.openxmlformats.org/officeDocument/2006/relationships/image" Target="../media/image107.jpeg"/><Relationship Id="rId4" Type="http://schemas.openxmlformats.org/officeDocument/2006/relationships/image" Target="../media/image106.jpeg"/></Relationships>
</file>

<file path=ppt/slides/_rels/slide78.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1.jpe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09.jpeg"/></Relationships>
</file>

<file path=ppt/slides/_rels/slide79.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2.jpeg"/><Relationship Id="rId1" Type="http://schemas.openxmlformats.org/officeDocument/2006/relationships/slideLayout" Target="../slideLayouts/slideLayout2.xml"/><Relationship Id="rId4" Type="http://schemas.openxmlformats.org/officeDocument/2006/relationships/image" Target="../media/image113.jpg"/></Relationships>
</file>

<file path=ppt/slides/_rels/slide8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microsoft.com/office/2007/relationships/hdphoto" Target="../media/hdphoto3.wdp"/><Relationship Id="rId7" Type="http://schemas.openxmlformats.org/officeDocument/2006/relationships/image" Target="../media/image117.jpg"/><Relationship Id="rId2" Type="http://schemas.openxmlformats.org/officeDocument/2006/relationships/image" Target="../media/image114.png"/><Relationship Id="rId1" Type="http://schemas.openxmlformats.org/officeDocument/2006/relationships/slideLayout" Target="../slideLayouts/slideLayout6.xml"/><Relationship Id="rId6" Type="http://schemas.openxmlformats.org/officeDocument/2006/relationships/image" Target="../media/image116.jpeg"/><Relationship Id="rId5" Type="http://schemas.openxmlformats.org/officeDocument/2006/relationships/image" Target="../media/image115.jpeg"/><Relationship Id="rId4" Type="http://schemas.openxmlformats.org/officeDocument/2006/relationships/image" Target="../media/image26.jpeg"/></Relationships>
</file>

<file path=ppt/slides/_rels/slide84.xml.rels><?xml version="1.0" encoding="UTF-8" standalone="yes"?>
<Relationships xmlns="http://schemas.openxmlformats.org/package/2006/relationships"><Relationship Id="rId2" Type="http://schemas.openxmlformats.org/officeDocument/2006/relationships/image" Target="../media/image118.gif"/><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4427984" y="5733256"/>
            <a:ext cx="4572000" cy="1124744"/>
          </a:xfrm>
        </p:spPr>
        <p:txBody>
          <a:bodyPr>
            <a:normAutofit/>
          </a:bodyPr>
          <a:lstStyle/>
          <a:p>
            <a:pPr algn="r"/>
            <a:r>
              <a:rPr lang="en-GB" dirty="0">
                <a:effectLst>
                  <a:outerShdw blurRad="38100" dist="38100" dir="2700000" algn="tl">
                    <a:srgbClr val="000000">
                      <a:alpha val="43137"/>
                    </a:srgbClr>
                  </a:outerShdw>
                </a:effectLst>
              </a:rPr>
              <a:t>Gateway to the Humanities</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6</a:t>
            </a:r>
            <a:r>
              <a:rPr lang="en-GB" baseline="30000" dirty="0">
                <a:effectLst>
                  <a:outerShdw blurRad="38100" dist="38100" dir="2700000" algn="tl">
                    <a:srgbClr val="000000">
                      <a:alpha val="43137"/>
                    </a:srgbClr>
                  </a:outerShdw>
                </a:effectLst>
              </a:rPr>
              <a:t>th</a:t>
            </a:r>
            <a:r>
              <a:rPr lang="en-GB" dirty="0">
                <a:effectLst>
                  <a:outerShdw blurRad="38100" dist="38100" dir="2700000" algn="tl">
                    <a:srgbClr val="000000">
                      <a:alpha val="43137"/>
                    </a:srgbClr>
                  </a:outerShdw>
                </a:effectLst>
              </a:rPr>
              <a:t> March 2018</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Assoc.-</a:t>
            </a:r>
            <a:r>
              <a:rPr lang="en-GB" dirty="0" err="1">
                <a:effectLst>
                  <a:outerShdw blurRad="38100" dist="38100" dir="2700000" algn="tl">
                    <a:srgbClr val="000000">
                      <a:alpha val="43137"/>
                    </a:srgbClr>
                  </a:outerShdw>
                </a:effectLst>
              </a:rPr>
              <a:t>Prof.</a:t>
            </a:r>
            <a:r>
              <a:rPr lang="en-GB" dirty="0">
                <a:effectLst>
                  <a:outerShdw blurRad="38100" dist="38100" dir="2700000" algn="tl">
                    <a:srgbClr val="000000">
                      <a:alpha val="43137"/>
                    </a:srgbClr>
                  </a:outerShdw>
                </a:effectLst>
              </a:rPr>
              <a:t> Ralph Häussler MA PhD</a:t>
            </a:r>
          </a:p>
        </p:txBody>
      </p:sp>
      <p:sp>
        <p:nvSpPr>
          <p:cNvPr id="2" name="Title 1"/>
          <p:cNvSpPr>
            <a:spLocks noGrp="1"/>
          </p:cNvSpPr>
          <p:nvPr>
            <p:ph type="title"/>
          </p:nvPr>
        </p:nvSpPr>
        <p:spPr>
          <a:xfrm>
            <a:off x="1259632" y="3284984"/>
            <a:ext cx="7680960" cy="2438399"/>
          </a:xfrm>
          <a:solidFill>
            <a:srgbClr val="7030A0">
              <a:alpha val="44000"/>
            </a:srgbClr>
          </a:solidFill>
        </p:spPr>
        <p:txBody>
          <a:bodyPr/>
          <a:lstStyle/>
          <a:p>
            <a:pPr algn="r"/>
            <a:r>
              <a:rPr lang="en-GB" dirty="0">
                <a:solidFill>
                  <a:schemeClr val="accent3">
                    <a:lumMod val="20000"/>
                    <a:lumOff val="80000"/>
                  </a:schemeClr>
                </a:solidFill>
                <a:effectLst>
                  <a:outerShdw blurRad="38100" dist="38100" dir="2700000" algn="tl">
                    <a:srgbClr val="000000">
                      <a:alpha val="43137"/>
                    </a:srgbClr>
                  </a:outerShdw>
                </a:effectLst>
              </a:rPr>
              <a:t>Food Production </a:t>
            </a:r>
            <a:br>
              <a:rPr lang="en-GB" dirty="0">
                <a:solidFill>
                  <a:schemeClr val="accent3">
                    <a:lumMod val="20000"/>
                    <a:lumOff val="80000"/>
                  </a:schemeClr>
                </a:solidFill>
                <a:effectLst>
                  <a:outerShdw blurRad="38100" dist="38100" dir="2700000" algn="tl">
                    <a:srgbClr val="000000">
                      <a:alpha val="43137"/>
                    </a:srgbClr>
                  </a:outerShdw>
                </a:effectLst>
              </a:rPr>
            </a:br>
            <a:r>
              <a:rPr lang="en-GB" dirty="0">
                <a:solidFill>
                  <a:schemeClr val="accent3">
                    <a:lumMod val="20000"/>
                    <a:lumOff val="80000"/>
                  </a:schemeClr>
                </a:solidFill>
                <a:effectLst>
                  <a:outerShdw blurRad="38100" dist="38100" dir="2700000" algn="tl">
                    <a:srgbClr val="000000">
                      <a:alpha val="43137"/>
                    </a:srgbClr>
                  </a:outerShdw>
                </a:effectLst>
              </a:rPr>
              <a:t>in the Roman Empire</a:t>
            </a:r>
          </a:p>
        </p:txBody>
      </p:sp>
    </p:spTree>
    <p:extLst>
      <p:ext uri="{BB962C8B-B14F-4D97-AF65-F5344CB8AC3E}">
        <p14:creationId xmlns:p14="http://schemas.microsoft.com/office/powerpoint/2010/main" val="2959185182"/>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p:cNvSpPr txBox="1">
            <a:spLocks/>
          </p:cNvSpPr>
          <p:nvPr/>
        </p:nvSpPr>
        <p:spPr>
          <a:xfrm>
            <a:off x="5002979" y="260648"/>
            <a:ext cx="3995936" cy="1124744"/>
          </a:xfrm>
          <a:prstGeom prst="rect">
            <a:avLst/>
          </a:prstGeom>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sz="2800" dirty="0">
                <a:effectLst>
                  <a:outerShdw blurRad="38100" dist="38100" dir="2700000" algn="tl">
                    <a:srgbClr val="000000">
                      <a:alpha val="43137"/>
                    </a:srgbClr>
                  </a:outerShdw>
                </a:effectLst>
              </a:rPr>
              <a:t>Aims &amp; Objectives</a:t>
            </a:r>
          </a:p>
        </p:txBody>
      </p:sp>
      <p:sp>
        <p:nvSpPr>
          <p:cNvPr id="6" name="Title 1"/>
          <p:cNvSpPr>
            <a:spLocks noGrp="1"/>
          </p:cNvSpPr>
          <p:nvPr>
            <p:ph type="title"/>
          </p:nvPr>
        </p:nvSpPr>
        <p:spPr>
          <a:xfrm>
            <a:off x="1259632" y="3284984"/>
            <a:ext cx="7680960" cy="2438399"/>
          </a:xfrm>
          <a:solidFill>
            <a:srgbClr val="7030A0">
              <a:alpha val="44000"/>
            </a:srgbClr>
          </a:solidFill>
        </p:spPr>
        <p:txBody>
          <a:bodyPr>
            <a:normAutofit/>
          </a:bodyPr>
          <a:lstStyle/>
          <a:p>
            <a:pPr algn="r"/>
            <a:r>
              <a:rPr lang="en-GB" sz="6000" b="1" dirty="0">
                <a:solidFill>
                  <a:schemeClr val="accent3">
                    <a:lumMod val="20000"/>
                    <a:lumOff val="80000"/>
                  </a:schemeClr>
                </a:solidFill>
                <a:effectLst>
                  <a:outerShdw blurRad="38100" dist="38100" dir="2700000" algn="tl">
                    <a:srgbClr val="000000">
                      <a:alpha val="43137"/>
                    </a:srgbClr>
                  </a:outerShdw>
                </a:effectLst>
              </a:rPr>
              <a:t>Food Production </a:t>
            </a:r>
            <a:br>
              <a:rPr lang="en-GB" sz="6000" b="1" dirty="0">
                <a:solidFill>
                  <a:schemeClr val="accent3">
                    <a:lumMod val="20000"/>
                    <a:lumOff val="80000"/>
                  </a:schemeClr>
                </a:solidFill>
                <a:effectLst>
                  <a:outerShdw blurRad="38100" dist="38100" dir="2700000" algn="tl">
                    <a:srgbClr val="000000">
                      <a:alpha val="43137"/>
                    </a:srgbClr>
                  </a:outerShdw>
                </a:effectLst>
              </a:rPr>
            </a:br>
            <a:r>
              <a:rPr lang="en-GB" sz="6000" b="1" dirty="0">
                <a:solidFill>
                  <a:schemeClr val="accent3">
                    <a:lumMod val="20000"/>
                    <a:lumOff val="80000"/>
                  </a:schemeClr>
                </a:solidFill>
                <a:effectLst>
                  <a:outerShdw blurRad="38100" dist="38100" dir="2700000" algn="tl">
                    <a:srgbClr val="000000">
                      <a:alpha val="43137"/>
                    </a:srgbClr>
                  </a:outerShdw>
                </a:effectLst>
              </a:rPr>
              <a:t>in the Roman Empire</a:t>
            </a:r>
          </a:p>
        </p:txBody>
      </p:sp>
    </p:spTree>
    <p:extLst>
      <p:ext uri="{BB962C8B-B14F-4D97-AF65-F5344CB8AC3E}">
        <p14:creationId xmlns:p14="http://schemas.microsoft.com/office/powerpoint/2010/main" val="41366160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grpId="0" nodeType="afterEffect">
                                  <p:stCondLst>
                                    <p:cond delay="50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p:cNvSpPr txBox="1">
            <a:spLocks/>
          </p:cNvSpPr>
          <p:nvPr/>
        </p:nvSpPr>
        <p:spPr>
          <a:xfrm>
            <a:off x="5002979" y="260648"/>
            <a:ext cx="3995936" cy="1124744"/>
          </a:xfrm>
          <a:prstGeom prst="rect">
            <a:avLst/>
          </a:prstGeom>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sz="2800" dirty="0">
                <a:effectLst>
                  <a:outerShdw blurRad="38100" dist="38100" dir="2700000" algn="tl">
                    <a:srgbClr val="000000">
                      <a:alpha val="43137"/>
                    </a:srgbClr>
                  </a:outerShdw>
                </a:effectLst>
              </a:rPr>
              <a:t>Aims &amp; Objectives</a:t>
            </a:r>
          </a:p>
        </p:txBody>
      </p:sp>
      <p:sp>
        <p:nvSpPr>
          <p:cNvPr id="6" name="Title 1"/>
          <p:cNvSpPr>
            <a:spLocks noGrp="1"/>
          </p:cNvSpPr>
          <p:nvPr>
            <p:ph type="title"/>
          </p:nvPr>
        </p:nvSpPr>
        <p:spPr>
          <a:xfrm>
            <a:off x="1259632" y="3284984"/>
            <a:ext cx="7680960" cy="2438399"/>
          </a:xfrm>
          <a:solidFill>
            <a:srgbClr val="7030A0">
              <a:alpha val="44000"/>
            </a:srgbClr>
          </a:solidFill>
        </p:spPr>
        <p:txBody>
          <a:bodyPr>
            <a:normAutofit fontScale="90000"/>
          </a:bodyPr>
          <a:lstStyle/>
          <a:p>
            <a:pPr algn="r"/>
            <a:r>
              <a:rPr lang="en-GB" sz="6000" b="1" i="1" dirty="0">
                <a:solidFill>
                  <a:schemeClr val="accent3">
                    <a:lumMod val="20000"/>
                    <a:lumOff val="80000"/>
                  </a:schemeClr>
                </a:solidFill>
                <a:effectLst>
                  <a:outerShdw blurRad="38100" dist="38100" dir="2700000" algn="tl">
                    <a:srgbClr val="000000">
                      <a:alpha val="43137"/>
                    </a:srgbClr>
                  </a:outerShdw>
                </a:effectLst>
              </a:rPr>
              <a:t>Feeding the Empire…</a:t>
            </a:r>
            <a:br>
              <a:rPr lang="en-GB" sz="6000" b="1" i="1" dirty="0">
                <a:solidFill>
                  <a:schemeClr val="accent3">
                    <a:lumMod val="20000"/>
                    <a:lumOff val="80000"/>
                  </a:schemeClr>
                </a:solidFill>
                <a:effectLst>
                  <a:outerShdw blurRad="38100" dist="38100" dir="2700000" algn="tl">
                    <a:srgbClr val="000000">
                      <a:alpha val="43137"/>
                    </a:srgbClr>
                  </a:outerShdw>
                </a:effectLst>
              </a:rPr>
            </a:br>
            <a:r>
              <a:rPr lang="en-GB" sz="5300" b="1" dirty="0">
                <a:solidFill>
                  <a:schemeClr val="accent3">
                    <a:lumMod val="20000"/>
                    <a:lumOff val="80000"/>
                  </a:schemeClr>
                </a:solidFill>
                <a:effectLst>
                  <a:outerShdw blurRad="38100" dist="38100" dir="2700000" algn="tl">
                    <a:srgbClr val="000000">
                      <a:alpha val="43137"/>
                    </a:srgbClr>
                  </a:outerShdw>
                </a:effectLst>
              </a:rPr>
              <a:t>Government planning</a:t>
            </a:r>
            <a:br>
              <a:rPr lang="en-GB" sz="5300" b="1" dirty="0">
                <a:solidFill>
                  <a:schemeClr val="accent3">
                    <a:lumMod val="20000"/>
                    <a:lumOff val="80000"/>
                  </a:schemeClr>
                </a:solidFill>
                <a:effectLst>
                  <a:outerShdw blurRad="38100" dist="38100" dir="2700000" algn="tl">
                    <a:srgbClr val="000000">
                      <a:alpha val="43137"/>
                    </a:srgbClr>
                  </a:outerShdw>
                </a:effectLst>
              </a:rPr>
            </a:br>
            <a:r>
              <a:rPr lang="en-GB" sz="5300" b="1" dirty="0">
                <a:solidFill>
                  <a:schemeClr val="accent3">
                    <a:lumMod val="20000"/>
                    <a:lumOff val="80000"/>
                  </a:schemeClr>
                </a:solidFill>
                <a:effectLst>
                  <a:outerShdw blurRad="38100" dist="38100" dir="2700000" algn="tl">
                    <a:srgbClr val="000000">
                      <a:alpha val="43137"/>
                    </a:srgbClr>
                  </a:outerShdw>
                </a:effectLst>
              </a:rPr>
              <a:t>or market forces…?</a:t>
            </a:r>
          </a:p>
        </p:txBody>
      </p:sp>
    </p:spTree>
    <p:extLst>
      <p:ext uri="{BB962C8B-B14F-4D97-AF65-F5344CB8AC3E}">
        <p14:creationId xmlns:p14="http://schemas.microsoft.com/office/powerpoint/2010/main" val="3279385161"/>
      </p:ext>
    </p:extLst>
  </p:cSld>
  <p:clrMapOvr>
    <a:masterClrMapping/>
  </p:clrMapOvr>
  <p:transition spd="slow" advClick="0" advTm="3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grpId="0" nodeType="afterEffect">
                                  <p:stCondLst>
                                    <p:cond delay="50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p:cNvSpPr txBox="1">
            <a:spLocks/>
          </p:cNvSpPr>
          <p:nvPr/>
        </p:nvSpPr>
        <p:spPr>
          <a:xfrm>
            <a:off x="5002979" y="260648"/>
            <a:ext cx="3995936" cy="1124744"/>
          </a:xfrm>
          <a:prstGeom prst="rect">
            <a:avLst/>
          </a:prstGeom>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sz="2800" dirty="0">
                <a:effectLst>
                  <a:outerShdw blurRad="38100" dist="38100" dir="2700000" algn="tl">
                    <a:srgbClr val="000000">
                      <a:alpha val="43137"/>
                    </a:srgbClr>
                  </a:outerShdw>
                </a:effectLst>
              </a:rPr>
              <a:t>Aims &amp; Objectives</a:t>
            </a:r>
          </a:p>
        </p:txBody>
      </p:sp>
      <p:sp>
        <p:nvSpPr>
          <p:cNvPr id="6" name="Title 1"/>
          <p:cNvSpPr>
            <a:spLocks noGrp="1"/>
          </p:cNvSpPr>
          <p:nvPr>
            <p:ph type="title"/>
          </p:nvPr>
        </p:nvSpPr>
        <p:spPr>
          <a:xfrm>
            <a:off x="1259632" y="3284984"/>
            <a:ext cx="7680960" cy="2438399"/>
          </a:xfrm>
          <a:solidFill>
            <a:srgbClr val="7030A0">
              <a:alpha val="44000"/>
            </a:srgbClr>
          </a:solidFill>
        </p:spPr>
        <p:txBody>
          <a:bodyPr>
            <a:normAutofit fontScale="90000"/>
          </a:bodyPr>
          <a:lstStyle/>
          <a:p>
            <a:pPr algn="r"/>
            <a:r>
              <a:rPr lang="en-GB" sz="6000" b="1" i="1" dirty="0">
                <a:solidFill>
                  <a:schemeClr val="accent3">
                    <a:lumMod val="20000"/>
                    <a:lumOff val="80000"/>
                  </a:schemeClr>
                </a:solidFill>
                <a:effectLst>
                  <a:outerShdw blurRad="38100" dist="38100" dir="2700000" algn="tl">
                    <a:srgbClr val="000000">
                      <a:alpha val="43137"/>
                    </a:srgbClr>
                  </a:outerShdw>
                </a:effectLst>
              </a:rPr>
              <a:t>Feeding the Empire…</a:t>
            </a:r>
            <a:br>
              <a:rPr lang="en-GB" sz="6000" b="1" i="1" dirty="0">
                <a:solidFill>
                  <a:schemeClr val="accent3">
                    <a:lumMod val="20000"/>
                    <a:lumOff val="80000"/>
                  </a:schemeClr>
                </a:solidFill>
                <a:effectLst>
                  <a:outerShdw blurRad="38100" dist="38100" dir="2700000" algn="tl">
                    <a:srgbClr val="000000">
                      <a:alpha val="43137"/>
                    </a:srgbClr>
                  </a:outerShdw>
                </a:effectLst>
              </a:rPr>
            </a:br>
            <a:r>
              <a:rPr lang="en-GB" sz="5300" b="1" dirty="0">
                <a:solidFill>
                  <a:schemeClr val="accent3">
                    <a:lumMod val="20000"/>
                    <a:lumOff val="80000"/>
                  </a:schemeClr>
                </a:solidFill>
                <a:effectLst>
                  <a:outerShdw blurRad="38100" dist="38100" dir="2700000" algn="tl">
                    <a:srgbClr val="000000">
                      <a:alpha val="43137"/>
                    </a:srgbClr>
                  </a:outerShdw>
                </a:effectLst>
              </a:rPr>
              <a:t>Government planning</a:t>
            </a:r>
            <a:br>
              <a:rPr lang="en-GB" sz="5300" b="1" dirty="0">
                <a:solidFill>
                  <a:schemeClr val="accent3">
                    <a:lumMod val="20000"/>
                    <a:lumOff val="80000"/>
                  </a:schemeClr>
                </a:solidFill>
                <a:effectLst>
                  <a:outerShdw blurRad="38100" dist="38100" dir="2700000" algn="tl">
                    <a:srgbClr val="000000">
                      <a:alpha val="43137"/>
                    </a:srgbClr>
                  </a:outerShdw>
                </a:effectLst>
              </a:rPr>
            </a:br>
            <a:r>
              <a:rPr lang="en-GB" sz="5300" b="1" dirty="0">
                <a:solidFill>
                  <a:schemeClr val="accent3">
                    <a:lumMod val="20000"/>
                    <a:lumOff val="80000"/>
                  </a:schemeClr>
                </a:solidFill>
                <a:effectLst>
                  <a:outerShdw blurRad="38100" dist="38100" dir="2700000" algn="tl">
                    <a:srgbClr val="000000">
                      <a:alpha val="43137"/>
                    </a:srgbClr>
                  </a:outerShdw>
                </a:effectLst>
              </a:rPr>
              <a:t>or market forces…?</a:t>
            </a:r>
          </a:p>
        </p:txBody>
      </p:sp>
      <p:pic>
        <p:nvPicPr>
          <p:cNvPr id="7" name="Content Placeholder 3">
            <a:extLst>
              <a:ext uri="{FF2B5EF4-FFF2-40B4-BE49-F238E27FC236}">
                <a16:creationId xmlns:a16="http://schemas.microsoft.com/office/drawing/2014/main" id="{3720C230-0D9D-4EFE-8660-846D4E06A6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7744" y="116632"/>
            <a:ext cx="7632848" cy="62229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61630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grpId="0" nodeType="afterEffect">
                                  <p:stCondLst>
                                    <p:cond delay="50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itel 1"/>
          <p:cNvSpPr>
            <a:spLocks noGrp="1"/>
          </p:cNvSpPr>
          <p:nvPr>
            <p:ph type="title"/>
          </p:nvPr>
        </p:nvSpPr>
        <p:spPr>
          <a:xfrm>
            <a:off x="1981201" y="792162"/>
            <a:ext cx="5311562" cy="808038"/>
          </a:xfrm>
        </p:spPr>
        <p:txBody>
          <a:bodyPr/>
          <a:lstStyle/>
          <a:p>
            <a:r>
              <a:rPr lang="en-GB" dirty="0"/>
              <a:t>Moses Finley</a:t>
            </a:r>
          </a:p>
        </p:txBody>
      </p:sp>
      <p:pic>
        <p:nvPicPr>
          <p:cNvPr id="5" name="Picture 2" descr="http://i43.tower.com/images/mm100786573/ancient-economy-moses-i-finley-paperback-cover-art.jpg"/>
          <p:cNvPicPr>
            <a:picLocks noChangeAspect="1" noChangeArrowheads="1"/>
          </p:cNvPicPr>
          <p:nvPr/>
        </p:nvPicPr>
        <p:blipFill>
          <a:blip r:embed="rId3" cstate="print"/>
          <a:srcRect/>
          <a:stretch>
            <a:fillRect/>
          </a:stretch>
        </p:blipFill>
        <p:spPr bwMode="auto">
          <a:xfrm rot="20164818">
            <a:off x="505213" y="3700546"/>
            <a:ext cx="1905000" cy="2895601"/>
          </a:xfrm>
          <a:prstGeom prst="rect">
            <a:avLst/>
          </a:prstGeom>
          <a:noFill/>
        </p:spPr>
      </p:pic>
      <p:sp>
        <p:nvSpPr>
          <p:cNvPr id="6" name="Rechteck 6"/>
          <p:cNvSpPr/>
          <p:nvPr/>
        </p:nvSpPr>
        <p:spPr>
          <a:xfrm>
            <a:off x="4876888" y="153506"/>
            <a:ext cx="4082512" cy="646331"/>
          </a:xfrm>
          <a:prstGeom prst="rect">
            <a:avLst/>
          </a:prstGeom>
        </p:spPr>
        <p:txBody>
          <a:bodyPr wrap="square">
            <a:spAutoFit/>
          </a:bodyPr>
          <a:lstStyle/>
          <a:p>
            <a:pPr algn="r"/>
            <a:r>
              <a:rPr lang="de-DE" b="1" dirty="0">
                <a:solidFill>
                  <a:srgbClr val="FFFF00"/>
                </a:solidFill>
              </a:rPr>
              <a:t>„</a:t>
            </a:r>
            <a:r>
              <a:rPr lang="de-DE" b="1" dirty="0" err="1">
                <a:solidFill>
                  <a:srgbClr val="FFFF00"/>
                </a:solidFill>
              </a:rPr>
              <a:t>economy</a:t>
            </a:r>
            <a:r>
              <a:rPr lang="de-DE" b="1" dirty="0">
                <a:solidFill>
                  <a:srgbClr val="FFFF00"/>
                </a:solidFill>
              </a:rPr>
              <a:t>“ </a:t>
            </a:r>
            <a:r>
              <a:rPr lang="el-GR" b="1" dirty="0">
                <a:solidFill>
                  <a:srgbClr val="FFFF00"/>
                </a:solidFill>
              </a:rPr>
              <a:t>οἰκονόμος</a:t>
            </a:r>
            <a:r>
              <a:rPr lang="de-DE" b="1" dirty="0">
                <a:solidFill>
                  <a:srgbClr val="FFFF00"/>
                </a:solidFill>
              </a:rPr>
              <a:t> </a:t>
            </a:r>
            <a:br>
              <a:rPr lang="de-DE" b="1" dirty="0">
                <a:solidFill>
                  <a:srgbClr val="FFFF00"/>
                </a:solidFill>
              </a:rPr>
            </a:br>
            <a:r>
              <a:rPr lang="de-DE" b="1" dirty="0">
                <a:solidFill>
                  <a:srgbClr val="FFFF00"/>
                </a:solidFill>
              </a:rPr>
              <a:t>„</a:t>
            </a:r>
            <a:r>
              <a:rPr lang="de-DE" b="1" dirty="0" err="1">
                <a:solidFill>
                  <a:srgbClr val="FFFF00"/>
                </a:solidFill>
              </a:rPr>
              <a:t>managing</a:t>
            </a:r>
            <a:r>
              <a:rPr lang="de-DE" b="1" dirty="0">
                <a:solidFill>
                  <a:srgbClr val="FFFF00"/>
                </a:solidFill>
              </a:rPr>
              <a:t> </a:t>
            </a:r>
            <a:r>
              <a:rPr lang="de-DE" b="1" dirty="0" err="1">
                <a:solidFill>
                  <a:srgbClr val="FFFF00"/>
                </a:solidFill>
              </a:rPr>
              <a:t>the</a:t>
            </a:r>
            <a:r>
              <a:rPr lang="de-DE" b="1" dirty="0">
                <a:solidFill>
                  <a:srgbClr val="FFFF00"/>
                </a:solidFill>
              </a:rPr>
              <a:t> </a:t>
            </a:r>
            <a:r>
              <a:rPr lang="de-DE" b="1" dirty="0" err="1">
                <a:solidFill>
                  <a:srgbClr val="FFFF00"/>
                </a:solidFill>
              </a:rPr>
              <a:t>household</a:t>
            </a:r>
            <a:r>
              <a:rPr lang="de-DE" b="1" dirty="0">
                <a:solidFill>
                  <a:srgbClr val="FFFF00"/>
                </a:solidFill>
              </a:rPr>
              <a:t>“</a:t>
            </a:r>
            <a:endParaRPr lang="en-GB" b="1" dirty="0">
              <a:solidFill>
                <a:srgbClr val="FFFF00"/>
              </a:solidFill>
            </a:endParaRPr>
          </a:p>
        </p:txBody>
      </p:sp>
      <p:sp>
        <p:nvSpPr>
          <p:cNvPr id="7" name="Inhaltsplatzhalter 2"/>
          <p:cNvSpPr txBox="1">
            <a:spLocks/>
          </p:cNvSpPr>
          <p:nvPr/>
        </p:nvSpPr>
        <p:spPr>
          <a:xfrm>
            <a:off x="1907704" y="1981201"/>
            <a:ext cx="3744417" cy="3167145"/>
          </a:xfrm>
          <a:prstGeom prst="rect">
            <a:avLst/>
          </a:prstGeom>
          <a:solidFill>
            <a:schemeClr val="accent4">
              <a:lumMod val="50000"/>
              <a:alpha val="81000"/>
            </a:schemeClr>
          </a:solidFill>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4" name="Inhaltsplatzhalter 2"/>
          <p:cNvSpPr txBox="1">
            <a:spLocks/>
          </p:cNvSpPr>
          <p:nvPr/>
        </p:nvSpPr>
        <p:spPr>
          <a:xfrm>
            <a:off x="5220072" y="1988840"/>
            <a:ext cx="3888432" cy="3841375"/>
          </a:xfrm>
          <a:prstGeom prst="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4"/>
              </a:buBlip>
              <a:tabLst/>
              <a:defRPr/>
            </a:pPr>
            <a:r>
              <a:rPr kumimoji="0" lang="en-GB" sz="2200" b="0" i="0" u="none" strike="noStrike" kern="1200" cap="none" spc="0" normalizeH="0" baseline="0" noProof="0" dirty="0">
                <a:ln>
                  <a:noFill/>
                </a:ln>
                <a:solidFill>
                  <a:schemeClr val="accent3">
                    <a:lumMod val="20000"/>
                    <a:lumOff val="80000"/>
                  </a:schemeClr>
                </a:solidFill>
                <a:effectLst/>
                <a:uLnTx/>
                <a:uFillTx/>
                <a:latin typeface="+mn-lt"/>
                <a:ea typeface="+mn-ea"/>
                <a:cs typeface="+mn-cs"/>
              </a:rPr>
              <a:t>Modernism</a:t>
            </a:r>
          </a:p>
          <a:p>
            <a:pPr marL="685800" lvl="1" indent="-228600">
              <a:spcBef>
                <a:spcPts val="1200"/>
              </a:spcBef>
              <a:buClr>
                <a:schemeClr val="bg2"/>
              </a:buClr>
              <a:buFontTx/>
              <a:buBlip>
                <a:blip r:embed="rId4"/>
              </a:buBlip>
            </a:pPr>
            <a:r>
              <a:rPr lang="en-GB" sz="2200" dirty="0">
                <a:solidFill>
                  <a:schemeClr val="accent3">
                    <a:lumMod val="20000"/>
                    <a:lumOff val="80000"/>
                  </a:schemeClr>
                </a:solidFill>
              </a:rPr>
              <a:t>ancient economy similar to today:</a:t>
            </a:r>
          </a:p>
          <a:p>
            <a:pPr marL="1143000" lvl="2" indent="-228600">
              <a:spcBef>
                <a:spcPts val="1200"/>
              </a:spcBef>
              <a:buClr>
                <a:schemeClr val="bg2"/>
              </a:buClr>
              <a:buFontTx/>
              <a:buBlip>
                <a:blip r:embed="rId4"/>
              </a:buBlip>
            </a:pPr>
            <a:r>
              <a:rPr kumimoji="0" lang="en-GB" sz="2200" b="0" i="0" u="none" strike="noStrike" kern="1200" cap="none" spc="0" normalizeH="0" baseline="0" noProof="0" dirty="0">
                <a:ln>
                  <a:noFill/>
                </a:ln>
                <a:solidFill>
                  <a:schemeClr val="accent3">
                    <a:lumMod val="20000"/>
                    <a:lumOff val="80000"/>
                  </a:schemeClr>
                </a:solidFill>
                <a:effectLst/>
                <a:uLnTx/>
                <a:uFillTx/>
                <a:latin typeface="+mn-lt"/>
                <a:ea typeface="+mn-ea"/>
                <a:cs typeface="+mn-cs"/>
              </a:rPr>
              <a:t>e.g. supply &amp; demand</a:t>
            </a:r>
          </a:p>
          <a:p>
            <a:pPr marL="1143000" lvl="2" indent="-228600">
              <a:spcBef>
                <a:spcPts val="1200"/>
              </a:spcBef>
              <a:buClr>
                <a:schemeClr val="bg2"/>
              </a:buClr>
              <a:buFontTx/>
              <a:buBlip>
                <a:blip r:embed="rId4"/>
              </a:buBlip>
            </a:pPr>
            <a:endParaRPr kumimoji="0" lang="en-GB" sz="2200" b="0" i="0" u="none" strike="noStrike" kern="1200" cap="none" spc="0" normalizeH="0" baseline="0" noProof="0" dirty="0">
              <a:ln>
                <a:noFill/>
              </a:ln>
              <a:solidFill>
                <a:schemeClr val="accent3">
                  <a:lumMod val="20000"/>
                  <a:lumOff val="80000"/>
                </a:schemeClr>
              </a:solidFill>
              <a:effectLst/>
              <a:uLnTx/>
              <a:uFillTx/>
              <a:latin typeface="+mn-lt"/>
              <a:ea typeface="+mn-ea"/>
              <a:cs typeface="+mn-cs"/>
            </a:endParaRPr>
          </a:p>
        </p:txBody>
      </p:sp>
      <p:pic>
        <p:nvPicPr>
          <p:cNvPr id="8" name="Picture 2" descr="http://i.ebayimg.com/00/s/MTAyNFg2NDA=/$%28KGrHqZ,%21jQFCepln%29uPBQuvdJIr6g%7E%7E60_3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4288" y="3719596"/>
            <a:ext cx="17907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40055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bg/>
                                          </p:spTgt>
                                        </p:tgtEl>
                                        <p:attrNameLst>
                                          <p:attrName>style.visibility</p:attrName>
                                        </p:attrNameLst>
                                      </p:cBhvr>
                                      <p:to>
                                        <p:strVal val="visible"/>
                                      </p:to>
                                    </p:set>
                                    <p:animEffect transition="in" filter="fade">
                                      <p:cBhvr>
                                        <p:cTn id="12" dur="1000"/>
                                        <p:tgtEl>
                                          <p:spTgt spid="7">
                                            <p:bg/>
                                          </p:spTgt>
                                        </p:tgtEl>
                                      </p:cBhvr>
                                    </p:animEffect>
                                    <p:anim calcmode="lin" valueType="num">
                                      <p:cBhvr>
                                        <p:cTn id="13" dur="1000" fill="hold"/>
                                        <p:tgtEl>
                                          <p:spTgt spid="7">
                                            <p:bg/>
                                          </p:spTgt>
                                        </p:tgtEl>
                                        <p:attrNameLst>
                                          <p:attrName>ppt_x</p:attrName>
                                        </p:attrNameLst>
                                      </p:cBhvr>
                                      <p:tavLst>
                                        <p:tav tm="0">
                                          <p:val>
                                            <p:strVal val="#ppt_x"/>
                                          </p:val>
                                        </p:tav>
                                        <p:tav tm="100000">
                                          <p:val>
                                            <p:strVal val="#ppt_x"/>
                                          </p:val>
                                        </p:tav>
                                      </p:tavLst>
                                    </p:anim>
                                    <p:anim calcmode="lin" valueType="num">
                                      <p:cBhvr>
                                        <p:cTn id="14" dur="1000" fill="hold"/>
                                        <p:tgtEl>
                                          <p:spTgt spid="7">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1000"/>
                                        <p:tgtEl>
                                          <p:spTgt spid="7">
                                            <p:txEl>
                                              <p:pRg st="0" end="0"/>
                                            </p:txEl>
                                          </p:spTgt>
                                        </p:tgtEl>
                                      </p:cBhvr>
                                    </p:animEffect>
                                    <p:anim calcmode="lin" valueType="num">
                                      <p:cBhvr>
                                        <p:cTn id="2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
                                            <p:txEl>
                                              <p:pRg st="1" end="1"/>
                                            </p:txEl>
                                          </p:spTgt>
                                        </p:tgtEl>
                                        <p:attrNameLst>
                                          <p:attrName>style.visibility</p:attrName>
                                        </p:attrNameLst>
                                      </p:cBhvr>
                                      <p:to>
                                        <p:strVal val="visible"/>
                                      </p:to>
                                    </p:set>
                                    <p:animEffect transition="in" filter="fade">
                                      <p:cBhvr>
                                        <p:cTn id="24" dur="1000"/>
                                        <p:tgtEl>
                                          <p:spTgt spid="7">
                                            <p:txEl>
                                              <p:pRg st="1" end="1"/>
                                            </p:txEl>
                                          </p:spTgt>
                                        </p:tgtEl>
                                      </p:cBhvr>
                                    </p:animEffect>
                                    <p:anim calcmode="lin" valueType="num">
                                      <p:cBhvr>
                                        <p:cTn id="2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fade">
                                      <p:cBhvr>
                                        <p:cTn id="29" dur="1000"/>
                                        <p:tgtEl>
                                          <p:spTgt spid="7">
                                            <p:txEl>
                                              <p:pRg st="2" end="2"/>
                                            </p:txEl>
                                          </p:spTgt>
                                        </p:tgtEl>
                                      </p:cBhvr>
                                    </p:animEffect>
                                    <p:anim calcmode="lin" valueType="num">
                                      <p:cBhvr>
                                        <p:cTn id="3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
                                            <p:txEl>
                                              <p:pRg st="4" end="4"/>
                                            </p:txEl>
                                          </p:spTgt>
                                        </p:tgtEl>
                                        <p:attrNameLst>
                                          <p:attrName>style.visibility</p:attrName>
                                        </p:attrNameLst>
                                      </p:cBhvr>
                                      <p:to>
                                        <p:strVal val="visible"/>
                                      </p:to>
                                    </p:set>
                                    <p:animEffect transition="in" filter="fade">
                                      <p:cBhvr>
                                        <p:cTn id="39" dur="1000"/>
                                        <p:tgtEl>
                                          <p:spTgt spid="7">
                                            <p:txEl>
                                              <p:pRg st="4" end="4"/>
                                            </p:txEl>
                                          </p:spTgt>
                                        </p:tgtEl>
                                      </p:cBhvr>
                                    </p:animEffect>
                                    <p:anim calcmode="lin" valueType="num">
                                      <p:cBhvr>
                                        <p:cTn id="40"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4"/>
                                        </p:tgtEl>
                                        <p:attrNameLst>
                                          <p:attrName>style.visibility</p:attrName>
                                        </p:attrNameLst>
                                      </p:cBhvr>
                                      <p:to>
                                        <p:strVal val="visible"/>
                                      </p:to>
                                    </p:set>
                                    <p:animEffect transition="in" filter="fade">
                                      <p:cBhvr>
                                        <p:cTn id="46" dur="1000"/>
                                        <p:tgtEl>
                                          <p:spTgt spid="4"/>
                                        </p:tgtEl>
                                      </p:cBhvr>
                                    </p:animEffect>
                                    <p:anim calcmode="lin" valueType="num">
                                      <p:cBhvr>
                                        <p:cTn id="47" dur="1000" fill="hold"/>
                                        <p:tgtEl>
                                          <p:spTgt spid="4"/>
                                        </p:tgtEl>
                                        <p:attrNameLst>
                                          <p:attrName>ppt_x</p:attrName>
                                        </p:attrNameLst>
                                      </p:cBhvr>
                                      <p:tavLst>
                                        <p:tav tm="0">
                                          <p:val>
                                            <p:strVal val="#ppt_x"/>
                                          </p:val>
                                        </p:tav>
                                        <p:tav tm="100000">
                                          <p:val>
                                            <p:strVal val="#ppt_x"/>
                                          </p:val>
                                        </p:tav>
                                      </p:tavLst>
                                    </p:anim>
                                    <p:anim calcmode="lin" valueType="num">
                                      <p:cBhvr>
                                        <p:cTn id="48" dur="1000" fill="hold"/>
                                        <p:tgtEl>
                                          <p:spTgt spid="4"/>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fade">
                                      <p:cBhvr>
                                        <p:cTn id="51" dur="1000"/>
                                        <p:tgtEl>
                                          <p:spTgt spid="8"/>
                                        </p:tgtEl>
                                      </p:cBhvr>
                                    </p:animEffect>
                                    <p:anim calcmode="lin" valueType="num">
                                      <p:cBhvr>
                                        <p:cTn id="52" dur="1000" fill="hold"/>
                                        <p:tgtEl>
                                          <p:spTgt spid="8"/>
                                        </p:tgtEl>
                                        <p:attrNameLst>
                                          <p:attrName>ppt_x</p:attrName>
                                        </p:attrNameLst>
                                      </p:cBhvr>
                                      <p:tavLst>
                                        <p:tav tm="0">
                                          <p:val>
                                            <p:strVal val="#ppt_x"/>
                                          </p:val>
                                        </p:tav>
                                        <p:tav tm="100000">
                                          <p:val>
                                            <p:strVal val="#ppt_x"/>
                                          </p:val>
                                        </p:tav>
                                      </p:tavLst>
                                    </p:anim>
                                    <p:anim calcmode="lin" valueType="num">
                                      <p:cBhvr>
                                        <p:cTn id="5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http://oxrep.classics.ox.ac.uk/oxrep/img/content/osre/OSRE_Ka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3006" y="1700808"/>
            <a:ext cx="3014836" cy="4627775"/>
          </a:xfrm>
          <a:prstGeom prst="rect">
            <a:avLst/>
          </a:prstGeom>
          <a:noFill/>
          <a:extLst>
            <a:ext uri="{909E8E84-426E-40DD-AFC4-6F175D3DCCD1}">
              <a14:hiddenFill xmlns:a14="http://schemas.microsoft.com/office/drawing/2010/main">
                <a:solidFill>
                  <a:srgbClr val="FFFFFF"/>
                </a:solidFill>
              </a14:hiddenFill>
            </a:ext>
          </a:extLst>
        </p:spPr>
      </p:pic>
      <p:sp>
        <p:nvSpPr>
          <p:cNvPr id="4" name="Titel 1"/>
          <p:cNvSpPr>
            <a:spLocks noGrp="1"/>
          </p:cNvSpPr>
          <p:nvPr>
            <p:ph type="title"/>
          </p:nvPr>
        </p:nvSpPr>
        <p:spPr>
          <a:xfrm>
            <a:off x="1981201" y="792162"/>
            <a:ext cx="5311562" cy="808038"/>
          </a:xfrm>
        </p:spPr>
        <p:txBody>
          <a:bodyPr/>
          <a:lstStyle/>
          <a:p>
            <a:r>
              <a:rPr lang="en-GB" dirty="0"/>
              <a:t>Moses Finley</a:t>
            </a:r>
          </a:p>
        </p:txBody>
      </p:sp>
      <p:pic>
        <p:nvPicPr>
          <p:cNvPr id="6" name="Picture 2" descr="http://i43.tower.com/images/mm100786573/ancient-economy-moses-i-finley-paperback-cover-art.jpg"/>
          <p:cNvPicPr>
            <a:picLocks noChangeAspect="1" noChangeArrowheads="1"/>
          </p:cNvPicPr>
          <p:nvPr/>
        </p:nvPicPr>
        <p:blipFill>
          <a:blip r:embed="rId4" cstate="print"/>
          <a:srcRect/>
          <a:stretch>
            <a:fillRect/>
          </a:stretch>
        </p:blipFill>
        <p:spPr bwMode="auto">
          <a:xfrm rot="20164818">
            <a:off x="505213" y="3700546"/>
            <a:ext cx="1905000" cy="2895601"/>
          </a:xfrm>
          <a:prstGeom prst="rect">
            <a:avLst/>
          </a:prstGeom>
          <a:noFill/>
        </p:spPr>
      </p:pic>
      <p:sp>
        <p:nvSpPr>
          <p:cNvPr id="8" name="Inhaltsplatzhalter 2"/>
          <p:cNvSpPr txBox="1">
            <a:spLocks/>
          </p:cNvSpPr>
          <p:nvPr/>
        </p:nvSpPr>
        <p:spPr>
          <a:xfrm>
            <a:off x="1907704" y="1981201"/>
            <a:ext cx="3744417" cy="3167145"/>
          </a:xfrm>
          <a:prstGeom prst="rect">
            <a:avLst/>
          </a:prstGeom>
          <a:solidFill>
            <a:schemeClr val="accent4">
              <a:lumMod val="50000"/>
              <a:alpha val="48000"/>
            </a:schemeClr>
          </a:solidFill>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9" name="TextBox 8"/>
          <p:cNvSpPr txBox="1"/>
          <p:nvPr/>
        </p:nvSpPr>
        <p:spPr>
          <a:xfrm>
            <a:off x="6588224" y="5620874"/>
            <a:ext cx="1584176" cy="369332"/>
          </a:xfrm>
          <a:prstGeom prst="rect">
            <a:avLst/>
          </a:prstGeom>
          <a:noFill/>
        </p:spPr>
        <p:txBody>
          <a:bodyPr wrap="square" rtlCol="0">
            <a:spAutoFit/>
          </a:bodyPr>
          <a:lstStyle/>
          <a:p>
            <a:r>
              <a:rPr lang="en-GB" dirty="0">
                <a:solidFill>
                  <a:srgbClr val="FFFF00"/>
                </a:solidFill>
              </a:rPr>
              <a:t>Oxford 2014</a:t>
            </a:r>
          </a:p>
        </p:txBody>
      </p:sp>
      <p:sp>
        <p:nvSpPr>
          <p:cNvPr id="10" name="Rechteck 6"/>
          <p:cNvSpPr/>
          <p:nvPr/>
        </p:nvSpPr>
        <p:spPr>
          <a:xfrm>
            <a:off x="4876888" y="153506"/>
            <a:ext cx="4082512" cy="646331"/>
          </a:xfrm>
          <a:prstGeom prst="rect">
            <a:avLst/>
          </a:prstGeom>
        </p:spPr>
        <p:txBody>
          <a:bodyPr wrap="square">
            <a:spAutoFit/>
          </a:bodyPr>
          <a:lstStyle/>
          <a:p>
            <a:pPr algn="r"/>
            <a:r>
              <a:rPr lang="de-DE" b="1" dirty="0">
                <a:solidFill>
                  <a:schemeClr val="tx1">
                    <a:lumMod val="75000"/>
                  </a:schemeClr>
                </a:solidFill>
              </a:rPr>
              <a:t>„</a:t>
            </a:r>
            <a:r>
              <a:rPr lang="de-DE" b="1" dirty="0" err="1">
                <a:solidFill>
                  <a:schemeClr val="tx1">
                    <a:lumMod val="75000"/>
                  </a:schemeClr>
                </a:solidFill>
              </a:rPr>
              <a:t>economy</a:t>
            </a:r>
            <a:r>
              <a:rPr lang="de-DE" b="1" dirty="0">
                <a:solidFill>
                  <a:schemeClr val="tx1">
                    <a:lumMod val="75000"/>
                  </a:schemeClr>
                </a:solidFill>
              </a:rPr>
              <a:t>“ </a:t>
            </a:r>
            <a:r>
              <a:rPr lang="el-GR" b="1" dirty="0">
                <a:solidFill>
                  <a:schemeClr val="tx1">
                    <a:lumMod val="75000"/>
                  </a:schemeClr>
                </a:solidFill>
              </a:rPr>
              <a:t>οἰκονόμος</a:t>
            </a:r>
            <a:r>
              <a:rPr lang="de-DE" b="1" dirty="0">
                <a:solidFill>
                  <a:schemeClr val="tx1">
                    <a:lumMod val="75000"/>
                  </a:schemeClr>
                </a:solidFill>
              </a:rPr>
              <a:t> </a:t>
            </a:r>
            <a:br>
              <a:rPr lang="de-DE" b="1" dirty="0">
                <a:solidFill>
                  <a:schemeClr val="tx1">
                    <a:lumMod val="75000"/>
                  </a:schemeClr>
                </a:solidFill>
              </a:rPr>
            </a:br>
            <a:r>
              <a:rPr lang="de-DE" b="1" dirty="0">
                <a:solidFill>
                  <a:schemeClr val="tx1">
                    <a:lumMod val="75000"/>
                  </a:schemeClr>
                </a:solidFill>
              </a:rPr>
              <a:t>„</a:t>
            </a:r>
            <a:r>
              <a:rPr lang="de-DE" b="1" dirty="0" err="1">
                <a:solidFill>
                  <a:schemeClr val="tx1">
                    <a:lumMod val="75000"/>
                  </a:schemeClr>
                </a:solidFill>
              </a:rPr>
              <a:t>managing</a:t>
            </a:r>
            <a:r>
              <a:rPr lang="de-DE" b="1" dirty="0">
                <a:solidFill>
                  <a:schemeClr val="tx1">
                    <a:lumMod val="75000"/>
                  </a:schemeClr>
                </a:solidFill>
              </a:rPr>
              <a:t> </a:t>
            </a:r>
            <a:r>
              <a:rPr lang="de-DE" b="1" dirty="0" err="1">
                <a:solidFill>
                  <a:schemeClr val="tx1">
                    <a:lumMod val="75000"/>
                  </a:schemeClr>
                </a:solidFill>
              </a:rPr>
              <a:t>the</a:t>
            </a:r>
            <a:r>
              <a:rPr lang="de-DE" b="1" dirty="0">
                <a:solidFill>
                  <a:schemeClr val="tx1">
                    <a:lumMod val="75000"/>
                  </a:schemeClr>
                </a:solidFill>
              </a:rPr>
              <a:t> </a:t>
            </a:r>
            <a:r>
              <a:rPr lang="de-DE" b="1" dirty="0" err="1">
                <a:solidFill>
                  <a:schemeClr val="tx1">
                    <a:lumMod val="75000"/>
                  </a:schemeClr>
                </a:solidFill>
              </a:rPr>
              <a:t>household</a:t>
            </a:r>
            <a:r>
              <a:rPr lang="de-DE" b="1" dirty="0">
                <a:solidFill>
                  <a:schemeClr val="tx1">
                    <a:lumMod val="75000"/>
                  </a:schemeClr>
                </a:solidFill>
              </a:rPr>
              <a:t>“</a:t>
            </a:r>
            <a:endParaRPr lang="en-GB" b="1" dirty="0">
              <a:solidFill>
                <a:schemeClr val="tx1">
                  <a:lumMod val="75000"/>
                </a:schemeClr>
              </a:solidFill>
            </a:endParaRPr>
          </a:p>
        </p:txBody>
      </p:sp>
    </p:spTree>
    <p:extLst>
      <p:ext uri="{BB962C8B-B14F-4D97-AF65-F5344CB8AC3E}">
        <p14:creationId xmlns:p14="http://schemas.microsoft.com/office/powerpoint/2010/main" val="32686338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http://oxrep.classics.ox.ac.uk/oxrep/img/content/osre/OSRE_Ka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3006" y="1700808"/>
            <a:ext cx="3014836" cy="4627775"/>
          </a:xfrm>
          <a:prstGeom prst="rect">
            <a:avLst/>
          </a:prstGeom>
          <a:noFill/>
          <a:extLst>
            <a:ext uri="{909E8E84-426E-40DD-AFC4-6F175D3DCCD1}">
              <a14:hiddenFill xmlns:a14="http://schemas.microsoft.com/office/drawing/2010/main">
                <a:solidFill>
                  <a:srgbClr val="FFFFFF"/>
                </a:solidFill>
              </a14:hiddenFill>
            </a:ext>
          </a:extLst>
        </p:spPr>
      </p:pic>
      <p:sp>
        <p:nvSpPr>
          <p:cNvPr id="4" name="Titel 1"/>
          <p:cNvSpPr>
            <a:spLocks noGrp="1"/>
          </p:cNvSpPr>
          <p:nvPr>
            <p:ph type="title"/>
          </p:nvPr>
        </p:nvSpPr>
        <p:spPr>
          <a:xfrm>
            <a:off x="1981201" y="792162"/>
            <a:ext cx="5311562" cy="808038"/>
          </a:xfrm>
        </p:spPr>
        <p:txBody>
          <a:bodyPr/>
          <a:lstStyle/>
          <a:p>
            <a:r>
              <a:rPr lang="en-GB" dirty="0"/>
              <a:t>Moses Finley</a:t>
            </a:r>
          </a:p>
        </p:txBody>
      </p:sp>
      <p:pic>
        <p:nvPicPr>
          <p:cNvPr id="6" name="Picture 2" descr="http://i43.tower.com/images/mm100786573/ancient-economy-moses-i-finley-paperback-cover-art.jpg"/>
          <p:cNvPicPr>
            <a:picLocks noChangeAspect="1" noChangeArrowheads="1"/>
          </p:cNvPicPr>
          <p:nvPr/>
        </p:nvPicPr>
        <p:blipFill>
          <a:blip r:embed="rId4" cstate="print"/>
          <a:srcRect/>
          <a:stretch>
            <a:fillRect/>
          </a:stretch>
        </p:blipFill>
        <p:spPr bwMode="auto">
          <a:xfrm rot="20164818">
            <a:off x="505213" y="3700546"/>
            <a:ext cx="1905000" cy="2895601"/>
          </a:xfrm>
          <a:prstGeom prst="rect">
            <a:avLst/>
          </a:prstGeom>
          <a:noFill/>
        </p:spPr>
      </p:pic>
      <p:sp>
        <p:nvSpPr>
          <p:cNvPr id="8" name="Inhaltsplatzhalter 2"/>
          <p:cNvSpPr txBox="1">
            <a:spLocks/>
          </p:cNvSpPr>
          <p:nvPr/>
        </p:nvSpPr>
        <p:spPr>
          <a:xfrm>
            <a:off x="1907704" y="1981201"/>
            <a:ext cx="3744417" cy="3167145"/>
          </a:xfrm>
          <a:prstGeom prst="rect">
            <a:avLst/>
          </a:prstGeom>
          <a:solidFill>
            <a:schemeClr val="accent4">
              <a:lumMod val="50000"/>
              <a:alpha val="48000"/>
            </a:schemeClr>
          </a:solidFill>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9" name="TextBox 8"/>
          <p:cNvSpPr txBox="1"/>
          <p:nvPr/>
        </p:nvSpPr>
        <p:spPr>
          <a:xfrm>
            <a:off x="6588224" y="5620874"/>
            <a:ext cx="1584176" cy="369332"/>
          </a:xfrm>
          <a:prstGeom prst="rect">
            <a:avLst/>
          </a:prstGeom>
          <a:noFill/>
        </p:spPr>
        <p:txBody>
          <a:bodyPr wrap="square" rtlCol="0">
            <a:spAutoFit/>
          </a:bodyPr>
          <a:lstStyle/>
          <a:p>
            <a:r>
              <a:rPr lang="en-GB" dirty="0">
                <a:solidFill>
                  <a:srgbClr val="FFFF00"/>
                </a:solidFill>
              </a:rPr>
              <a:t>Oxford 2014</a:t>
            </a:r>
          </a:p>
        </p:txBody>
      </p:sp>
      <p:sp>
        <p:nvSpPr>
          <p:cNvPr id="10" name="Rechteck 6"/>
          <p:cNvSpPr/>
          <p:nvPr/>
        </p:nvSpPr>
        <p:spPr>
          <a:xfrm>
            <a:off x="4876888" y="153506"/>
            <a:ext cx="4082512" cy="646331"/>
          </a:xfrm>
          <a:prstGeom prst="rect">
            <a:avLst/>
          </a:prstGeom>
        </p:spPr>
        <p:txBody>
          <a:bodyPr wrap="square">
            <a:spAutoFit/>
          </a:bodyPr>
          <a:lstStyle/>
          <a:p>
            <a:pPr algn="r"/>
            <a:r>
              <a:rPr lang="de-DE" b="1" dirty="0">
                <a:solidFill>
                  <a:schemeClr val="tx1">
                    <a:lumMod val="75000"/>
                  </a:schemeClr>
                </a:solidFill>
              </a:rPr>
              <a:t>„</a:t>
            </a:r>
            <a:r>
              <a:rPr lang="de-DE" b="1" dirty="0" err="1">
                <a:solidFill>
                  <a:schemeClr val="tx1">
                    <a:lumMod val="75000"/>
                  </a:schemeClr>
                </a:solidFill>
              </a:rPr>
              <a:t>economy</a:t>
            </a:r>
            <a:r>
              <a:rPr lang="de-DE" b="1" dirty="0">
                <a:solidFill>
                  <a:schemeClr val="tx1">
                    <a:lumMod val="75000"/>
                  </a:schemeClr>
                </a:solidFill>
              </a:rPr>
              <a:t>“ </a:t>
            </a:r>
            <a:r>
              <a:rPr lang="el-GR" b="1" dirty="0">
                <a:solidFill>
                  <a:schemeClr val="tx1">
                    <a:lumMod val="75000"/>
                  </a:schemeClr>
                </a:solidFill>
              </a:rPr>
              <a:t>οἰκονόμος</a:t>
            </a:r>
            <a:r>
              <a:rPr lang="de-DE" b="1" dirty="0">
                <a:solidFill>
                  <a:schemeClr val="tx1">
                    <a:lumMod val="75000"/>
                  </a:schemeClr>
                </a:solidFill>
              </a:rPr>
              <a:t> </a:t>
            </a:r>
            <a:br>
              <a:rPr lang="de-DE" b="1" dirty="0">
                <a:solidFill>
                  <a:schemeClr val="tx1">
                    <a:lumMod val="75000"/>
                  </a:schemeClr>
                </a:solidFill>
              </a:rPr>
            </a:br>
            <a:r>
              <a:rPr lang="de-DE" b="1" dirty="0">
                <a:solidFill>
                  <a:schemeClr val="tx1">
                    <a:lumMod val="75000"/>
                  </a:schemeClr>
                </a:solidFill>
              </a:rPr>
              <a:t>„</a:t>
            </a:r>
            <a:r>
              <a:rPr lang="de-DE" b="1" dirty="0" err="1">
                <a:solidFill>
                  <a:schemeClr val="tx1">
                    <a:lumMod val="75000"/>
                  </a:schemeClr>
                </a:solidFill>
              </a:rPr>
              <a:t>managing</a:t>
            </a:r>
            <a:r>
              <a:rPr lang="de-DE" b="1" dirty="0">
                <a:solidFill>
                  <a:schemeClr val="tx1">
                    <a:lumMod val="75000"/>
                  </a:schemeClr>
                </a:solidFill>
              </a:rPr>
              <a:t> </a:t>
            </a:r>
            <a:r>
              <a:rPr lang="de-DE" b="1" dirty="0" err="1">
                <a:solidFill>
                  <a:schemeClr val="tx1">
                    <a:lumMod val="75000"/>
                  </a:schemeClr>
                </a:solidFill>
              </a:rPr>
              <a:t>the</a:t>
            </a:r>
            <a:r>
              <a:rPr lang="de-DE" b="1" dirty="0">
                <a:solidFill>
                  <a:schemeClr val="tx1">
                    <a:lumMod val="75000"/>
                  </a:schemeClr>
                </a:solidFill>
              </a:rPr>
              <a:t> </a:t>
            </a:r>
            <a:r>
              <a:rPr lang="de-DE" b="1" dirty="0" err="1">
                <a:solidFill>
                  <a:schemeClr val="tx1">
                    <a:lumMod val="75000"/>
                  </a:schemeClr>
                </a:solidFill>
              </a:rPr>
              <a:t>household</a:t>
            </a:r>
            <a:r>
              <a:rPr lang="de-DE" b="1" dirty="0">
                <a:solidFill>
                  <a:schemeClr val="tx1">
                    <a:lumMod val="75000"/>
                  </a:schemeClr>
                </a:solidFill>
              </a:rPr>
              <a:t>“</a:t>
            </a:r>
            <a:endParaRPr lang="en-GB" b="1" dirty="0">
              <a:solidFill>
                <a:schemeClr val="tx1">
                  <a:lumMod val="75000"/>
                </a:schemeClr>
              </a:solidFill>
            </a:endParaRPr>
          </a:p>
        </p:txBody>
      </p:sp>
    </p:spTree>
    <p:extLst>
      <p:ext uri="{BB962C8B-B14F-4D97-AF65-F5344CB8AC3E}">
        <p14:creationId xmlns:p14="http://schemas.microsoft.com/office/powerpoint/2010/main" val="9532566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el 1"/>
          <p:cNvSpPr>
            <a:spLocks noGrp="1"/>
          </p:cNvSpPr>
          <p:nvPr>
            <p:ph type="title"/>
          </p:nvPr>
        </p:nvSpPr>
        <p:spPr>
          <a:xfrm>
            <a:off x="1981201" y="792162"/>
            <a:ext cx="5311562" cy="808038"/>
          </a:xfrm>
        </p:spPr>
        <p:txBody>
          <a:bodyPr/>
          <a:lstStyle/>
          <a:p>
            <a:r>
              <a:rPr lang="en-GB" dirty="0"/>
              <a:t>Moses Finley</a:t>
            </a:r>
          </a:p>
        </p:txBody>
      </p:sp>
      <p:pic>
        <p:nvPicPr>
          <p:cNvPr id="7" name="Picture 2" descr="http://i43.tower.com/images/mm100786573/ancient-economy-moses-i-finley-paperback-cover-art.jpg"/>
          <p:cNvPicPr>
            <a:picLocks noChangeAspect="1" noChangeArrowheads="1"/>
          </p:cNvPicPr>
          <p:nvPr/>
        </p:nvPicPr>
        <p:blipFill>
          <a:blip r:embed="rId3" cstate="print"/>
          <a:srcRect/>
          <a:stretch>
            <a:fillRect/>
          </a:stretch>
        </p:blipFill>
        <p:spPr bwMode="auto">
          <a:xfrm rot="20164818">
            <a:off x="505213" y="3700546"/>
            <a:ext cx="1905000" cy="2895601"/>
          </a:xfrm>
          <a:prstGeom prst="rect">
            <a:avLst/>
          </a:prstGeom>
          <a:noFill/>
        </p:spPr>
      </p:pic>
      <p:sp>
        <p:nvSpPr>
          <p:cNvPr id="8" name="Inhaltsplatzhalter 2"/>
          <p:cNvSpPr txBox="1">
            <a:spLocks/>
          </p:cNvSpPr>
          <p:nvPr/>
        </p:nvSpPr>
        <p:spPr>
          <a:xfrm>
            <a:off x="1907704" y="1981201"/>
            <a:ext cx="3744417" cy="3167145"/>
          </a:xfrm>
          <a:prstGeom prst="rect">
            <a:avLst/>
          </a:prstGeom>
          <a:solidFill>
            <a:schemeClr val="accent4">
              <a:lumMod val="50000"/>
              <a:alpha val="48000"/>
            </a:schemeClr>
          </a:solidFill>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10" name="Rechteck 6"/>
          <p:cNvSpPr/>
          <p:nvPr/>
        </p:nvSpPr>
        <p:spPr>
          <a:xfrm>
            <a:off x="4876888" y="153506"/>
            <a:ext cx="4082512" cy="646331"/>
          </a:xfrm>
          <a:prstGeom prst="rect">
            <a:avLst/>
          </a:prstGeom>
        </p:spPr>
        <p:txBody>
          <a:bodyPr wrap="square">
            <a:spAutoFit/>
          </a:bodyPr>
          <a:lstStyle/>
          <a:p>
            <a:pPr algn="r"/>
            <a:r>
              <a:rPr lang="de-DE" b="1" dirty="0">
                <a:solidFill>
                  <a:schemeClr val="tx1">
                    <a:lumMod val="75000"/>
                  </a:schemeClr>
                </a:solidFill>
              </a:rPr>
              <a:t>„</a:t>
            </a:r>
            <a:r>
              <a:rPr lang="de-DE" b="1" dirty="0" err="1">
                <a:solidFill>
                  <a:schemeClr val="tx1">
                    <a:lumMod val="75000"/>
                  </a:schemeClr>
                </a:solidFill>
              </a:rPr>
              <a:t>economy</a:t>
            </a:r>
            <a:r>
              <a:rPr lang="de-DE" b="1" dirty="0">
                <a:solidFill>
                  <a:schemeClr val="tx1">
                    <a:lumMod val="75000"/>
                  </a:schemeClr>
                </a:solidFill>
              </a:rPr>
              <a:t>“ </a:t>
            </a:r>
            <a:r>
              <a:rPr lang="el-GR" b="1" dirty="0">
                <a:solidFill>
                  <a:schemeClr val="tx1">
                    <a:lumMod val="75000"/>
                  </a:schemeClr>
                </a:solidFill>
              </a:rPr>
              <a:t>οἰκονόμος</a:t>
            </a:r>
            <a:r>
              <a:rPr lang="de-DE" b="1" dirty="0">
                <a:solidFill>
                  <a:schemeClr val="tx1">
                    <a:lumMod val="75000"/>
                  </a:schemeClr>
                </a:solidFill>
              </a:rPr>
              <a:t> </a:t>
            </a:r>
            <a:br>
              <a:rPr lang="de-DE" b="1" dirty="0">
                <a:solidFill>
                  <a:schemeClr val="tx1">
                    <a:lumMod val="75000"/>
                  </a:schemeClr>
                </a:solidFill>
              </a:rPr>
            </a:br>
            <a:r>
              <a:rPr lang="de-DE" b="1" dirty="0">
                <a:solidFill>
                  <a:schemeClr val="tx1">
                    <a:lumMod val="75000"/>
                  </a:schemeClr>
                </a:solidFill>
              </a:rPr>
              <a:t>„</a:t>
            </a:r>
            <a:r>
              <a:rPr lang="de-DE" b="1" dirty="0" err="1">
                <a:solidFill>
                  <a:schemeClr val="tx1">
                    <a:lumMod val="75000"/>
                  </a:schemeClr>
                </a:solidFill>
              </a:rPr>
              <a:t>managing</a:t>
            </a:r>
            <a:r>
              <a:rPr lang="de-DE" b="1" dirty="0">
                <a:solidFill>
                  <a:schemeClr val="tx1">
                    <a:lumMod val="75000"/>
                  </a:schemeClr>
                </a:solidFill>
              </a:rPr>
              <a:t> </a:t>
            </a:r>
            <a:r>
              <a:rPr lang="de-DE" b="1" dirty="0" err="1">
                <a:solidFill>
                  <a:schemeClr val="tx1">
                    <a:lumMod val="75000"/>
                  </a:schemeClr>
                </a:solidFill>
              </a:rPr>
              <a:t>the</a:t>
            </a:r>
            <a:r>
              <a:rPr lang="de-DE" b="1" dirty="0">
                <a:solidFill>
                  <a:schemeClr val="tx1">
                    <a:lumMod val="75000"/>
                  </a:schemeClr>
                </a:solidFill>
              </a:rPr>
              <a:t> </a:t>
            </a:r>
            <a:r>
              <a:rPr lang="de-DE" b="1" dirty="0" err="1">
                <a:solidFill>
                  <a:schemeClr val="tx1">
                    <a:lumMod val="75000"/>
                  </a:schemeClr>
                </a:solidFill>
              </a:rPr>
              <a:t>household</a:t>
            </a:r>
            <a:r>
              <a:rPr lang="de-DE" b="1" dirty="0">
                <a:solidFill>
                  <a:schemeClr val="tx1">
                    <a:lumMod val="75000"/>
                  </a:schemeClr>
                </a:solidFill>
              </a:rPr>
              <a:t>“</a:t>
            </a:r>
            <a:endParaRPr lang="en-GB" b="1" dirty="0">
              <a:solidFill>
                <a:schemeClr val="tx1">
                  <a:lumMod val="75000"/>
                </a:schemeClr>
              </a:solidFill>
            </a:endParaRPr>
          </a:p>
        </p:txBody>
      </p:sp>
      <p:pic>
        <p:nvPicPr>
          <p:cNvPr id="3" name="Picture 2" descr="https://www.sidestone.com/covers/9789088901997.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57232" y="799837"/>
            <a:ext cx="3602168" cy="5082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2648497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3"/>
          </p:nvPr>
        </p:nvSpPr>
        <p:spPr>
          <a:xfrm>
            <a:off x="352426" y="1463040"/>
            <a:ext cx="7680960" cy="1029856"/>
          </a:xfr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a:normAutofit/>
          </a:bodyPr>
          <a:lstStyle/>
          <a:p>
            <a:r>
              <a:rPr lang="de-DE" sz="2400" b="1" dirty="0">
                <a:solidFill>
                  <a:schemeClr val="accent6">
                    <a:lumMod val="20000"/>
                    <a:lumOff val="80000"/>
                  </a:schemeClr>
                </a:solidFill>
                <a:effectLst>
                  <a:outerShdw blurRad="38100" dist="38100" dir="2700000" algn="tl">
                    <a:srgbClr val="000000">
                      <a:alpha val="43137"/>
                    </a:srgbClr>
                  </a:outerShdw>
                </a:effectLst>
              </a:rPr>
              <a:t>But is it possible to feed an empire as large as the Roman empire without an economic policy?</a:t>
            </a:r>
          </a:p>
        </p:txBody>
      </p:sp>
      <p:sp>
        <p:nvSpPr>
          <p:cNvPr id="6" name="Content Placeholder 3"/>
          <p:cNvSpPr txBox="1">
            <a:spLocks/>
          </p:cNvSpPr>
          <p:nvPr/>
        </p:nvSpPr>
        <p:spPr>
          <a:xfrm>
            <a:off x="1331640" y="3429000"/>
            <a:ext cx="7680960" cy="514928"/>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fontScale="925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r>
              <a:rPr lang="de-DE" sz="2400" b="1" dirty="0">
                <a:solidFill>
                  <a:schemeClr val="accent6">
                    <a:lumMod val="20000"/>
                    <a:lumOff val="80000"/>
                  </a:schemeClr>
                </a:solidFill>
                <a:effectLst>
                  <a:outerShdw blurRad="38100" dist="38100" dir="2700000" algn="tl">
                    <a:srgbClr val="000000">
                      <a:alpha val="43137"/>
                    </a:srgbClr>
                  </a:outerShdw>
                </a:effectLst>
              </a:rPr>
              <a:t>What is the evidence for food production in Roman times?</a:t>
            </a:r>
          </a:p>
        </p:txBody>
      </p:sp>
      <p:sp>
        <p:nvSpPr>
          <p:cNvPr id="7" name="Content Placeholder 3"/>
          <p:cNvSpPr txBox="1">
            <a:spLocks/>
          </p:cNvSpPr>
          <p:nvPr/>
        </p:nvSpPr>
        <p:spPr>
          <a:xfrm rot="21334304">
            <a:off x="1131188" y="4376572"/>
            <a:ext cx="4567569" cy="514928"/>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fontScale="925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r>
              <a:rPr lang="de-DE" sz="2400" b="1" dirty="0">
                <a:solidFill>
                  <a:schemeClr val="accent6">
                    <a:lumMod val="20000"/>
                    <a:lumOff val="80000"/>
                  </a:schemeClr>
                </a:solidFill>
                <a:effectLst>
                  <a:outerShdw blurRad="38100" dist="38100" dir="2700000" algn="tl">
                    <a:srgbClr val="000000">
                      <a:alpha val="43137"/>
                    </a:srgbClr>
                  </a:outerShdw>
                </a:effectLst>
              </a:rPr>
              <a:t>A more efficient food production?</a:t>
            </a:r>
          </a:p>
        </p:txBody>
      </p:sp>
      <p:sp>
        <p:nvSpPr>
          <p:cNvPr id="8" name="Content Placeholder 3"/>
          <p:cNvSpPr txBox="1">
            <a:spLocks/>
          </p:cNvSpPr>
          <p:nvPr/>
        </p:nvSpPr>
        <p:spPr>
          <a:xfrm rot="210412">
            <a:off x="3657487" y="5224241"/>
            <a:ext cx="5165580" cy="864096"/>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r>
              <a:rPr lang="de-DE" sz="2400" b="1" dirty="0">
                <a:solidFill>
                  <a:schemeClr val="accent6">
                    <a:lumMod val="20000"/>
                    <a:lumOff val="80000"/>
                  </a:schemeClr>
                </a:solidFill>
                <a:effectLst>
                  <a:outerShdw blurRad="38100" dist="38100" dir="2700000" algn="tl">
                    <a:srgbClr val="000000">
                      <a:alpha val="43137"/>
                    </a:srgbClr>
                  </a:outerShdw>
                </a:effectLst>
              </a:rPr>
              <a:t>Government control? Private initiative? Market forces? </a:t>
            </a:r>
          </a:p>
        </p:txBody>
      </p:sp>
    </p:spTree>
    <p:extLst>
      <p:ext uri="{BB962C8B-B14F-4D97-AF65-F5344CB8AC3E}">
        <p14:creationId xmlns:p14="http://schemas.microsoft.com/office/powerpoint/2010/main" val="3773143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100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100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100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5" name="Title 2"/>
          <p:cNvSpPr>
            <a:spLocks noGrp="1"/>
          </p:cNvSpPr>
          <p:nvPr>
            <p:ph type="title"/>
          </p:nvPr>
        </p:nvSpPr>
        <p:spPr>
          <a:xfrm>
            <a:off x="352426" y="228600"/>
            <a:ext cx="7680960" cy="1066800"/>
          </a:xfrm>
        </p:spPr>
        <p:txBody>
          <a:bodyPr/>
          <a:lstStyle/>
          <a:p>
            <a:r>
              <a:rPr lang="en-GB" dirty="0"/>
              <a:t>Our Evidence</a:t>
            </a:r>
          </a:p>
        </p:txBody>
      </p:sp>
      <p:sp>
        <p:nvSpPr>
          <p:cNvPr id="8" name="TextBox 7"/>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
        <p:nvSpPr>
          <p:cNvPr id="2" name="Content Placeholder 1"/>
          <p:cNvSpPr>
            <a:spLocks noGrp="1"/>
          </p:cNvSpPr>
          <p:nvPr>
            <p:ph sz="quarter" idx="13"/>
          </p:nvPr>
        </p:nvSpPr>
        <p:spPr/>
        <p:txBody>
          <a:bodyPr/>
          <a:lstStyle/>
          <a:p>
            <a:endParaRPr lang="de-DE" dirty="0"/>
          </a:p>
        </p:txBody>
      </p:sp>
    </p:spTree>
    <p:extLst>
      <p:ext uri="{BB962C8B-B14F-4D97-AF65-F5344CB8AC3E}">
        <p14:creationId xmlns:p14="http://schemas.microsoft.com/office/powerpoint/2010/main" val="9273479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500">
        <p15:prstTrans prst="origami"/>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LightScreen/>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7" name="TextBox 6"/>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Tree>
    <p:extLst>
      <p:ext uri="{BB962C8B-B14F-4D97-AF65-F5344CB8AC3E}">
        <p14:creationId xmlns:p14="http://schemas.microsoft.com/office/powerpoint/2010/main" val="228399736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7" name="TextBox 6"/>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Tree>
    <p:extLst>
      <p:ext uri="{BB962C8B-B14F-4D97-AF65-F5344CB8AC3E}">
        <p14:creationId xmlns:p14="http://schemas.microsoft.com/office/powerpoint/2010/main" val="1520165843"/>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7" name="Title 2"/>
          <p:cNvSpPr>
            <a:spLocks noGrp="1"/>
          </p:cNvSpPr>
          <p:nvPr>
            <p:ph type="title"/>
          </p:nvPr>
        </p:nvSpPr>
        <p:spPr>
          <a:xfrm>
            <a:off x="352426" y="228600"/>
            <a:ext cx="7680960" cy="1066800"/>
          </a:xfrm>
        </p:spPr>
        <p:txBody>
          <a:bodyPr/>
          <a:lstStyle/>
          <a:p>
            <a:r>
              <a:rPr lang="en-GB" dirty="0"/>
              <a:t>Our Evidence</a:t>
            </a:r>
          </a:p>
        </p:txBody>
      </p:sp>
      <p:pic>
        <p:nvPicPr>
          <p:cNvPr id="8" name="Picture 7"/>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921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Tree>
    <p:extLst>
      <p:ext uri="{BB962C8B-B14F-4D97-AF65-F5344CB8AC3E}">
        <p14:creationId xmlns:p14="http://schemas.microsoft.com/office/powerpoint/2010/main" val="3406503687"/>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0" name="TextBox 9"/>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Tree>
    <p:extLst>
      <p:ext uri="{BB962C8B-B14F-4D97-AF65-F5344CB8AC3E}">
        <p14:creationId xmlns:p14="http://schemas.microsoft.com/office/powerpoint/2010/main" val="353075614"/>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1" name="TextBox 10"/>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60000"/>
                    <a:lumOff val="40000"/>
                  </a:schemeClr>
                </a:solidFill>
              </a:rPr>
              <a:t>from the film “Gladiator”</a:t>
            </a:r>
          </a:p>
        </p:txBody>
      </p:sp>
    </p:spTree>
    <p:extLst>
      <p:ext uri="{BB962C8B-B14F-4D97-AF65-F5344CB8AC3E}">
        <p14:creationId xmlns:p14="http://schemas.microsoft.com/office/powerpoint/2010/main" val="3875481527"/>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2" name="TextBox 11"/>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60000"/>
                    <a:lumOff val="40000"/>
                  </a:schemeClr>
                </a:solidFill>
              </a:rPr>
              <a:t>from the film “Gladiator”</a:t>
            </a:r>
          </a:p>
        </p:txBody>
      </p:sp>
    </p:spTree>
    <p:extLst>
      <p:ext uri="{BB962C8B-B14F-4D97-AF65-F5344CB8AC3E}">
        <p14:creationId xmlns:p14="http://schemas.microsoft.com/office/powerpoint/2010/main" val="1188380033"/>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3" name="TextBox 12"/>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75000"/>
                  </a:schemeClr>
                </a:solidFill>
              </a:rPr>
              <a:t>from the film “Gladiator”</a:t>
            </a:r>
          </a:p>
        </p:txBody>
      </p:sp>
    </p:spTree>
    <p:extLst>
      <p:ext uri="{BB962C8B-B14F-4D97-AF65-F5344CB8AC3E}">
        <p14:creationId xmlns:p14="http://schemas.microsoft.com/office/powerpoint/2010/main" val="3817519004"/>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3">
            <a:extLst>
              <a:ext uri="{BEBA8EAE-BF5A-486C-A8C5-ECC9F3942E4B}">
                <a14:imgProps xmlns:a14="http://schemas.microsoft.com/office/drawing/2010/main">
                  <a14:imgLayer r:embed="rId4">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3" name="AutoShape 2" descr="data:image/jpeg;base64,/9j/4AAQSkZJRgABAQAAAQABAAD/2wCEAAkGBxQTEhUUExQWFhMXGCIbGBgYGR4cGRofHB0aHBsbIB4ZHiggGBonGxwcITEjJSkrLi4uHCAzODMsNygtLi0BCgoKDg0OGxAQGywlHyQsLCwsLCwsLCwsLCwsLCwsLCwsLCwsLCwsLCwsLCwsLCwsLCwsLCwsLCwsLCwsLCwsLP/AABEIALkBEAMBIgACEQEDEQH/xAAbAAACAwEBAQAAAAAAAAAAAAAEBQIDBgEHAP/EAEYQAAIBAgUCBAQDBAkCBAYDAAECEQMhAAQSMUEFURMiYXEGMoGRQqGxIzPB8BRSYnKCwtHh8UOyBzSSoiRzdLPD0xUWNf/EABkBAAMBAQEAAAAAAAAAAAAAAAECAwAEBf/EACMRAAICAgMBAAIDAQAAAAAAAAABAhEhMQMSQVFhcRMiMvD/2gAMAwEAAhEDEQA/ANSjCe3M7dhzHr+eJtmLE2jvx374VMzHqOmnVdVFIPWWQyMPlCi0J6xBscE/E5ZKJdarUhTIZlVdWsHy6byRY8Ttjxumvyej2CqdQEe4n6G/rxibbX2/SLcD178Yqy+VqmksVdVRl1K1RZHmuBCEGALCwPfCfpOdzNXxm1UJSroVgjaSBMzJkmOxxujD2Q6zOUpOoFSmrDcEjzDmQReb74DynRqKEsqsbz52LRzbWTFz/MYp61VrUWpaWT9qfD0eGC02lhJFh2vxhrlqBFNQ766kGW0hATMzE2EflGM+1bBabLC/2399/SMQapBj8/8Aj2wuXqL1lepQpqaSk6SxjxNMTo07DcSxFxsZxLpucSvSWqo0qfKVJkhgSCJAIkTO4iR2wrg0gqSGNACbxaDDGNjxf1PHBxeTA2jfgnczwBeYF++BlBiRLHYlTIiDPInf8sJuu9ZcHwqLAVIJdhB8NOQZkBjMCb29ZxorNGY16j1SlTI8SoovsTfcAjSL2I2m+EPVut5SrTKPraTK6aZ8jXMqWMA347d8ZOvSrI5axYwTbU1zYmBKyO++CqL06jMGmmSTbSs8GZYqBaeD+eOhcaWRL8ZHKdZqJCN54IKsF+uoKxlSLbEjzH1w9p9QFcNUADOoEgCxkqGYiYUqGJiJtscJs10vykqGuNx5UPoJFxff1wV8O00GZFKuiEVfKrsJvuu8kgkRHeLCcUbi8iuFaGuW6ZVlqiaUDSD4l5BBhiE8pA2G2xJw1TIMzl61QRqV1RQIUgCfM0tEiYkYOaTYH9eJHpwMRRjyefsf/VPJP1OOSXI2UUEWK36fw9v5nHS3P+vqO3ritL3JBn25+vrGO2+ovaLzffb/AIxKxyvO0tYtEjaZ9fvx+eMr1Hp9RQWJuD80SIIEzO4MC07hdr41riBO32PHt2xygxIkGJ2sDsSdo9MVhytYJy408mKp1QaR1HzG3lvbho3gT62vjlfLiqyM1Twcw2zH93WtPmYXDxNzY2t23tbLKwIKgjkRv+W9owl6n8PhwAjlEJllI1KwvO/p+p9ItHmTJvjaMmmRfxilai1OppILJJU2BkNbUNoOJUqQBWBXEn8clSQSfxDVHl7R5+cPV6JmKcGnWAABsdcA7eUNIWdJ+kYg/wAN1nANVkZkYwbm0G3mWwBIA9BfD/yRfonRoBFLxEmkFaoVDBW1IRyAbags82wxGXTMAmj4tPMKZZJB03YSGNikjZptpkC2I9HydbLUbU2GklmWkUFR130BlAmDMbce+Lsl07MIKmmPO+oBtKkgRCvpBHYbSBN8K2l6Mov4LOr06hDipTVHVRpDAlnNi3hkEC6zAJvJ9sOPgrM+JlwG/wCm7UwbEkL8pMCNmH+uBuodLq1Kyk6QhfXp1aghUr5ZM7iSBp3tItjR5WiFHltJLH634A7cd8JyzTjQ8I07J1FBG4PNtz3O/wDM4gqTcAn3959Zvixac99o5ntO/YHHFpNB8sx+fP6Eb98c5YgyeY+X+ePw3sJxzwvbb2/gOxGCDQaRb31QORjgok8CRzNjIPZsajWV6BIk/n/vb/Scd0DeRtvzP39cXNljIuPUSSePQ98RpZdiY1eWOJtae30wGma0KukUy2czdTy6ZRF7iPmkmQbx2xV8cknKhBY1KyIJBPqLLHI3n/TEfhKoScw0lWatrKQQQrL5NWoC5mDvHfAvxNn1NSjT0VdNHMCo8UGk6FhdJ0kOCeVI2scdcU+/6It4NNXcoGaAYuANzpT6Hf8ATCD4HoacvqZdLVKj1GEAGWcAGB5tp3GCfijrPhUdKpVapVRvDCIzQTFzE6CA0gRwcS+F84Hy4WKoakiajUp6JYyxIiJE9jhafUOLA+rr4udyaFjK66k8DsRJmSRfbE/iTONTyjaLuSqAnfzRvIN4tM4Wt1ulWz9GrSFR0p09JqCk+7SoA2ky1xsBJnD3rvTjXy9SidOogFSfllYInSRO3f8A3LVNWD6F5egEREH4QFDALpEKSSZJg9zhX8FoBly3n81V2BhpsYF51afpGKa3Ua1agKNOm616hNN2dSAiqBrclTMMNgdpw8yGRSnSp0VZdKrCzzYyfLa54wrVIK2XU4gklSDcn0En8QmSb/XHl9Sg9XXXNtRLST8xF+NwCALngRj1wgRE2n+t6ffYRjzzOeGVp0iFUNWNibaWaQIPdo740HQx90Gmy0iz/ivqMXkH6+15JvA2BVXK5ev5S0MIIPyMfqwv2iCcMs9lw6iSe5J7+xAmxGFadNAYvKr5RIX5SBzogLJF53tOGW2zVgob4dekQ6OpYCAjAwIiCCDINhfTaPTC/qkqqkoRVpzpIMhr6uBfbvh3ns6tAosSNMmSRpiBuQeTuYFsVUqozTrTBtIZgR+EDzMYsV08gnB7O7aMka4rcG2ngCBwCZ2m5H54+8ANBDHcHm4MQLNa84spOe8/WdipiSscfX6YnR0iWF73Pk3U/ncnEayawdcradRF/wCq1geLzaIO3OODKmFM+bv6QD/V7yTx9sHMCFB03AkeUWgA9/b88cQWiIg28s8gDYzcfxxqQLAXyUhwDYiwvNuPluPXFwyQE6duB5rWYEXXuPzxbVXuYkEix9/607BvbE1n+qYAifYt/a5WT7xjUg2ys5fc8XOx942vviH9FJ2b66eJBtbtP2waHkb39za8RadojFagQT6etpEnnj+OBRrA63T9RnUvbSVkGZ7+npzj6vktU+b6wO+23Y/lgwCBN5m4vuRt81+Mdr1AtztInjcC1z6E/TBoFgtLIlTv/wC07f8AE4I/o4G5O1x+uIJmEgAbSYJKHi1/7s/UYtpsDtBjkH3P4R6YzRrZWtBdo+8n+b/rib04Mqu/oebdsT0QSR+hM2HcgC+Og/zb09e38cZGBRRIIYncGfSb8neMEae8b8R2HfEgL8b327+3f8sVmrB7CJm5F78D0n6jGCdMDkegGn/T0/MYlpmwaCe1/rYdzj4tMnSQfc97Gw4MffHHm+9oiJJgAWuL/i++MAmAfUxcm/v/AFv5jHFAkEnjaQfTubxioU4832IU7H/D2J+2LhTidwLfpczpjaRGAZiHq3SixNWi4TMgEBrEOJslTgjsTt+WD8vmHZVZ0ZGBErJgEQYBUQy3OCgdI3mLc9jHG9x9xjhQ9vzN943I4t9MUsxEH1M+s94H2WfvjlQg7yY9zEcbbzAxaFk8/XbZdxqvacVG3AMiTt6f2u7YHhiYc6RckfXiZ2A5xUhM9hG8nYAWuOTf6HE2UDtHFvodz6j74s0zJO+1vYWsfe+AE4Wkwbxf7tHbtitydUiYO1yPxe25BEfXH2kWO8CRtO/v6jEw9xHcWAFgCRwduffGAVZrMaUJJ2U2kH5ZGx98YjqlNVNF2K7oL99Sn+ONZ1KoBTddUkhQAT3YzIJ2kXwl6rlQ9Iw2kqVbVcxp0zsZIIkWPG2Gi8hf+TteoseZyi99ok73FrnFOYzS0SCVJpH8SiY99N1kncTODaVEEE2KkGJEiLjYgyD7HjbCLqg8NQKf7ITHlJNNp4K7/ba+DEa2QqTXqOUM+J5FXSGDILmbfLJJn0k41vSunJRXw15XzNbzsxIk3FpJsI4tgfofTxSUiRrYANMLpsYUTyTz9MO/Fu0EAejKY9Lj+yfyxpP4K2QVDNvWANQFyR3M7n74lUkKCTci4t/VA/EveBv6YmF8w23507SD+oNh6YHrPMXIj+0BtAUeU7eYmDGwwugF1OkGm1zz5N7L+s+npjoXiF+y3809/UfnirL1TKgtNhBJW8EgGY3j9cEtxBESLEgAjSRwp9PrgUYGpk6YYbiJASBPbe0GMC1+q0aTftKio1tSnSXsTI0KpYiR+uA/i3PPTRNB8OpUfQHtKjRLR6mANj39cZboHS3qavEIBSZKnW7yW0nU1+xvMflh4QvLEk6NDnfjEAQlKoxidTkU137fMb3FtsLq/wAU1jMNQQE7Aamj3Yx7GO++F3Uej01f5ahHHiQS3y3iAPy5ww/oR0FxBUC8cd57DD1FE7k3gqodcrnfMogPamuoRzvFxNo5xS/VczqAbMSNYNlQGw07qN5E4FzGVcOihgquSDqVYWBYCfaecAtlmdtdNKdQ6gsMiy15NkA0sRNz9ecOkgNyHTdUzavK5h3JM6WCe9vJab/c4ur9czi3UiwEakU95iIkj88LukCddRabaI8ywddMpYqf7IJieJwzbqisiwS1rLF/xb78gib4VpJmi2W5P41qKUXM0VEgHxKe6xeSjbiwspJnGuymeWsNVNwybdo4EjcHfHmFcMSTUSoqW0nQQFPfULiY9sWZHqaoFalV0lZbylZfvwZBJ7YEoXoeM2tnqvhxIHH970xB1kAQRNvxHuv22xlugfGdGsFWsRTciCymaZiBE2KmYE2xrgu1gTwYnmZEG4OJSi1somnopo09RJM+nzbwDa/p+mJ+GZ+9777xv3tizRAmIt29O2+2OOwiw24t3jACVsQBDSBybAQDPJ7Y+Q6lEKQCBsBbcHc97TiQSext/ZjkDg4sQdoE+1p9h3GFMUUwPTcdo49e4xBUBkH2Mxvpn14OLEB7m5H9aLm+w2M4tprYbjub8LF+9h3xSgAyiBaN+Itbfbe2ImoDEwL9wATb+zcz/HE3pRJkk/442IFh6yPfA+YzKoCXlUDXY6hF5gA3Y8W7+wwKDYRTqyCQR2+bncbDeTgXPZ9aYmqy0xaC7gb+XaJ/LGP+JfiWtCJRYJq2UGamm0klhAUiSFBBtbGTesAGpvUFQONLmqPlYQfmZtVMTckzPfvWPDeyb5Ph6BU+LaDDTRY1HO0DRTEwQS7QYEDbFf8A/JVawOh9Cm5CW27sb8zPbnGMzBbJ5jwp8SmNJDAnw6moeV1Y2ceYiR9D5cHUKzl4YxfYHe0SBzzvjS4mhockfTSplAL2ncn5mvfc3P2wZSrLEkAgx2jYekcnY4z1Jq0SG0gbF2NydUWvBJthTlPiNgXWsjIwsQsuCLw1rFY/m+FjBy0PKSWx7mkqoC9FvID8rnsRYKYvfgg2wmTqVQ1KTVVH7NgxET2mxtsbTJ+uCavxJSAs0ntogNMWkyR22i2A260GGpcvV1eiMRfgEDvG3ph+jW0Dun6b3LZxDBFQBuF86zclbAxJkH0xcep0wQPGSdyGeTZr/MObWnHn1LqNcJpSjUGrkU3DCwETp8o9cKqgf+jqPBYEFj8rQLCDLR6k+mAuIWU0tHrxzJKzII7qVI79u4Me4xfQG15PcE+3A2MTOPJvhykyLNJjTqU0k6SQGIuBBJBF+Qca34U+KTWrCjVharDUCAQtQC8QPlcduQSe+FcN14G/prF9zBAgQx3AO3+HFqaiP0kH0I/F/NsDOPLIB2g7TwR+LcCfzxblX9hE7xHpyR8rfkO2JmAviPpRrUNItUpt4iEibrNuTfGR6P1JddSNPnpoYESQuqY72YGZ4O+N94oDjzKNhunBM+s3P5Yzmf8Ahikacos1lJNJvKGlizKslSCF1FQY2/OkZL0VmeSsjA6TMGD6G0j0OCKbaTKm4/PC/wAU6l8RdTH8SWeAWA1rzJEAb+2JuYrDzCCNO0bk7yJB1AiNrb4o1ZLTG3VsgtUFT8pEzsRBEEHcEd8I8kjZZoFFXqXK1gzhwCSAsNKqdLNJBFu251DVFaitvMDB7bfltv79sLcvkkCgCFk2CzYz3PBwsZUmhpRzaA8qWGYJII1k3DMxBizEgwAdJBjkjDepUQFgjBSTBmBqNvxcLPBNsU5vppnWInYgd1AB9j99/XGeGXenVGkE03bzAxCd+0Dnnn0wrSfpk2vBt1DJZpbIAWMWbYXvtvgJ8m1S1akEcfiEXkX+WzX7ge+GuR6k9EgBTUpz5kPAt5kPBEHy86u+7ernFr0megVqMtij+RwfKdLFgCpAPY4ZWlgKpmFzPS9KFABqU7CAWWbtHfvz6m2Hvwj8QeAUoVb0T5VcyfDZjYX/AAcemw3wRmsmfmqUhTt8xqKVEGJJsRK32iDftjKZ3L6w8HWgkBpI1flqiTv9cN/rDF/zlHs1MXMzIPOnaRsOPTFhqWuPe/bfjtOMb8JfFa1dNCqf2wACsR+8A2EzCsN42Pe5xr6P1gi+/NzyY4/9WISi1sqnZ1Ko4O/rbcjgY6XB07we0/2jjujvzfZjwZ57iccZO0fYiNzuTa84TJgKmw3gSb/htuR+KwsMWqs3P8ztI1bwf0xBkiSAdoiDe4EXFhxiyoTI1Hn2+m2+oflhhgHNZoICxvsAqi7EyVUS1pt5jYHHm2f60zVCMxl0ZVaaayP2JAaAATDRaT+IjtY6H4iU18waCKW8BRUeanhgk7kMDpmNh79sZTOdNSaFRDUanUYKVqMdSmUBEqSIubzaZvjq4oJK2QnLOD7N9HbVTzDMzLrmpTjS1Im4kTIBSCABBkXuDi/4k6MqU0zGXY1aFSA953OlXUA9xBXgyTuMNeoJOezdFWpqrU31Fj8mgAppAOmQwIki9u+KOjaq2Qz9JxPhUhUQgHyz5inlM3ZQ23sMU9FA6tR6+SFQpq/oZjW7E1NDi1MBF0hVB+aRAHN8U5ZJYVBMWMb/AIhba1huO5xZ8OVDUp5qjUc0y9EMDUqMlNTTOowkS7kmwb+qbcEPpNeKQmxAIG14AuLxtHGNPQDTdQQQTEw9rWE3mw7g4AGQo1SiVQSAxpEyVkNcCZBNzxzhgKso1wJRbnggt69p2GKem3ra2JVA+oksQPItpE/KccfE6s6pq4k+r5CllgxoJTpeQy4Ua+86m9RzvOM1m85VH/VqBSZPnax8pjy2HH29MbLqhStYVIsQQu5k9yRGxwkzeWyysP2YchdQLVTySCIiJ42i4xTjmkrq3/30lODk6QgXqNUXWrUMb+ZvQxO0j+Axo/hHONUWslRmOpY0kkgE6laQ2wI7ngYB1ZWRKnUxBgaiQCSPmEQCRPvhr0fPZSlLIQpYWBY+bUZG5IMhY+mGnyJrEWCPHJPLEvwtVAroFgqfISCJuNBmIvMG+I108GsSFg03JW8QUM8CdjEem2DOl5TTWVwy6VfUYkmJk/wEYn1hdVWow+RidNiTs0iNgdJ55xu39i01/VHo2XrBlV1ICvpYbCAwkTbeSfvglItc8WLRYkgcQbcjvhb0Y6srQiR+xS95AAv+Lfc/QYYMDxtwb2KvYWY7kgYhQCSG+oHkxed4g/L7D64X9dzQUIpka202mR2tuYmT7c4MWieLkDsxkh5G5gTB37YA67kvFpHw4WoJ0GAYIY2ImysIU3xjWZfN5ESA0jUWB0jsYUgnfuwgEcYX5hoC0U8zSQ0zAiIIv3uDf2GD3fXqIJNyLkyGUkNTM7W2ncAfVS2TLkLRJeqSDCRyYDlrBQRue+LxROcnocZHPhqaqWJvcTJ7N6dji7MTbwgqqGm4/iDY/fAn/wDXq1EeedvLUQ2aYNiRaw2IwXSp6wJfzKPMxhSSBeeCb7Y36Yv7GVGLB4BPY2PtPaRhRnM3oznhVABQe6ETKkhdJ5LjUSCRtyNpX51AKoPmqVPwkaRYBVI4sRDEbY1PSqq1EXxB51tMzE7nV6+kTFzscL1QVKxb1TJ1aYmnBg73gmO+/OKaOYDoDUphdj3Pl2JIMi4n64u6x8QFaooeCVGwY7iT224PHPJvj7qNRAp1GnJ4uJBt2jj9cK04jWmKc9VouS0anMbamJtEwSY2idjtit8rpA06r7gGx77mAY/OMFJlgtMVPJTTfyxLTECTAk9vXEEqhqYeCASQL2IFjsNgbYdZJyXpn+pZYK37NvMCDBtBFrEXB7EbEnGy+HPjZmUJnNKtMCpEyNzrUSQeJ274yHUvmBEmdwLvydrD0HtiVDIt/wCpYAYg7jm1yP8AXfDtJxpgi6Z7MKkiYMEWOn0PMmd8IfizqPkOWpXq1QQdO6oZ43kiRHrjDZPrNbKmKTaaYiaTecEyCxiATtMrESeww26TnqeeKs48LMRqkkkOVEyDZgfl4/TEVxtO/Cna8G8qrPG/pPbse8YV9az4opqJhixVdIJMzc6TE6fcfng4uLGRpAkmBYLMmV2jy3xh+sZkVH8aojquopTK+eAIGsoIkQZvBwsI2x5SoQUM0kCkuX/pK3ZCysasFiYbw51CeB640K9BrmrSq5zwqVJGXSjMqHQCpaFFxebbicMMl1hHSBn9IXzMtOiVLK1gpCiQbd7x64T0MyiPOQy9atmWYk16y+I4BYSEGrTSnbzHvY47E7IUGfFRFBcwGqD+lZxyWiCVpBvKp1AESouLG1pjBfwN0qMvWDNetTY8eUaRonba5HpiHRugmlOa6gVasp1KhIchhYMxiHqAqQo/McMfhLrgzFesRYLUEBjaNLpMxAJaNvzwGYxXwznfDrl6jkVBQqEXlmdVK6ZCEEwZvG3phZ0ypYgX7mT2HHA2O42w0+Gcu4zFRgah/Z1v+qQBZojwkl7TYwLAzwUmVRlYKgt5RvckiJMHz7MBbjDUgNs2AjwSf7G4tsR2n8++BKOVqR5SAGg2W8RBBPBxfkg9MharUkGmILKGBJ09iI+m+O1K5YiDVrC1qY0ouqbywAYbiBtHrjhVp0jrUsZRS3StvEZQ021NEkEwYUwLk3jAlPJ0zqQVKUC4i5BEExzaZIxOnmlv/wDDE/8AzKggiBwnG9j3GPq3UagMqlGmOQosL3ufpinWQP5MeIOXp7FfwqLE6GEgXImRH/OFdbKK1iz7nkEb8cf7YL6d1OnVFSnqVmgjyggQVsCxgbX+uFNWiqOyq2ktAA0lrbC23pfAj2tpuh001aVhTZEA6l0k6gfNaAoNpG/scVrSYzoILM2kTOgk6VGzSAJOKaTBSo0EE7kqEBkeY3Jm42wU9JRpYLPbSRfzgxIG198VSf0jJ2tUbyh1SjSpKgfUtFEEBDIGxlWM7Ce0YHy3xXRMGmlQ+bSDoUCxsTcQsE89sU16JSQyEyYAuTf0X3HsAThQOmikmkEkDcmBuSRIEDCdYiOTRqF+JKMT5hpIVvJOz2IAmfKSScTTrdAxJYRt5RaNoiIMEnGJy9JhqB9NJ+pn2tiyvQlkJA8pkcmSP98ZwRu5q67ZOvUBYKDySGp7GwLCxFyb4Y5HKUqaxRRFDbinpgmDBa+oyJJn05xhvClw15UW37Rxv9ZxTk2fck6Sx9Yub3vHEDA6Y2Dv+D0plLHSNJEHy7A/LEqF8o+u3bCTqvw+xb9kxCzJgwbRNtinHfCbp+dreKAKhAgmxM7qBztAv9MG5n4irB/DmTpkyATGodxtvfGUWguSYo6pkKlKopramk+XUpB3Mx7KdrbDFuXq5mnVBRRVosLOqnyRfS2kjS0wBMzBOCsx1StmUGz0nEMvlA8xBLT2AmwvbEcp0urTIKmV1CxPEjgi+2KV9FsZ59KoQHXTQRezH1sCbT+ZOEWczo5BJFwzqoUWv63ufvhl1jp7VKaqhNMoSxa5s13HlIKjkGD9RGEbUXOmmCSu7VL8kmJ/hM7bYRpDWympnWuzEOmxj9YJxx3GgKCR2H4v+ZHPriGadPECUxMevzRsRxA7/wDOIJldJd9LGpG52BgR9O8dhg0kJks/oylgSFJBmR/O/wDrgejlGDlmZWvYxBHp+t8E9LYMPPdoIvZo94HNvtfFlYGxRS4FjYWuAB8wm0+uNfhgd0V4ESe0An1sfTA2cycNquFEGbwDOxiwM6b+nqcGnJ1UJclY4kjm14HrGJMlUAqaagMLQwme83B/K2N2oNGy6tX1sKCny/NWK9h+AX7frgf4QylMq4qAE+KwYyTeYRgCIW1u1ji3pTQDUqoJALbSWuGNjva4j+ODem9dWvT10qRYhQfkaDY2BNiZA2FsPFUqDd5Ml8V5D+j1ywphtSyLROg3QxdlgyJuQb4f5f4pylPLr4UUyVnwlAlW3sos2lxbUQDPOAviFq1ZWapRTSkhV1FNDN5dUr5mIE2iD6YzNLpZehrpKpCjS4upWTLGVOwEkiORffDChnVvidMxTuKi8qhMWi+sDkSLCLG2J/8Ah9SYVywOlCyqRBAOlkkbcFrG9gBgHJdAARKhadQLI1rESQfbsN/bDmhU8Cp/SQupNCKyaiJAfvsG8ysI59DjOlgydiHIZ5aWazr1DJQVkQaC3mYwLFoUk21G1iOcC/D1JK+Yo0yvh6jqqQYKrTViIvpAE7gHY740nXfhOo7NXylTxGfzOjH9owN20Mv7yNo33kzfFv8A4e/D6uHzdZILqaSQGgLH7RxAmC0rczbeMPjYBnT+CqJTXTqVPMmoeZQbiVIOkBlO5Ji5O3EKfw1WokharNpFy5Yd58pkTHryuHHV+pijSV6QAVTAXuAqwIEarCJv+YwqyPVMxWWKYZVtLwyqLC3A2We+++JtjIX/ABC9NBB0aRdnYKIA5tsSZO+1u2EOYpIaBOvSatkNjA7gGdU7DjfGozeUpVH0PqdtI1logggW07abfMb+mEGbUtW0p8iDsBAUAbWi/bGX0DWRd0CmKZqKWDOSQNtgOBtAAFhtJ2wZW2LSEPeJ/njHejZBKdYl4JZpUmTAaZF5j2ET64IzVIqGClVI2J2A4PpAxHkf9jq4L6iellxqMKApIVHKjcjVYufNvMemJZMqLORU0gnRKnZwABCiLiffvjlUFqhurEEMrBAdrcGSbgTj6ghnmCZgIAfm+Uj1/QTiiYkoOzX0/imk93pVlcxJ0h9JFrMDMXv7HFlXN5avq8KsglpCtKkQCxEOLmNJ35xjaCxsxBe0ExJ1GP3YIAubg9scUMKli1gTdWYwwiPO3lvHpY2vjNJi1I2Gf6KtWQdLqCTAYcTBMNvY2/u4+qdMmZELe5gAR78HGRo6z5qcqxUEt4YMzUki57Tb64tVX8niNIIMhg2oXJWNJ0Wsb3gni2Fr8hcX6h6UphgPEpxxDD+19ItggZFSFCuhsZ8wjdvXsJwp6B06lXZ1M2QFTIiTYm1iIbaIvOGdbpdIDLFqSyxioBefmBO4uCZ9ifoGqMopoZUOmMryIM+UDncGJ5Ejed8RzYFxClja1mW9wW2IHp2xR/QkakdPlqK+mV2NleCNohj62GHRpU9IV4LDvO/EcYeNvQkopYM81Cp4rX/ZiNOk+rTwCOOT9MWf0isjNqGpIkeVpnyQC0x/W/L1xd1zN1KOlkVXv5l2kbgSNjtczgjpfxDQeYd13lGVhEEKeIb8QnBX0WgA/ETRpWhriL6yBtyAotaPrhT17qdQpExPA+sgc3+/0wZ1/qZJIUmOCZIAnt+g7nGeNNagOqoSwO4P5959bfbC1bsN4K8llS1QMSCNJMwZViDF7iIj0vGNIia0BJgnf6Hjt/virpVIBYgH22+vbt9MG0VM2+WTIHvP8+2Em7Zo4Aq2W0wEICkbRuR7Yrpl1YqsEaJFufc+oOGNWD6z/vtgihRlSRFhe3HbAsakwCtljEEyN7zt97bH+YwHWrqCRDH+6OeDJtyfXDLNvTEB0Zl5gT/ztcfli5VpBCyeUbxBk2vbnt2xrMkgyj1LRVNIeH51lAR57mGO0QLDaffGoqhmp6SSrE3IOkKbA9oF+3POMQaGqoAwirSEaSdKuBxK3BsIPqe2Nd0wl6YDxriW0mwJt5S1z2nvf1xexDL53P6Kq5cANTcaS0nUrHdeF3HaL8478D1Wp18zlWsGUVEF5MGHHYyCNr4ZfEtNdBOmIjSxglTqBnsYYYx/WurpRrUc1SaWQgui3aDAYQPSRGCsivY3rdPNNXplySHLqTuFMDTPsRgLqzMVp0aV6lY6VAiQqxJ/kbY0nW+ls1ajWo3GlgxGxRxqBv2PbAnRuju2bdnDAIgSlMxpggmBteb7z6Y37G9sZ9PyQU+Hq3SNUglRpITdRpYADc2xT8K5Ktlcv4NZxUqapVZYhUkaBJYAGRJ7X3tLrK05Yu0hmJAHN+J2I02E2MjnHajIja2MlpI24kQJ7C2oxBtzGMsIwHW6atUftCAm4C+WBMgj+yRpB/LecZ/4i654JSlQWHJ8pYaaawQTc7XmATPecKfi340qsWpZYGxM1ALra+jVcGJub+awFsZHI5gOWOYZjTpJ8kyXg+VFDGQbyTPHHBUbNdG7zWbp5dZN6jm2ked2g3J4Qb3taZvGF3TqjBa5YDTZEIHmJIBY3P2iOcZ1M9TqVhmK7FYHhoiCVW40jdQbx9Z4AxrsmadWkfDM7ltcSJlr9oiJ2xmqFuxHULeIoPb03UyL7kxOHGaQs7FVJG9gSDIB+uAM9Rpo7UyVNrHaJDBtj3nntgrp+sgKrPpCW+ZQL6QLzaRueCMQ5INu0W4eTqcXoxsSgUTPmgARPc2H8cRTLUV/EphvwAEAgT7bSecUpTBABcDUZOkmoYCwfMTEhpO142xGvSDEDwpAsCxhbgiVVfYcDeRhf436yj5m9IKJoqNKmWPCiYi5FrDf1wLVqsAWgIh+QuTqNhcKBfmO8DB1bIVGguW028qgIlpC/KLmLb7DA5o6QFpqAAI5PaLnDRjFfkSXJIoQs2zOYmwUKDcEfN6W++Cr/hp01ifm8zHtebQSRbcYtRBsT7z6/wA/lhnlsosAaUqd/OAfQQwBmSPscByoVXLYi/pFVWdhTSGUIFVoAAMyBBieb/hGJDMVtNOFYGmSYDWuDZYI5PPbDuvlr/u0pqB8zOI/S9u18LMyqW0tqnmIHruZj1/TGcuzse3FUizpucaWlSutgTPcKBuLC3r+uGLZj19BP/PrhTRqBQWcShkCJMlYJFvQYszuQVoqU1CAHUw4a8L81xAvY8YPV/RXO80V5rqqaTp1VWEhVWApIANnJ99gdsJwugytBUj5f2hIBMi4mJOok/lxDRKCIFLkFiTDGJn9Fva2JtT5i/aOe/fBUkhHbM89RxpuWbVLEx67dhwP44L6bVD1PMD4izE7MDNxa5AkW/jgmhkAwJKqKiiDo2iW0+03474ur9P1hCp01V/FEk95E9jtYYzmgJO6LaR8rJ8oIiRFh/P1xdlMuyAB2DSTfaVMaR7gR5ufyxYtASSS2ji3vfmPzw4HTxVpwSpEeUgiR3HFwN8S7FVHFAoywi3zen/F/tiQdUEOzajsB+IbG3PrifTMu9J4qAus2MzbgmMX9YrUy0BA0d+8b2/mZwUg2qFWczAqDyGyfh7SYJtxP2wHmlYU/KDJsSBMDkgcmMMsuygxpETJjeB+uLM6wJ8qkCPT8hwPpztjUrsHgz65ktTCtT/e0o1CPmWx55g4QdW6q601qU7oZB1bKwEwdhHEk9sabP5jwVL6VJG0DSSSYUSZIBE/a2MV1DpbVqlPU1Ok5YvfUFQNKmQD2MA3xTjeKYssPAibqlXMEmo7FmsFW7CIWFKrYgiSFmZMnBWayIphmqiCzEmmu7Ej5L/62xpuo5rK5FYQmrmlgOQQz7Q3iNslOQpIA/XCfJ9NqVorVivhMDp0raoTfQin/pbEkmT+WKtiVZpPhzrFGrQoo1VKT0k0/tLBgJClWsG8sTvE4e9NqiSVem2oggBlMiTPlEQSB/r6ZPpHSQoNWsss1glioF4mZk2IPa3bAVehQ8XMU6oWnUU6qRRRJU3ULp/EDJi+7dsT7W8Ff48bPSKtRoMX99vUHbzbwtoG5xm+o9Aq12Bq1TTRWDaU0km43YyTbYRA0iBfCxvjKv4NMLR85BBrOQqKQQVfSZLFha1598Vr8Q1mDfttRPmAooV0CfltuA1gT/HFGiSGFXoOUpQ9V1jd2cn5SYWooLXkiLCBPoMUDreTYxSyhqhx59dNaaBdTAiY3vzvYegW5b4aqyGFBadoVqja38wDRpa8yxEHb64t6p000qFSo9VqhCjSgICyzW2OoCIOmLfXGwbYt6lW8Z1NRaNIKR4a0wSUTSAEIEDUGUEkdtsUUulavMlBnMGWY+GsFbiORMW+nGLPgvqK68xUqVBpAQqxddK3YSCDPmj03GJ0s++ccOpKZSkb1CxVqjDTpCEH5e/1w3X0Wwp1csRFNWuIUTA3gEn2w86V8M0nK1KxeqzKDpYxTg8Feb8zzjK9QzkvFJSRN1VhqXYXJH172Hrjf/CuYDZSixHmZLm0yDESLfbEZtpbHhlgPWs1oPgUPBo1IBdzC6QbgLF2cwWFon3OARnqWWgVCHrN8hJBVxtq9DPBwx+IeiNUqpWpEawy6lNvlMhhNubiMI6FNHLLUQVVDuR4jQAqkmYBAJLXgzEjtGFVDWw5mqVmnVAUbkwoE79lE2+uBTQkwlxNrRqki+BOo9QZXppSJalVQVPBgs6kyLaQdXHMc8Thzl5ooWKG4gOCCBsd1MqT+mNVbNsS9a1UVIA1vMALcgmQJ7iZNuMGVunNTphmIYgQdJmWABMA4ryOXVqor1d0JKEzp1QB9gL4+qddDX01G8x0gDUTY+YLNpH1w/RNCqQCGKimKw8zU/EP4SihVmQZ3JmL4JqZU1qVIqoVakMRbUo4sDNws7dsTWhnqwlaDgsRpLhQAukGCpabkb29rYmchnnICL4ZETqdCCCIQCNUXEcd8LS8Gsa5TKKFFKw0IQZuCbG5IOonFFXIW+ZIgn5hFiLW5wDWyeaBAqI0EBWdQGiYDNK2EWuRgahnPKaJ1a0JUbljIlWJiJOC4pqxXJrBPMdPFZ1p6wumTM+VtWm24BIMt6RPGDvCFGm1Sp5mECZAXVwNNzBaJg4SJ/SZKpSqaiAurQ/4hYzpI3HaMEVOpkOviyj02MK4KjUAfNwuwmOABhXG6CpUXfCq1fErJUE2UMr2hgrExAAJnDvqqU0pOQoFQiJEWkr/AGvfedsZ4/Egyzu4XU1Vy5ggCbjSTM6vWwx83X1riIcEkQpPzRaN4tHcYZ8V/wBjd8UaPoZSrTPcjS97byLTvf6RinQ1Go0fu5iZsTaDGzc/c4WdEz5pKwaxJ2E8WDAau3rivqPUmqE9t+bCZtf8sL0Ru1rIZX6gAYUlSAT81iO5B3ud+Z2xVTHjTsVb5iQQBJMffgYUZan4kTcSJJB77/cf84fv1Naa+HSSWHJ2HGo9yfthZSekMlewtOmikp0zJMsSDqMb99UWAO094wipK7O1WG0W9hP8j7Y0PSc2WDBypKwZpkFSG2FxuDaPQdsWZvLhmlm8gHyny6eJMkxxxx6TidtD0mDdZz/nRJCoAWIMHVMaRBEyYAje5wkNNqh+URyTt9e4njAOd65UqE1EWlFyC81CAoaIC2MFYxU9evVIlm07w3kUSFiVF4tv99sdKi0iTyyxq2Up1qi1ENdxDKqsRSbzQWYRdvTextjQUq5bRXe8sFEqVVZgLECIsB635xnstTpo6Guni0gbhfLpM2aB2EzcE4atUC0TRlmpup8CsoJkTqST5ijDbSYNpjCzzopBddjypUJ8SmLHSGSTa86QRvAYRzEi9pxn+pr4yrXpkpVSziJKwY1EAEnSbEDgm/GPurZ5mRXAdGQeZiCF0uBKk2F32t3wtyWZeqzvLKD80LZyBFtW49LbYWKayO3GsmryvwdSN6jtWJSCzfuvmDBgAQQOA0nkGYBGiNEIuikoUAEKoMGN9IMEq03i8zPsB0CnFOm2skgRczAMwORHEdwL8YcIwKnYXidRj3DboZ/mBi2zmeDO5L4uyzzSqVArDylagKyZ+UgiDB2Mk3B98f8AHXUvFzIoUtTKm0OrM1Vl2UyYKrAAYSdR7DG2z/QcpmiTVpKz7E6RqgWjVSMmPPE9/bCvJ9Iy+VZ2oofEuBfU/Nl1E6Z8vmmYMYZNAAcl0BUy+nM+HVLMKjKQuimVgKFPoojkTbvhX1GtUrvopArSXmIO5nQsWE9+DgvqCZ2smlUFJHsSzhWJAHlkGR38vOHXTch4FMArOhSGILEHfzknzGNNuLkc4zdmoRVOleDSECF2Y7mQJu3Jjn2w9/8ADnNFqDUyB5WLqb3SpcXJkkNNhbbbCuvWpNLVqhCCdGmFgcAzYWnAlDMtQqI9DdfwE/MrcEmZN7RhJK0aLpnpeuYuLR7fY/zfGdzfw2C7FXC02nyw2oaiC4DagLzYcRHbDvpXUErp4lMg30kTdTyjdj/rict3Fr7jce47YhbRUy3xB0MimXog+IUWm4DEwgtIVdomCR2HAwlz+bDCoobSjKEFNP60TqNzsI33JOPQ1Qjck+sxzPFjjpAkSJMmPln5gd952+2Cp/TOJh8l0WrXoIAClKdJNQEOfKRPmHNuI79sarpnS0y6gIG1HdyB4j2NyTYCLRg9QZ/Fcxx3xFqPcHUBHHb87nGlJyCopEAswBa3eSO289iMVxtYTeNWk33A8vtglh2BF/TiJ/TA9RQZ9JJtyGmJ74mxi7KjzRBue8H8F9442xZX/EPMIkTaeDijJxJi+/Hrtf2i2LKlGRMXAt5b7W+pBnDLVCNZJhYBiT9SdiY2jjGH6gwFWqQqmaoBmWBDaAbAmBGNtVHfv2P9b+b+uML14quYqFtMeOnIAEFImRBsffbbGKcdWDUadM1VVlVh4tRSIkGJJBiIA9Z4520XUfhjLGm60aSI8NoZCy3I1C6sBycIaVMLXqAz5amvvZhJAnYXP+2N3kapYKSZtE8SNjtAkce2ApP6bkj6eVVOnVlA0VXc7afK0CTwwn8QvPGBlzVQCWBJEiCpH2Ci83m/bGt+KMi1OsxUwr+ZQRadyJ5uP0wsyGdrVIUUkLwQRBYLxwYB254GOhStHNQsoZiuxH7PSvOqxItsBfa4OGIpI58yAmIJ7gGRt2J7YuqZVqflqRJuCLiDt/p747HadP8AIxKf4KQsf5DN0wNFJRx7TYaiZBJnaNvWcdz1SuiyApAN5Em8TbaPpPPtmsr1AavIniAGCwaFBBEgEXJ9tvph5T67V8pNNCGYINNQljftft/vfCUx7EGVy4NSgiDSoqAnTYBQCxNuOfzwRnW8WqzAGGJjn05/XB3TKQWk1SQXhpsbbqq/U3n0GAMl8w9Nr/7YtNm4kXNkGZWBG62HJm33wNkHrZTUyDXRMFqbEyZ5EDyOL3ibj2xo6BtYEC9v+dvYjt74jXTUNIAjtEROwt6frtiaZVpMIUU69EOo1I4IYCARY6lIOzAeg2BtscdmqJy1UIFPhwPMWktAu4ETIsCD3+7mjVOTqeJBbLOf2oEEow/6i7mx3Hphh1Hpy16elrqV1U6lM2bs67kET5lvAkzfFotHPOLRR0LqPhMEMmm/eNzY7kCCB94xqRQj5ZMWtHmgC8ciDsOSLY8pD1ctUFGtbSZDLsIb5hFo7iZF95t6N0nMB6KtNz8xvHIHuJMbHi+NVCoN8JS0mkpteLbQbxve23fEM+4VSAKaA/MSQrCJvMm9j9h3xTn86oejSroBTdDFRjK+JI/Z91tfULdsAdR+HIBNO3Am8z37ACTqBNu0Ya2AXNnaaSEmsQdWtrKDPH9YEd8WnP1qpWkrKkkrK2BDETMb4W56i1Ieb5ZHmEFbiwkbGIscU5PM+GysTIQyebGSBsRtjKhW36A9Pyy1nL1ShQ1Go0KbzpdlWSSo+YyPKIwT1DNaS1M1FqsG837A0lU8KCTBgG49u+FP9NpoPAzBemA5ajWQEqD2P159CIi+GNGqlaioNajVdR53RzrcSQsrEIQFuZvOHejfoj0PqX9Bru+otTYAVlJvBsrxsWF5O7fW3ptLMAjUDKsJUyTIMGbb2x590npGunVcrpqVDADwCAAQIjckTefTBPwj1F6Ltla1SKZ/cM58waQPDk8Di/fbEOSN5RSDrDNyjgzABtMR6n67Ymh9Iv29R/CMRQgja/e5jg3+n54+KyJPJm4NuP4YiUJTsSPy9Djk9h7+U9sdCW/0B/nfHGHJ54g9v9sbJiJEW/yn0H6XxCvFxwSRaRG1/wCOO+EF/Fq5vOxG2+3+mOaxEmP/AFG9gf4YwSVBReABMjY9z3O+LpF7bXNvScDqRBM2v3Yc/bHatQQZ07b3HHvgi0Tf5Zg7HffcHjGO6h08vmaqEsilgdSkggBQfxbDi2NedrxYbbxcX/4xl6ojP1JG4W8ED5TtInjaT/DAbxZTj2DdRyUZxxtrpwD2jUs3HqLX4w0+FM0z0yh+btM+YfW2xHsOMBfEbFc1TImPNMC3DXkW22kfXEchUFLNNTj5vOAbiCb7/UR/rhB9xH/WMmK9E6RLAB1Hc8jubT9YxkctXNOVLBA9pOwm1wQR9MbulTC7RH0Ai8bG8TxjN/FXSFvUVVKkjWu4B3k+hOOiEqOSS9BepZyk6aZJcXWFgCY5O4IvYb4TIzCdY0sOL29PfBPTQKX7tQCZJJuYO4n8I4thn1XLpoDMyq4Fo3bcQRzt81vWcNJWARtRpvOqmhnnTc+tucGZFlpkvoXXwSdvX7Hn7YVZesZNoA77zx7f74N8UG5MAW24xKSaHjJPYXS6XWoq+qGULeWkKCZkbGcU5IeYRwP4AfxiMO6n7hvr+hwt6ZuPcfrg9m0WiqDaTAAXMDvvud9+IGJhtztbkET329Pbb0xev4v7v8Ex1/lX+8P1GANEGzSSsW2k7XntHMiJj8oxn+hdeGXJpsGagWnQN6bR86ngE3I9foXfU/nH9z/KcedP+9X6/rSw3ErbBzYieqZvpFHOUQQddPhlOkruTF5VpAJDdzttjOOuZ6c5Kg1KZO5BAnbYDyPvBjTtMYJ/8M/31f8Auj/tONr1Dd/cf58WqjkTsQU+s5XOJ4Djcg6GGzCTpB7g9jPYRbEMyczlBFP9tlhcg+Z1kkkabBlgH5YIk2xg+r/+crf3z/8AcpY9Fpfu6XuP0TA0MiGW63Rqr5l0jZjd1BN4K/MpJuZBFoxW/wAIZWtem+mOaLCPqpMEwJ+UXOEmc/8A9NP7n+VsS6x+9f3P6DBqgM7X+CasFTmC030tSmLkjzAbQGFx+He84Eb4GqUlcJXQQLEUyp2IAAveZO/GNV8F/u29/wD8bY2Lfz/7sMC6MQOkslME1dbDfykmxC79pIYTzjNdQuwb8VOuuoyBpfUARYWO9sendS2/xp/3Usear/51/wD6o/qMJLY0cm/YCTEXkbnexH5zi1d4/if59fri1tz/AHj/ABxLv7N/DHNWSreCjxBuYHHO82v+eIs/t7SYuTB+1/ri7Mcf3v8AKcD5X5v8A/7RggRZTInix7/Qf64pUwR+Rn6c/f6YtqbH2/gcczWx+v6YUYhRbfaJt5vvt6z9DiSpPlmxB2M8et8fZnb6H9BidTce/wDlwyQGReiPfcgesjad8ZTOt/8AH1NMSAoNgCPKxvA7bXP0xruob/f9Vxj6X/nq30/7MaSww8ezvxcR4lCIkMe39S8Y58ReXMUH4aQdv6uoH8m55wT8ZfvKfv8A5MWfF/8A0f8AD+jYQonhDrLOCqndht/h9eLfridVLmRIgiODfygkkX3g4XZL9yP74/7MManzH/B/HDQeCUlkxXVMlUogsjQDOh7H5haR33+o9MKOm5Z2qTVM2uw5MXtyN+0dsehdQ/cZj/H/AJcYfLb4tB+MlIfZjL5dqWiQpXZuebnuDb24HGMyshjbyjY9/wCfXBWd+Rf74/TByf8AlG/+Z/8ArxpYYUj/2Q=="/>
          <p:cNvSpPr>
            <a:spLocks noChangeAspect="1" noChangeArrowheads="1"/>
          </p:cNvSpPr>
          <p:nvPr/>
        </p:nvSpPr>
        <p:spPr bwMode="auto">
          <a:xfrm>
            <a:off x="155575" y="-1927225"/>
            <a:ext cx="5905500" cy="40290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AutoShape 4" descr="data:image/jpeg;base64,/9j/4AAQSkZJRgABAQAAAQABAAD/2wCEAAkGBxQTEhUUExQWFhMXGCIbGBgYGR4cGRofHB0aHBsbIB4ZHiggGBonGxwcITEjJSkrLi4uHCAzODMsNygtLi0BCgoKDg0OGxAQGywlHyQsLCwsLCwsLCwsLCwsLCwsLCwsLCwsLCwsLCwsLCwsLCwsLCwsLCwsLCwsLCwsLCwsLP/AABEIALkBEAMBIgACEQEDEQH/xAAbAAACAwEBAQAAAAAAAAAAAAAEBQIDBgEHAP/EAEYQAAIBAgUCBAQDBAkCBAYDAAECEQMhAAQSMUEFURMiYXEGMoGRQqGxIzPB8BRSYnKCwtHh8UOyBzSSoiRzdLPD0xUWNf/EABkBAAMBAQEAAAAAAAAAAAAAAAECAwAEBf/EACMRAAICAgMBAAIDAQAAAAAAAAABAhEhMQMSQVFhcRMiMvD/2gAMAwEAAhEDEQA/ANSjCe3M7dhzHr+eJtmLE2jvx374VMzHqOmnVdVFIPWWQyMPlCi0J6xBscE/E5ZKJdarUhTIZlVdWsHy6byRY8Ttjxumvyej2CqdQEe4n6G/rxibbX2/SLcD178Yqy+VqmksVdVRl1K1RZHmuBCEGALCwPfCfpOdzNXxm1UJSroVgjaSBMzJkmOxxujD2Q6zOUpOoFSmrDcEjzDmQReb74DynRqKEsqsbz52LRzbWTFz/MYp61VrUWpaWT9qfD0eGC02lhJFh2vxhrlqBFNQ766kGW0hATMzE2EflGM+1bBabLC/2399/SMQapBj8/8Aj2wuXqL1lepQpqaSk6SxjxNMTo07DcSxFxsZxLpucSvSWqo0qfKVJkhgSCJAIkTO4iR2wrg0gqSGNACbxaDDGNjxf1PHBxeTA2jfgnczwBeYF++BlBiRLHYlTIiDPInf8sJuu9ZcHwqLAVIJdhB8NOQZkBjMCb29ZxorNGY16j1SlTI8SoovsTfcAjSL2I2m+EPVut5SrTKPraTK6aZ8jXMqWMA347d8ZOvSrI5axYwTbU1zYmBKyO++CqL06jMGmmSTbSs8GZYqBaeD+eOhcaWRL8ZHKdZqJCN54IKsF+uoKxlSLbEjzH1w9p9QFcNUADOoEgCxkqGYiYUqGJiJtscJs10vykqGuNx5UPoJFxff1wV8O00GZFKuiEVfKrsJvuu8kgkRHeLCcUbi8iuFaGuW6ZVlqiaUDSD4l5BBhiE8pA2G2xJw1TIMzl61QRqV1RQIUgCfM0tEiYkYOaTYH9eJHpwMRRjyefsf/VPJP1OOSXI2UUEWK36fw9v5nHS3P+vqO3ritL3JBn25+vrGO2+ovaLzffb/AIxKxyvO0tYtEjaZ9fvx+eMr1Hp9RQWJuD80SIIEzO4MC07hdr41riBO32PHt2xygxIkGJ2sDsSdo9MVhytYJy408mKp1QaR1HzG3lvbho3gT62vjlfLiqyM1Twcw2zH93WtPmYXDxNzY2t23tbLKwIKgjkRv+W9owl6n8PhwAjlEJllI1KwvO/p+p9ItHmTJvjaMmmRfxilai1OppILJJU2BkNbUNoOJUqQBWBXEn8clSQSfxDVHl7R5+cPV6JmKcGnWAABsdcA7eUNIWdJ+kYg/wAN1nANVkZkYwbm0G3mWwBIA9BfD/yRfonRoBFLxEmkFaoVDBW1IRyAbags82wxGXTMAmj4tPMKZZJB03YSGNikjZptpkC2I9HydbLUbU2GklmWkUFR130BlAmDMbce+Lsl07MIKmmPO+oBtKkgRCvpBHYbSBN8K2l6Mov4LOr06hDipTVHVRpDAlnNi3hkEC6zAJvJ9sOPgrM+JlwG/wCm7UwbEkL8pMCNmH+uBuodLq1Kyk6QhfXp1aghUr5ZM7iSBp3tItjR5WiFHltJLH634A7cd8JyzTjQ8I07J1FBG4PNtz3O/wDM4gqTcAn3959Zvixac99o5ntO/YHHFpNB8sx+fP6Eb98c5YgyeY+X+ePw3sJxzwvbb2/gOxGCDQaRb31QORjgok8CRzNjIPZsajWV6BIk/n/vb/Scd0DeRtvzP39cXNljIuPUSSePQ98RpZdiY1eWOJtae30wGma0KukUy2czdTy6ZRF7iPmkmQbx2xV8cknKhBY1KyIJBPqLLHI3n/TEfhKoScw0lWatrKQQQrL5NWoC5mDvHfAvxNn1NSjT0VdNHMCo8UGk6FhdJ0kOCeVI2scdcU+/6It4NNXcoGaAYuANzpT6Hf8ATCD4HoacvqZdLVKj1GEAGWcAGB5tp3GCfijrPhUdKpVapVRvDCIzQTFzE6CA0gRwcS+F84Hy4WKoakiajUp6JYyxIiJE9jhafUOLA+rr4udyaFjK66k8DsRJmSRfbE/iTONTyjaLuSqAnfzRvIN4tM4Wt1ulWz9GrSFR0p09JqCk+7SoA2ky1xsBJnD3rvTjXy9SidOogFSfllYInSRO3f8A3LVNWD6F5egEREH4QFDALpEKSSZJg9zhX8FoBly3n81V2BhpsYF51afpGKa3Ua1agKNOm616hNN2dSAiqBrclTMMNgdpw8yGRSnSp0VZdKrCzzYyfLa54wrVIK2XU4gklSDcn0En8QmSb/XHl9Sg9XXXNtRLST8xF+NwCALngRj1wgRE2n+t6ffYRjzzOeGVp0iFUNWNibaWaQIPdo740HQx90Gmy0iz/ivqMXkH6+15JvA2BVXK5ev5S0MIIPyMfqwv2iCcMs9lw6iSe5J7+xAmxGFadNAYvKr5RIX5SBzogLJF53tOGW2zVgob4dekQ6OpYCAjAwIiCCDINhfTaPTC/qkqqkoRVpzpIMhr6uBfbvh3ns6tAosSNMmSRpiBuQeTuYFsVUqozTrTBtIZgR+EDzMYsV08gnB7O7aMka4rcG2ngCBwCZ2m5H54+8ANBDHcHm4MQLNa84spOe8/WdipiSscfX6YnR0iWF73Pk3U/ncnEayawdcradRF/wCq1geLzaIO3OODKmFM+bv6QD/V7yTx9sHMCFB03AkeUWgA9/b88cQWiIg28s8gDYzcfxxqQLAXyUhwDYiwvNuPluPXFwyQE6duB5rWYEXXuPzxbVXuYkEix9/607BvbE1n+qYAifYt/a5WT7xjUg2ys5fc8XOx942vviH9FJ2b66eJBtbtP2waHkb39za8RadojFagQT6etpEnnj+OBRrA63T9RnUvbSVkGZ7+npzj6vktU+b6wO+23Y/lgwCBN5m4vuRt81+Mdr1AtztInjcC1z6E/TBoFgtLIlTv/wC07f8AE4I/o4G5O1x+uIJmEgAbSYJKHi1/7s/UYtpsDtBjkH3P4R6YzRrZWtBdo+8n+b/rib04Mqu/oebdsT0QSR+hM2HcgC+Og/zb09e38cZGBRRIIYncGfSb8neMEae8b8R2HfEgL8b327+3f8sVmrB7CJm5F78D0n6jGCdMDkegGn/T0/MYlpmwaCe1/rYdzj4tMnSQfc97Gw4MffHHm+9oiJJgAWuL/i++MAmAfUxcm/v/AFv5jHFAkEnjaQfTubxioU4832IU7H/D2J+2LhTidwLfpczpjaRGAZiHq3SixNWi4TMgEBrEOJslTgjsTt+WD8vmHZVZ0ZGBErJgEQYBUQy3OCgdI3mLc9jHG9x9xjhQ9vzN943I4t9MUsxEH1M+s94H2WfvjlQg7yY9zEcbbzAxaFk8/XbZdxqvacVG3AMiTt6f2u7YHhiYc6RckfXiZ2A5xUhM9hG8nYAWuOTf6HE2UDtHFvodz6j74s0zJO+1vYWsfe+AE4Wkwbxf7tHbtitydUiYO1yPxe25BEfXH2kWO8CRtO/v6jEw9xHcWAFgCRwduffGAVZrMaUJJ2U2kH5ZGx98YjqlNVNF2K7oL99Sn+ONZ1KoBTddUkhQAT3YzIJ2kXwl6rlQ9Iw2kqVbVcxp0zsZIIkWPG2Gi8hf+TteoseZyi99ok73FrnFOYzS0SCVJpH8SiY99N1kncTODaVEEE2KkGJEiLjYgyD7HjbCLqg8NQKf7ITHlJNNp4K7/ba+DEa2QqTXqOUM+J5FXSGDILmbfLJJn0k41vSunJRXw15XzNbzsxIk3FpJsI4tgfofTxSUiRrYANMLpsYUTyTz9MO/Fu0EAejKY9Lj+yfyxpP4K2QVDNvWANQFyR3M7n74lUkKCTci4t/VA/EveBv6YmF8w23507SD+oNh6YHrPMXIj+0BtAUeU7eYmDGwwugF1OkGm1zz5N7L+s+npjoXiF+y3809/UfnirL1TKgtNhBJW8EgGY3j9cEtxBESLEgAjSRwp9PrgUYGpk6YYbiJASBPbe0GMC1+q0aTftKio1tSnSXsTI0KpYiR+uA/i3PPTRNB8OpUfQHtKjRLR6mANj39cZboHS3qavEIBSZKnW7yW0nU1+xvMflh4QvLEk6NDnfjEAQlKoxidTkU137fMb3FtsLq/wAU1jMNQQE7Aamj3Yx7GO++F3Uej01f5ahHHiQS3y3iAPy5ww/oR0FxBUC8cd57DD1FE7k3gqodcrnfMogPamuoRzvFxNo5xS/VczqAbMSNYNlQGw07qN5E4FzGVcOihgquSDqVYWBYCfaecAtlmdtdNKdQ6gsMiy15NkA0sRNz9ecOkgNyHTdUzavK5h3JM6WCe9vJab/c4ur9czi3UiwEakU95iIkj88LukCddRabaI8ywddMpYqf7IJieJwzbqisiwS1rLF/xb78gib4VpJmi2W5P41qKUXM0VEgHxKe6xeSjbiwspJnGuymeWsNVNwybdo4EjcHfHmFcMSTUSoqW0nQQFPfULiY9sWZHqaoFalV0lZbylZfvwZBJ7YEoXoeM2tnqvhxIHH970xB1kAQRNvxHuv22xlugfGdGsFWsRTciCymaZiBE2KmYE2xrgu1gTwYnmZEG4OJSi1somnopo09RJM+nzbwDa/p+mJ+GZ+9777xv3tizRAmIt29O2+2OOwiw24t3jACVsQBDSBybAQDPJ7Y+Q6lEKQCBsBbcHc97TiQSext/ZjkDg4sQdoE+1p9h3GFMUUwPTcdo49e4xBUBkH2Mxvpn14OLEB7m5H9aLm+w2M4tprYbjub8LF+9h3xSgAyiBaN+Itbfbe2ImoDEwL9wATb+zcz/HE3pRJkk/442IFh6yPfA+YzKoCXlUDXY6hF5gA3Y8W7+wwKDYRTqyCQR2+bncbDeTgXPZ9aYmqy0xaC7gb+XaJ/LGP+JfiWtCJRYJq2UGamm0klhAUiSFBBtbGTesAGpvUFQONLmqPlYQfmZtVMTckzPfvWPDeyb5Ph6BU+LaDDTRY1HO0DRTEwQS7QYEDbFf8A/JVawOh9Cm5CW27sb8zPbnGMzBbJ5jwp8SmNJDAnw6moeV1Y2ceYiR9D5cHUKzl4YxfYHe0SBzzvjS4mhockfTSplAL2ncn5mvfc3P2wZSrLEkAgx2jYekcnY4z1Jq0SG0gbF2NydUWvBJthTlPiNgXWsjIwsQsuCLw1rFY/m+FjBy0PKSWx7mkqoC9FvID8rnsRYKYvfgg2wmTqVQ1KTVVH7NgxET2mxtsbTJ+uCavxJSAs0ntogNMWkyR22i2A260GGpcvV1eiMRfgEDvG3ph+jW0Dun6b3LZxDBFQBuF86zclbAxJkH0xcep0wQPGSdyGeTZr/MObWnHn1LqNcJpSjUGrkU3DCwETp8o9cKqgf+jqPBYEFj8rQLCDLR6k+mAuIWU0tHrxzJKzII7qVI79u4Me4xfQG15PcE+3A2MTOPJvhykyLNJjTqU0k6SQGIuBBJBF+Qca34U+KTWrCjVharDUCAQtQC8QPlcduQSe+FcN14G/prF9zBAgQx3AO3+HFqaiP0kH0I/F/NsDOPLIB2g7TwR+LcCfzxblX9hE7xHpyR8rfkO2JmAviPpRrUNItUpt4iEibrNuTfGR6P1JddSNPnpoYESQuqY72YGZ4O+N94oDjzKNhunBM+s3P5Yzmf8Ahikacos1lJNJvKGlizKslSCF1FQY2/OkZL0VmeSsjA6TMGD6G0j0OCKbaTKm4/PC/wAU6l8RdTH8SWeAWA1rzJEAb+2JuYrDzCCNO0bk7yJB1AiNrb4o1ZLTG3VsgtUFT8pEzsRBEEHcEd8I8kjZZoFFXqXK1gzhwCSAsNKqdLNJBFu251DVFaitvMDB7bfltv79sLcvkkCgCFk2CzYz3PBwsZUmhpRzaA8qWGYJII1k3DMxBizEgwAdJBjkjDepUQFgjBSTBmBqNvxcLPBNsU5vppnWInYgd1AB9j99/XGeGXenVGkE03bzAxCd+0Dnnn0wrSfpk2vBt1DJZpbIAWMWbYXvtvgJ8m1S1akEcfiEXkX+WzX7ge+GuR6k9EgBTUpz5kPAt5kPBEHy86u+7ernFr0megVqMtij+RwfKdLFgCpAPY4ZWlgKpmFzPS9KFABqU7CAWWbtHfvz6m2Hvwj8QeAUoVb0T5VcyfDZjYX/AAcemw3wRmsmfmqUhTt8xqKVEGJJsRK32iDftjKZ3L6w8HWgkBpI1flqiTv9cN/rDF/zlHs1MXMzIPOnaRsOPTFhqWuPe/bfjtOMb8JfFa1dNCqf2wACsR+8A2EzCsN42Pe5xr6P1gi+/NzyY4/9WISi1sqnZ1Ko4O/rbcjgY6XB07we0/2jjujvzfZjwZ57iccZO0fYiNzuTa84TJgKmw3gSb/htuR+KwsMWqs3P8ztI1bwf0xBkiSAdoiDe4EXFhxiyoTI1Hn2+m2+oflhhgHNZoICxvsAqi7EyVUS1pt5jYHHm2f60zVCMxl0ZVaaayP2JAaAATDRaT+IjtY6H4iU18waCKW8BRUeanhgk7kMDpmNh79sZTOdNSaFRDUanUYKVqMdSmUBEqSIubzaZvjq4oJK2QnLOD7N9HbVTzDMzLrmpTjS1Im4kTIBSCABBkXuDi/4k6MqU0zGXY1aFSA953OlXUA9xBXgyTuMNeoJOezdFWpqrU31Fj8mgAppAOmQwIki9u+KOjaq2Qz9JxPhUhUQgHyz5inlM3ZQ23sMU9FA6tR6+SFQpq/oZjW7E1NDi1MBF0hVB+aRAHN8U5ZJYVBMWMb/AIhba1huO5xZ8OVDUp5qjUc0y9EMDUqMlNTTOowkS7kmwb+qbcEPpNeKQmxAIG14AuLxtHGNPQDTdQQQTEw9rWE3mw7g4AGQo1SiVQSAxpEyVkNcCZBNzxzhgKso1wJRbnggt69p2GKem3ra2JVA+oksQPItpE/KccfE6s6pq4k+r5CllgxoJTpeQy4Ua+86m9RzvOM1m85VH/VqBSZPnax8pjy2HH29MbLqhStYVIsQQu5k9yRGxwkzeWyysP2YchdQLVTySCIiJ42i4xTjmkrq3/30lODk6QgXqNUXWrUMb+ZvQxO0j+Axo/hHONUWslRmOpY0kkgE6laQ2wI7ngYB1ZWRKnUxBgaiQCSPmEQCRPvhr0fPZSlLIQpYWBY+bUZG5IMhY+mGnyJrEWCPHJPLEvwtVAroFgqfISCJuNBmIvMG+I108GsSFg03JW8QUM8CdjEem2DOl5TTWVwy6VfUYkmJk/wEYn1hdVWow+RidNiTs0iNgdJ55xu39i01/VHo2XrBlV1ICvpYbCAwkTbeSfvglItc8WLRYkgcQbcjvhb0Y6srQiR+xS95AAv+Lfc/QYYMDxtwb2KvYWY7kgYhQCSG+oHkxed4g/L7D64X9dzQUIpka202mR2tuYmT7c4MWieLkDsxkh5G5gTB37YA67kvFpHw4WoJ0GAYIY2ImysIU3xjWZfN5ESA0jUWB0jsYUgnfuwgEcYX5hoC0U8zSQ0zAiIIv3uDf2GD3fXqIJNyLkyGUkNTM7W2ncAfVS2TLkLRJeqSDCRyYDlrBQRue+LxROcnocZHPhqaqWJvcTJ7N6dji7MTbwgqqGm4/iDY/fAn/wDXq1EeedvLUQ2aYNiRaw2IwXSp6wJfzKPMxhSSBeeCb7Y36Yv7GVGLB4BPY2PtPaRhRnM3oznhVABQe6ETKkhdJ5LjUSCRtyNpX51AKoPmqVPwkaRYBVI4sRDEbY1PSqq1EXxB51tMzE7nV6+kTFzscL1QVKxb1TJ1aYmnBg73gmO+/OKaOYDoDUphdj3Pl2JIMi4n64u6x8QFaooeCVGwY7iT224PHPJvj7qNRAp1GnJ4uJBt2jj9cK04jWmKc9VouS0anMbamJtEwSY2idjtit8rpA06r7gGx77mAY/OMFJlgtMVPJTTfyxLTECTAk9vXEEqhqYeCASQL2IFjsNgbYdZJyXpn+pZYK37NvMCDBtBFrEXB7EbEnGy+HPjZmUJnNKtMCpEyNzrUSQeJ274yHUvmBEmdwLvydrD0HtiVDIt/wCpYAYg7jm1yP8AXfDtJxpgi6Z7MKkiYMEWOn0PMmd8IfizqPkOWpXq1QQdO6oZ43kiRHrjDZPrNbKmKTaaYiaTecEyCxiATtMrESeww26TnqeeKs48LMRqkkkOVEyDZgfl4/TEVxtO/Cna8G8qrPG/pPbse8YV9az4opqJhixVdIJMzc6TE6fcfng4uLGRpAkmBYLMmV2jy3xh+sZkVH8aojquopTK+eAIGsoIkQZvBwsI2x5SoQUM0kCkuX/pK3ZCysasFiYbw51CeB640K9BrmrSq5zwqVJGXSjMqHQCpaFFxebbicMMl1hHSBn9IXzMtOiVLK1gpCiQbd7x64T0MyiPOQy9atmWYk16y+I4BYSEGrTSnbzHvY47E7IUGfFRFBcwGqD+lZxyWiCVpBvKp1AESouLG1pjBfwN0qMvWDNetTY8eUaRonba5HpiHRugmlOa6gVasp1KhIchhYMxiHqAqQo/McMfhLrgzFesRYLUEBjaNLpMxAJaNvzwGYxXwznfDrl6jkVBQqEXlmdVK6ZCEEwZvG3phZ0ypYgX7mT2HHA2O42w0+Gcu4zFRgah/Z1v+qQBZojwkl7TYwLAzwUmVRlYKgt5RvckiJMHz7MBbjDUgNs2AjwSf7G4tsR2n8++BKOVqR5SAGg2W8RBBPBxfkg9MharUkGmILKGBJ09iI+m+O1K5YiDVrC1qY0ouqbywAYbiBtHrjhVp0jrUsZRS3StvEZQ021NEkEwYUwLk3jAlPJ0zqQVKUC4i5BEExzaZIxOnmlv/wDDE/8AzKggiBwnG9j3GPq3UagMqlGmOQosL3ufpinWQP5MeIOXp7FfwqLE6GEgXImRH/OFdbKK1iz7nkEb8cf7YL6d1OnVFSnqVmgjyggQVsCxgbX+uFNWiqOyq2ktAA0lrbC23pfAj2tpuh001aVhTZEA6l0k6gfNaAoNpG/scVrSYzoILM2kTOgk6VGzSAJOKaTBSo0EE7kqEBkeY3Jm42wU9JRpYLPbSRfzgxIG198VSf0jJ2tUbyh1SjSpKgfUtFEEBDIGxlWM7Ce0YHy3xXRMGmlQ+bSDoUCxsTcQsE89sU16JSQyEyYAuTf0X3HsAThQOmikmkEkDcmBuSRIEDCdYiOTRqF+JKMT5hpIVvJOz2IAmfKSScTTrdAxJYRt5RaNoiIMEnGJy9JhqB9NJ+pn2tiyvQlkJA8pkcmSP98ZwRu5q67ZOvUBYKDySGp7GwLCxFyb4Y5HKUqaxRRFDbinpgmDBa+oyJJn05xhvClw15UW37Rxv9ZxTk2fck6Sx9Yub3vHEDA6Y2Dv+D0plLHSNJEHy7A/LEqF8o+u3bCTqvw+xb9kxCzJgwbRNtinHfCbp+dreKAKhAgmxM7qBztAv9MG5n4irB/DmTpkyATGodxtvfGUWguSYo6pkKlKopramk+XUpB3Mx7KdrbDFuXq5mnVBRRVosLOqnyRfS2kjS0wBMzBOCsx1StmUGz0nEMvlA8xBLT2AmwvbEcp0urTIKmV1CxPEjgi+2KV9FsZ59KoQHXTQRezH1sCbT+ZOEWczo5BJFwzqoUWv63ufvhl1jp7VKaqhNMoSxa5s13HlIKjkGD9RGEbUXOmmCSu7VL8kmJ/hM7bYRpDWympnWuzEOmxj9YJxx3GgKCR2H4v+ZHPriGadPECUxMevzRsRxA7/wDOIJldJd9LGpG52BgR9O8dhg0kJks/oylgSFJBmR/O/wDrgejlGDlmZWvYxBHp+t8E9LYMPPdoIvZo94HNvtfFlYGxRS4FjYWuAB8wm0+uNfhgd0V4ESe0An1sfTA2cycNquFEGbwDOxiwM6b+nqcGnJ1UJclY4kjm14HrGJMlUAqaagMLQwme83B/K2N2oNGy6tX1sKCny/NWK9h+AX7frgf4QylMq4qAE+KwYyTeYRgCIW1u1ji3pTQDUqoJALbSWuGNjva4j+ODem9dWvT10qRYhQfkaDY2BNiZA2FsPFUqDd5Ml8V5D+j1ywphtSyLROg3QxdlgyJuQb4f5f4pylPLr4UUyVnwlAlW3sos2lxbUQDPOAviFq1ZWapRTSkhV1FNDN5dUr5mIE2iD6YzNLpZehrpKpCjS4upWTLGVOwEkiORffDChnVvidMxTuKi8qhMWi+sDkSLCLG2J/8Ah9SYVywOlCyqRBAOlkkbcFrG9gBgHJdAARKhadQLI1rESQfbsN/bDmhU8Cp/SQupNCKyaiJAfvsG8ysI59DjOlgydiHIZ5aWazr1DJQVkQaC3mYwLFoUk21G1iOcC/D1JK+Yo0yvh6jqqQYKrTViIvpAE7gHY740nXfhOo7NXylTxGfzOjH9owN20Mv7yNo33kzfFv8A4e/D6uHzdZILqaSQGgLH7RxAmC0rczbeMPjYBnT+CqJTXTqVPMmoeZQbiVIOkBlO5Ji5O3EKfw1WokharNpFy5Yd58pkTHryuHHV+pijSV6QAVTAXuAqwIEarCJv+YwqyPVMxWWKYZVtLwyqLC3A2We+++JtjIX/ABC9NBB0aRdnYKIA5tsSZO+1u2EOYpIaBOvSatkNjA7gGdU7DjfGozeUpVH0PqdtI1logggW07abfMb+mEGbUtW0p8iDsBAUAbWi/bGX0DWRd0CmKZqKWDOSQNtgOBtAAFhtJ2wZW2LSEPeJ/njHejZBKdYl4JZpUmTAaZF5j2ET64IzVIqGClVI2J2A4PpAxHkf9jq4L6iellxqMKApIVHKjcjVYufNvMemJZMqLORU0gnRKnZwABCiLiffvjlUFqhurEEMrBAdrcGSbgTj6ghnmCZgIAfm+Uj1/QTiiYkoOzX0/imk93pVlcxJ0h9JFrMDMXv7HFlXN5avq8KsglpCtKkQCxEOLmNJ35xjaCxsxBe0ExJ1GP3YIAubg9scUMKli1gTdWYwwiPO3lvHpY2vjNJi1I2Gf6KtWQdLqCTAYcTBMNvY2/u4+qdMmZELe5gAR78HGRo6z5qcqxUEt4YMzUki57Tb64tVX8niNIIMhg2oXJWNJ0Wsb3gni2Fr8hcX6h6UphgPEpxxDD+19ItggZFSFCuhsZ8wjdvXsJwp6B06lXZ1M2QFTIiTYm1iIbaIvOGdbpdIDLFqSyxioBefmBO4uCZ9ifoGqMopoZUOmMryIM+UDncGJ5Ejed8RzYFxClja1mW9wW2IHp2xR/QkakdPlqK+mV2NleCNohj62GHRpU9IV4LDvO/EcYeNvQkopYM81Cp4rX/ZiNOk+rTwCOOT9MWf0isjNqGpIkeVpnyQC0x/W/L1xd1zN1KOlkVXv5l2kbgSNjtczgjpfxDQeYd13lGVhEEKeIb8QnBX0WgA/ETRpWhriL6yBtyAotaPrhT17qdQpExPA+sgc3+/0wZ1/qZJIUmOCZIAnt+g7nGeNNagOqoSwO4P5959bfbC1bsN4K8llS1QMSCNJMwZViDF7iIj0vGNIia0BJgnf6Hjt/virpVIBYgH22+vbt9MG0VM2+WTIHvP8+2Em7Zo4Aq2W0wEICkbRuR7Yrpl1YqsEaJFufc+oOGNWD6z/vtgihRlSRFhe3HbAsakwCtljEEyN7zt97bH+YwHWrqCRDH+6OeDJtyfXDLNvTEB0Zl5gT/ztcfli5VpBCyeUbxBk2vbnt2xrMkgyj1LRVNIeH51lAR57mGO0QLDaffGoqhmp6SSrE3IOkKbA9oF+3POMQaGqoAwirSEaSdKuBxK3BsIPqe2Nd0wl6YDxriW0mwJt5S1z2nvf1xexDL53P6Kq5cANTcaS0nUrHdeF3HaL8478D1Wp18zlWsGUVEF5MGHHYyCNr4ZfEtNdBOmIjSxglTqBnsYYYx/WurpRrUc1SaWQgui3aDAYQPSRGCsivY3rdPNNXplySHLqTuFMDTPsRgLqzMVp0aV6lY6VAiQqxJ/kbY0nW+ls1ajWo3GlgxGxRxqBv2PbAnRuju2bdnDAIgSlMxpggmBteb7z6Y37G9sZ9PyQU+Hq3SNUglRpITdRpYADc2xT8K5Ktlcv4NZxUqapVZYhUkaBJYAGRJ7X3tLrK05Yu0hmJAHN+J2I02E2MjnHajIja2MlpI24kQJ7C2oxBtzGMsIwHW6atUftCAm4C+WBMgj+yRpB/LecZ/4i654JSlQWHJ8pYaaawQTc7XmATPecKfi340qsWpZYGxM1ALra+jVcGJub+awFsZHI5gOWOYZjTpJ8kyXg+VFDGQbyTPHHBUbNdG7zWbp5dZN6jm2ked2g3J4Qb3taZvGF3TqjBa5YDTZEIHmJIBY3P2iOcZ1M9TqVhmK7FYHhoiCVW40jdQbx9Z4AxrsmadWkfDM7ltcSJlr9oiJ2xmqFuxHULeIoPb03UyL7kxOHGaQs7FVJG9gSDIB+uAM9Rpo7UyVNrHaJDBtj3nntgrp+sgKrPpCW+ZQL6QLzaRueCMQ5INu0W4eTqcXoxsSgUTPmgARPc2H8cRTLUV/EphvwAEAgT7bSecUpTBABcDUZOkmoYCwfMTEhpO142xGvSDEDwpAsCxhbgiVVfYcDeRhf436yj5m9IKJoqNKmWPCiYi5FrDf1wLVqsAWgIh+QuTqNhcKBfmO8DB1bIVGguW028qgIlpC/KLmLb7DA5o6QFpqAAI5PaLnDRjFfkSXJIoQs2zOYmwUKDcEfN6W++Cr/hp01ifm8zHtebQSRbcYtRBsT7z6/wA/lhnlsosAaUqd/OAfQQwBmSPscByoVXLYi/pFVWdhTSGUIFVoAAMyBBieb/hGJDMVtNOFYGmSYDWuDZYI5PPbDuvlr/u0pqB8zOI/S9u18LMyqW0tqnmIHruZj1/TGcuzse3FUizpucaWlSutgTPcKBuLC3r+uGLZj19BP/PrhTRqBQWcShkCJMlYJFvQYszuQVoqU1CAHUw4a8L81xAvY8YPV/RXO80V5rqqaTp1VWEhVWApIANnJ99gdsJwugytBUj5f2hIBMi4mJOok/lxDRKCIFLkFiTDGJn9Fva2JtT5i/aOe/fBUkhHbM89RxpuWbVLEx67dhwP44L6bVD1PMD4izE7MDNxa5AkW/jgmhkAwJKqKiiDo2iW0+03474ur9P1hCp01V/FEk95E9jtYYzmgJO6LaR8rJ8oIiRFh/P1xdlMuyAB2DSTfaVMaR7gR5ufyxYtASSS2ji3vfmPzw4HTxVpwSpEeUgiR3HFwN8S7FVHFAoywi3zen/F/tiQdUEOzajsB+IbG3PrifTMu9J4qAus2MzbgmMX9YrUy0BA0d+8b2/mZwUg2qFWczAqDyGyfh7SYJtxP2wHmlYU/KDJsSBMDkgcmMMsuygxpETJjeB+uLM6wJ8qkCPT8hwPpztjUrsHgz65ktTCtT/e0o1CPmWx55g4QdW6q601qU7oZB1bKwEwdhHEk9sabP5jwVL6VJG0DSSSYUSZIBE/a2MV1DpbVqlPU1Ok5YvfUFQNKmQD2MA3xTjeKYssPAibqlXMEmo7FmsFW7CIWFKrYgiSFmZMnBWayIphmqiCzEmmu7Ej5L/62xpuo5rK5FYQmrmlgOQQz7Q3iNslOQpIA/XCfJ9NqVorVivhMDp0raoTfQin/pbEkmT+WKtiVZpPhzrFGrQoo1VKT0k0/tLBgJClWsG8sTvE4e9NqiSVem2oggBlMiTPlEQSB/r6ZPpHSQoNWsss1glioF4mZk2IPa3bAVehQ8XMU6oWnUU6qRRRJU3ULp/EDJi+7dsT7W8Ff48bPSKtRoMX99vUHbzbwtoG5xm+o9Aq12Bq1TTRWDaU0km43YyTbYRA0iBfCxvjKv4NMLR85BBrOQqKQQVfSZLFha1598Vr8Q1mDfttRPmAooV0CfltuA1gT/HFGiSGFXoOUpQ9V1jd2cn5SYWooLXkiLCBPoMUDreTYxSyhqhx59dNaaBdTAiY3vzvYegW5b4aqyGFBadoVqja38wDRpa8yxEHb64t6p000qFSo9VqhCjSgICyzW2OoCIOmLfXGwbYt6lW8Z1NRaNIKR4a0wSUTSAEIEDUGUEkdtsUUulavMlBnMGWY+GsFbiORMW+nGLPgvqK68xUqVBpAQqxddK3YSCDPmj03GJ0s++ccOpKZSkb1CxVqjDTpCEH5e/1w3X0Wwp1csRFNWuIUTA3gEn2w86V8M0nK1KxeqzKDpYxTg8Feb8zzjK9QzkvFJSRN1VhqXYXJH172Hrjf/CuYDZSixHmZLm0yDESLfbEZtpbHhlgPWs1oPgUPBo1IBdzC6QbgLF2cwWFon3OARnqWWgVCHrN8hJBVxtq9DPBwx+IeiNUqpWpEawy6lNvlMhhNubiMI6FNHLLUQVVDuR4jQAqkmYBAJLXgzEjtGFVDWw5mqVmnVAUbkwoE79lE2+uBTQkwlxNrRqki+BOo9QZXppSJalVQVPBgs6kyLaQdXHMc8Thzl5ooWKG4gOCCBsd1MqT+mNVbNsS9a1UVIA1vMALcgmQJ7iZNuMGVunNTphmIYgQdJmWABMA4ryOXVqor1d0JKEzp1QB9gL4+qddDX01G8x0gDUTY+YLNpH1w/RNCqQCGKimKw8zU/EP4SihVmQZ3JmL4JqZU1qVIqoVakMRbUo4sDNws7dsTWhnqwlaDgsRpLhQAukGCpabkb29rYmchnnICL4ZETqdCCCIQCNUXEcd8LS8Gsa5TKKFFKw0IQZuCbG5IOonFFXIW+ZIgn5hFiLW5wDWyeaBAqI0EBWdQGiYDNK2EWuRgahnPKaJ1a0JUbljIlWJiJOC4pqxXJrBPMdPFZ1p6wumTM+VtWm24BIMt6RPGDvCFGm1Sp5mECZAXVwNNzBaJg4SJ/SZKpSqaiAurQ/4hYzpI3HaMEVOpkOviyj02MK4KjUAfNwuwmOABhXG6CpUXfCq1fErJUE2UMr2hgrExAAJnDvqqU0pOQoFQiJEWkr/AGvfedsZ4/Egyzu4XU1Vy5ggCbjSTM6vWwx83X1riIcEkQpPzRaN4tHcYZ8V/wBjd8UaPoZSrTPcjS97byLTvf6RinQ1Go0fu5iZsTaDGzc/c4WdEz5pKwaxJ2E8WDAau3rivqPUmqE9t+bCZtf8sL0Ru1rIZX6gAYUlSAT81iO5B3ud+Z2xVTHjTsVb5iQQBJMffgYUZan4kTcSJJB77/cf84fv1Naa+HSSWHJ2HGo9yfthZSekMlewtOmikp0zJMsSDqMb99UWAO094wipK7O1WG0W9hP8j7Y0PSc2WDBypKwZpkFSG2FxuDaPQdsWZvLhmlm8gHyny6eJMkxxxx6TidtD0mDdZz/nRJCoAWIMHVMaRBEyYAje5wkNNqh+URyTt9e4njAOd65UqE1EWlFyC81CAoaIC2MFYxU9evVIlm07w3kUSFiVF4tv99sdKi0iTyyxq2Up1qi1ENdxDKqsRSbzQWYRdvTextjQUq5bRXe8sFEqVVZgLECIsB635xnstTpo6Guni0gbhfLpM2aB2EzcE4atUC0TRlmpup8CsoJkTqST5ijDbSYNpjCzzopBddjypUJ8SmLHSGSTa86QRvAYRzEi9pxn+pr4yrXpkpVSziJKwY1EAEnSbEDgm/GPurZ5mRXAdGQeZiCF0uBKk2F32t3wtyWZeqzvLKD80LZyBFtW49LbYWKayO3GsmryvwdSN6jtWJSCzfuvmDBgAQQOA0nkGYBGiNEIuikoUAEKoMGN9IMEq03i8zPsB0CnFOm2skgRczAMwORHEdwL8YcIwKnYXidRj3DboZ/mBi2zmeDO5L4uyzzSqVArDylagKyZ+UgiDB2Mk3B98f8AHXUvFzIoUtTKm0OrM1Vl2UyYKrAAYSdR7DG2z/QcpmiTVpKz7E6RqgWjVSMmPPE9/bCvJ9Iy+VZ2oofEuBfU/Nl1E6Z8vmmYMYZNAAcl0BUy+nM+HVLMKjKQuimVgKFPoojkTbvhX1GtUrvopArSXmIO5nQsWE9+DgvqCZ2smlUFJHsSzhWJAHlkGR38vOHXTch4FMArOhSGILEHfzknzGNNuLkc4zdmoRVOleDSECF2Y7mQJu3Jjn2w9/8ADnNFqDUyB5WLqb3SpcXJkkNNhbbbCuvWpNLVqhCCdGmFgcAzYWnAlDMtQqI9DdfwE/MrcEmZN7RhJK0aLpnpeuYuLR7fY/zfGdzfw2C7FXC02nyw2oaiC4DagLzYcRHbDvpXUErp4lMg30kTdTyjdj/rict3Fr7jce47YhbRUy3xB0MimXog+IUWm4DEwgtIVdomCR2HAwlz+bDCoobSjKEFNP60TqNzsI33JOPQ1Qjck+sxzPFjjpAkSJMmPln5gd952+2Cp/TOJh8l0WrXoIAClKdJNQEOfKRPmHNuI79sarpnS0y6gIG1HdyB4j2NyTYCLRg9QZ/Fcxx3xFqPcHUBHHb87nGlJyCopEAswBa3eSO289iMVxtYTeNWk33A8vtglh2BF/TiJ/TA9RQZ9JJtyGmJ74mxi7KjzRBue8H8F9442xZX/EPMIkTaeDijJxJi+/Hrtf2i2LKlGRMXAt5b7W+pBnDLVCNZJhYBiT9SdiY2jjGH6gwFWqQqmaoBmWBDaAbAmBGNtVHfv2P9b+b+uML14quYqFtMeOnIAEFImRBsffbbGKcdWDUadM1VVlVh4tRSIkGJJBiIA9Z4520XUfhjLGm60aSI8NoZCy3I1C6sBycIaVMLXqAz5amvvZhJAnYXP+2N3kapYKSZtE8SNjtAkce2ApP6bkj6eVVOnVlA0VXc7afK0CTwwn8QvPGBlzVQCWBJEiCpH2Ci83m/bGt+KMi1OsxUwr+ZQRadyJ5uP0wsyGdrVIUUkLwQRBYLxwYB254GOhStHNQsoZiuxH7PSvOqxItsBfa4OGIpI58yAmIJ7gGRt2J7YuqZVqflqRJuCLiDt/p747HadP8AIxKf4KQsf5DN0wNFJRx7TYaiZBJnaNvWcdz1SuiyApAN5Em8TbaPpPPtmsr1AavIniAGCwaFBBEgEXJ9tvph5T67V8pNNCGYINNQljftft/vfCUx7EGVy4NSgiDSoqAnTYBQCxNuOfzwRnW8WqzAGGJjn05/XB3TKQWk1SQXhpsbbqq/U3n0GAMl8w9Nr/7YtNm4kXNkGZWBG62HJm33wNkHrZTUyDXRMFqbEyZ5EDyOL3ibj2xo6BtYEC9v+dvYjt74jXTUNIAjtEROwt6frtiaZVpMIUU69EOo1I4IYCARY6lIOzAeg2BtscdmqJy1UIFPhwPMWktAu4ETIsCD3+7mjVOTqeJBbLOf2oEEow/6i7mx3Hphh1Hpy16elrqV1U6lM2bs67kET5lvAkzfFotHPOLRR0LqPhMEMmm/eNzY7kCCB94xqRQj5ZMWtHmgC8ciDsOSLY8pD1ctUFGtbSZDLsIb5hFo7iZF95t6N0nMB6KtNz8xvHIHuJMbHi+NVCoN8JS0mkpteLbQbxve23fEM+4VSAKaA/MSQrCJvMm9j9h3xTn86oejSroBTdDFRjK+JI/Z91tfULdsAdR+HIBNO3Am8z37ACTqBNu0Ya2AXNnaaSEmsQdWtrKDPH9YEd8WnP1qpWkrKkkrK2BDETMb4W56i1Ieb5ZHmEFbiwkbGIscU5PM+GysTIQyebGSBsRtjKhW36A9Pyy1nL1ShQ1Go0KbzpdlWSSo+YyPKIwT1DNaS1M1FqsG837A0lU8KCTBgG49u+FP9NpoPAzBemA5ajWQEqD2P159CIi+GNGqlaioNajVdR53RzrcSQsrEIQFuZvOHejfoj0PqX9Bru+otTYAVlJvBsrxsWF5O7fW3ptLMAjUDKsJUyTIMGbb2x590npGunVcrpqVDADwCAAQIjckTefTBPwj1F6Ltla1SKZ/cM58waQPDk8Di/fbEOSN5RSDrDNyjgzABtMR6n67Ymh9Iv29R/CMRQgja/e5jg3+n54+KyJPJm4NuP4YiUJTsSPy9Djk9h7+U9sdCW/0B/nfHGHJ54g9v9sbJiJEW/yn0H6XxCvFxwSRaRG1/wCOO+EF/Fq5vOxG2+3+mOaxEmP/AFG9gf4YwSVBReABMjY9z3O+LpF7bXNvScDqRBM2v3Yc/bHatQQZ07b3HHvgi0Tf5Zg7HffcHjGO6h08vmaqEsilgdSkggBQfxbDi2NedrxYbbxcX/4xl6ojP1JG4W8ED5TtInjaT/DAbxZTj2DdRyUZxxtrpwD2jUs3HqLX4w0+FM0z0yh+btM+YfW2xHsOMBfEbFc1TImPNMC3DXkW22kfXEchUFLNNTj5vOAbiCb7/UR/rhB9xH/WMmK9E6RLAB1Hc8jubT9YxkctXNOVLBA9pOwm1wQR9MbulTC7RH0Ai8bG8TxjN/FXSFvUVVKkjWu4B3k+hOOiEqOSS9BepZyk6aZJcXWFgCY5O4IvYb4TIzCdY0sOL29PfBPTQKX7tQCZJJuYO4n8I4thn1XLpoDMyq4Fo3bcQRzt81vWcNJWARtRpvOqmhnnTc+tucGZFlpkvoXXwSdvX7Hn7YVZesZNoA77zx7f74N8UG5MAW24xKSaHjJPYXS6XWoq+qGULeWkKCZkbGcU5IeYRwP4AfxiMO6n7hvr+hwt6ZuPcfrg9m0WiqDaTAAXMDvvud9+IGJhtztbkET329Pbb0xev4v7v8Ex1/lX+8P1GANEGzSSsW2k7XntHMiJj8oxn+hdeGXJpsGagWnQN6bR86ngE3I9foXfU/nH9z/KcedP+9X6/rSw3ErbBzYieqZvpFHOUQQddPhlOkruTF5VpAJDdzttjOOuZ6c5Kg1KZO5BAnbYDyPvBjTtMYJ/8M/31f8Auj/tONr1Dd/cf58WqjkTsQU+s5XOJ4Djcg6GGzCTpB7g9jPYRbEMyczlBFP9tlhcg+Z1kkkabBlgH5YIk2xg+r/+crf3z/8AcpY9Fpfu6XuP0TA0MiGW63Rqr5l0jZjd1BN4K/MpJuZBFoxW/wAIZWtem+mOaLCPqpMEwJ+UXOEmc/8A9NP7n+VsS6x+9f3P6DBqgM7X+CasFTmC030tSmLkjzAbQGFx+He84Eb4GqUlcJXQQLEUyp2IAAveZO/GNV8F/u29/wD8bY2Lfz/7sMC6MQOkslME1dbDfykmxC79pIYTzjNdQuwb8VOuuoyBpfUARYWO9sendS2/xp/3Usear/51/wD6o/qMJLY0cm/YCTEXkbnexH5zi1d4/if59fri1tz/AHj/ABxLv7N/DHNWSreCjxBuYHHO82v+eIs/t7SYuTB+1/ri7Mcf3v8AKcD5X5v8A/7RggRZTInix7/Qf64pUwR+Rn6c/f6YtqbH2/gcczWx+v6YUYhRbfaJt5vvt6z9DiSpPlmxB2M8et8fZnb6H9BidTce/wDlwyQGReiPfcgesjad8ZTOt/8AH1NMSAoNgCPKxvA7bXP0xruob/f9Vxj6X/nq30/7MaSww8ezvxcR4lCIkMe39S8Y58ReXMUH4aQdv6uoH8m55wT8ZfvKfv8A5MWfF/8A0f8AD+jYQonhDrLOCqndht/h9eLfridVLmRIgiODfygkkX3g4XZL9yP74/7MManzH/B/HDQeCUlkxXVMlUogsjQDOh7H5haR33+o9MKOm5Z2qTVM2uw5MXtyN+0dsehdQ/cZj/H/AJcYfLb4tB+MlIfZjL5dqWiQpXZuebnuDb24HGMyshjbyjY9/wCfXBWd+Rf74/TByf8AlG/+Z/8ArxpYYUj/2Q=="/>
          <p:cNvSpPr>
            <a:spLocks noChangeAspect="1" noChangeArrowheads="1"/>
          </p:cNvSpPr>
          <p:nvPr/>
        </p:nvSpPr>
        <p:spPr bwMode="auto">
          <a:xfrm>
            <a:off x="307975" y="-1774825"/>
            <a:ext cx="5905500" cy="40290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2" name="Picture 2" descr="http://static-content.springer.com/cover/journal/334/9/2.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928993">
            <a:off x="6781319" y="3724044"/>
            <a:ext cx="2037102" cy="2716137"/>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ttp://www.thehistoryblog.com/wp-content/uploads/2009/07/ventotenesite5.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6487251" y="8949"/>
            <a:ext cx="2455934" cy="18430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3">
            <a:schemeClr val="lt1"/>
          </a:lnRef>
          <a:fillRef idx="1">
            <a:schemeClr val="accent1"/>
          </a:fillRef>
          <a:effectRef idx="1">
            <a:schemeClr val="accent1"/>
          </a:effectRef>
          <a:fontRef idx="minor">
            <a:schemeClr val="lt1"/>
          </a:fontRef>
        </p:style>
      </p:pic>
      <p:pic>
        <p:nvPicPr>
          <p:cNvPr id="10246" name="Picture 6" descr="http://www.heritagedaily.com/wp-content/uploads/2013/02/romana1.jpg"/>
          <p:cNvPicPr>
            <a:picLocks noChangeAspect="1" noChangeArrowheads="1"/>
          </p:cNvPicPr>
          <p:nvPr/>
        </p:nvPicPr>
        <p:blipFill rotWithShape="1">
          <a:blip r:embed="rId12">
            <a:extLst>
              <a:ext uri="{28A0092B-C50C-407E-A947-70E740481C1C}">
                <a14:useLocalDpi xmlns:a14="http://schemas.microsoft.com/office/drawing/2010/main" val="0"/>
              </a:ext>
            </a:extLst>
          </a:blip>
          <a:srcRect l="15156" t="18255" r="33438" b="9720"/>
          <a:stretch/>
        </p:blipFill>
        <p:spPr bwMode="auto">
          <a:xfrm>
            <a:off x="62411" y="4296232"/>
            <a:ext cx="2637382" cy="2471487"/>
          </a:xfrm>
          <a:prstGeom prst="rect">
            <a:avLst/>
          </a:prstGeom>
        </p:spPr>
        <p:style>
          <a:lnRef idx="3">
            <a:schemeClr val="lt1"/>
          </a:lnRef>
          <a:fillRef idx="1">
            <a:schemeClr val="accent1"/>
          </a:fillRef>
          <a:effectRef idx="1">
            <a:schemeClr val="accent1"/>
          </a:effectRef>
          <a:fontRef idx="minor">
            <a:schemeClr val="lt1"/>
          </a:fontRef>
        </p:style>
      </p:pic>
      <p:pic>
        <p:nvPicPr>
          <p:cNvPr id="10248" name="Picture 8" descr="https://dorsetcountymuseum.files.wordpress.com/2015/07/druce-farm.jpg"/>
          <p:cNvPicPr>
            <a:picLocks noChangeAspect="1" noChangeArrowheads="1"/>
          </p:cNvPicPr>
          <p:nvPr/>
        </p:nvPicPr>
        <p:blipFill rotWithShape="1">
          <a:blip r:embed="rId13">
            <a:extLst>
              <a:ext uri="{28A0092B-C50C-407E-A947-70E740481C1C}">
                <a14:useLocalDpi xmlns:a14="http://schemas.microsoft.com/office/drawing/2010/main" val="0"/>
              </a:ext>
            </a:extLst>
          </a:blip>
          <a:srcRect l="33950" t="19821" r="12421" b="17851"/>
          <a:stretch/>
        </p:blipFill>
        <p:spPr bwMode="auto">
          <a:xfrm>
            <a:off x="2126826" y="4566259"/>
            <a:ext cx="2345609" cy="2042094"/>
          </a:xfrm>
          <a:prstGeom prst="rect">
            <a:avLst/>
          </a:prstGeom>
        </p:spPr>
        <p:style>
          <a:lnRef idx="3">
            <a:schemeClr val="lt1"/>
          </a:lnRef>
          <a:fillRef idx="1">
            <a:schemeClr val="accent2"/>
          </a:fillRef>
          <a:effectRef idx="1">
            <a:schemeClr val="accent2"/>
          </a:effectRef>
          <a:fontRef idx="minor">
            <a:schemeClr val="lt1"/>
          </a:fontRef>
        </p:style>
      </p:pic>
      <p:pic>
        <p:nvPicPr>
          <p:cNvPr id="10250" name="Picture 10" descr="http://www.iadb.co.uk/romans/getimage.php?F=images/0731.jpg&amp;W=200&amp;H=150.09380863039"/>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85244" y="5082112"/>
            <a:ext cx="2085419" cy="1564064"/>
          </a:xfrm>
          <a:prstGeom prst="rect">
            <a:avLst/>
          </a:prstGeom>
        </p:spPr>
        <p:style>
          <a:lnRef idx="3">
            <a:schemeClr val="lt1"/>
          </a:lnRef>
          <a:fillRef idx="1">
            <a:schemeClr val="accent1"/>
          </a:fillRef>
          <a:effectRef idx="1">
            <a:schemeClr val="accent1"/>
          </a:effectRef>
          <a:fontRef idx="minor">
            <a:schemeClr val="lt1"/>
          </a:fontRef>
        </p:style>
      </p:pic>
      <p:pic>
        <p:nvPicPr>
          <p:cNvPr id="10252" name="Picture 12" descr="https://covers.openlibrary.org/b/id/6484325-M.jpg"/>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21003520">
            <a:off x="1023434" y="1571994"/>
            <a:ext cx="1321053" cy="206965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http://www.villa.culture.fr/mediatheque/communs/images/grandFormat/0/112_2.jpg">
            <a:extLst>
              <a:ext uri="{FF2B5EF4-FFF2-40B4-BE49-F238E27FC236}">
                <a16:creationId xmlns:a16="http://schemas.microsoft.com/office/drawing/2014/main" id="{4837476A-2FE1-425A-B5B3-E2FA1C9CA9AA}"/>
              </a:ext>
            </a:extLst>
          </p:cNvPr>
          <p:cNvPicPr>
            <a:picLocks noChangeAspect="1" noChangeArrowheads="1"/>
          </p:cNvPicPr>
          <p:nvPr/>
        </p:nvPicPr>
        <p:blipFill>
          <a:blip r:embed="rId16" cstate="print"/>
          <a:srcRect l="11660" t="14356" r="6049" b="8640"/>
          <a:stretch>
            <a:fillRect/>
          </a:stretch>
        </p:blipFill>
        <p:spPr bwMode="auto">
          <a:xfrm>
            <a:off x="4375649" y="50500"/>
            <a:ext cx="2292726" cy="20189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48322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0252"/>
                                        </p:tgtEl>
                                        <p:attrNameLst>
                                          <p:attrName>style.visibility</p:attrName>
                                        </p:attrNameLst>
                                      </p:cBhvr>
                                      <p:to>
                                        <p:strVal val="visible"/>
                                      </p:to>
                                    </p:set>
                                    <p:animEffect transition="in" filter="fade">
                                      <p:cBhvr>
                                        <p:cTn id="7" dur="1500"/>
                                        <p:tgtEl>
                                          <p:spTgt spid="10252"/>
                                        </p:tgtEl>
                                      </p:cBhvr>
                                    </p:animEffect>
                                  </p:childTnLst>
                                </p:cTn>
                              </p:par>
                            </p:childTnLst>
                          </p:cTn>
                        </p:par>
                        <p:par>
                          <p:cTn id="8" fill="hold">
                            <p:stCondLst>
                              <p:cond delay="1500"/>
                            </p:stCondLst>
                            <p:childTnLst>
                              <p:par>
                                <p:cTn id="9" presetID="10" presetClass="entr" presetSubtype="0" fill="hold" nodeType="afterEffect">
                                  <p:stCondLst>
                                    <p:cond delay="5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500"/>
                                        <p:tgtEl>
                                          <p:spTgt spid="8"/>
                                        </p:tgtEl>
                                      </p:cBhvr>
                                    </p:animEffect>
                                  </p:childTnLst>
                                </p:cTn>
                              </p:par>
                            </p:childTnLst>
                          </p:cTn>
                        </p:par>
                        <p:par>
                          <p:cTn id="12" fill="hold">
                            <p:stCondLst>
                              <p:cond delay="3500"/>
                            </p:stCondLst>
                            <p:childTnLst>
                              <p:par>
                                <p:cTn id="13" presetID="10" presetClass="entr" presetSubtype="0" fill="hold" nodeType="afterEffect">
                                  <p:stCondLst>
                                    <p:cond delay="500"/>
                                  </p:stCondLst>
                                  <p:childTnLst>
                                    <p:set>
                                      <p:cBhvr>
                                        <p:cTn id="14" dur="1" fill="hold">
                                          <p:stCondLst>
                                            <p:cond delay="0"/>
                                          </p:stCondLst>
                                        </p:cTn>
                                        <p:tgtEl>
                                          <p:spTgt spid="10242"/>
                                        </p:tgtEl>
                                        <p:attrNameLst>
                                          <p:attrName>style.visibility</p:attrName>
                                        </p:attrNameLst>
                                      </p:cBhvr>
                                      <p:to>
                                        <p:strVal val="visible"/>
                                      </p:to>
                                    </p:set>
                                    <p:animEffect transition="in" filter="fade">
                                      <p:cBhvr>
                                        <p:cTn id="15" dur="1500"/>
                                        <p:tgtEl>
                                          <p:spTgt spid="10242"/>
                                        </p:tgtEl>
                                      </p:cBhvr>
                                    </p:animEffect>
                                  </p:childTnLst>
                                </p:cTn>
                              </p:par>
                            </p:childTnLst>
                          </p:cTn>
                        </p:par>
                        <p:par>
                          <p:cTn id="16" fill="hold">
                            <p:stCondLst>
                              <p:cond delay="5500"/>
                            </p:stCondLst>
                            <p:childTnLst>
                              <p:par>
                                <p:cTn id="17" presetID="10" presetClass="entr" presetSubtype="0" fill="hold" nodeType="afterEffect">
                                  <p:stCondLst>
                                    <p:cond delay="500"/>
                                  </p:stCondLst>
                                  <p:childTnLst>
                                    <p:set>
                                      <p:cBhvr>
                                        <p:cTn id="18" dur="1" fill="hold">
                                          <p:stCondLst>
                                            <p:cond delay="0"/>
                                          </p:stCondLst>
                                        </p:cTn>
                                        <p:tgtEl>
                                          <p:spTgt spid="10244"/>
                                        </p:tgtEl>
                                        <p:attrNameLst>
                                          <p:attrName>style.visibility</p:attrName>
                                        </p:attrNameLst>
                                      </p:cBhvr>
                                      <p:to>
                                        <p:strVal val="visible"/>
                                      </p:to>
                                    </p:set>
                                    <p:animEffect transition="in" filter="fade">
                                      <p:cBhvr>
                                        <p:cTn id="19" dur="1500"/>
                                        <p:tgtEl>
                                          <p:spTgt spid="10244"/>
                                        </p:tgtEl>
                                      </p:cBhvr>
                                    </p:animEffect>
                                  </p:childTnLst>
                                </p:cTn>
                              </p:par>
                            </p:childTnLst>
                          </p:cTn>
                        </p:par>
                        <p:par>
                          <p:cTn id="20" fill="hold">
                            <p:stCondLst>
                              <p:cond delay="7500"/>
                            </p:stCondLst>
                            <p:childTnLst>
                              <p:par>
                                <p:cTn id="21" presetID="10" presetClass="entr" presetSubtype="0" fill="hold" nodeType="afterEffect">
                                  <p:stCondLst>
                                    <p:cond delay="500"/>
                                  </p:stCondLst>
                                  <p:childTnLst>
                                    <p:set>
                                      <p:cBhvr>
                                        <p:cTn id="22" dur="1" fill="hold">
                                          <p:stCondLst>
                                            <p:cond delay="0"/>
                                          </p:stCondLst>
                                        </p:cTn>
                                        <p:tgtEl>
                                          <p:spTgt spid="10248"/>
                                        </p:tgtEl>
                                        <p:attrNameLst>
                                          <p:attrName>style.visibility</p:attrName>
                                        </p:attrNameLst>
                                      </p:cBhvr>
                                      <p:to>
                                        <p:strVal val="visible"/>
                                      </p:to>
                                    </p:set>
                                    <p:animEffect transition="in" filter="fade">
                                      <p:cBhvr>
                                        <p:cTn id="23" dur="1500"/>
                                        <p:tgtEl>
                                          <p:spTgt spid="10248"/>
                                        </p:tgtEl>
                                      </p:cBhvr>
                                    </p:animEffect>
                                  </p:childTnLst>
                                </p:cTn>
                              </p:par>
                            </p:childTnLst>
                          </p:cTn>
                        </p:par>
                        <p:par>
                          <p:cTn id="24" fill="hold">
                            <p:stCondLst>
                              <p:cond delay="9500"/>
                            </p:stCondLst>
                            <p:childTnLst>
                              <p:par>
                                <p:cTn id="25" presetID="10" presetClass="entr" presetSubtype="0" fill="hold" nodeType="afterEffect">
                                  <p:stCondLst>
                                    <p:cond delay="500"/>
                                  </p:stCondLst>
                                  <p:childTnLst>
                                    <p:set>
                                      <p:cBhvr>
                                        <p:cTn id="26" dur="1" fill="hold">
                                          <p:stCondLst>
                                            <p:cond delay="0"/>
                                          </p:stCondLst>
                                        </p:cTn>
                                        <p:tgtEl>
                                          <p:spTgt spid="10250"/>
                                        </p:tgtEl>
                                        <p:attrNameLst>
                                          <p:attrName>style.visibility</p:attrName>
                                        </p:attrNameLst>
                                      </p:cBhvr>
                                      <p:to>
                                        <p:strVal val="visible"/>
                                      </p:to>
                                    </p:set>
                                    <p:animEffect transition="in" filter="fade">
                                      <p:cBhvr>
                                        <p:cTn id="27" dur="1500"/>
                                        <p:tgtEl>
                                          <p:spTgt spid="10250"/>
                                        </p:tgtEl>
                                      </p:cBhvr>
                                    </p:animEffect>
                                  </p:childTnLst>
                                </p:cTn>
                              </p:par>
                            </p:childTnLst>
                          </p:cTn>
                        </p:par>
                        <p:par>
                          <p:cTn id="28" fill="hold">
                            <p:stCondLst>
                              <p:cond delay="11500"/>
                            </p:stCondLst>
                            <p:childTnLst>
                              <p:par>
                                <p:cTn id="29" presetID="10" presetClass="entr" presetSubtype="0" fill="hold" nodeType="afterEffect">
                                  <p:stCondLst>
                                    <p:cond delay="500"/>
                                  </p:stCondLst>
                                  <p:childTnLst>
                                    <p:set>
                                      <p:cBhvr>
                                        <p:cTn id="30" dur="1" fill="hold">
                                          <p:stCondLst>
                                            <p:cond delay="0"/>
                                          </p:stCondLst>
                                        </p:cTn>
                                        <p:tgtEl>
                                          <p:spTgt spid="10246"/>
                                        </p:tgtEl>
                                        <p:attrNameLst>
                                          <p:attrName>style.visibility</p:attrName>
                                        </p:attrNameLst>
                                      </p:cBhvr>
                                      <p:to>
                                        <p:strVal val="visible"/>
                                      </p:to>
                                    </p:set>
                                    <p:animEffect transition="in" filter="fade">
                                      <p:cBhvr>
                                        <p:cTn id="31" dur="1500"/>
                                        <p:tgtEl>
                                          <p:spTgt spid="10246"/>
                                        </p:tgtEl>
                                      </p:cBhvr>
                                    </p:animEffect>
                                  </p:childTnLst>
                                </p:cTn>
                              </p:par>
                            </p:childTnLst>
                          </p:cTn>
                        </p:par>
                        <p:par>
                          <p:cTn id="32" fill="hold">
                            <p:stCondLst>
                              <p:cond delay="13500"/>
                            </p:stCondLst>
                            <p:childTnLst>
                              <p:par>
                                <p:cTn id="33" presetID="10" presetClass="entr" presetSubtype="0" fill="hold" nodeType="afterEffect">
                                  <p:stCondLst>
                                    <p:cond delay="50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125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Tree>
    <p:extLst>
      <p:ext uri="{BB962C8B-B14F-4D97-AF65-F5344CB8AC3E}">
        <p14:creationId xmlns:p14="http://schemas.microsoft.com/office/powerpoint/2010/main" val="4016290659"/>
      </p:ext>
    </p:extLst>
  </p:cSld>
  <p:clrMapOvr>
    <a:masterClrMapping/>
  </p:clrMapOvr>
  <mc:AlternateContent xmlns:mc="http://schemas.openxmlformats.org/markup-compatibility/2006">
    <mc:Choice xmlns:p14="http://schemas.microsoft.com/office/powerpoint/2010/main" Requires="p14">
      <p:transition spd="slow" p14:dur="2000" advClick="0" advTm="3000">
        <p:randomBar dir="vert"/>
      </p:transition>
    </mc:Choice>
    <mc:Fallback>
      <p:transition spd="slow" advClick="0" advTm="3000">
        <p:randomBar dir="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14400" y="44624"/>
            <a:ext cx="7772400" cy="914400"/>
          </a:xfrm>
          <a:prstGeom prst="rect">
            <a:avLst/>
          </a:prstGeom>
          <a:ln w="6350" cap="rnd">
            <a:noFill/>
          </a:ln>
        </p:spPr>
        <p:txBody>
          <a:bodyPr vert="horz" anchor="b" anchorCtr="0">
            <a:normAutofit/>
          </a:bodyPr>
          <a:lst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a:lstStyle>
          <a:p>
            <a:r>
              <a:rPr lang="en-GB"/>
              <a:t>The Roman Empire </a:t>
            </a:r>
          </a:p>
        </p:txBody>
      </p:sp>
      <p:sp>
        <p:nvSpPr>
          <p:cNvPr id="5" name="Oval 4"/>
          <p:cNvSpPr/>
          <p:nvPr/>
        </p:nvSpPr>
        <p:spPr>
          <a:xfrm>
            <a:off x="3707904" y="3429000"/>
            <a:ext cx="360040" cy="36004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387" y="65219"/>
            <a:ext cx="8277037" cy="6748157"/>
          </a:xfrm>
          <a:prstGeom prst="rect">
            <a:avLst/>
          </a:prstGeom>
        </p:spPr>
      </p:pic>
      <p:sp>
        <p:nvSpPr>
          <p:cNvPr id="7" name="Freeform 6"/>
          <p:cNvSpPr/>
          <p:nvPr/>
        </p:nvSpPr>
        <p:spPr>
          <a:xfrm>
            <a:off x="2770496"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831910" y="1610436"/>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311859" y="3419708"/>
            <a:ext cx="974483" cy="369332"/>
          </a:xfrm>
          <a:prstGeom prst="rect">
            <a:avLst/>
          </a:prstGeom>
          <a:noFill/>
        </p:spPr>
        <p:txBody>
          <a:bodyPr wrap="square" rtlCol="0">
            <a:spAutoFit/>
          </a:bodyPr>
          <a:lstStyle/>
          <a:p>
            <a:r>
              <a:rPr lang="de-DE" b="1" dirty="0">
                <a:solidFill>
                  <a:srgbClr val="FFC000"/>
                </a:solidFill>
                <a:effectLst>
                  <a:outerShdw blurRad="38100" dist="38100" dir="2700000" algn="tl">
                    <a:srgbClr val="000000">
                      <a:alpha val="43137"/>
                    </a:srgbClr>
                  </a:outerShdw>
                </a:effectLst>
              </a:rPr>
              <a:t>ROME</a:t>
            </a:r>
            <a:endParaRPr lang="en-GB" b="1" dirty="0">
              <a:solidFill>
                <a:srgbClr val="FFC000"/>
              </a:solidFill>
              <a:effectLst>
                <a:outerShdw blurRad="38100" dist="38100" dir="2700000" algn="tl">
                  <a:srgbClr val="000000">
                    <a:alpha val="43137"/>
                  </a:srgbClr>
                </a:outerShdw>
              </a:effectLst>
            </a:endParaRPr>
          </a:p>
        </p:txBody>
      </p:sp>
      <p:sp>
        <p:nvSpPr>
          <p:cNvPr id="18" name="TextBox 17"/>
          <p:cNvSpPr txBox="1"/>
          <p:nvPr/>
        </p:nvSpPr>
        <p:spPr>
          <a:xfrm>
            <a:off x="2491087" y="2944707"/>
            <a:ext cx="975658" cy="369332"/>
          </a:xfrm>
          <a:prstGeom prst="rect">
            <a:avLst/>
          </a:prstGeom>
          <a:noFill/>
        </p:spPr>
        <p:txBody>
          <a:bodyPr wrap="square" rtlCol="0">
            <a:spAutoFit/>
          </a:bodyPr>
          <a:lstStyle/>
          <a:p>
            <a:r>
              <a:rPr lang="de-DE" dirty="0"/>
              <a:t>Arles</a:t>
            </a:r>
            <a:endParaRPr lang="en-GB" dirty="0"/>
          </a:p>
        </p:txBody>
      </p:sp>
      <p:sp>
        <p:nvSpPr>
          <p:cNvPr id="19" name="TextBox 18"/>
          <p:cNvSpPr txBox="1"/>
          <p:nvPr/>
        </p:nvSpPr>
        <p:spPr>
          <a:xfrm rot="20151045">
            <a:off x="875298" y="321882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Hispania</a:t>
            </a:r>
            <a:endParaRPr lang="en-GB" b="1" dirty="0">
              <a:solidFill>
                <a:srgbClr val="FF0000"/>
              </a:solidFill>
              <a:effectLst>
                <a:outerShdw blurRad="38100" dist="38100" dir="2700000" algn="tl">
                  <a:srgbClr val="000000">
                    <a:alpha val="43137"/>
                  </a:srgbClr>
                </a:outerShdw>
              </a:effectLst>
            </a:endParaRPr>
          </a:p>
        </p:txBody>
      </p:sp>
      <p:sp>
        <p:nvSpPr>
          <p:cNvPr id="20" name="TextBox 19"/>
          <p:cNvSpPr txBox="1"/>
          <p:nvPr/>
        </p:nvSpPr>
        <p:spPr>
          <a:xfrm>
            <a:off x="2387568" y="2309991"/>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Gaul     Germany</a:t>
            </a:r>
            <a:endParaRPr lang="en-GB" b="1" dirty="0">
              <a:solidFill>
                <a:srgbClr val="FF0000"/>
              </a:solidFill>
              <a:effectLst>
                <a:outerShdw blurRad="38100" dist="38100" dir="2700000" algn="tl">
                  <a:srgbClr val="000000">
                    <a:alpha val="43137"/>
                  </a:srgbClr>
                </a:outerShdw>
              </a:effectLst>
            </a:endParaRPr>
          </a:p>
        </p:txBody>
      </p:sp>
      <p:sp>
        <p:nvSpPr>
          <p:cNvPr id="21" name="TextBox 20"/>
          <p:cNvSpPr txBox="1"/>
          <p:nvPr/>
        </p:nvSpPr>
        <p:spPr>
          <a:xfrm rot="20133204">
            <a:off x="4765565" y="3726178"/>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Greece</a:t>
            </a:r>
            <a:endParaRPr lang="en-GB" b="1" dirty="0">
              <a:solidFill>
                <a:srgbClr val="FF0000"/>
              </a:solidFill>
              <a:effectLst>
                <a:outerShdw blurRad="38100" dist="38100" dir="2700000" algn="tl">
                  <a:srgbClr val="000000">
                    <a:alpha val="43137"/>
                  </a:srgbClr>
                </a:outerShdw>
              </a:effectLst>
            </a:endParaRPr>
          </a:p>
        </p:txBody>
      </p:sp>
      <p:sp>
        <p:nvSpPr>
          <p:cNvPr id="22" name="TextBox 21"/>
          <p:cNvSpPr txBox="1"/>
          <p:nvPr/>
        </p:nvSpPr>
        <p:spPr>
          <a:xfrm>
            <a:off x="6228184" y="4050783"/>
            <a:ext cx="158324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Asia Minor</a:t>
            </a:r>
            <a:endParaRPr lang="en-GB" b="1" dirty="0">
              <a:solidFill>
                <a:srgbClr val="FF0000"/>
              </a:solidFill>
              <a:effectLst>
                <a:outerShdw blurRad="38100" dist="38100" dir="2700000" algn="tl">
                  <a:srgbClr val="000000">
                    <a:alpha val="43137"/>
                  </a:srgbClr>
                </a:outerShdw>
              </a:effectLst>
            </a:endParaRPr>
          </a:p>
        </p:txBody>
      </p:sp>
      <p:sp>
        <p:nvSpPr>
          <p:cNvPr id="23" name="TextBox 22"/>
          <p:cNvSpPr txBox="1"/>
          <p:nvPr/>
        </p:nvSpPr>
        <p:spPr>
          <a:xfrm rot="768813">
            <a:off x="6701050" y="4817160"/>
            <a:ext cx="1583242" cy="923330"/>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Syria</a:t>
            </a:r>
          </a:p>
          <a:p>
            <a:br>
              <a:rPr lang="de-DE" b="1" dirty="0">
                <a:solidFill>
                  <a:srgbClr val="FF0000"/>
                </a:solidFill>
                <a:effectLst>
                  <a:outerShdw blurRad="38100" dist="38100" dir="2700000" algn="tl">
                    <a:srgbClr val="000000">
                      <a:alpha val="43137"/>
                    </a:srgbClr>
                  </a:outerShdw>
                </a:effectLst>
              </a:rPr>
            </a:br>
            <a:r>
              <a:rPr lang="de-DE" b="1" dirty="0">
                <a:solidFill>
                  <a:srgbClr val="FF0000"/>
                </a:solidFill>
                <a:effectLst>
                  <a:outerShdw blurRad="38100" dist="38100" dir="2700000" algn="tl">
                    <a:srgbClr val="000000">
                      <a:alpha val="43137"/>
                    </a:srgbClr>
                  </a:outerShdw>
                </a:effectLst>
              </a:rPr>
              <a:t>Judaea</a:t>
            </a:r>
            <a:endParaRPr lang="en-GB" b="1" dirty="0">
              <a:solidFill>
                <a:srgbClr val="FF0000"/>
              </a:solidFill>
              <a:effectLst>
                <a:outerShdw blurRad="38100" dist="38100" dir="2700000" algn="tl">
                  <a:srgbClr val="000000">
                    <a:alpha val="43137"/>
                  </a:srgbClr>
                </a:outerShdw>
              </a:effectLst>
            </a:endParaRPr>
          </a:p>
        </p:txBody>
      </p:sp>
      <p:sp>
        <p:nvSpPr>
          <p:cNvPr id="24" name="TextBox 23"/>
          <p:cNvSpPr txBox="1"/>
          <p:nvPr/>
        </p:nvSpPr>
        <p:spPr>
          <a:xfrm rot="2239094">
            <a:off x="5576635" y="5821924"/>
            <a:ext cx="1583242" cy="369332"/>
          </a:xfrm>
          <a:prstGeom prst="rect">
            <a:avLst/>
          </a:prstGeom>
          <a:noFill/>
        </p:spPr>
        <p:txBody>
          <a:bodyPr wrap="square" rtlCol="0">
            <a:spAutoFit/>
          </a:bodyPr>
          <a:lstStyle/>
          <a:p>
            <a:pPr algn="r"/>
            <a:r>
              <a:rPr lang="de-DE" b="1" dirty="0">
                <a:solidFill>
                  <a:srgbClr val="FF0000"/>
                </a:solidFill>
                <a:effectLst>
                  <a:outerShdw blurRad="38100" dist="38100" dir="2700000" algn="tl">
                    <a:srgbClr val="000000">
                      <a:alpha val="43137"/>
                    </a:srgbClr>
                  </a:outerShdw>
                </a:effectLst>
              </a:rPr>
              <a:t>Egypt</a:t>
            </a:r>
            <a:endParaRPr lang="en-GB" b="1" dirty="0">
              <a:solidFill>
                <a:srgbClr val="FF0000"/>
              </a:solidFill>
              <a:effectLst>
                <a:outerShdw blurRad="38100" dist="38100" dir="2700000" algn="tl">
                  <a:srgbClr val="000000">
                    <a:alpha val="43137"/>
                  </a:srgbClr>
                </a:outerShdw>
              </a:effectLst>
            </a:endParaRPr>
          </a:p>
        </p:txBody>
      </p:sp>
      <p:sp>
        <p:nvSpPr>
          <p:cNvPr id="25" name="TextBox 24"/>
          <p:cNvSpPr txBox="1"/>
          <p:nvPr/>
        </p:nvSpPr>
        <p:spPr>
          <a:xfrm rot="20151045">
            <a:off x="1620005" y="105986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Britannia</a:t>
            </a:r>
            <a:endParaRPr lang="en-GB" b="1" dirty="0">
              <a:solidFill>
                <a:srgbClr val="FF0000"/>
              </a:solidFill>
              <a:effectLst>
                <a:outerShdw blurRad="38100" dist="38100" dir="2700000" algn="tl">
                  <a:srgbClr val="000000">
                    <a:alpha val="43137"/>
                  </a:srgbClr>
                </a:outerShdw>
              </a:effectLst>
            </a:endParaRPr>
          </a:p>
        </p:txBody>
      </p:sp>
      <p:sp>
        <p:nvSpPr>
          <p:cNvPr id="26" name="TextBox 25"/>
          <p:cNvSpPr txBox="1"/>
          <p:nvPr/>
        </p:nvSpPr>
        <p:spPr>
          <a:xfrm rot="1336048">
            <a:off x="1976788" y="483169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North Africa</a:t>
            </a:r>
            <a:endParaRPr lang="en-GB" b="1" dirty="0">
              <a:solidFill>
                <a:srgbClr val="FF0000"/>
              </a:solidFill>
              <a:effectLst>
                <a:outerShdw blurRad="38100" dist="38100" dir="2700000" algn="tl">
                  <a:srgbClr val="000000">
                    <a:alpha val="43137"/>
                  </a:srgbClr>
                </a:outerShdw>
              </a:effectLst>
            </a:endParaRPr>
          </a:p>
        </p:txBody>
      </p:sp>
      <p:sp>
        <p:nvSpPr>
          <p:cNvPr id="28" name="TextBox 27"/>
          <p:cNvSpPr txBox="1"/>
          <p:nvPr/>
        </p:nvSpPr>
        <p:spPr>
          <a:xfrm>
            <a:off x="35496" y="5589240"/>
            <a:ext cx="3384376" cy="1384995"/>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br>
              <a:rPr lang="en-GB" dirty="0"/>
            </a:br>
            <a:r>
              <a:rPr lang="en-GB" sz="2400" dirty="0"/>
              <a:t>THE ROMAN EMPIRE</a:t>
            </a:r>
            <a:br>
              <a:rPr lang="en-GB" sz="2400" dirty="0"/>
            </a:br>
            <a:r>
              <a:rPr lang="en-GB" sz="2400" dirty="0"/>
              <a:t>1</a:t>
            </a:r>
            <a:r>
              <a:rPr lang="en-GB" sz="2400" baseline="30000" dirty="0"/>
              <a:t>st</a:t>
            </a:r>
            <a:r>
              <a:rPr lang="en-GB" sz="2400" dirty="0"/>
              <a:t> -3</a:t>
            </a:r>
            <a:r>
              <a:rPr lang="en-GB" sz="2400" baseline="30000" dirty="0"/>
              <a:t>rd</a:t>
            </a:r>
            <a:r>
              <a:rPr lang="en-GB" sz="2400" dirty="0"/>
              <a:t> c. A.D.</a:t>
            </a:r>
            <a:br>
              <a:rPr lang="en-GB" sz="2400" dirty="0"/>
            </a:br>
            <a:endParaRPr lang="en-GB" dirty="0"/>
          </a:p>
        </p:txBody>
      </p:sp>
      <p:sp>
        <p:nvSpPr>
          <p:cNvPr id="30" name="TextBox 29"/>
          <p:cNvSpPr txBox="1"/>
          <p:nvPr/>
        </p:nvSpPr>
        <p:spPr>
          <a:xfrm rot="1754034">
            <a:off x="3667473" y="303498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Danube provnces</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388314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5"/>
                                        </p:tgtEl>
                                      </p:cBhvr>
                                      <p:by x="150000" y="150000"/>
                                    </p:animScale>
                                  </p:childTnLst>
                                </p:cTn>
                              </p:par>
                            </p:childTnLst>
                          </p:cTn>
                        </p:par>
                        <p:par>
                          <p:cTn id="7" fill="hold">
                            <p:stCondLst>
                              <p:cond delay="2000"/>
                            </p:stCondLst>
                            <p:childTnLst>
                              <p:par>
                                <p:cTn id="8" presetID="10" presetClass="exit" presetSubtype="0" fill="hold" grpId="0" nodeType="afterEffect">
                                  <p:stCondLst>
                                    <p:cond delay="0"/>
                                  </p:stCondLst>
                                  <p:childTnLst>
                                    <p:animEffect transition="out" filter="fade">
                                      <p:cBhvr>
                                        <p:cTn id="9" dur="500"/>
                                        <p:tgtEl>
                                          <p:spTgt spid="18"/>
                                        </p:tgtEl>
                                      </p:cBhvr>
                                    </p:animEffect>
                                    <p:set>
                                      <p:cBhvr>
                                        <p:cTn id="10" dur="1" fill="hold">
                                          <p:stCondLst>
                                            <p:cond delay="499"/>
                                          </p:stCondLst>
                                        </p:cTn>
                                        <p:tgtEl>
                                          <p:spTgt spid="18"/>
                                        </p:tgtEl>
                                        <p:attrNameLst>
                                          <p:attrName>style.visibility</p:attrName>
                                        </p:attrNameLst>
                                      </p:cBhvr>
                                      <p:to>
                                        <p:strVal val="hidden"/>
                                      </p:to>
                                    </p:set>
                                  </p:childTnLst>
                                </p:cTn>
                              </p:par>
                            </p:childTnLst>
                          </p:cTn>
                        </p:par>
                        <p:par>
                          <p:cTn id="11" fill="hold">
                            <p:stCondLst>
                              <p:cond delay="2500"/>
                            </p:stCondLst>
                            <p:childTnLst>
                              <p:par>
                                <p:cTn id="12" presetID="6" presetClass="entr" presetSubtype="32"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out)">
                                      <p:cBhvr>
                                        <p:cTn id="14" dur="2500"/>
                                        <p:tgtEl>
                                          <p:spTgt spid="7"/>
                                        </p:tgtEl>
                                      </p:cBhvr>
                                    </p:animEffect>
                                  </p:childTnLst>
                                </p:cTn>
                              </p:par>
                            </p:childTnLst>
                          </p:cTn>
                        </p:par>
                        <p:par>
                          <p:cTn id="15" fill="hold">
                            <p:stCondLst>
                              <p:cond delay="5000"/>
                            </p:stCondLst>
                            <p:childTnLst>
                              <p:par>
                                <p:cTn id="16" presetID="6" presetClass="emph" presetSubtype="0" fill="hold" grpId="0" nodeType="afterEffect">
                                  <p:stCondLst>
                                    <p:cond delay="0"/>
                                  </p:stCondLst>
                                  <p:childTnLst>
                                    <p:animScale>
                                      <p:cBhvr>
                                        <p:cTn id="17" dur="2000" fill="hold"/>
                                        <p:tgtEl>
                                          <p:spTgt spid="17"/>
                                        </p:tgtEl>
                                      </p:cBhvr>
                                      <p:by x="150000" y="150000"/>
                                    </p:animScale>
                                  </p:childTnLst>
                                </p:cTn>
                              </p:par>
                            </p:childTnLst>
                          </p:cTn>
                        </p:par>
                        <p:par>
                          <p:cTn id="18" fill="hold">
                            <p:stCondLst>
                              <p:cond delay="7000"/>
                            </p:stCondLst>
                            <p:childTnLst>
                              <p:par>
                                <p:cTn id="19" presetID="22" presetClass="entr" presetSubtype="1"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up)">
                                      <p:cBhvr>
                                        <p:cTn id="21" dur="500"/>
                                        <p:tgtEl>
                                          <p:spTgt spid="16"/>
                                        </p:tgtEl>
                                      </p:cBhvr>
                                    </p:animEffect>
                                  </p:childTnLst>
                                </p:cTn>
                              </p:par>
                            </p:childTnLst>
                          </p:cTn>
                        </p:par>
                        <p:par>
                          <p:cTn id="22" fill="hold">
                            <p:stCondLst>
                              <p:cond delay="7500"/>
                            </p:stCondLst>
                            <p:childTnLst>
                              <p:par>
                                <p:cTn id="23" presetID="22" presetClass="entr" presetSubtype="2"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right)">
                                      <p:cBhvr>
                                        <p:cTn id="25" dur="2000"/>
                                        <p:tgtEl>
                                          <p:spTgt spid="8"/>
                                        </p:tgtEl>
                                      </p:cBhvr>
                                    </p:animEffect>
                                  </p:childTnLst>
                                </p:cTn>
                              </p:par>
                            </p:childTnLst>
                          </p:cTn>
                        </p:par>
                        <p:par>
                          <p:cTn id="26" fill="hold">
                            <p:stCondLst>
                              <p:cond delay="9500"/>
                            </p:stCondLst>
                            <p:childTnLst>
                              <p:par>
                                <p:cTn id="27" presetID="6" presetClass="emph" presetSubtype="0" fill="hold" grpId="0" nodeType="afterEffect">
                                  <p:stCondLst>
                                    <p:cond delay="0"/>
                                  </p:stCondLst>
                                  <p:childTnLst>
                                    <p:animScale>
                                      <p:cBhvr>
                                        <p:cTn id="28" dur="2000" fill="hold"/>
                                        <p:tgtEl>
                                          <p:spTgt spid="19"/>
                                        </p:tgtEl>
                                      </p:cBhvr>
                                      <p:by x="150000" y="150000"/>
                                    </p:animScale>
                                  </p:childTnLst>
                                </p:cTn>
                              </p:par>
                              <p:par>
                                <p:cTn id="29" presetID="22" presetClass="entr" presetSubtype="8"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left)">
                                      <p:cBhvr>
                                        <p:cTn id="31" dur="2000"/>
                                        <p:tgtEl>
                                          <p:spTgt spid="9"/>
                                        </p:tgtEl>
                                      </p:cBhvr>
                                    </p:animEffect>
                                  </p:childTnLst>
                                </p:cTn>
                              </p:par>
                            </p:childTnLst>
                          </p:cTn>
                        </p:par>
                        <p:par>
                          <p:cTn id="32" fill="hold">
                            <p:stCondLst>
                              <p:cond delay="11500"/>
                            </p:stCondLst>
                            <p:childTnLst>
                              <p:par>
                                <p:cTn id="33" presetID="6" presetClass="emph" presetSubtype="0" fill="hold" grpId="0" nodeType="afterEffect">
                                  <p:stCondLst>
                                    <p:cond delay="0"/>
                                  </p:stCondLst>
                                  <p:childTnLst>
                                    <p:animScale>
                                      <p:cBhvr>
                                        <p:cTn id="34" dur="2000" fill="hold"/>
                                        <p:tgtEl>
                                          <p:spTgt spid="30"/>
                                        </p:tgtEl>
                                      </p:cBhvr>
                                      <p:by x="150000" y="150000"/>
                                    </p:animScale>
                                  </p:childTnLst>
                                </p:cTn>
                              </p:par>
                            </p:childTnLst>
                          </p:cTn>
                        </p:par>
                        <p:par>
                          <p:cTn id="35" fill="hold">
                            <p:stCondLst>
                              <p:cond delay="13500"/>
                            </p:stCondLst>
                            <p:childTnLst>
                              <p:par>
                                <p:cTn id="36" presetID="6" presetClass="emph" presetSubtype="0" fill="hold" grpId="0" nodeType="afterEffect">
                                  <p:stCondLst>
                                    <p:cond delay="0"/>
                                  </p:stCondLst>
                                  <p:childTnLst>
                                    <p:animScale>
                                      <p:cBhvr>
                                        <p:cTn id="37" dur="2000" fill="hold"/>
                                        <p:tgtEl>
                                          <p:spTgt spid="20"/>
                                        </p:tgtEl>
                                      </p:cBhvr>
                                      <p:by x="150000" y="150000"/>
                                    </p:animScale>
                                  </p:childTnLst>
                                </p:cTn>
                              </p:par>
                            </p:childTnLst>
                          </p:cTn>
                        </p:par>
                        <p:par>
                          <p:cTn id="38" fill="hold">
                            <p:stCondLst>
                              <p:cond delay="15500"/>
                            </p:stCondLst>
                            <p:childTnLst>
                              <p:par>
                                <p:cTn id="39" presetID="6" presetClass="emph" presetSubtype="0" fill="hold" grpId="0" nodeType="afterEffect">
                                  <p:stCondLst>
                                    <p:cond delay="0"/>
                                  </p:stCondLst>
                                  <p:childTnLst>
                                    <p:animScale>
                                      <p:cBhvr>
                                        <p:cTn id="40" dur="2000" fill="hold"/>
                                        <p:tgtEl>
                                          <p:spTgt spid="21"/>
                                        </p:tgtEl>
                                      </p:cBhvr>
                                      <p:by x="150000" y="150000"/>
                                    </p:animScale>
                                  </p:childTnLst>
                                </p:cTn>
                              </p:par>
                              <p:par>
                                <p:cTn id="41" presetID="22" presetClass="entr" presetSubtype="1"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up)">
                                      <p:cBhvr>
                                        <p:cTn id="43" dur="1500"/>
                                        <p:tgtEl>
                                          <p:spTgt spid="13"/>
                                        </p:tgtEl>
                                      </p:cBhvr>
                                    </p:animEffect>
                                  </p:childTnLst>
                                </p:cTn>
                              </p:par>
                            </p:childTnLst>
                          </p:cTn>
                        </p:par>
                        <p:par>
                          <p:cTn id="44" fill="hold">
                            <p:stCondLst>
                              <p:cond delay="17500"/>
                            </p:stCondLst>
                            <p:childTnLst>
                              <p:par>
                                <p:cTn id="45" presetID="6" presetClass="emph" presetSubtype="0" fill="hold" grpId="0" nodeType="afterEffect">
                                  <p:stCondLst>
                                    <p:cond delay="0"/>
                                  </p:stCondLst>
                                  <p:childTnLst>
                                    <p:animScale>
                                      <p:cBhvr>
                                        <p:cTn id="46" dur="2000" fill="hold"/>
                                        <p:tgtEl>
                                          <p:spTgt spid="26"/>
                                        </p:tgtEl>
                                      </p:cBhvr>
                                      <p:by x="150000" y="150000"/>
                                    </p:animScale>
                                  </p:childTnLst>
                                </p:cTn>
                              </p:par>
                            </p:childTnLst>
                          </p:cTn>
                        </p:par>
                        <p:par>
                          <p:cTn id="47" fill="hold">
                            <p:stCondLst>
                              <p:cond delay="19500"/>
                            </p:stCondLst>
                            <p:childTnLst>
                              <p:par>
                                <p:cTn id="48" presetID="22" presetClass="entr" presetSubtype="8" fill="hold" grpId="0" nodeType="after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wipe(left)">
                                      <p:cBhvr>
                                        <p:cTn id="50" dur="500"/>
                                        <p:tgtEl>
                                          <p:spTgt spid="15"/>
                                        </p:tgtEl>
                                      </p:cBhvr>
                                    </p:animEffect>
                                  </p:childTnLst>
                                </p:cTn>
                              </p:par>
                            </p:childTnLst>
                          </p:cTn>
                        </p:par>
                        <p:par>
                          <p:cTn id="51" fill="hold">
                            <p:stCondLst>
                              <p:cond delay="20000"/>
                            </p:stCondLst>
                            <p:childTnLst>
                              <p:par>
                                <p:cTn id="52" presetID="22" presetClass="entr" presetSubtype="8" fill="hold" grpId="0" nodeType="after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wipe(left)">
                                      <p:cBhvr>
                                        <p:cTn id="54" dur="2250"/>
                                        <p:tgtEl>
                                          <p:spTgt spid="11"/>
                                        </p:tgtEl>
                                      </p:cBhvr>
                                    </p:animEffect>
                                  </p:childTnLst>
                                </p:cTn>
                              </p:par>
                            </p:childTnLst>
                          </p:cTn>
                        </p:par>
                        <p:par>
                          <p:cTn id="55" fill="hold">
                            <p:stCondLst>
                              <p:cond delay="22250"/>
                            </p:stCondLst>
                            <p:childTnLst>
                              <p:par>
                                <p:cTn id="56" presetID="6" presetClass="emph" presetSubtype="0" fill="hold" grpId="0" nodeType="afterEffect">
                                  <p:stCondLst>
                                    <p:cond delay="0"/>
                                  </p:stCondLst>
                                  <p:childTnLst>
                                    <p:animScale>
                                      <p:cBhvr>
                                        <p:cTn id="57" dur="2000" fill="hold"/>
                                        <p:tgtEl>
                                          <p:spTgt spid="22"/>
                                        </p:tgtEl>
                                      </p:cBhvr>
                                      <p:by x="150000" y="150000"/>
                                    </p:animScale>
                                  </p:childTnLst>
                                </p:cTn>
                              </p:par>
                            </p:childTnLst>
                          </p:cTn>
                        </p:par>
                        <p:par>
                          <p:cTn id="58" fill="hold">
                            <p:stCondLst>
                              <p:cond delay="24250"/>
                            </p:stCondLst>
                            <p:childTnLst>
                              <p:par>
                                <p:cTn id="59" presetID="22" presetClass="entr" presetSubtype="8" fill="hold" grpId="0" nodeType="after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wipe(left)">
                                      <p:cBhvr>
                                        <p:cTn id="61" dur="500"/>
                                        <p:tgtEl>
                                          <p:spTgt spid="14"/>
                                        </p:tgtEl>
                                      </p:cBhvr>
                                    </p:animEffect>
                                  </p:childTnLst>
                                </p:cTn>
                              </p:par>
                            </p:childTnLst>
                          </p:cTn>
                        </p:par>
                        <p:par>
                          <p:cTn id="62" fill="hold">
                            <p:stCondLst>
                              <p:cond delay="24750"/>
                            </p:stCondLst>
                            <p:childTnLst>
                              <p:par>
                                <p:cTn id="63" presetID="22" presetClass="entr" presetSubtype="1" fill="hold" grpId="0" nodeType="after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wipe(up)">
                                      <p:cBhvr>
                                        <p:cTn id="65" dur="2250"/>
                                        <p:tgtEl>
                                          <p:spTgt spid="12"/>
                                        </p:tgtEl>
                                      </p:cBhvr>
                                    </p:animEffect>
                                  </p:childTnLst>
                                </p:cTn>
                              </p:par>
                            </p:childTnLst>
                          </p:cTn>
                        </p:par>
                        <p:par>
                          <p:cTn id="66" fill="hold">
                            <p:stCondLst>
                              <p:cond delay="27000"/>
                            </p:stCondLst>
                            <p:childTnLst>
                              <p:par>
                                <p:cTn id="67" presetID="6" presetClass="emph" presetSubtype="0" fill="hold" grpId="0" nodeType="afterEffect">
                                  <p:stCondLst>
                                    <p:cond delay="0"/>
                                  </p:stCondLst>
                                  <p:childTnLst>
                                    <p:animScale>
                                      <p:cBhvr>
                                        <p:cTn id="68" dur="2000" fill="hold"/>
                                        <p:tgtEl>
                                          <p:spTgt spid="23"/>
                                        </p:tgtEl>
                                      </p:cBhvr>
                                      <p:by x="150000" y="150000"/>
                                    </p:animScale>
                                  </p:childTnLst>
                                </p:cTn>
                              </p:par>
                            </p:childTnLst>
                          </p:cTn>
                        </p:par>
                        <p:par>
                          <p:cTn id="69" fill="hold">
                            <p:stCondLst>
                              <p:cond delay="29000"/>
                            </p:stCondLst>
                            <p:childTnLst>
                              <p:par>
                                <p:cTn id="70" presetID="6" presetClass="emph" presetSubtype="0" fill="hold" grpId="0" nodeType="afterEffect">
                                  <p:stCondLst>
                                    <p:cond delay="0"/>
                                  </p:stCondLst>
                                  <p:childTnLst>
                                    <p:animScale>
                                      <p:cBhvr>
                                        <p:cTn id="71" dur="2000" fill="hold"/>
                                        <p:tgtEl>
                                          <p:spTgt spid="24"/>
                                        </p:tgtEl>
                                      </p:cBhvr>
                                      <p:by x="150000" y="150000"/>
                                    </p:animScale>
                                  </p:childTnLst>
                                </p:cTn>
                              </p:par>
                            </p:childTnLst>
                          </p:cTn>
                        </p:par>
                        <p:par>
                          <p:cTn id="72" fill="hold">
                            <p:stCondLst>
                              <p:cond delay="31000"/>
                            </p:stCondLst>
                            <p:childTnLst>
                              <p:par>
                                <p:cTn id="73" presetID="21" presetClass="entr" presetSubtype="1" fill="hold" grpId="0" nodeType="afterEffect">
                                  <p:stCondLst>
                                    <p:cond delay="0"/>
                                  </p:stCondLst>
                                  <p:childTnLst>
                                    <p:set>
                                      <p:cBhvr>
                                        <p:cTn id="74" dur="1" fill="hold">
                                          <p:stCondLst>
                                            <p:cond delay="0"/>
                                          </p:stCondLst>
                                        </p:cTn>
                                        <p:tgtEl>
                                          <p:spTgt spid="10"/>
                                        </p:tgtEl>
                                        <p:attrNameLst>
                                          <p:attrName>style.visibility</p:attrName>
                                        </p:attrNameLst>
                                      </p:cBhvr>
                                      <p:to>
                                        <p:strVal val="visible"/>
                                      </p:to>
                                    </p:set>
                                    <p:animEffect transition="in" filter="wheel(1)">
                                      <p:cBhvr>
                                        <p:cTn id="75" dur="2000"/>
                                        <p:tgtEl>
                                          <p:spTgt spid="10"/>
                                        </p:tgtEl>
                                      </p:cBhvr>
                                    </p:animEffect>
                                  </p:childTnLst>
                                </p:cTn>
                              </p:par>
                            </p:childTnLst>
                          </p:cTn>
                        </p:par>
                        <p:par>
                          <p:cTn id="76" fill="hold">
                            <p:stCondLst>
                              <p:cond delay="33000"/>
                            </p:stCondLst>
                            <p:childTnLst>
                              <p:par>
                                <p:cTn id="77" presetID="6" presetClass="emph" presetSubtype="0" fill="hold" grpId="0" nodeType="afterEffect">
                                  <p:stCondLst>
                                    <p:cond delay="0"/>
                                  </p:stCondLst>
                                  <p:childTnLst>
                                    <p:animScale>
                                      <p:cBhvr>
                                        <p:cTn id="78" dur="2000" fill="hold"/>
                                        <p:tgtEl>
                                          <p:spTgt spid="2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p:bldP spid="18" grpId="0"/>
      <p:bldP spid="19" grpId="0"/>
      <p:bldP spid="20" grpId="0"/>
      <p:bldP spid="21" grpId="0"/>
      <p:bldP spid="22" grpId="0"/>
      <p:bldP spid="23" grpId="0"/>
      <p:bldP spid="24" grpId="0"/>
      <p:bldP spid="25" grpId="0"/>
      <p:bldP spid="26" grpId="0"/>
      <p:bldP spid="3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14400" y="44624"/>
            <a:ext cx="7772400" cy="914400"/>
          </a:xfrm>
          <a:prstGeom prst="rect">
            <a:avLst/>
          </a:prstGeom>
          <a:ln w="6350" cap="rnd">
            <a:noFill/>
          </a:ln>
        </p:spPr>
        <p:txBody>
          <a:bodyPr vert="horz" anchor="b" anchorCtr="0">
            <a:normAutofit/>
          </a:bodyPr>
          <a:lst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a:lstStyle>
          <a:p>
            <a:r>
              <a:rPr lang="en-GB"/>
              <a:t>The Roman Empire </a:t>
            </a:r>
          </a:p>
        </p:txBody>
      </p:sp>
      <p:sp>
        <p:nvSpPr>
          <p:cNvPr id="5" name="Oval 4"/>
          <p:cNvSpPr/>
          <p:nvPr/>
        </p:nvSpPr>
        <p:spPr>
          <a:xfrm>
            <a:off x="3707904" y="3429000"/>
            <a:ext cx="360040" cy="36004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387" y="65219"/>
            <a:ext cx="8277037" cy="6748157"/>
          </a:xfrm>
          <a:prstGeom prst="rect">
            <a:avLst/>
          </a:prstGeom>
        </p:spPr>
      </p:pic>
      <p:sp>
        <p:nvSpPr>
          <p:cNvPr id="7" name="Freeform 6"/>
          <p:cNvSpPr/>
          <p:nvPr/>
        </p:nvSpPr>
        <p:spPr>
          <a:xfrm>
            <a:off x="2770496"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831910" y="1610436"/>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311859" y="3419708"/>
            <a:ext cx="974483" cy="369332"/>
          </a:xfrm>
          <a:prstGeom prst="rect">
            <a:avLst/>
          </a:prstGeom>
          <a:noFill/>
        </p:spPr>
        <p:txBody>
          <a:bodyPr wrap="square" rtlCol="0">
            <a:spAutoFit/>
          </a:bodyPr>
          <a:lstStyle/>
          <a:p>
            <a:r>
              <a:rPr lang="de-DE" b="1" dirty="0">
                <a:solidFill>
                  <a:srgbClr val="FFC000"/>
                </a:solidFill>
                <a:effectLst>
                  <a:outerShdw blurRad="38100" dist="38100" dir="2700000" algn="tl">
                    <a:srgbClr val="000000">
                      <a:alpha val="43137"/>
                    </a:srgbClr>
                  </a:outerShdw>
                </a:effectLst>
              </a:rPr>
              <a:t>ROME</a:t>
            </a:r>
            <a:endParaRPr lang="en-GB" b="1" dirty="0">
              <a:solidFill>
                <a:srgbClr val="FFC000"/>
              </a:solidFill>
              <a:effectLst>
                <a:outerShdw blurRad="38100" dist="38100" dir="2700000" algn="tl">
                  <a:srgbClr val="000000">
                    <a:alpha val="43137"/>
                  </a:srgbClr>
                </a:outerShdw>
              </a:effectLst>
            </a:endParaRPr>
          </a:p>
        </p:txBody>
      </p:sp>
      <p:sp>
        <p:nvSpPr>
          <p:cNvPr id="18" name="TextBox 17"/>
          <p:cNvSpPr txBox="1"/>
          <p:nvPr/>
        </p:nvSpPr>
        <p:spPr>
          <a:xfrm>
            <a:off x="2314497" y="2974615"/>
            <a:ext cx="975658" cy="369332"/>
          </a:xfrm>
          <a:prstGeom prst="rect">
            <a:avLst/>
          </a:prstGeom>
          <a:noFill/>
        </p:spPr>
        <p:txBody>
          <a:bodyPr wrap="square" rtlCol="0">
            <a:spAutoFit/>
          </a:bodyPr>
          <a:lstStyle/>
          <a:p>
            <a:r>
              <a:rPr lang="de-DE" dirty="0"/>
              <a:t>Arles</a:t>
            </a:r>
            <a:endParaRPr lang="en-GB" dirty="0"/>
          </a:p>
        </p:txBody>
      </p:sp>
      <p:sp>
        <p:nvSpPr>
          <p:cNvPr id="19" name="TextBox 18"/>
          <p:cNvSpPr txBox="1"/>
          <p:nvPr/>
        </p:nvSpPr>
        <p:spPr>
          <a:xfrm rot="20151045">
            <a:off x="875298" y="321882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Hispania</a:t>
            </a:r>
            <a:endParaRPr lang="en-GB" b="1" dirty="0">
              <a:solidFill>
                <a:srgbClr val="FF0000"/>
              </a:solidFill>
              <a:effectLst>
                <a:outerShdw blurRad="38100" dist="38100" dir="2700000" algn="tl">
                  <a:srgbClr val="000000">
                    <a:alpha val="43137"/>
                  </a:srgbClr>
                </a:outerShdw>
              </a:effectLst>
            </a:endParaRPr>
          </a:p>
        </p:txBody>
      </p:sp>
      <p:sp>
        <p:nvSpPr>
          <p:cNvPr id="20" name="TextBox 19"/>
          <p:cNvSpPr txBox="1"/>
          <p:nvPr/>
        </p:nvSpPr>
        <p:spPr>
          <a:xfrm>
            <a:off x="2387568" y="2309991"/>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Gaul     Germany</a:t>
            </a:r>
            <a:endParaRPr lang="en-GB" b="1" dirty="0">
              <a:solidFill>
                <a:srgbClr val="FF0000"/>
              </a:solidFill>
              <a:effectLst>
                <a:outerShdw blurRad="38100" dist="38100" dir="2700000" algn="tl">
                  <a:srgbClr val="000000">
                    <a:alpha val="43137"/>
                  </a:srgbClr>
                </a:outerShdw>
              </a:effectLst>
            </a:endParaRPr>
          </a:p>
        </p:txBody>
      </p:sp>
      <p:sp>
        <p:nvSpPr>
          <p:cNvPr id="21" name="TextBox 20"/>
          <p:cNvSpPr txBox="1"/>
          <p:nvPr/>
        </p:nvSpPr>
        <p:spPr>
          <a:xfrm rot="20133204">
            <a:off x="4765565" y="3726178"/>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Greece</a:t>
            </a:r>
            <a:endParaRPr lang="en-GB" b="1" dirty="0">
              <a:solidFill>
                <a:srgbClr val="FF0000"/>
              </a:solidFill>
              <a:effectLst>
                <a:outerShdw blurRad="38100" dist="38100" dir="2700000" algn="tl">
                  <a:srgbClr val="000000">
                    <a:alpha val="43137"/>
                  </a:srgbClr>
                </a:outerShdw>
              </a:effectLst>
            </a:endParaRPr>
          </a:p>
        </p:txBody>
      </p:sp>
      <p:sp>
        <p:nvSpPr>
          <p:cNvPr id="22" name="TextBox 21"/>
          <p:cNvSpPr txBox="1"/>
          <p:nvPr/>
        </p:nvSpPr>
        <p:spPr>
          <a:xfrm>
            <a:off x="6228184" y="4050783"/>
            <a:ext cx="158324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Asia Minor</a:t>
            </a:r>
            <a:endParaRPr lang="en-GB" b="1" dirty="0">
              <a:solidFill>
                <a:srgbClr val="FF0000"/>
              </a:solidFill>
              <a:effectLst>
                <a:outerShdw blurRad="38100" dist="38100" dir="2700000" algn="tl">
                  <a:srgbClr val="000000">
                    <a:alpha val="43137"/>
                  </a:srgbClr>
                </a:outerShdw>
              </a:effectLst>
            </a:endParaRPr>
          </a:p>
        </p:txBody>
      </p:sp>
      <p:sp>
        <p:nvSpPr>
          <p:cNvPr id="23" name="TextBox 22"/>
          <p:cNvSpPr txBox="1"/>
          <p:nvPr/>
        </p:nvSpPr>
        <p:spPr>
          <a:xfrm rot="768813">
            <a:off x="6701050" y="4817160"/>
            <a:ext cx="1583242" cy="923330"/>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Syria</a:t>
            </a:r>
          </a:p>
          <a:p>
            <a:br>
              <a:rPr lang="de-DE" b="1" dirty="0">
                <a:solidFill>
                  <a:srgbClr val="FF0000"/>
                </a:solidFill>
                <a:effectLst>
                  <a:outerShdw blurRad="38100" dist="38100" dir="2700000" algn="tl">
                    <a:srgbClr val="000000">
                      <a:alpha val="43137"/>
                    </a:srgbClr>
                  </a:outerShdw>
                </a:effectLst>
              </a:rPr>
            </a:br>
            <a:r>
              <a:rPr lang="de-DE" b="1" dirty="0">
                <a:solidFill>
                  <a:srgbClr val="FF0000"/>
                </a:solidFill>
                <a:effectLst>
                  <a:outerShdw blurRad="38100" dist="38100" dir="2700000" algn="tl">
                    <a:srgbClr val="000000">
                      <a:alpha val="43137"/>
                    </a:srgbClr>
                  </a:outerShdw>
                </a:effectLst>
              </a:rPr>
              <a:t>Judaea</a:t>
            </a:r>
            <a:endParaRPr lang="en-GB" b="1" dirty="0">
              <a:solidFill>
                <a:srgbClr val="FF0000"/>
              </a:solidFill>
              <a:effectLst>
                <a:outerShdw blurRad="38100" dist="38100" dir="2700000" algn="tl">
                  <a:srgbClr val="000000">
                    <a:alpha val="43137"/>
                  </a:srgbClr>
                </a:outerShdw>
              </a:effectLst>
            </a:endParaRPr>
          </a:p>
        </p:txBody>
      </p:sp>
      <p:sp>
        <p:nvSpPr>
          <p:cNvPr id="24" name="TextBox 23"/>
          <p:cNvSpPr txBox="1"/>
          <p:nvPr/>
        </p:nvSpPr>
        <p:spPr>
          <a:xfrm rot="2239094">
            <a:off x="5576635" y="5821924"/>
            <a:ext cx="1583242" cy="369332"/>
          </a:xfrm>
          <a:prstGeom prst="rect">
            <a:avLst/>
          </a:prstGeom>
          <a:noFill/>
        </p:spPr>
        <p:txBody>
          <a:bodyPr wrap="square" rtlCol="0">
            <a:spAutoFit/>
          </a:bodyPr>
          <a:lstStyle/>
          <a:p>
            <a:pPr algn="r"/>
            <a:r>
              <a:rPr lang="de-DE" b="1" dirty="0">
                <a:solidFill>
                  <a:srgbClr val="FF0000"/>
                </a:solidFill>
                <a:effectLst>
                  <a:outerShdw blurRad="38100" dist="38100" dir="2700000" algn="tl">
                    <a:srgbClr val="000000">
                      <a:alpha val="43137"/>
                    </a:srgbClr>
                  </a:outerShdw>
                </a:effectLst>
              </a:rPr>
              <a:t>Egypt</a:t>
            </a:r>
            <a:endParaRPr lang="en-GB" b="1" dirty="0">
              <a:solidFill>
                <a:srgbClr val="FF0000"/>
              </a:solidFill>
              <a:effectLst>
                <a:outerShdw blurRad="38100" dist="38100" dir="2700000" algn="tl">
                  <a:srgbClr val="000000">
                    <a:alpha val="43137"/>
                  </a:srgbClr>
                </a:outerShdw>
              </a:effectLst>
            </a:endParaRPr>
          </a:p>
        </p:txBody>
      </p:sp>
      <p:sp>
        <p:nvSpPr>
          <p:cNvPr id="25" name="TextBox 24"/>
          <p:cNvSpPr txBox="1"/>
          <p:nvPr/>
        </p:nvSpPr>
        <p:spPr>
          <a:xfrm rot="20151045">
            <a:off x="1620005" y="105986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Britannia</a:t>
            </a:r>
            <a:endParaRPr lang="en-GB" b="1" dirty="0">
              <a:solidFill>
                <a:srgbClr val="FF0000"/>
              </a:solidFill>
              <a:effectLst>
                <a:outerShdw blurRad="38100" dist="38100" dir="2700000" algn="tl">
                  <a:srgbClr val="000000">
                    <a:alpha val="43137"/>
                  </a:srgbClr>
                </a:outerShdw>
              </a:effectLst>
            </a:endParaRPr>
          </a:p>
        </p:txBody>
      </p:sp>
      <p:sp>
        <p:nvSpPr>
          <p:cNvPr id="26" name="TextBox 25"/>
          <p:cNvSpPr txBox="1"/>
          <p:nvPr/>
        </p:nvSpPr>
        <p:spPr>
          <a:xfrm rot="1336048">
            <a:off x="1976788" y="483169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North Africa</a:t>
            </a:r>
            <a:endParaRPr lang="en-GB" b="1" dirty="0">
              <a:solidFill>
                <a:srgbClr val="FF0000"/>
              </a:solidFill>
              <a:effectLst>
                <a:outerShdw blurRad="38100" dist="38100" dir="2700000" algn="tl">
                  <a:srgbClr val="000000">
                    <a:alpha val="43137"/>
                  </a:srgbClr>
                </a:outerShdw>
              </a:effectLst>
            </a:endParaRPr>
          </a:p>
        </p:txBody>
      </p:sp>
      <p:sp>
        <p:nvSpPr>
          <p:cNvPr id="27" name="TextBox 26"/>
          <p:cNvSpPr txBox="1"/>
          <p:nvPr/>
        </p:nvSpPr>
        <p:spPr>
          <a:xfrm>
            <a:off x="59688" y="5716413"/>
            <a:ext cx="2280064" cy="1384995"/>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br>
              <a:rPr lang="en-GB" b="1" dirty="0"/>
            </a:br>
            <a:r>
              <a:rPr lang="en-GB" sz="2400" b="1" dirty="0"/>
              <a:t>Specialisation</a:t>
            </a:r>
          </a:p>
          <a:p>
            <a:pPr algn="ctr"/>
            <a:br>
              <a:rPr lang="en-GB" sz="2400" b="1" dirty="0"/>
            </a:br>
            <a:endParaRPr lang="en-GB" b="1" dirty="0"/>
          </a:p>
        </p:txBody>
      </p:sp>
      <p:sp>
        <p:nvSpPr>
          <p:cNvPr id="28" name="TextBox 27"/>
          <p:cNvSpPr txBox="1"/>
          <p:nvPr/>
        </p:nvSpPr>
        <p:spPr>
          <a:xfrm rot="1754034">
            <a:off x="3667473" y="303498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Danube provnces</a:t>
            </a:r>
            <a:endParaRPr lang="en-GB" b="1" dirty="0">
              <a:solidFill>
                <a:srgbClr val="FF0000"/>
              </a:solidFill>
              <a:effectLst>
                <a:outerShdw blurRad="38100" dist="38100" dir="2700000" algn="tl">
                  <a:srgbClr val="000000">
                    <a:alpha val="43137"/>
                  </a:srgbClr>
                </a:outerShdw>
              </a:effectLst>
            </a:endParaRPr>
          </a:p>
        </p:txBody>
      </p:sp>
      <p:sp>
        <p:nvSpPr>
          <p:cNvPr id="29" name="Oval 28"/>
          <p:cNvSpPr/>
          <p:nvPr/>
        </p:nvSpPr>
        <p:spPr>
          <a:xfrm>
            <a:off x="409433" y="2982990"/>
            <a:ext cx="1826520" cy="1084240"/>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TextBox 29"/>
          <p:cNvSpPr txBox="1"/>
          <p:nvPr/>
        </p:nvSpPr>
        <p:spPr>
          <a:xfrm>
            <a:off x="590134" y="3173104"/>
            <a:ext cx="1552385" cy="707886"/>
          </a:xfrm>
          <a:prstGeom prst="rect">
            <a:avLst/>
          </a:prstGeom>
          <a:noFill/>
        </p:spPr>
        <p:txBody>
          <a:bodyPr wrap="square" rtlCol="0">
            <a:spAutoFit/>
          </a:bodyPr>
          <a:lstStyle/>
          <a:p>
            <a:pPr algn="ctr"/>
            <a:r>
              <a:rPr lang="de-DE" sz="2000" b="1" dirty="0">
                <a:effectLst>
                  <a:outerShdw blurRad="38100" dist="38100" dir="2700000" algn="tl">
                    <a:srgbClr val="000000">
                      <a:alpha val="43137"/>
                    </a:srgbClr>
                  </a:outerShdw>
                </a:effectLst>
              </a:rPr>
              <a:t>WINE &amp; OLIVE OIL</a:t>
            </a:r>
          </a:p>
        </p:txBody>
      </p:sp>
      <p:sp>
        <p:nvSpPr>
          <p:cNvPr id="31" name="Oval 30"/>
          <p:cNvSpPr/>
          <p:nvPr/>
        </p:nvSpPr>
        <p:spPr>
          <a:xfrm rot="1642069">
            <a:off x="5392995" y="5538082"/>
            <a:ext cx="2599700" cy="1354746"/>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TextBox 31"/>
          <p:cNvSpPr txBox="1"/>
          <p:nvPr/>
        </p:nvSpPr>
        <p:spPr>
          <a:xfrm>
            <a:off x="5557385" y="5782060"/>
            <a:ext cx="1552385" cy="523220"/>
          </a:xfrm>
          <a:prstGeom prst="rect">
            <a:avLst/>
          </a:prstGeom>
          <a:noFill/>
        </p:spPr>
        <p:txBody>
          <a:bodyPr wrap="square" rtlCol="0">
            <a:spAutoFit/>
          </a:bodyPr>
          <a:lstStyle/>
          <a:p>
            <a:pPr algn="ctr"/>
            <a:r>
              <a:rPr lang="de-DE" sz="2800" b="1" dirty="0">
                <a:effectLst>
                  <a:outerShdw blurRad="38100" dist="38100" dir="2700000" algn="tl">
                    <a:srgbClr val="000000">
                      <a:alpha val="43137"/>
                    </a:srgbClr>
                  </a:outerShdw>
                </a:effectLst>
              </a:rPr>
              <a:t>GRAIN</a:t>
            </a:r>
            <a:endParaRPr lang="de-DE" sz="2000" b="1" dirty="0">
              <a:effectLst>
                <a:outerShdw blurRad="38100" dist="38100" dir="2700000" algn="tl">
                  <a:srgbClr val="000000">
                    <a:alpha val="43137"/>
                  </a:srgbClr>
                </a:outerShdw>
              </a:effectLst>
            </a:endParaRPr>
          </a:p>
        </p:txBody>
      </p:sp>
      <p:sp>
        <p:nvSpPr>
          <p:cNvPr id="33" name="Oval 32"/>
          <p:cNvSpPr/>
          <p:nvPr/>
        </p:nvSpPr>
        <p:spPr>
          <a:xfrm rot="9061481">
            <a:off x="493239" y="2129089"/>
            <a:ext cx="2599700" cy="714969"/>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4" name="TextBox 33"/>
          <p:cNvSpPr txBox="1"/>
          <p:nvPr/>
        </p:nvSpPr>
        <p:spPr>
          <a:xfrm rot="19632782">
            <a:off x="1016896" y="2286518"/>
            <a:ext cx="1552385" cy="400110"/>
          </a:xfrm>
          <a:prstGeom prst="rect">
            <a:avLst/>
          </a:prstGeom>
          <a:noFill/>
        </p:spPr>
        <p:txBody>
          <a:bodyPr wrap="square" rtlCol="0">
            <a:spAutoFit/>
          </a:bodyPr>
          <a:lstStyle/>
          <a:p>
            <a:pPr algn="ctr"/>
            <a:r>
              <a:rPr lang="de-DE" sz="2000" b="1" i="1" dirty="0">
                <a:effectLst>
                  <a:outerShdw blurRad="38100" dist="38100" dir="2700000" algn="tl">
                    <a:srgbClr val="000000">
                      <a:alpha val="43137"/>
                    </a:srgbClr>
                  </a:outerShdw>
                </a:effectLst>
              </a:rPr>
              <a:t>GARUM</a:t>
            </a:r>
          </a:p>
        </p:txBody>
      </p:sp>
      <p:sp>
        <p:nvSpPr>
          <p:cNvPr id="35" name="Oval 34"/>
          <p:cNvSpPr/>
          <p:nvPr/>
        </p:nvSpPr>
        <p:spPr>
          <a:xfrm>
            <a:off x="2770495" y="2400577"/>
            <a:ext cx="1826521" cy="819069"/>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6" name="TextBox 35"/>
          <p:cNvSpPr txBox="1"/>
          <p:nvPr/>
        </p:nvSpPr>
        <p:spPr>
          <a:xfrm>
            <a:off x="2796270" y="2529331"/>
            <a:ext cx="1749031" cy="400110"/>
          </a:xfrm>
          <a:prstGeom prst="rect">
            <a:avLst/>
          </a:prstGeom>
          <a:noFill/>
        </p:spPr>
        <p:txBody>
          <a:bodyPr wrap="square" rtlCol="0">
            <a:spAutoFit/>
          </a:bodyPr>
          <a:lstStyle/>
          <a:p>
            <a:pPr algn="ctr"/>
            <a:r>
              <a:rPr lang="de-DE" sz="2000" b="1" dirty="0">
                <a:effectLst>
                  <a:outerShdw blurRad="38100" dist="38100" dir="2700000" algn="tl">
                    <a:srgbClr val="000000">
                      <a:alpha val="43137"/>
                    </a:srgbClr>
                  </a:outerShdw>
                </a:effectLst>
              </a:rPr>
              <a:t>CATTLE</a:t>
            </a:r>
          </a:p>
        </p:txBody>
      </p:sp>
      <p:pic>
        <p:nvPicPr>
          <p:cNvPr id="18434" name="Picture 2" descr="http://ebooks.cambridge.org/content/978/05/1148/275/5/9780511482755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5494" y="134666"/>
            <a:ext cx="2154664" cy="32559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1">
            <a:schemeClr val="accent1"/>
          </a:lnRef>
          <a:fillRef idx="3">
            <a:schemeClr val="accent1"/>
          </a:fillRef>
          <a:effectRef idx="2">
            <a:schemeClr val="accent1"/>
          </a:effectRef>
          <a:fontRef idx="minor">
            <a:schemeClr val="lt1"/>
          </a:fontRef>
        </p:style>
      </p:pic>
      <p:sp>
        <p:nvSpPr>
          <p:cNvPr id="38" name="Oval 37"/>
          <p:cNvSpPr/>
          <p:nvPr/>
        </p:nvSpPr>
        <p:spPr>
          <a:xfrm rot="500285">
            <a:off x="1532060" y="4435427"/>
            <a:ext cx="2599700" cy="822543"/>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9" name="TextBox 38"/>
          <p:cNvSpPr txBox="1"/>
          <p:nvPr/>
        </p:nvSpPr>
        <p:spPr>
          <a:xfrm>
            <a:off x="2075901" y="4559584"/>
            <a:ext cx="1552385" cy="523220"/>
          </a:xfrm>
          <a:prstGeom prst="rect">
            <a:avLst/>
          </a:prstGeom>
          <a:noFill/>
        </p:spPr>
        <p:txBody>
          <a:bodyPr wrap="square" rtlCol="0">
            <a:spAutoFit/>
          </a:bodyPr>
          <a:lstStyle/>
          <a:p>
            <a:pPr algn="ctr"/>
            <a:r>
              <a:rPr lang="de-DE" sz="2800" b="1" dirty="0">
                <a:effectLst>
                  <a:outerShdw blurRad="38100" dist="38100" dir="2700000" algn="tl">
                    <a:srgbClr val="000000">
                      <a:alpha val="43137"/>
                    </a:srgbClr>
                  </a:outerShdw>
                </a:effectLst>
              </a:rPr>
              <a:t>GRAIN</a:t>
            </a:r>
            <a:endParaRPr lang="de-DE" sz="2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417772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heel(1)">
                                      <p:cBhvr>
                                        <p:cTn id="7" dur="2000"/>
                                        <p:tgtEl>
                                          <p:spTgt spid="29"/>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0"/>
                                        </p:tgtEl>
                                        <p:attrNameLst>
                                          <p:attrName>style.visibility</p:attrName>
                                        </p:attrNameLst>
                                      </p:cBhvr>
                                      <p:to>
                                        <p:strVal val="visible"/>
                                      </p:to>
                                    </p:set>
                                    <p:animEffect transition="in" filter="fade">
                                      <p:cBhvr>
                                        <p:cTn id="11" dur="500"/>
                                        <p:tgtEl>
                                          <p:spTgt spid="30"/>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grpId="0" nodeType="click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wheel(1)">
                                      <p:cBhvr>
                                        <p:cTn id="16" dur="2000"/>
                                        <p:tgtEl>
                                          <p:spTgt spid="31"/>
                                        </p:tgtEl>
                                      </p:cBhvr>
                                    </p:animEffect>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32"/>
                                        </p:tgtEl>
                                        <p:attrNameLst>
                                          <p:attrName>style.visibility</p:attrName>
                                        </p:attrNameLst>
                                      </p:cBhvr>
                                      <p:to>
                                        <p:strVal val="visible"/>
                                      </p:to>
                                    </p:set>
                                    <p:animEffect transition="in" filter="fade">
                                      <p:cBhvr>
                                        <p:cTn id="20" dur="500"/>
                                        <p:tgtEl>
                                          <p:spTgt spid="32"/>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33"/>
                                        </p:tgtEl>
                                        <p:attrNameLst>
                                          <p:attrName>style.visibility</p:attrName>
                                        </p:attrNameLst>
                                      </p:cBhvr>
                                      <p:to>
                                        <p:strVal val="visible"/>
                                      </p:to>
                                    </p:set>
                                    <p:animEffect transition="in" filter="wheel(1)">
                                      <p:cBhvr>
                                        <p:cTn id="25" dur="2000"/>
                                        <p:tgtEl>
                                          <p:spTgt spid="33"/>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4"/>
                                        </p:tgtEl>
                                        <p:attrNameLst>
                                          <p:attrName>style.visibility</p:attrName>
                                        </p:attrNameLst>
                                      </p:cBhvr>
                                      <p:to>
                                        <p:strVal val="visible"/>
                                      </p:to>
                                    </p:set>
                                    <p:animEffect transition="in" filter="fade">
                                      <p:cBhvr>
                                        <p:cTn id="29" dur="500"/>
                                        <p:tgtEl>
                                          <p:spTgt spid="34"/>
                                        </p:tgtEl>
                                      </p:cBhvr>
                                    </p:animEffect>
                                  </p:childTnLst>
                                </p:cTn>
                              </p:par>
                            </p:childTnLst>
                          </p:cTn>
                        </p:par>
                        <p:par>
                          <p:cTn id="30" fill="hold">
                            <p:stCondLst>
                              <p:cond delay="2500"/>
                            </p:stCondLst>
                            <p:childTnLst>
                              <p:par>
                                <p:cTn id="31" presetID="42" presetClass="entr" presetSubtype="0" fill="hold" nodeType="afterEffect">
                                  <p:stCondLst>
                                    <p:cond delay="0"/>
                                  </p:stCondLst>
                                  <p:childTnLst>
                                    <p:set>
                                      <p:cBhvr>
                                        <p:cTn id="32" dur="1" fill="hold">
                                          <p:stCondLst>
                                            <p:cond delay="0"/>
                                          </p:stCondLst>
                                        </p:cTn>
                                        <p:tgtEl>
                                          <p:spTgt spid="18434"/>
                                        </p:tgtEl>
                                        <p:attrNameLst>
                                          <p:attrName>style.visibility</p:attrName>
                                        </p:attrNameLst>
                                      </p:cBhvr>
                                      <p:to>
                                        <p:strVal val="visible"/>
                                      </p:to>
                                    </p:set>
                                    <p:animEffect transition="in" filter="fade">
                                      <p:cBhvr>
                                        <p:cTn id="33" dur="1000"/>
                                        <p:tgtEl>
                                          <p:spTgt spid="18434"/>
                                        </p:tgtEl>
                                      </p:cBhvr>
                                    </p:animEffect>
                                    <p:anim calcmode="lin" valueType="num">
                                      <p:cBhvr>
                                        <p:cTn id="34" dur="1000" fill="hold"/>
                                        <p:tgtEl>
                                          <p:spTgt spid="18434"/>
                                        </p:tgtEl>
                                        <p:attrNameLst>
                                          <p:attrName>ppt_x</p:attrName>
                                        </p:attrNameLst>
                                      </p:cBhvr>
                                      <p:tavLst>
                                        <p:tav tm="0">
                                          <p:val>
                                            <p:strVal val="#ppt_x"/>
                                          </p:val>
                                        </p:tav>
                                        <p:tav tm="100000">
                                          <p:val>
                                            <p:strVal val="#ppt_x"/>
                                          </p:val>
                                        </p:tav>
                                      </p:tavLst>
                                    </p:anim>
                                    <p:anim calcmode="lin" valueType="num">
                                      <p:cBhvr>
                                        <p:cTn id="35" dur="1000" fill="hold"/>
                                        <p:tgtEl>
                                          <p:spTgt spid="18434"/>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1" presetClass="entr" presetSubtype="1" fill="hold" grpId="0" nodeType="clickEffect">
                                  <p:stCondLst>
                                    <p:cond delay="0"/>
                                  </p:stCondLst>
                                  <p:childTnLst>
                                    <p:set>
                                      <p:cBhvr>
                                        <p:cTn id="39" dur="1" fill="hold">
                                          <p:stCondLst>
                                            <p:cond delay="0"/>
                                          </p:stCondLst>
                                        </p:cTn>
                                        <p:tgtEl>
                                          <p:spTgt spid="35"/>
                                        </p:tgtEl>
                                        <p:attrNameLst>
                                          <p:attrName>style.visibility</p:attrName>
                                        </p:attrNameLst>
                                      </p:cBhvr>
                                      <p:to>
                                        <p:strVal val="visible"/>
                                      </p:to>
                                    </p:set>
                                    <p:animEffect transition="in" filter="wheel(1)">
                                      <p:cBhvr>
                                        <p:cTn id="40" dur="2000"/>
                                        <p:tgtEl>
                                          <p:spTgt spid="35"/>
                                        </p:tgtEl>
                                      </p:cBhvr>
                                    </p:animEffect>
                                  </p:childTnLst>
                                </p:cTn>
                              </p:par>
                            </p:childTnLst>
                          </p:cTn>
                        </p:par>
                        <p:par>
                          <p:cTn id="41" fill="hold">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36"/>
                                        </p:tgtEl>
                                        <p:attrNameLst>
                                          <p:attrName>style.visibility</p:attrName>
                                        </p:attrNameLst>
                                      </p:cBhvr>
                                      <p:to>
                                        <p:strVal val="visible"/>
                                      </p:to>
                                    </p:set>
                                    <p:animEffect transition="in" filter="fade">
                                      <p:cBhvr>
                                        <p:cTn id="44" dur="500"/>
                                        <p:tgtEl>
                                          <p:spTgt spid="36"/>
                                        </p:tgtEl>
                                      </p:cBhvr>
                                    </p:animEffect>
                                  </p:childTnLst>
                                </p:cTn>
                              </p:par>
                            </p:childTnLst>
                          </p:cTn>
                        </p:par>
                        <p:par>
                          <p:cTn id="45" fill="hold">
                            <p:stCondLst>
                              <p:cond delay="2500"/>
                            </p:stCondLst>
                            <p:childTnLst>
                              <p:par>
                                <p:cTn id="46" presetID="21" presetClass="entr" presetSubtype="1" fill="hold" grpId="0" nodeType="afterEffect">
                                  <p:stCondLst>
                                    <p:cond delay="0"/>
                                  </p:stCondLst>
                                  <p:childTnLst>
                                    <p:set>
                                      <p:cBhvr>
                                        <p:cTn id="47" dur="1" fill="hold">
                                          <p:stCondLst>
                                            <p:cond delay="0"/>
                                          </p:stCondLst>
                                        </p:cTn>
                                        <p:tgtEl>
                                          <p:spTgt spid="38"/>
                                        </p:tgtEl>
                                        <p:attrNameLst>
                                          <p:attrName>style.visibility</p:attrName>
                                        </p:attrNameLst>
                                      </p:cBhvr>
                                      <p:to>
                                        <p:strVal val="visible"/>
                                      </p:to>
                                    </p:set>
                                    <p:animEffect transition="in" filter="wheel(1)">
                                      <p:cBhvr>
                                        <p:cTn id="48" dur="2000"/>
                                        <p:tgtEl>
                                          <p:spTgt spid="38"/>
                                        </p:tgtEl>
                                      </p:cBhvr>
                                    </p:animEffect>
                                  </p:childTnLst>
                                </p:cTn>
                              </p:par>
                            </p:childTnLst>
                          </p:cTn>
                        </p:par>
                        <p:par>
                          <p:cTn id="49" fill="hold">
                            <p:stCondLst>
                              <p:cond delay="4500"/>
                            </p:stCondLst>
                            <p:childTnLst>
                              <p:par>
                                <p:cTn id="50" presetID="10" presetClass="entr" presetSubtype="0" fill="hold" grpId="0" nodeType="afterEffect">
                                  <p:stCondLst>
                                    <p:cond delay="0"/>
                                  </p:stCondLst>
                                  <p:childTnLst>
                                    <p:set>
                                      <p:cBhvr>
                                        <p:cTn id="51" dur="1" fill="hold">
                                          <p:stCondLst>
                                            <p:cond delay="0"/>
                                          </p:stCondLst>
                                        </p:cTn>
                                        <p:tgtEl>
                                          <p:spTgt spid="39"/>
                                        </p:tgtEl>
                                        <p:attrNameLst>
                                          <p:attrName>style.visibility</p:attrName>
                                        </p:attrNameLst>
                                      </p:cBhvr>
                                      <p:to>
                                        <p:strVal val="visible"/>
                                      </p:to>
                                    </p:set>
                                    <p:animEffect transition="in" filter="fade">
                                      <p:cBhvr>
                                        <p:cTn id="5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p:bldP spid="31" grpId="0" animBg="1"/>
      <p:bldP spid="32" grpId="0"/>
      <p:bldP spid="33" grpId="0" animBg="1"/>
      <p:bldP spid="34" grpId="0"/>
      <p:bldP spid="35" grpId="0" animBg="1"/>
      <p:bldP spid="36" grpId="0"/>
      <p:bldP spid="38" grpId="0" animBg="1"/>
      <p:bldP spid="3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6547F3-B0C1-43E3-8B07-D5F7CC651242}"/>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0" y="1"/>
            <a:ext cx="9144000" cy="6858000"/>
          </a:xfrm>
        </p:spPr>
      </p:pic>
      <p:sp>
        <p:nvSpPr>
          <p:cNvPr id="3" name="Title 2">
            <a:extLst>
              <a:ext uri="{FF2B5EF4-FFF2-40B4-BE49-F238E27FC236}">
                <a16:creationId xmlns:a16="http://schemas.microsoft.com/office/drawing/2014/main" id="{8CE5EFC8-45C3-4D98-81CA-CD5DE19CDAE1}"/>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1C7480B7-92A5-48B5-A41F-A2E13583D701}"/>
              </a:ext>
            </a:extLst>
          </p:cNvPr>
          <p:cNvSpPr/>
          <p:nvPr/>
        </p:nvSpPr>
        <p:spPr>
          <a:xfrm>
            <a:off x="4232359" y="332656"/>
            <a:ext cx="4572000" cy="646331"/>
          </a:xfrm>
          <a:prstGeom prst="rect">
            <a:avLst/>
          </a:prstGeom>
        </p:spPr>
        <p:txBody>
          <a:bodyPr>
            <a:spAutoFit/>
          </a:bodyPr>
          <a:lstStyle/>
          <a:p>
            <a:pPr algn="ctr"/>
            <a:r>
              <a:rPr lang="en-GB" i="1" dirty="0"/>
              <a:t>Roman mosaic representing the flooding in the Nile valley (from Palestrina, Italy)</a:t>
            </a:r>
            <a:endParaRPr lang="en-GB" dirty="0">
              <a:effectLst/>
            </a:endParaRPr>
          </a:p>
        </p:txBody>
      </p:sp>
    </p:spTree>
    <p:extLst>
      <p:ext uri="{BB962C8B-B14F-4D97-AF65-F5344CB8AC3E}">
        <p14:creationId xmlns:p14="http://schemas.microsoft.com/office/powerpoint/2010/main" val="2759938291"/>
      </p:ext>
    </p:extLst>
  </p:cSld>
  <p:clrMapOvr>
    <a:masterClrMapping/>
  </p:clrMapOvr>
  <mc:AlternateContent xmlns:mc="http://schemas.openxmlformats.org/markup-compatibility/2006">
    <mc:Choice xmlns:p14="http://schemas.microsoft.com/office/powerpoint/2010/main" Requires="p14">
      <p:transition spd="slow" p14:dur="2750">
        <p14:flip dir="r"/>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9"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Tarragona</a:t>
            </a:r>
          </a:p>
        </p:txBody>
      </p:sp>
      <p:sp>
        <p:nvSpPr>
          <p:cNvPr id="2" name="Title 1"/>
          <p:cNvSpPr>
            <a:spLocks noGrp="1"/>
          </p:cNvSpPr>
          <p:nvPr>
            <p:ph type="title"/>
          </p:nvPr>
        </p:nvSpPr>
        <p:spPr/>
        <p:txBody>
          <a:bodyPr>
            <a:normAutofit/>
          </a:bodyPr>
          <a:lstStyle/>
          <a:p>
            <a:r>
              <a:rPr lang="de-DE" dirty="0"/>
              <a:t>Urbanism across the Roman Empire</a:t>
            </a:r>
          </a:p>
        </p:txBody>
      </p:sp>
      <p:sp>
        <p:nvSpPr>
          <p:cNvPr id="7" name="TextBox 6"/>
          <p:cNvSpPr txBox="1"/>
          <p:nvPr/>
        </p:nvSpPr>
        <p:spPr>
          <a:xfrm>
            <a:off x="6948264" y="4437112"/>
            <a:ext cx="2340260" cy="1200329"/>
          </a:xfrm>
          <a:prstGeom prst="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de-DE" dirty="0"/>
          </a:p>
          <a:p>
            <a:r>
              <a:rPr lang="de-DE" dirty="0"/>
              <a:t>Roman cities – consumer cities (?)</a:t>
            </a:r>
          </a:p>
          <a:p>
            <a:endParaRPr lang="de-DE" dirty="0"/>
          </a:p>
        </p:txBody>
      </p:sp>
    </p:spTree>
    <p:extLst>
      <p:ext uri="{BB962C8B-B14F-4D97-AF65-F5344CB8AC3E}">
        <p14:creationId xmlns:p14="http://schemas.microsoft.com/office/powerpoint/2010/main" val="534110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750">
        <p15:prstTrans prst="drape"/>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5"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Tarragona</a:t>
            </a:r>
          </a:p>
        </p:txBody>
      </p:sp>
      <p:sp>
        <p:nvSpPr>
          <p:cNvPr id="7" name="Title 1"/>
          <p:cNvSpPr>
            <a:spLocks noGrp="1"/>
          </p:cNvSpPr>
          <p:nvPr>
            <p:ph type="title"/>
          </p:nvPr>
        </p:nvSpPr>
        <p:spPr>
          <a:xfrm>
            <a:off x="352426" y="228600"/>
            <a:ext cx="7680960" cy="1066800"/>
          </a:xfrm>
        </p:spPr>
        <p:txBody>
          <a:bodyPr>
            <a:normAutofit/>
          </a:bodyPr>
          <a:lstStyle/>
          <a:p>
            <a:r>
              <a:rPr lang="de-DE" dirty="0"/>
              <a:t>Urbanism across the Roman Empire</a:t>
            </a:r>
          </a:p>
        </p:txBody>
      </p:sp>
      <p:sp>
        <p:nvSpPr>
          <p:cNvPr id="8" name="TextBox 7"/>
          <p:cNvSpPr txBox="1"/>
          <p:nvPr/>
        </p:nvSpPr>
        <p:spPr>
          <a:xfrm>
            <a:off x="6948264" y="4437112"/>
            <a:ext cx="2340260" cy="1200329"/>
          </a:xfrm>
          <a:prstGeom prst="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de-DE" dirty="0"/>
          </a:p>
          <a:p>
            <a:r>
              <a:rPr lang="de-DE" dirty="0"/>
              <a:t>Roman cities – consumer cities (?)</a:t>
            </a:r>
          </a:p>
          <a:p>
            <a:endParaRPr lang="de-DE" dirty="0"/>
          </a:p>
        </p:txBody>
      </p:sp>
      <p:pic>
        <p:nvPicPr>
          <p:cNvPr id="4098" name="Picture 2" descr="https://s-media-cache-ak0.pinimg.com/564x/3c/38/bb/3c38bb3a320bebaed33f802d62df9e4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466849"/>
            <a:ext cx="4533900" cy="39243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1">
            <a:schemeClr val="accent2"/>
          </a:lnRef>
          <a:fillRef idx="3">
            <a:schemeClr val="accent2"/>
          </a:fillRef>
          <a:effectRef idx="2">
            <a:schemeClr val="accent2"/>
          </a:effectRef>
          <a:fontRef idx="minor">
            <a:schemeClr val="lt1"/>
          </a:fontRef>
        </p:style>
      </p:pic>
    </p:spTree>
    <p:extLst>
      <p:ext uri="{BB962C8B-B14F-4D97-AF65-F5344CB8AC3E}">
        <p14:creationId xmlns:p14="http://schemas.microsoft.com/office/powerpoint/2010/main" val="31939155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1000"/>
                                        <p:tgtEl>
                                          <p:spTgt spid="4098"/>
                                        </p:tgtEl>
                                      </p:cBhvr>
                                    </p:animEffect>
                                    <p:anim calcmode="lin" valueType="num">
                                      <p:cBhvr>
                                        <p:cTn id="8" dur="1000" fill="hold"/>
                                        <p:tgtEl>
                                          <p:spTgt spid="4098"/>
                                        </p:tgtEl>
                                        <p:attrNameLst>
                                          <p:attrName>ppt_x</p:attrName>
                                        </p:attrNameLst>
                                      </p:cBhvr>
                                      <p:tavLst>
                                        <p:tav tm="0">
                                          <p:val>
                                            <p:strVal val="#ppt_x"/>
                                          </p:val>
                                        </p:tav>
                                        <p:tav tm="100000">
                                          <p:val>
                                            <p:strVal val="#ppt_x"/>
                                          </p:val>
                                        </p:tav>
                                      </p:tavLst>
                                    </p:anim>
                                    <p:anim calcmode="lin" valueType="num">
                                      <p:cBhvr>
                                        <p:cTn id="9"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5"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Tarragona</a:t>
            </a:r>
          </a:p>
        </p:txBody>
      </p:sp>
      <p:sp>
        <p:nvSpPr>
          <p:cNvPr id="7" name="Title 1"/>
          <p:cNvSpPr>
            <a:spLocks noGrp="1"/>
          </p:cNvSpPr>
          <p:nvPr>
            <p:ph type="title"/>
          </p:nvPr>
        </p:nvSpPr>
        <p:spPr>
          <a:xfrm>
            <a:off x="352426" y="228600"/>
            <a:ext cx="7680960" cy="1066800"/>
          </a:xfrm>
        </p:spPr>
        <p:txBody>
          <a:bodyPr>
            <a:normAutofit/>
          </a:bodyPr>
          <a:lstStyle/>
          <a:p>
            <a:r>
              <a:rPr lang="de-DE" dirty="0"/>
              <a:t>Urbanism across the Roman Empire</a:t>
            </a:r>
          </a:p>
        </p:txBody>
      </p:sp>
      <p:sp>
        <p:nvSpPr>
          <p:cNvPr id="8" name="TextBox 7"/>
          <p:cNvSpPr txBox="1"/>
          <p:nvPr/>
        </p:nvSpPr>
        <p:spPr>
          <a:xfrm>
            <a:off x="6948264" y="4437112"/>
            <a:ext cx="2340260" cy="1200329"/>
          </a:xfrm>
          <a:prstGeom prst="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de-DE" dirty="0"/>
          </a:p>
          <a:p>
            <a:r>
              <a:rPr lang="de-DE" dirty="0"/>
              <a:t>Roman cities – consumer cities (?)</a:t>
            </a:r>
          </a:p>
          <a:p>
            <a:endParaRPr lang="de-DE" dirty="0"/>
          </a:p>
        </p:txBody>
      </p:sp>
      <p:pic>
        <p:nvPicPr>
          <p:cNvPr id="3" name="Picture 2" descr="http://latijn.bimsem.be/nieuw/cultuur/eerste%20jaar/wonen/straatbeeld/thumbnails/taberna4.jpg"/>
          <p:cNvPicPr>
            <a:picLocks noChangeAspect="1" noChangeArrowheads="1"/>
          </p:cNvPicPr>
          <p:nvPr/>
        </p:nvPicPr>
        <p:blipFill>
          <a:blip r:embed="rId3" cstate="print"/>
          <a:srcRect/>
          <a:stretch>
            <a:fillRect/>
          </a:stretch>
        </p:blipFill>
        <p:spPr bwMode="auto">
          <a:xfrm>
            <a:off x="251520" y="1340768"/>
            <a:ext cx="6022021" cy="33843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42427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samisdat.com/picture/LJ/137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pic>
        <p:nvPicPr>
          <p:cNvPr id="6" name="Picture 2" descr="Image result for legionen am rhe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1619" y="49250"/>
            <a:ext cx="4593975" cy="26596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graphicFrame>
        <p:nvGraphicFramePr>
          <p:cNvPr id="7" name="Diagram 6"/>
          <p:cNvGraphicFramePr/>
          <p:nvPr>
            <p:extLst>
              <p:ext uri="{D42A27DB-BD31-4B8C-83A1-F6EECF244321}">
                <p14:modId xmlns:p14="http://schemas.microsoft.com/office/powerpoint/2010/main" val="4228398792"/>
              </p:ext>
            </p:extLst>
          </p:nvPr>
        </p:nvGraphicFramePr>
        <p:xfrm>
          <a:off x="84108" y="2125332"/>
          <a:ext cx="4703916" cy="37519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5" name="Straight Arrow Connector 4"/>
          <p:cNvCxnSpPr>
            <a:cxnSpLocks/>
          </p:cNvCxnSpPr>
          <p:nvPr/>
        </p:nvCxnSpPr>
        <p:spPr>
          <a:xfrm flipV="1">
            <a:off x="4355976" y="3420732"/>
            <a:ext cx="2736304" cy="703377"/>
          </a:xfrm>
          <a:prstGeom prst="straightConnector1">
            <a:avLst/>
          </a:prstGeom>
          <a:ln w="206375">
            <a:solidFill>
              <a:schemeClr val="accent6">
                <a:alpha val="71000"/>
              </a:schemeClr>
            </a:solidFill>
            <a:tailEnd type="triangle"/>
          </a:ln>
        </p:spPr>
        <p:style>
          <a:lnRef idx="3">
            <a:schemeClr val="accent6"/>
          </a:lnRef>
          <a:fillRef idx="0">
            <a:schemeClr val="accent6"/>
          </a:fillRef>
          <a:effectRef idx="2">
            <a:schemeClr val="accent6"/>
          </a:effectRef>
          <a:fontRef idx="minor">
            <a:schemeClr val="tx1"/>
          </a:fontRef>
        </p:style>
      </p:cxnSp>
      <p:cxnSp>
        <p:nvCxnSpPr>
          <p:cNvPr id="9" name="Straight Arrow Connector 8"/>
          <p:cNvCxnSpPr>
            <a:cxnSpLocks/>
          </p:cNvCxnSpPr>
          <p:nvPr/>
        </p:nvCxnSpPr>
        <p:spPr>
          <a:xfrm>
            <a:off x="4788024" y="5085184"/>
            <a:ext cx="2385982" cy="433394"/>
          </a:xfrm>
          <a:prstGeom prst="straightConnector1">
            <a:avLst/>
          </a:prstGeom>
          <a:ln w="206375">
            <a:solidFill>
              <a:schemeClr val="accent6">
                <a:alpha val="71000"/>
              </a:schemeClr>
            </a:solidFill>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4466490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80528" y="2204864"/>
            <a:ext cx="9577064" cy="2889612"/>
          </a:xfrm>
          <a:prstGeom prst="rect">
            <a:avLst/>
          </a:prstGeom>
          <a:solidFill>
            <a:schemeClr val="accent1">
              <a:alpha val="81000"/>
            </a:schemeClr>
          </a:solidFill>
          <a:effectLst>
            <a:glow rad="1397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le 1"/>
          <p:cNvSpPr>
            <a:spLocks noGrp="1"/>
          </p:cNvSpPr>
          <p:nvPr>
            <p:ph type="title"/>
          </p:nvPr>
        </p:nvSpPr>
        <p:spPr/>
        <p:txBody>
          <a:bodyPr/>
          <a:lstStyle/>
          <a:p>
            <a:r>
              <a:rPr lang="de-DE" dirty="0"/>
              <a:t>Monetised Economy</a:t>
            </a:r>
          </a:p>
        </p:txBody>
      </p:sp>
      <p:sp>
        <p:nvSpPr>
          <p:cNvPr id="4" name="Inhaltsplatzhalter 2"/>
          <p:cNvSpPr txBox="1">
            <a:spLocks/>
          </p:cNvSpPr>
          <p:nvPr/>
        </p:nvSpPr>
        <p:spPr>
          <a:xfrm rot="920042">
            <a:off x="5551598" y="435372"/>
            <a:ext cx="3400431" cy="800231"/>
          </a:xfrm>
          <a:prstGeom prst="rect">
            <a:avLst/>
          </a:prstGeom>
          <a:scene3d>
            <a:camera prst="orthographicFront"/>
            <a:lightRig rig="threePt" dir="t"/>
          </a:scene3d>
          <a:sp3d>
            <a:bevelT prst="relaxedInset"/>
          </a:sp3d>
        </p:spPr>
        <p:style>
          <a:lnRef idx="1">
            <a:schemeClr val="accent5"/>
          </a:lnRef>
          <a:fillRef idx="3">
            <a:schemeClr val="accent5"/>
          </a:fillRef>
          <a:effectRef idx="2">
            <a:schemeClr val="accent5"/>
          </a:effectRef>
          <a:fontRef idx="minor">
            <a:schemeClr val="lt1"/>
          </a:fontRef>
        </p:style>
        <p:txBody>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b="1" dirty="0">
                <a:solidFill>
                  <a:srgbClr val="FFFF00"/>
                </a:solidFill>
              </a:rPr>
              <a:t>Augustus </a:t>
            </a:r>
            <a:br>
              <a:rPr lang="en-GB" b="1" dirty="0">
                <a:solidFill>
                  <a:srgbClr val="FFFF00"/>
                </a:solidFill>
              </a:rPr>
            </a:br>
            <a:r>
              <a:rPr lang="en-GB" b="1" dirty="0">
                <a:solidFill>
                  <a:srgbClr val="FFFF00"/>
                </a:solidFill>
              </a:rPr>
              <a:t>– coinage reform </a:t>
            </a:r>
            <a:r>
              <a:rPr lang="en-GB" b="1" i="1" dirty="0">
                <a:solidFill>
                  <a:srgbClr val="FFFF00"/>
                </a:solidFill>
              </a:rPr>
              <a:t>c.</a:t>
            </a:r>
            <a:r>
              <a:rPr lang="en-GB" b="1" dirty="0">
                <a:solidFill>
                  <a:srgbClr val="FFFF00"/>
                </a:solidFill>
              </a:rPr>
              <a:t>23 B.C.</a:t>
            </a:r>
          </a:p>
        </p:txBody>
      </p:sp>
      <p:pic>
        <p:nvPicPr>
          <p:cNvPr id="5" name="Picture 3076" descr="C:\Eigene Dateien\Worms Geschichte\Worms Römer Münzen Währung von Nida SM.JPG"/>
          <p:cNvPicPr>
            <a:picLocks noChangeAspect="1" noChangeArrowheads="1"/>
          </p:cNvPicPr>
          <p:nvPr/>
        </p:nvPicPr>
        <p:blipFill>
          <a:blip r:embed="rId3" cstate="print">
            <a:clrChange>
              <a:clrFrom>
                <a:srgbClr val="FEFEFE"/>
              </a:clrFrom>
              <a:clrTo>
                <a:srgbClr val="FEFEFE">
                  <a:alpha val="0"/>
                </a:srgbClr>
              </a:clrTo>
            </a:clrChange>
          </a:blip>
          <a:srcRect/>
          <a:stretch>
            <a:fillRect/>
          </a:stretch>
        </p:blipFill>
        <p:spPr bwMode="auto">
          <a:xfrm>
            <a:off x="125760" y="2348880"/>
            <a:ext cx="8892480" cy="2095950"/>
          </a:xfrm>
          <a:prstGeom prst="rect">
            <a:avLst/>
          </a:prstGeom>
          <a:noFill/>
        </p:spPr>
      </p:pic>
      <p:sp>
        <p:nvSpPr>
          <p:cNvPr id="6" name="Textfeld 4"/>
          <p:cNvSpPr txBox="1"/>
          <p:nvPr/>
        </p:nvSpPr>
        <p:spPr>
          <a:xfrm>
            <a:off x="0" y="4725144"/>
            <a:ext cx="9144000" cy="369332"/>
          </a:xfrm>
          <a:prstGeom prst="rect">
            <a:avLst/>
          </a:prstGeom>
          <a:noFill/>
        </p:spPr>
        <p:txBody>
          <a:bodyPr wrap="square" rtlCol="0">
            <a:spAutoFit/>
          </a:bodyPr>
          <a:lstStyle/>
          <a:p>
            <a:r>
              <a:rPr lang="en-GB" b="1" dirty="0">
                <a:solidFill>
                  <a:schemeClr val="tx2">
                    <a:lumMod val="20000"/>
                    <a:lumOff val="80000"/>
                  </a:schemeClr>
                </a:solidFill>
                <a:effectLst>
                  <a:outerShdw blurRad="38100" dist="38100" dir="2700000" algn="tl">
                    <a:srgbClr val="000000">
                      <a:alpha val="43137"/>
                    </a:srgbClr>
                  </a:outerShdw>
                </a:effectLst>
              </a:rPr>
              <a:t>   Aureus     –     Denarius   -	</a:t>
            </a:r>
            <a:r>
              <a:rPr lang="en-GB" b="1" dirty="0" err="1">
                <a:solidFill>
                  <a:schemeClr val="tx2">
                    <a:lumMod val="20000"/>
                    <a:lumOff val="80000"/>
                  </a:schemeClr>
                </a:solidFill>
                <a:effectLst>
                  <a:outerShdw blurRad="38100" dist="38100" dir="2700000" algn="tl">
                    <a:srgbClr val="000000">
                      <a:alpha val="43137"/>
                    </a:srgbClr>
                  </a:outerShdw>
                </a:effectLst>
              </a:rPr>
              <a:t>Dupondius</a:t>
            </a:r>
            <a:r>
              <a:rPr lang="en-GB" b="1" dirty="0">
                <a:solidFill>
                  <a:schemeClr val="tx2">
                    <a:lumMod val="20000"/>
                    <a:lumOff val="80000"/>
                  </a:schemeClr>
                </a:solidFill>
                <a:effectLst>
                  <a:outerShdw blurRad="38100" dist="38100" dir="2700000" algn="tl">
                    <a:srgbClr val="000000">
                      <a:alpha val="43137"/>
                    </a:srgbClr>
                  </a:outerShdw>
                </a:effectLst>
              </a:rPr>
              <a:t>   - 	Sesterce  - 	      As	      -     Semis</a:t>
            </a:r>
          </a:p>
        </p:txBody>
      </p:sp>
    </p:spTree>
    <p:extLst>
      <p:ext uri="{BB962C8B-B14F-4D97-AF65-F5344CB8AC3E}">
        <p14:creationId xmlns:p14="http://schemas.microsoft.com/office/powerpoint/2010/main" val="890229697"/>
      </p:ext>
    </p:extLst>
  </p:cSld>
  <p:clrMapOvr>
    <a:masterClrMapping/>
  </p:clrMapOvr>
  <mc:AlternateContent xmlns:mc="http://schemas.openxmlformats.org/markup-compatibility/2006">
    <mc:Choice xmlns:p14="http://schemas.microsoft.com/office/powerpoint/2010/main" Requires="p14">
      <p:transition spd="slow" p14:dur="17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6" presetClass="entr" presetSubtype="32"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circle(out)">
                                      <p:cBhvr>
                                        <p:cTn id="18" dur="3000"/>
                                        <p:tgtEl>
                                          <p:spTgt spid="8"/>
                                        </p:tgtEl>
                                      </p:cBhvr>
                                    </p:animEffect>
                                  </p:childTnLst>
                                </p:cTn>
                              </p:par>
                            </p:childTnLst>
                          </p:cTn>
                        </p:par>
                        <p:par>
                          <p:cTn id="19" fill="hold">
                            <p:stCondLst>
                              <p:cond delay="4000"/>
                            </p:stCondLst>
                            <p:childTnLst>
                              <p:par>
                                <p:cTn id="20" presetID="20" presetClass="entr" presetSubtype="0" fill="hold"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edge">
                                      <p:cBhvr>
                                        <p:cTn id="22" dur="2000"/>
                                        <p:tgtEl>
                                          <p:spTgt spid="5"/>
                                        </p:tgtEl>
                                      </p:cBhvr>
                                    </p:animEffect>
                                  </p:childTnLst>
                                </p:cTn>
                              </p:par>
                            </p:childTnLst>
                          </p:cTn>
                        </p:par>
                        <p:par>
                          <p:cTn id="23" fill="hold">
                            <p:stCondLst>
                              <p:cond delay="6000"/>
                            </p:stCondLst>
                            <p:childTnLst>
                              <p:par>
                                <p:cTn id="24" presetID="42" presetClass="entr" presetSubtype="0" fill="hold" grpId="0" nodeType="after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uiExpand="1" build="p" animBg="1"/>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180528" y="2204864"/>
            <a:ext cx="9577064" cy="2889612"/>
          </a:xfrm>
          <a:prstGeom prst="rect">
            <a:avLst/>
          </a:prstGeom>
          <a:solidFill>
            <a:schemeClr val="accent1">
              <a:alpha val="81000"/>
            </a:schemeClr>
          </a:solidFill>
          <a:effectLst>
            <a:glow rad="1397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5" name="Title 1"/>
          <p:cNvSpPr>
            <a:spLocks noGrp="1"/>
          </p:cNvSpPr>
          <p:nvPr>
            <p:ph type="title"/>
          </p:nvPr>
        </p:nvSpPr>
        <p:spPr>
          <a:xfrm>
            <a:off x="352426" y="228600"/>
            <a:ext cx="7680960" cy="1066800"/>
          </a:xfrm>
        </p:spPr>
        <p:txBody>
          <a:bodyPr/>
          <a:lstStyle/>
          <a:p>
            <a:r>
              <a:rPr lang="de-DE" dirty="0"/>
              <a:t>Monetised Economy</a:t>
            </a:r>
          </a:p>
        </p:txBody>
      </p:sp>
      <p:pic>
        <p:nvPicPr>
          <p:cNvPr id="7" name="Picture 3076" descr="C:\Eigene Dateien\Worms Geschichte\Worms Römer Münzen Währung von Nida SM.JPG"/>
          <p:cNvPicPr>
            <a:picLocks noChangeAspect="1" noChangeArrowheads="1"/>
          </p:cNvPicPr>
          <p:nvPr/>
        </p:nvPicPr>
        <p:blipFill>
          <a:blip r:embed="rId3" cstate="print">
            <a:clrChange>
              <a:clrFrom>
                <a:srgbClr val="FEFEFE"/>
              </a:clrFrom>
              <a:clrTo>
                <a:srgbClr val="FEFEFE">
                  <a:alpha val="0"/>
                </a:srgbClr>
              </a:clrTo>
            </a:clrChange>
          </a:blip>
          <a:srcRect/>
          <a:stretch>
            <a:fillRect/>
          </a:stretch>
        </p:blipFill>
        <p:spPr bwMode="auto">
          <a:xfrm>
            <a:off x="125760" y="2348880"/>
            <a:ext cx="8892480" cy="2095950"/>
          </a:xfrm>
          <a:prstGeom prst="rect">
            <a:avLst/>
          </a:prstGeom>
          <a:noFill/>
        </p:spPr>
      </p:pic>
      <p:sp>
        <p:nvSpPr>
          <p:cNvPr id="8" name="Textfeld 4"/>
          <p:cNvSpPr txBox="1"/>
          <p:nvPr/>
        </p:nvSpPr>
        <p:spPr>
          <a:xfrm>
            <a:off x="0" y="4725144"/>
            <a:ext cx="9144000" cy="369332"/>
          </a:xfrm>
          <a:prstGeom prst="rect">
            <a:avLst/>
          </a:prstGeom>
          <a:noFill/>
        </p:spPr>
        <p:txBody>
          <a:bodyPr wrap="square" rtlCol="0">
            <a:spAutoFit/>
          </a:bodyPr>
          <a:lstStyle/>
          <a:p>
            <a:r>
              <a:rPr lang="en-GB" b="1" dirty="0">
                <a:solidFill>
                  <a:schemeClr val="tx2">
                    <a:lumMod val="20000"/>
                    <a:lumOff val="80000"/>
                  </a:schemeClr>
                </a:solidFill>
                <a:effectLst>
                  <a:outerShdw blurRad="38100" dist="38100" dir="2700000" algn="tl">
                    <a:srgbClr val="000000">
                      <a:alpha val="43137"/>
                    </a:srgbClr>
                  </a:outerShdw>
                </a:effectLst>
              </a:rPr>
              <a:t>   Aureus     –     Denarius   -	</a:t>
            </a:r>
            <a:r>
              <a:rPr lang="en-GB" b="1" dirty="0" err="1">
                <a:solidFill>
                  <a:schemeClr val="tx2">
                    <a:lumMod val="20000"/>
                    <a:lumOff val="80000"/>
                  </a:schemeClr>
                </a:solidFill>
                <a:effectLst>
                  <a:outerShdw blurRad="38100" dist="38100" dir="2700000" algn="tl">
                    <a:srgbClr val="000000">
                      <a:alpha val="43137"/>
                    </a:srgbClr>
                  </a:outerShdw>
                </a:effectLst>
              </a:rPr>
              <a:t>Dupondius</a:t>
            </a:r>
            <a:r>
              <a:rPr lang="en-GB" b="1" dirty="0">
                <a:solidFill>
                  <a:schemeClr val="tx2">
                    <a:lumMod val="20000"/>
                    <a:lumOff val="80000"/>
                  </a:schemeClr>
                </a:solidFill>
                <a:effectLst>
                  <a:outerShdw blurRad="38100" dist="38100" dir="2700000" algn="tl">
                    <a:srgbClr val="000000">
                      <a:alpha val="43137"/>
                    </a:srgbClr>
                  </a:outerShdw>
                </a:effectLst>
              </a:rPr>
              <a:t>   - 	Sesterce  - 	      As	      -     Semis</a:t>
            </a:r>
          </a:p>
        </p:txBody>
      </p:sp>
      <p:sp>
        <p:nvSpPr>
          <p:cNvPr id="10" name="Text Box 3078"/>
          <p:cNvSpPr txBox="1">
            <a:spLocks noChangeArrowheads="1"/>
          </p:cNvSpPr>
          <p:nvPr/>
        </p:nvSpPr>
        <p:spPr bwMode="auto">
          <a:xfrm>
            <a:off x="4446240" y="55418"/>
            <a:ext cx="4572000" cy="2838450"/>
          </a:xfrm>
          <a:prstGeom prst="rect">
            <a:avLst/>
          </a:prstGeom>
          <a:solidFill>
            <a:schemeClr val="accent3">
              <a:alpha val="45000"/>
            </a:schemeClr>
          </a:solidFill>
          <a:ln>
            <a:headEnd type="none" w="sm" len="sm"/>
            <a:tailEnd type="none" w="sm" len="sm"/>
          </a:ln>
        </p:spPr>
        <p:style>
          <a:lnRef idx="3">
            <a:schemeClr val="lt1"/>
          </a:lnRef>
          <a:fillRef idx="1">
            <a:schemeClr val="accent3"/>
          </a:fillRef>
          <a:effectRef idx="1">
            <a:schemeClr val="accent3"/>
          </a:effectRef>
          <a:fontRef idx="minor">
            <a:schemeClr val="lt1"/>
          </a:fontRef>
        </p:style>
        <p:txBody>
          <a:bodyPr>
            <a:spAutoFit/>
          </a:bodyPr>
          <a:lstStyle/>
          <a:p>
            <a:r>
              <a:rPr kumimoji="0" lang="fr-FR" sz="1800" dirty="0">
                <a:solidFill>
                  <a:schemeClr val="accent5">
                    <a:lumMod val="20000"/>
                    <a:lumOff val="80000"/>
                  </a:schemeClr>
                </a:solidFill>
                <a:effectLst>
                  <a:outerShdw blurRad="38100" dist="38100" dir="2700000" algn="tl">
                    <a:srgbClr val="000000">
                      <a:alpha val="43137"/>
                    </a:srgbClr>
                  </a:outerShdw>
                </a:effectLst>
                <a:latin typeface="Arial" charset="0"/>
              </a:rPr>
              <a:t>1 aureus</a:t>
            </a: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(8,2g) = 25 </a:t>
            </a:r>
            <a:r>
              <a:rPr kumimoji="0" lang="fr-FR" sz="1800" dirty="0" err="1">
                <a:solidFill>
                  <a:schemeClr val="accent5">
                    <a:lumMod val="20000"/>
                    <a:lumOff val="80000"/>
                  </a:schemeClr>
                </a:solidFill>
                <a:effectLst>
                  <a:outerShdw blurRad="38100" dist="38100" dir="2700000" algn="tl">
                    <a:srgbClr val="000000">
                      <a:alpha val="43137"/>
                    </a:srgbClr>
                  </a:outerShdw>
                </a:effectLst>
                <a:latin typeface="Arial" charset="0"/>
              </a:rPr>
              <a:t>denarii</a:t>
            </a: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b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b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 400 </a:t>
            </a:r>
            <a:r>
              <a:rPr kumimoji="0" lang="fr-FR" sz="1800" dirty="0">
                <a:solidFill>
                  <a:schemeClr val="accent5">
                    <a:lumMod val="20000"/>
                    <a:lumOff val="80000"/>
                  </a:schemeClr>
                </a:solidFill>
                <a:effectLst>
                  <a:outerShdw blurRad="38100" dist="38100" dir="2700000" algn="tl">
                    <a:srgbClr val="000000">
                      <a:alpha val="43137"/>
                    </a:srgbClr>
                  </a:outerShdw>
                </a:effectLst>
                <a:latin typeface="Arial" charset="0"/>
              </a:rPr>
              <a:t>asses</a:t>
            </a:r>
            <a:endPar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endParaRPr>
          </a:p>
          <a:p>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denar</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(3,89g)    = 2 </a:t>
            </a:r>
            <a:r>
              <a:rPr lang="de-DE" dirty="0" err="1">
                <a:solidFill>
                  <a:schemeClr val="accent5">
                    <a:lumMod val="20000"/>
                    <a:lumOff val="80000"/>
                  </a:schemeClr>
                </a:solidFill>
                <a:effectLst>
                  <a:outerShdw blurRad="38100" dist="38100" dir="2700000" algn="tl">
                    <a:srgbClr val="000000">
                      <a:alpha val="43137"/>
                    </a:srgbClr>
                  </a:outerShdw>
                </a:effectLst>
                <a:latin typeface="Arial" charset="0"/>
              </a:rPr>
              <a:t>d</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upondii</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b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b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 4 </a:t>
            </a:r>
            <a:r>
              <a:rPr kumimoji="0" lang="de-DE" sz="1800" b="0" dirty="0" err="1">
                <a:solidFill>
                  <a:schemeClr val="accent5">
                    <a:lumMod val="20000"/>
                    <a:lumOff val="80000"/>
                  </a:schemeClr>
                </a:solidFill>
                <a:effectLst>
                  <a:outerShdw blurRad="38100" dist="38100" dir="2700000" algn="tl">
                    <a:srgbClr val="000000">
                      <a:alpha val="43137"/>
                    </a:srgbClr>
                  </a:outerShdw>
                </a:effectLst>
                <a:latin typeface="Arial" charset="0"/>
              </a:rPr>
              <a:t>s</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esterces</a:t>
            </a:r>
            <a:b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b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 16 </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asses</a:t>
            </a:r>
            <a:endPar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endParaRPr>
          </a:p>
          <a:p>
            <a:pPr algn="just"/>
            <a:r>
              <a:rPr kumimoji="0" lang="fr-FR" sz="1800" dirty="0">
                <a:solidFill>
                  <a:schemeClr val="accent5">
                    <a:lumMod val="20000"/>
                    <a:lumOff val="80000"/>
                  </a:schemeClr>
                </a:solidFill>
                <a:effectLst>
                  <a:outerShdw blurRad="38100" dist="38100" dir="2700000" algn="tl">
                    <a:srgbClr val="000000">
                      <a:alpha val="43137"/>
                    </a:srgbClr>
                  </a:outerShdw>
                </a:effectLst>
                <a:latin typeface="Arial" charset="0"/>
              </a:rPr>
              <a:t>1 as</a:t>
            </a: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(10-11g)     = 2 </a:t>
            </a:r>
            <a:r>
              <a:rPr kumimoji="0" lang="fr-FR" sz="1800" dirty="0">
                <a:solidFill>
                  <a:schemeClr val="accent5">
                    <a:lumMod val="20000"/>
                    <a:lumOff val="80000"/>
                  </a:schemeClr>
                </a:solidFill>
                <a:effectLst>
                  <a:outerShdw blurRad="38100" dist="38100" dir="2700000" algn="tl">
                    <a:srgbClr val="000000">
                      <a:alpha val="43137"/>
                    </a:srgbClr>
                  </a:outerShdw>
                </a:effectLst>
                <a:latin typeface="Arial" charset="0"/>
              </a:rPr>
              <a:t>semis</a:t>
            </a: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 4 </a:t>
            </a:r>
            <a:r>
              <a:rPr kumimoji="0" lang="fr-FR" sz="1800" dirty="0" err="1">
                <a:solidFill>
                  <a:schemeClr val="accent5">
                    <a:lumMod val="20000"/>
                    <a:lumOff val="80000"/>
                  </a:schemeClr>
                </a:solidFill>
                <a:effectLst>
                  <a:outerShdw blurRad="38100" dist="38100" dir="2700000" algn="tl">
                    <a:srgbClr val="000000">
                      <a:alpha val="43137"/>
                    </a:srgbClr>
                  </a:outerShdw>
                </a:effectLst>
                <a:latin typeface="Arial" charset="0"/>
              </a:rPr>
              <a:t>quadrans</a:t>
            </a:r>
            <a:endPar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endParaRPr>
          </a:p>
          <a:p>
            <a:pPr algn="just"/>
            <a:endParaRPr kumimoji="0" lang="de-DE" sz="1800" b="0" u="sng" dirty="0">
              <a:solidFill>
                <a:schemeClr val="accent5">
                  <a:lumMod val="20000"/>
                  <a:lumOff val="80000"/>
                </a:schemeClr>
              </a:solidFill>
              <a:effectLst>
                <a:outerShdw blurRad="38100" dist="38100" dir="2700000" algn="tl">
                  <a:srgbClr val="000000">
                    <a:alpha val="43137"/>
                  </a:srgbClr>
                </a:outerShdw>
              </a:effectLst>
              <a:latin typeface="Arial" charset="0"/>
            </a:endParaRPr>
          </a:p>
          <a:p>
            <a:pPr algn="just"/>
            <a:r>
              <a:rPr kumimoji="0" lang="de-DE" sz="1800" b="0" u="sng" dirty="0" err="1">
                <a:solidFill>
                  <a:schemeClr val="accent5">
                    <a:lumMod val="20000"/>
                    <a:lumOff val="80000"/>
                  </a:schemeClr>
                </a:solidFill>
                <a:effectLst>
                  <a:outerShdw blurRad="38100" dist="38100" dir="2700000" algn="tl">
                    <a:srgbClr val="000000">
                      <a:alpha val="43137"/>
                    </a:srgbClr>
                  </a:outerShdw>
                </a:effectLst>
                <a:latin typeface="Arial" charset="0"/>
              </a:rPr>
              <a:t>from</a:t>
            </a:r>
            <a:r>
              <a:rPr kumimoji="0" lang="de-DE" sz="1800" b="0" u="sng" dirty="0">
                <a:solidFill>
                  <a:schemeClr val="accent5">
                    <a:lumMod val="20000"/>
                    <a:lumOff val="80000"/>
                  </a:schemeClr>
                </a:solidFill>
                <a:effectLst>
                  <a:outerShdw blurRad="38100" dist="38100" dir="2700000" algn="tl">
                    <a:srgbClr val="000000">
                      <a:alpha val="43137"/>
                    </a:srgbClr>
                  </a:outerShdw>
                </a:effectLst>
                <a:latin typeface="Arial" charset="0"/>
              </a:rPr>
              <a:t> 4th c. A.D. : </a:t>
            </a:r>
          </a:p>
          <a:p>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Nummus</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r>
              <a:rPr kumimoji="0" lang="de-DE" sz="1800" b="0" dirty="0" err="1">
                <a:solidFill>
                  <a:schemeClr val="accent5">
                    <a:lumMod val="20000"/>
                    <a:lumOff val="80000"/>
                  </a:schemeClr>
                </a:solidFill>
                <a:effectLst>
                  <a:outerShdw blurRad="38100" dist="38100" dir="2700000" algn="tl">
                    <a:srgbClr val="000000">
                      <a:alpha val="43137"/>
                    </a:srgbClr>
                  </a:outerShdw>
                </a:effectLst>
                <a:latin typeface="Arial" charset="0"/>
              </a:rPr>
              <a:t>silver</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b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b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Solidus</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r>
              <a:rPr kumimoji="0" lang="de-DE" sz="1800" b="0" dirty="0" err="1">
                <a:solidFill>
                  <a:schemeClr val="accent5">
                    <a:lumMod val="20000"/>
                    <a:lumOff val="80000"/>
                  </a:schemeClr>
                </a:solidFill>
                <a:effectLst>
                  <a:outerShdw blurRad="38100" dist="38100" dir="2700000" algn="tl">
                    <a:srgbClr val="000000">
                      <a:alpha val="43137"/>
                    </a:srgbClr>
                  </a:outerShdw>
                </a:effectLst>
                <a:latin typeface="Arial" charset="0"/>
              </a:rPr>
              <a:t>gold</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a:t>
            </a:r>
            <a:endParaRPr kumimoji="0" lang="en-US" sz="1800" b="0" dirty="0">
              <a:solidFill>
                <a:schemeClr val="accent5">
                  <a:lumMod val="20000"/>
                  <a:lumOff val="80000"/>
                </a:schemeClr>
              </a:solidFill>
              <a:effectLst>
                <a:outerShdw blurRad="38100" dist="38100" dir="2700000" algn="tl">
                  <a:srgbClr val="000000">
                    <a:alpha val="43137"/>
                  </a:srgbClr>
                </a:outerShdw>
              </a:effectLst>
              <a:latin typeface="Arial" charset="0"/>
            </a:endParaRPr>
          </a:p>
        </p:txBody>
      </p:sp>
    </p:spTree>
    <p:extLst>
      <p:ext uri="{BB962C8B-B14F-4D97-AF65-F5344CB8AC3E}">
        <p14:creationId xmlns:p14="http://schemas.microsoft.com/office/powerpoint/2010/main" val="8302044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180528" y="2204864"/>
            <a:ext cx="9577064" cy="2889612"/>
          </a:xfrm>
          <a:prstGeom prst="rect">
            <a:avLst/>
          </a:prstGeom>
          <a:solidFill>
            <a:schemeClr val="accent1">
              <a:alpha val="81000"/>
            </a:schemeClr>
          </a:solidFill>
          <a:effectLst>
            <a:glow rad="1397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5" name="Title 1"/>
          <p:cNvSpPr>
            <a:spLocks noGrp="1"/>
          </p:cNvSpPr>
          <p:nvPr>
            <p:ph type="title"/>
          </p:nvPr>
        </p:nvSpPr>
        <p:spPr>
          <a:xfrm>
            <a:off x="352426" y="228600"/>
            <a:ext cx="7680960" cy="1066800"/>
          </a:xfrm>
        </p:spPr>
        <p:txBody>
          <a:bodyPr/>
          <a:lstStyle/>
          <a:p>
            <a:r>
              <a:rPr lang="de-DE" dirty="0"/>
              <a:t>Monetised Economy</a:t>
            </a:r>
          </a:p>
        </p:txBody>
      </p:sp>
      <p:pic>
        <p:nvPicPr>
          <p:cNvPr id="7" name="Picture 3076" descr="C:\Eigene Dateien\Worms Geschichte\Worms Römer Münzen Währung von Nida SM.JPG"/>
          <p:cNvPicPr>
            <a:picLocks noChangeAspect="1" noChangeArrowheads="1"/>
          </p:cNvPicPr>
          <p:nvPr/>
        </p:nvPicPr>
        <p:blipFill>
          <a:blip r:embed="rId3" cstate="print">
            <a:clrChange>
              <a:clrFrom>
                <a:srgbClr val="FEFEFE"/>
              </a:clrFrom>
              <a:clrTo>
                <a:srgbClr val="FEFEFE">
                  <a:alpha val="0"/>
                </a:srgbClr>
              </a:clrTo>
            </a:clrChange>
          </a:blip>
          <a:srcRect/>
          <a:stretch>
            <a:fillRect/>
          </a:stretch>
        </p:blipFill>
        <p:spPr bwMode="auto">
          <a:xfrm>
            <a:off x="125760" y="2348880"/>
            <a:ext cx="8892480" cy="2095950"/>
          </a:xfrm>
          <a:prstGeom prst="rect">
            <a:avLst/>
          </a:prstGeom>
          <a:noFill/>
        </p:spPr>
      </p:pic>
      <p:sp>
        <p:nvSpPr>
          <p:cNvPr id="8" name="Textfeld 4"/>
          <p:cNvSpPr txBox="1"/>
          <p:nvPr/>
        </p:nvSpPr>
        <p:spPr>
          <a:xfrm>
            <a:off x="0" y="4725144"/>
            <a:ext cx="9144000" cy="369332"/>
          </a:xfrm>
          <a:prstGeom prst="rect">
            <a:avLst/>
          </a:prstGeom>
          <a:noFill/>
        </p:spPr>
        <p:txBody>
          <a:bodyPr wrap="square" rtlCol="0">
            <a:spAutoFit/>
          </a:bodyPr>
          <a:lstStyle/>
          <a:p>
            <a:r>
              <a:rPr lang="en-GB" b="1" dirty="0">
                <a:solidFill>
                  <a:schemeClr val="tx2">
                    <a:lumMod val="20000"/>
                    <a:lumOff val="80000"/>
                  </a:schemeClr>
                </a:solidFill>
                <a:effectLst>
                  <a:outerShdw blurRad="38100" dist="38100" dir="2700000" algn="tl">
                    <a:srgbClr val="000000">
                      <a:alpha val="43137"/>
                    </a:srgbClr>
                  </a:outerShdw>
                </a:effectLst>
              </a:rPr>
              <a:t>   Aureus     –     Denarius   -	</a:t>
            </a:r>
            <a:r>
              <a:rPr lang="en-GB" b="1" dirty="0" err="1">
                <a:solidFill>
                  <a:schemeClr val="tx2">
                    <a:lumMod val="20000"/>
                    <a:lumOff val="80000"/>
                  </a:schemeClr>
                </a:solidFill>
                <a:effectLst>
                  <a:outerShdw blurRad="38100" dist="38100" dir="2700000" algn="tl">
                    <a:srgbClr val="000000">
                      <a:alpha val="43137"/>
                    </a:srgbClr>
                  </a:outerShdw>
                </a:effectLst>
              </a:rPr>
              <a:t>Dupondius</a:t>
            </a:r>
            <a:r>
              <a:rPr lang="en-GB" b="1" dirty="0">
                <a:solidFill>
                  <a:schemeClr val="tx2">
                    <a:lumMod val="20000"/>
                    <a:lumOff val="80000"/>
                  </a:schemeClr>
                </a:solidFill>
                <a:effectLst>
                  <a:outerShdw blurRad="38100" dist="38100" dir="2700000" algn="tl">
                    <a:srgbClr val="000000">
                      <a:alpha val="43137"/>
                    </a:srgbClr>
                  </a:outerShdw>
                </a:effectLst>
              </a:rPr>
              <a:t>   - 	Sesterce  - 	      As	      -     Semis</a:t>
            </a:r>
          </a:p>
        </p:txBody>
      </p:sp>
      <p:sp>
        <p:nvSpPr>
          <p:cNvPr id="9" name="TextBox 8"/>
          <p:cNvSpPr txBox="1"/>
          <p:nvPr/>
        </p:nvSpPr>
        <p:spPr>
          <a:xfrm>
            <a:off x="-33419" y="1300448"/>
            <a:ext cx="4806280" cy="646331"/>
          </a:xfrm>
          <a:prstGeom prst="rect">
            <a:avLst/>
          </a:prstGeom>
          <a:effectLst>
            <a:outerShdw blurRad="50800" dist="43000" dir="5400000" rotWithShape="0">
              <a:srgbClr val="000000">
                <a:alpha val="40000"/>
              </a:srgb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wrap="square" rtlCol="0">
            <a:spAutoFit/>
          </a:bodyPr>
          <a:lstStyle/>
          <a:p>
            <a:pPr algn="ctr"/>
            <a:r>
              <a:rPr lang="de-DE" b="1" dirty="0">
                <a:effectLst>
                  <a:outerShdw blurRad="38100" dist="38100" dir="2700000" algn="tl">
                    <a:srgbClr val="000000">
                      <a:alpha val="43137"/>
                    </a:srgbClr>
                  </a:outerShdw>
                </a:effectLst>
              </a:rPr>
              <a:t>Why is a functiong </a:t>
            </a:r>
            <a:r>
              <a:rPr lang="de-DE" b="1" dirty="0" err="1">
                <a:effectLst>
                  <a:outerShdw blurRad="38100" dist="38100" dir="2700000" algn="tl">
                    <a:srgbClr val="000000">
                      <a:alpha val="43137"/>
                    </a:srgbClr>
                  </a:outerShdw>
                </a:effectLst>
              </a:rPr>
              <a:t>monetary</a:t>
            </a:r>
            <a:r>
              <a:rPr lang="de-DE" b="1" dirty="0">
                <a:effectLst>
                  <a:outerShdw blurRad="38100" dist="38100" dir="2700000" algn="tl">
                    <a:srgbClr val="000000">
                      <a:alpha val="43137"/>
                    </a:srgbClr>
                  </a:outerShdw>
                </a:effectLst>
              </a:rPr>
              <a:t> </a:t>
            </a:r>
            <a:br>
              <a:rPr lang="de-DE" b="1" dirty="0">
                <a:effectLst>
                  <a:outerShdw blurRad="38100" dist="38100" dir="2700000" algn="tl">
                    <a:srgbClr val="000000">
                      <a:alpha val="43137"/>
                    </a:srgbClr>
                  </a:outerShdw>
                </a:effectLst>
              </a:rPr>
            </a:br>
            <a:r>
              <a:rPr lang="de-DE" b="1" dirty="0" err="1">
                <a:effectLst>
                  <a:outerShdw blurRad="38100" dist="38100" dir="2700000" algn="tl">
                    <a:srgbClr val="000000">
                      <a:alpha val="43137"/>
                    </a:srgbClr>
                  </a:outerShdw>
                </a:effectLst>
              </a:rPr>
              <a:t>system</a:t>
            </a:r>
            <a:r>
              <a:rPr lang="de-DE" b="1" dirty="0">
                <a:effectLst>
                  <a:outerShdw blurRad="38100" dist="38100" dir="2700000" algn="tl">
                    <a:srgbClr val="000000">
                      <a:alpha val="43137"/>
                    </a:srgbClr>
                  </a:outerShdw>
                </a:effectLst>
              </a:rPr>
              <a:t> important? </a:t>
            </a:r>
          </a:p>
        </p:txBody>
      </p:sp>
      <p:sp>
        <p:nvSpPr>
          <p:cNvPr id="12" name="TextBox 11"/>
          <p:cNvSpPr txBox="1"/>
          <p:nvPr/>
        </p:nvSpPr>
        <p:spPr>
          <a:xfrm>
            <a:off x="3275856" y="4760677"/>
            <a:ext cx="2045029" cy="830997"/>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sz="2400" b="1" dirty="0"/>
              <a:t>Market </a:t>
            </a:r>
            <a:br>
              <a:rPr lang="de-DE" sz="2400" b="1" dirty="0"/>
            </a:br>
            <a:r>
              <a:rPr lang="de-DE" sz="2400" b="1" dirty="0"/>
              <a:t>Economy (?)</a:t>
            </a:r>
          </a:p>
        </p:txBody>
      </p:sp>
      <p:sp>
        <p:nvSpPr>
          <p:cNvPr id="13" name="TextBox 12"/>
          <p:cNvSpPr txBox="1"/>
          <p:nvPr/>
        </p:nvSpPr>
        <p:spPr>
          <a:xfrm rot="1330834">
            <a:off x="7036335" y="4568407"/>
            <a:ext cx="1872208" cy="92333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Facilitate long-</a:t>
            </a:r>
            <a:br>
              <a:rPr lang="de-DE" b="1" dirty="0"/>
            </a:br>
            <a:r>
              <a:rPr lang="de-DE" b="1" dirty="0"/>
              <a:t>distance trade: </a:t>
            </a:r>
            <a:r>
              <a:rPr lang="de-DE" dirty="0"/>
              <a:t>wine, oil, etc.</a:t>
            </a:r>
          </a:p>
        </p:txBody>
      </p:sp>
      <p:sp>
        <p:nvSpPr>
          <p:cNvPr id="14" name="TextBox 13"/>
          <p:cNvSpPr txBox="1"/>
          <p:nvPr/>
        </p:nvSpPr>
        <p:spPr>
          <a:xfrm rot="20813301">
            <a:off x="988966" y="5796661"/>
            <a:ext cx="1881526" cy="646331"/>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Hire seasonal </a:t>
            </a:r>
            <a:br>
              <a:rPr lang="de-DE" b="1" dirty="0"/>
            </a:br>
            <a:r>
              <a:rPr lang="de-DE" b="1" dirty="0"/>
              <a:t>/day workers</a:t>
            </a:r>
          </a:p>
        </p:txBody>
      </p:sp>
      <p:sp>
        <p:nvSpPr>
          <p:cNvPr id="15" name="TextBox 14"/>
          <p:cNvSpPr txBox="1"/>
          <p:nvPr/>
        </p:nvSpPr>
        <p:spPr>
          <a:xfrm rot="20497395">
            <a:off x="374668" y="4846452"/>
            <a:ext cx="2088232" cy="646331"/>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Credits/loans </a:t>
            </a:r>
            <a:br>
              <a:rPr lang="de-DE" b="1" dirty="0"/>
            </a:br>
            <a:r>
              <a:rPr lang="de-DE" b="1" dirty="0"/>
              <a:t>for investment</a:t>
            </a:r>
          </a:p>
        </p:txBody>
      </p:sp>
      <p:sp>
        <p:nvSpPr>
          <p:cNvPr id="16" name="TextBox 15"/>
          <p:cNvSpPr txBox="1"/>
          <p:nvPr/>
        </p:nvSpPr>
        <p:spPr>
          <a:xfrm rot="954821">
            <a:off x="6137344" y="6056693"/>
            <a:ext cx="1882643" cy="646331"/>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Taxes </a:t>
            </a:r>
            <a:r>
              <a:rPr lang="de-DE" b="1" dirty="0">
                <a:sym typeface="Wingdings" panose="05000000000000000000" pitchFamily="2" charset="2"/>
              </a:rPr>
              <a:t>surplus/profit</a:t>
            </a:r>
            <a:endParaRPr lang="de-DE" b="1" dirty="0"/>
          </a:p>
        </p:txBody>
      </p:sp>
      <p:sp>
        <p:nvSpPr>
          <p:cNvPr id="11" name="TextBox 10"/>
          <p:cNvSpPr txBox="1"/>
          <p:nvPr/>
        </p:nvSpPr>
        <p:spPr>
          <a:xfrm rot="20792629">
            <a:off x="4682208" y="5745822"/>
            <a:ext cx="2625111" cy="369332"/>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To pay taxes and rent</a:t>
            </a:r>
          </a:p>
        </p:txBody>
      </p:sp>
    </p:spTree>
    <p:extLst>
      <p:ext uri="{BB962C8B-B14F-4D97-AF65-F5344CB8AC3E}">
        <p14:creationId xmlns:p14="http://schemas.microsoft.com/office/powerpoint/2010/main" val="41444756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75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75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xit" presetSubtype="1" fill="hold" grpId="0" nodeType="clickEffect">
                                  <p:stCondLst>
                                    <p:cond delay="0"/>
                                  </p:stCondLst>
                                  <p:childTnLst>
                                    <p:animEffect transition="out" filter="wheel(1)">
                                      <p:cBhvr>
                                        <p:cTn id="18" dur="2000"/>
                                        <p:tgtEl>
                                          <p:spTgt spid="4"/>
                                        </p:tgtEl>
                                      </p:cBhvr>
                                    </p:animEffect>
                                    <p:set>
                                      <p:cBhvr>
                                        <p:cTn id="19" dur="1" fill="hold">
                                          <p:stCondLst>
                                            <p:cond delay="1999"/>
                                          </p:stCondLst>
                                        </p:cTn>
                                        <p:tgtEl>
                                          <p:spTgt spid="4"/>
                                        </p:tgtEl>
                                        <p:attrNameLst>
                                          <p:attrName>style.visibility</p:attrName>
                                        </p:attrNameLst>
                                      </p:cBhvr>
                                      <p:to>
                                        <p:strVal val="hidden"/>
                                      </p:to>
                                    </p:se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750"/>
                                        <p:tgtEl>
                                          <p:spTgt spid="11"/>
                                        </p:tgtEl>
                                      </p:cBhvr>
                                    </p:animEffect>
                                  </p:childTnLst>
                                </p:cTn>
                              </p:par>
                            </p:childTnLst>
                          </p:cTn>
                        </p:par>
                        <p:par>
                          <p:cTn id="24" fill="hold">
                            <p:stCondLst>
                              <p:cond delay="2750"/>
                            </p:stCondLst>
                            <p:childTnLst>
                              <p:par>
                                <p:cTn id="25" presetID="10" presetClass="entr" presetSubtype="0" fill="hold" grpId="0" nodeType="after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750"/>
                                        <p:tgtEl>
                                          <p:spTgt spid="12"/>
                                        </p:tgtEl>
                                      </p:cBhvr>
                                    </p:animEffect>
                                  </p:childTnLst>
                                </p:cTn>
                              </p:par>
                            </p:childTnLst>
                          </p:cTn>
                        </p:par>
                        <p:par>
                          <p:cTn id="28" fill="hold">
                            <p:stCondLst>
                              <p:cond delay="3500"/>
                            </p:stCondLst>
                            <p:childTnLst>
                              <p:par>
                                <p:cTn id="29" presetID="10" presetClass="entr" presetSubtype="0"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750"/>
                                        <p:tgtEl>
                                          <p:spTgt spid="13"/>
                                        </p:tgtEl>
                                      </p:cBhvr>
                                    </p:animEffect>
                                  </p:childTnLst>
                                </p:cTn>
                              </p:par>
                            </p:childTnLst>
                          </p:cTn>
                        </p:par>
                        <p:par>
                          <p:cTn id="32" fill="hold">
                            <p:stCondLst>
                              <p:cond delay="4250"/>
                            </p:stCondLst>
                            <p:childTnLst>
                              <p:par>
                                <p:cTn id="33" presetID="10" presetClass="entr" presetSubtype="0" fill="hold" grpId="0" nodeType="after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750"/>
                                        <p:tgtEl>
                                          <p:spTgt spid="14"/>
                                        </p:tgtEl>
                                      </p:cBhvr>
                                    </p:animEffect>
                                  </p:childTnLst>
                                </p:cTn>
                              </p:par>
                            </p:childTnLst>
                          </p:cTn>
                        </p:par>
                        <p:par>
                          <p:cTn id="36" fill="hold">
                            <p:stCondLst>
                              <p:cond delay="5000"/>
                            </p:stCondLst>
                            <p:childTnLst>
                              <p:par>
                                <p:cTn id="37" presetID="10" presetClass="entr" presetSubtype="0" fill="hold" grpId="0" nodeType="after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750"/>
                                        <p:tgtEl>
                                          <p:spTgt spid="15"/>
                                        </p:tgtEl>
                                      </p:cBhvr>
                                    </p:animEffect>
                                  </p:childTnLst>
                                </p:cTn>
                              </p:par>
                            </p:childTnLst>
                          </p:cTn>
                        </p:par>
                        <p:par>
                          <p:cTn id="40" fill="hold">
                            <p:stCondLst>
                              <p:cond delay="5750"/>
                            </p:stCondLst>
                            <p:childTnLst>
                              <p:par>
                                <p:cTn id="41" presetID="10" presetClass="entr" presetSubtype="0" fill="hold" grpId="0" nodeType="after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uiExpand="1" build="p" animBg="1"/>
      <p:bldP spid="12" grpId="0" animBg="1"/>
      <p:bldP spid="13" grpId="0" animBg="1"/>
      <p:bldP spid="14" grpId="0" animBg="1"/>
      <p:bldP spid="15" grpId="0" animBg="1"/>
      <p:bldP spid="16" grpId="0" animBg="1"/>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pharology.eu/resources/_wsb_541x405_PortusRomanus01+003.jpg"/>
          <p:cNvPicPr>
            <a:picLocks noChangeAspect="1" noChangeArrowheads="1"/>
          </p:cNvPicPr>
          <p:nvPr/>
        </p:nvPicPr>
        <p:blipFill>
          <a:blip r:embed="rId2" cstate="print"/>
          <a:srcRect/>
          <a:stretch>
            <a:fillRect/>
          </a:stretch>
        </p:blipFill>
        <p:spPr bwMode="auto">
          <a:xfrm>
            <a:off x="0" y="0"/>
            <a:ext cx="8043251" cy="6021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le 5"/>
          <p:cNvSpPr>
            <a:spLocks noGrp="1"/>
          </p:cNvSpPr>
          <p:nvPr>
            <p:ph type="title"/>
          </p:nvPr>
        </p:nvSpPr>
        <p:spPr>
          <a:xfrm>
            <a:off x="352426" y="228600"/>
            <a:ext cx="7680960" cy="1066800"/>
          </a:xfrm>
        </p:spPr>
        <p:txBody>
          <a:bodyPr/>
          <a:lstStyle/>
          <a:p>
            <a:r>
              <a:rPr lang="en-GB" dirty="0"/>
              <a:t>Rome: Portus</a:t>
            </a:r>
            <a:endParaRPr lang="de-DE" dirty="0"/>
          </a:p>
        </p:txBody>
      </p:sp>
      <p:sp>
        <p:nvSpPr>
          <p:cNvPr id="6" name="TextBox 5"/>
          <p:cNvSpPr txBox="1"/>
          <p:nvPr/>
        </p:nvSpPr>
        <p:spPr>
          <a:xfrm>
            <a:off x="92937" y="1241769"/>
            <a:ext cx="4806280" cy="369332"/>
          </a:xfrm>
          <a:prstGeom prst="rect">
            <a:avLst/>
          </a:prstGeom>
          <a:effectLst>
            <a:outerShdw blurRad="50800" dist="43000" dir="5400000" rotWithShape="0">
              <a:srgbClr val="000000">
                <a:alpha val="40000"/>
              </a:srgb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de-DE" b="1" dirty="0">
                <a:effectLst>
                  <a:outerShdw blurRad="38100" dist="38100" dir="2700000" algn="tl">
                    <a:srgbClr val="000000">
                      <a:alpha val="43137"/>
                    </a:srgbClr>
                  </a:outerShdw>
                </a:effectLst>
              </a:rPr>
              <a:t>Feeding the cities...</a:t>
            </a:r>
          </a:p>
        </p:txBody>
      </p:sp>
    </p:spTree>
    <p:extLst>
      <p:ext uri="{BB962C8B-B14F-4D97-AF65-F5344CB8AC3E}">
        <p14:creationId xmlns:p14="http://schemas.microsoft.com/office/powerpoint/2010/main" val="42288099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par>
                          <p:cTn id="8" fill="hold">
                            <p:stCondLst>
                              <p:cond delay="2000"/>
                            </p:stCondLst>
                            <p:childTnLst>
                              <p:par>
                                <p:cTn id="9" presetID="42" presetClass="entr" presetSubtype="0" fill="hold" grpId="0" nodeType="afterEffect">
                                  <p:stCondLst>
                                    <p:cond delay="1750"/>
                                  </p:stCondLst>
                                  <p:childTnLst>
                                    <p:set>
                                      <p:cBhvr>
                                        <p:cTn id="10" dur="1" fill="hold">
                                          <p:stCondLst>
                                            <p:cond delay="0"/>
                                          </p:stCondLst>
                                        </p:cTn>
                                        <p:tgtEl>
                                          <p:spTgt spid="6">
                                            <p:bg/>
                                          </p:spTgt>
                                        </p:tgtEl>
                                        <p:attrNameLst>
                                          <p:attrName>style.visibility</p:attrName>
                                        </p:attrNameLst>
                                      </p:cBhvr>
                                      <p:to>
                                        <p:strVal val="visible"/>
                                      </p:to>
                                    </p:set>
                                    <p:animEffect transition="in" filter="fade">
                                      <p:cBhvr>
                                        <p:cTn id="11" dur="1000"/>
                                        <p:tgtEl>
                                          <p:spTgt spid="6">
                                            <p:bg/>
                                          </p:spTgt>
                                        </p:tgtEl>
                                      </p:cBhvr>
                                    </p:animEffect>
                                    <p:anim calcmode="lin" valueType="num">
                                      <p:cBhvr>
                                        <p:cTn id="12" dur="1000" fill="hold"/>
                                        <p:tgtEl>
                                          <p:spTgt spid="6">
                                            <p:bg/>
                                          </p:spTgt>
                                        </p:tgtEl>
                                        <p:attrNameLst>
                                          <p:attrName>ppt_x</p:attrName>
                                        </p:attrNameLst>
                                      </p:cBhvr>
                                      <p:tavLst>
                                        <p:tav tm="0">
                                          <p:val>
                                            <p:strVal val="#ppt_x"/>
                                          </p:val>
                                        </p:tav>
                                        <p:tav tm="100000">
                                          <p:val>
                                            <p:strVal val="#ppt_x"/>
                                          </p:val>
                                        </p:tav>
                                      </p:tavLst>
                                    </p:anim>
                                    <p:anim calcmode="lin" valueType="num">
                                      <p:cBhvr>
                                        <p:cTn id="13" dur="1000" fill="hold"/>
                                        <p:tgtEl>
                                          <p:spTgt spid="6">
                                            <p:bg/>
                                          </p:spTgt>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1750"/>
                                  </p:stCondLst>
                                  <p:childTnLst>
                                    <p:set>
                                      <p:cBhvr>
                                        <p:cTn id="15" dur="1" fill="hold">
                                          <p:stCondLst>
                                            <p:cond delay="0"/>
                                          </p:stCondLst>
                                        </p:cTn>
                                        <p:tgtEl>
                                          <p:spTgt spid="6">
                                            <p:txEl>
                                              <p:pRg st="0" end="0"/>
                                            </p:txEl>
                                          </p:spTgt>
                                        </p:tgtEl>
                                        <p:attrNameLst>
                                          <p:attrName>style.visibility</p:attrName>
                                        </p:attrNameLst>
                                      </p:cBhvr>
                                      <p:to>
                                        <p:strVal val="visible"/>
                                      </p:to>
                                    </p:set>
                                    <p:animEffect transition="in" filter="fade">
                                      <p:cBhvr>
                                        <p:cTn id="16" dur="1000"/>
                                        <p:tgtEl>
                                          <p:spTgt spid="6">
                                            <p:txEl>
                                              <p:pRg st="0" end="0"/>
                                            </p:txEl>
                                          </p:spTgt>
                                        </p:tgtEl>
                                      </p:cBhvr>
                                    </p:animEffect>
                                    <p:anim calcmode="lin" valueType="num">
                                      <p:cBhvr>
                                        <p:cTn id="17"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pharology.eu/resources/_wsb_541x405_PortusRomanus01+003.jpg"/>
          <p:cNvPicPr>
            <a:picLocks noChangeAspect="1" noChangeArrowheads="1"/>
          </p:cNvPicPr>
          <p:nvPr/>
        </p:nvPicPr>
        <p:blipFill>
          <a:blip r:embed="rId2" cstate="print"/>
          <a:srcRect/>
          <a:stretch>
            <a:fillRect/>
          </a:stretch>
        </p:blipFill>
        <p:spPr bwMode="auto">
          <a:xfrm>
            <a:off x="0" y="0"/>
            <a:ext cx="8043251" cy="6021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4" descr="http://www.heritagedaily.com/wp-content/uploads/2011/09/portusa1.jpg"/>
          <p:cNvPicPr>
            <a:picLocks noChangeAspect="1" noChangeArrowheads="1"/>
          </p:cNvPicPr>
          <p:nvPr/>
        </p:nvPicPr>
        <p:blipFill>
          <a:blip r:embed="rId3" cstate="print"/>
          <a:srcRect/>
          <a:stretch>
            <a:fillRect/>
          </a:stretch>
        </p:blipFill>
        <p:spPr bwMode="auto">
          <a:xfrm>
            <a:off x="611560" y="1268760"/>
            <a:ext cx="8355067" cy="5461485"/>
          </a:xfrm>
          <a:prstGeom prst="rect">
            <a:avLst/>
          </a:prstGeom>
        </p:spPr>
        <p:style>
          <a:lnRef idx="3">
            <a:schemeClr val="lt1"/>
          </a:lnRef>
          <a:fillRef idx="1">
            <a:schemeClr val="accent1"/>
          </a:fillRef>
          <a:effectRef idx="1">
            <a:schemeClr val="accent1"/>
          </a:effectRef>
          <a:fontRef idx="minor">
            <a:schemeClr val="lt1"/>
          </a:fontRef>
        </p:style>
      </p:pic>
      <p:sp>
        <p:nvSpPr>
          <p:cNvPr id="6" name="Title 5"/>
          <p:cNvSpPr>
            <a:spLocks noGrp="1"/>
          </p:cNvSpPr>
          <p:nvPr>
            <p:ph type="title"/>
          </p:nvPr>
        </p:nvSpPr>
        <p:spPr/>
        <p:txBody>
          <a:bodyPr/>
          <a:lstStyle/>
          <a:p>
            <a:r>
              <a:rPr lang="en-GB" dirty="0"/>
              <a:t>Rome: Portus</a:t>
            </a:r>
            <a:endParaRPr lang="de-DE" dirty="0"/>
          </a:p>
        </p:txBody>
      </p:sp>
    </p:spTree>
    <p:extLst>
      <p:ext uri="{BB962C8B-B14F-4D97-AF65-F5344CB8AC3E}">
        <p14:creationId xmlns:p14="http://schemas.microsoft.com/office/powerpoint/2010/main" val="32021840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100_5783.JPG"/>
          <p:cNvPicPr>
            <a:picLocks noChangeAspect="1"/>
          </p:cNvPicPr>
          <p:nvPr/>
        </p:nvPicPr>
        <p:blipFill>
          <a:blip r:embed="rId2" cstate="print"/>
          <a:stretch>
            <a:fillRect/>
          </a:stretch>
        </p:blipFill>
        <p:spPr>
          <a:xfrm>
            <a:off x="5179146" y="1628800"/>
            <a:ext cx="3921900" cy="5229200"/>
          </a:xfrm>
          <a:prstGeom prst="rect">
            <a:avLst/>
          </a:prstGeom>
        </p:spPr>
      </p:pic>
      <p:sp>
        <p:nvSpPr>
          <p:cNvPr id="2" name="Titel 1"/>
          <p:cNvSpPr>
            <a:spLocks noGrp="1"/>
          </p:cNvSpPr>
          <p:nvPr>
            <p:ph type="title"/>
          </p:nvPr>
        </p:nvSpPr>
        <p:spPr>
          <a:xfrm>
            <a:off x="15643" y="33581"/>
            <a:ext cx="8522665" cy="1050398"/>
          </a:xfrm>
        </p:spPr>
        <p:txBody>
          <a:bodyPr/>
          <a:lstStyle/>
          <a:p>
            <a:r>
              <a:rPr lang="en-GB" dirty="0"/>
              <a:t>Shipping: economy relies on transport</a:t>
            </a:r>
          </a:p>
        </p:txBody>
      </p:sp>
      <p:sp>
        <p:nvSpPr>
          <p:cNvPr id="3" name="Inhaltsplatzhalter 2"/>
          <p:cNvSpPr>
            <a:spLocks noGrp="1"/>
          </p:cNvSpPr>
          <p:nvPr>
            <p:ph idx="1"/>
          </p:nvPr>
        </p:nvSpPr>
        <p:spPr/>
        <p:txBody>
          <a:bodyPr/>
          <a:lstStyle/>
          <a:p>
            <a:endParaRPr lang="en-GB" dirty="0"/>
          </a:p>
        </p:txBody>
      </p:sp>
      <p:pic>
        <p:nvPicPr>
          <p:cNvPr id="49154" name="Picture 2" descr="http://www.guerrillaexplorer.com/wp-content/uploads/Roman-Ship.jpg"/>
          <p:cNvPicPr>
            <a:picLocks noChangeAspect="1" noChangeArrowheads="1"/>
          </p:cNvPicPr>
          <p:nvPr/>
        </p:nvPicPr>
        <p:blipFill>
          <a:blip r:embed="rId3" cstate="print"/>
          <a:srcRect/>
          <a:stretch>
            <a:fillRect/>
          </a:stretch>
        </p:blipFill>
        <p:spPr bwMode="auto">
          <a:xfrm>
            <a:off x="42955" y="1168524"/>
            <a:ext cx="6317924" cy="31245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72920132"/>
      </p:ext>
    </p:extLst>
  </p:cSld>
  <p:clrMapOvr>
    <a:masterClrMapping/>
  </p:clrMapOvr>
  <p:transition spd="slow">
    <p:randomBar dir="ver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4" name="Picture 6" descr="http://media.indiatimes.in/media/content/2012/Aug/ship_reck_1344419414_460x460.jpg"/>
          <p:cNvPicPr>
            <a:picLocks noChangeAspect="1" noChangeArrowheads="1"/>
          </p:cNvPicPr>
          <p:nvPr/>
        </p:nvPicPr>
        <p:blipFill>
          <a:blip r:embed="rId2" cstate="print"/>
          <a:srcRect/>
          <a:stretch>
            <a:fillRect/>
          </a:stretch>
        </p:blipFill>
        <p:spPr bwMode="auto">
          <a:xfrm>
            <a:off x="17868" y="34906"/>
            <a:ext cx="9107384" cy="6058390"/>
          </a:xfrm>
          <a:prstGeom prst="rect">
            <a:avLst/>
          </a:prstGeom>
          <a:noFill/>
        </p:spPr>
      </p:pic>
      <p:sp>
        <p:nvSpPr>
          <p:cNvPr id="2" name="Titel 1"/>
          <p:cNvSpPr>
            <a:spLocks noGrp="1"/>
          </p:cNvSpPr>
          <p:nvPr>
            <p:ph type="title"/>
          </p:nvPr>
        </p:nvSpPr>
        <p:spPr>
          <a:xfrm>
            <a:off x="0" y="79195"/>
            <a:ext cx="7680960" cy="1066800"/>
          </a:xfrm>
        </p:spPr>
        <p:txBody>
          <a:bodyPr/>
          <a:lstStyle/>
          <a:p>
            <a:r>
              <a:rPr lang="en-GB" dirty="0"/>
              <a:t>Shipping: maritime</a:t>
            </a:r>
          </a:p>
        </p:txBody>
      </p:sp>
      <p:sp>
        <p:nvSpPr>
          <p:cNvPr id="3" name="Inhaltsplatzhalter 2"/>
          <p:cNvSpPr>
            <a:spLocks noGrp="1"/>
          </p:cNvSpPr>
          <p:nvPr>
            <p:ph idx="1"/>
          </p:nvPr>
        </p:nvSpPr>
        <p:spPr>
          <a:xfrm>
            <a:off x="319715" y="1052736"/>
            <a:ext cx="3761815" cy="2881031"/>
          </a:xfrm>
        </p:spPr>
        <p:txBody>
          <a:bodyPr/>
          <a:lstStyle/>
          <a:p>
            <a:r>
              <a:rPr lang="en-GB" dirty="0"/>
              <a:t>ships are getting bigger</a:t>
            </a:r>
          </a:p>
        </p:txBody>
      </p:sp>
      <p:pic>
        <p:nvPicPr>
          <p:cNvPr id="48130" name="Picture 2" descr="http://s4.reutersmedia.net/resources/r/?m=02&amp;d=20090723&amp;t=2&amp;i=10973120&amp;w=580&amp;fh=&amp;fw=&amp;ll=&amp;pl=&amp;r=2009-07-23T134527Z_01_BTRE56M127U00_RTROPTP_0_ITALY-SHIPWRECKS"/>
          <p:cNvPicPr>
            <a:picLocks noChangeAspect="1" noChangeArrowheads="1"/>
          </p:cNvPicPr>
          <p:nvPr/>
        </p:nvPicPr>
        <p:blipFill>
          <a:blip r:embed="rId3" cstate="print"/>
          <a:srcRect/>
          <a:stretch>
            <a:fillRect/>
          </a:stretch>
        </p:blipFill>
        <p:spPr bwMode="auto">
          <a:xfrm>
            <a:off x="107504" y="3284984"/>
            <a:ext cx="4186238" cy="29117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8132" name="Picture 4" descr="http://www.athenapub.com/groupb.gif"/>
          <p:cNvPicPr>
            <a:picLocks noChangeAspect="1" noChangeArrowheads="1"/>
          </p:cNvPicPr>
          <p:nvPr/>
        </p:nvPicPr>
        <p:blipFill>
          <a:blip r:embed="rId4" cstate="print"/>
          <a:srcRect/>
          <a:stretch>
            <a:fillRect/>
          </a:stretch>
        </p:blipFill>
        <p:spPr bwMode="auto">
          <a:xfrm>
            <a:off x="5147761" y="4653135"/>
            <a:ext cx="3850848" cy="2125669"/>
          </a:xfrm>
          <a:prstGeom prst="rect">
            <a:avLst/>
          </a:prstGeom>
          <a:noFill/>
        </p:spPr>
      </p:pic>
    </p:spTree>
    <p:extLst>
      <p:ext uri="{BB962C8B-B14F-4D97-AF65-F5344CB8AC3E}">
        <p14:creationId xmlns:p14="http://schemas.microsoft.com/office/powerpoint/2010/main" val="21577449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2" name="Picture 4" descr="http://upload.wikimedia.org/wikipedia/commons/d/d5/Table-de-Peutinger-detail.jpg"/>
          <p:cNvPicPr>
            <a:picLocks noChangeAspect="1" noChangeArrowheads="1"/>
          </p:cNvPicPr>
          <p:nvPr/>
        </p:nvPicPr>
        <p:blipFill>
          <a:blip r:embed="rId2" cstate="print"/>
          <a:srcRect/>
          <a:stretch>
            <a:fillRect/>
          </a:stretch>
        </p:blipFill>
        <p:spPr bwMode="auto">
          <a:xfrm>
            <a:off x="35496" y="1069777"/>
            <a:ext cx="4176464" cy="28299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el 1"/>
          <p:cNvSpPr>
            <a:spLocks noGrp="1"/>
          </p:cNvSpPr>
          <p:nvPr>
            <p:ph type="title"/>
          </p:nvPr>
        </p:nvSpPr>
        <p:spPr>
          <a:xfrm>
            <a:off x="35496" y="50831"/>
            <a:ext cx="7680960" cy="1066800"/>
          </a:xfrm>
        </p:spPr>
        <p:txBody>
          <a:bodyPr/>
          <a:lstStyle/>
          <a:p>
            <a:r>
              <a:rPr lang="en-GB" dirty="0"/>
              <a:t>Shipping: rivers &amp; canals</a:t>
            </a:r>
          </a:p>
        </p:txBody>
      </p:sp>
      <p:sp>
        <p:nvSpPr>
          <p:cNvPr id="3" name="Inhaltsplatzhalter 2"/>
          <p:cNvSpPr>
            <a:spLocks noGrp="1"/>
          </p:cNvSpPr>
          <p:nvPr>
            <p:ph idx="1"/>
          </p:nvPr>
        </p:nvSpPr>
        <p:spPr>
          <a:xfrm>
            <a:off x="4085947" y="2294875"/>
            <a:ext cx="3761815" cy="2881031"/>
          </a:xfrm>
        </p:spPr>
        <p:txBody>
          <a:bodyPr/>
          <a:lstStyle/>
          <a:p>
            <a:pPr algn="r"/>
            <a:r>
              <a:rPr lang="en-GB" dirty="0"/>
              <a:t>Fossae </a:t>
            </a:r>
            <a:r>
              <a:rPr lang="en-GB" dirty="0" err="1"/>
              <a:t>Maritimae</a:t>
            </a:r>
            <a:br>
              <a:rPr lang="en-GB" dirty="0"/>
            </a:br>
            <a:r>
              <a:rPr lang="en-GB" dirty="0"/>
              <a:t>(</a:t>
            </a:r>
            <a:r>
              <a:rPr lang="en-GB" dirty="0" err="1"/>
              <a:t>Fos</a:t>
            </a:r>
            <a:r>
              <a:rPr lang="en-GB" dirty="0"/>
              <a:t>-sur-</a:t>
            </a:r>
            <a:r>
              <a:rPr lang="en-GB" dirty="0" err="1"/>
              <a:t>Mer</a:t>
            </a:r>
            <a:r>
              <a:rPr lang="en-GB" dirty="0"/>
              <a:t> </a:t>
            </a:r>
            <a:r>
              <a:rPr lang="en-GB" dirty="0">
                <a:sym typeface="Wingdings" panose="05000000000000000000" pitchFamily="2" charset="2"/>
              </a:rPr>
              <a:t> Arles)</a:t>
            </a:r>
            <a:endParaRPr lang="en-GB" dirty="0"/>
          </a:p>
        </p:txBody>
      </p:sp>
      <p:pic>
        <p:nvPicPr>
          <p:cNvPr id="7170" name="Picture 2" descr="http://s.wat.tv/image/arles-epave-gallo-romaine_4b8pd_1tjkv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2924944"/>
            <a:ext cx="6947975" cy="3908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999626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view of a city&#10;&#10;Description generated with high confidence">
            <a:extLst>
              <a:ext uri="{FF2B5EF4-FFF2-40B4-BE49-F238E27FC236}">
                <a16:creationId xmlns:a16="http://schemas.microsoft.com/office/drawing/2014/main" id="{F314E64D-5732-441B-A34F-DBC191B7D69C}"/>
              </a:ext>
            </a:extLst>
          </p:cNvPr>
          <p:cNvPicPr>
            <a:picLocks noGrp="1" noChangeAspect="1"/>
          </p:cNvPicPr>
          <p:nvPr>
            <p:ph sz="quarter" idx="13"/>
          </p:nvPr>
        </p:nvPicPr>
        <p:blipFill rotWithShape="1">
          <a:blip r:embed="rId2">
            <a:extLst>
              <a:ext uri="{28A0092B-C50C-407E-A947-70E740481C1C}">
                <a14:useLocalDpi xmlns:a14="http://schemas.microsoft.com/office/drawing/2010/main" val="0"/>
              </a:ext>
            </a:extLst>
          </a:blip>
          <a:srcRect b="2465"/>
          <a:stretch/>
        </p:blipFill>
        <p:spPr>
          <a:xfrm>
            <a:off x="0" y="0"/>
            <a:ext cx="5711682" cy="3933056"/>
          </a:xfrm>
        </p:spPr>
      </p:pic>
      <p:sp>
        <p:nvSpPr>
          <p:cNvPr id="3" name="Title 2">
            <a:extLst>
              <a:ext uri="{FF2B5EF4-FFF2-40B4-BE49-F238E27FC236}">
                <a16:creationId xmlns:a16="http://schemas.microsoft.com/office/drawing/2014/main" id="{B44713B8-5BE8-41FC-97AF-FDBA41E374F7}"/>
              </a:ext>
            </a:extLst>
          </p:cNvPr>
          <p:cNvSpPr>
            <a:spLocks noGrp="1"/>
          </p:cNvSpPr>
          <p:nvPr>
            <p:ph type="title"/>
          </p:nvPr>
        </p:nvSpPr>
        <p:spPr>
          <a:xfrm>
            <a:off x="352426" y="228600"/>
            <a:ext cx="8540054" cy="1066800"/>
          </a:xfrm>
        </p:spPr>
        <p:txBody>
          <a:bodyPr/>
          <a:lstStyle/>
          <a:p>
            <a:pPr algn="r"/>
            <a:r>
              <a:rPr lang="en-GB" dirty="0"/>
              <a:t>Roman ports in Britain…</a:t>
            </a:r>
          </a:p>
        </p:txBody>
      </p:sp>
      <p:pic>
        <p:nvPicPr>
          <p:cNvPr id="10" name="Picture 9" descr="A picture containing water, building, boat, table&#10;&#10;Description generated with very high confidence">
            <a:extLst>
              <a:ext uri="{FF2B5EF4-FFF2-40B4-BE49-F238E27FC236}">
                <a16:creationId xmlns:a16="http://schemas.microsoft.com/office/drawing/2014/main" id="{4AAD0292-34DF-4EE8-8BEE-0983391F6AC5}"/>
              </a:ext>
            </a:extLst>
          </p:cNvPr>
          <p:cNvPicPr>
            <a:picLocks noChangeAspect="1"/>
          </p:cNvPicPr>
          <p:nvPr/>
        </p:nvPicPr>
        <p:blipFill rotWithShape="1">
          <a:blip r:embed="rId3">
            <a:extLst>
              <a:ext uri="{28A0092B-C50C-407E-A947-70E740481C1C}">
                <a14:useLocalDpi xmlns:a14="http://schemas.microsoft.com/office/drawing/2010/main" val="0"/>
              </a:ext>
            </a:extLst>
          </a:blip>
          <a:srcRect l="7175"/>
          <a:stretch/>
        </p:blipFill>
        <p:spPr>
          <a:xfrm>
            <a:off x="3432317" y="3222451"/>
            <a:ext cx="5711683" cy="3590925"/>
          </a:xfrm>
          <a:prstGeom prst="rect">
            <a:avLst/>
          </a:prstGeom>
        </p:spPr>
      </p:pic>
      <p:pic>
        <p:nvPicPr>
          <p:cNvPr id="12" name="Picture 11" descr="A group of people on a dirt road&#10;&#10;Description generated with very high confidence">
            <a:extLst>
              <a:ext uri="{FF2B5EF4-FFF2-40B4-BE49-F238E27FC236}">
                <a16:creationId xmlns:a16="http://schemas.microsoft.com/office/drawing/2014/main" id="{F1B2BD41-3D73-4F8C-8A28-BD94164DAF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504" y="2912294"/>
            <a:ext cx="2540000" cy="3784600"/>
          </a:xfrm>
          <a:prstGeom prst="rect">
            <a:avLst/>
          </a:prstGeom>
        </p:spPr>
      </p:pic>
    </p:spTree>
    <p:extLst>
      <p:ext uri="{BB962C8B-B14F-4D97-AF65-F5344CB8AC3E}">
        <p14:creationId xmlns:p14="http://schemas.microsoft.com/office/powerpoint/2010/main" val="404524158"/>
      </p:ext>
    </p:extLst>
  </p:cSld>
  <p:clrMapOvr>
    <a:masterClrMapping/>
  </p:clrMapOvr>
  <p:transition spd="slow">
    <p:randomBar dir="ver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0019"/>
            <a:ext cx="9144000" cy="6847981"/>
          </a:xfrm>
          <a:prstGeom prst="rect">
            <a:avLst/>
          </a:prstGeom>
        </p:spPr>
      </p:pic>
      <p:sp>
        <p:nvSpPr>
          <p:cNvPr id="2" name="Content Placeholder 1"/>
          <p:cNvSpPr>
            <a:spLocks noGrp="1"/>
          </p:cNvSpPr>
          <p:nvPr>
            <p:ph sz="quarter" idx="13"/>
          </p:nvPr>
        </p:nvSpPr>
        <p:spPr>
          <a:xfrm>
            <a:off x="352426" y="2132856"/>
            <a:ext cx="4738731" cy="3600400"/>
          </a:xfrm>
          <a:solidFill>
            <a:srgbClr val="7030A0">
              <a:alpha val="37000"/>
            </a:srgbClr>
          </a:solidFill>
        </p:spPr>
        <p:txBody>
          <a:bodyPr/>
          <a:lstStyle/>
          <a:p>
            <a:pPr marL="285750"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Need for increased production to feed the people across the Roman Empire</a:t>
            </a:r>
          </a:p>
          <a:p>
            <a:pPr marL="457200" lvl="1"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Sustainability</a:t>
            </a:r>
          </a:p>
          <a:p>
            <a:pPr marL="457200" lvl="1"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Surplus production</a:t>
            </a:r>
          </a:p>
          <a:p>
            <a:pPr marL="457200" lvl="1" indent="-285750">
              <a:buFont typeface="Wingdings" panose="05000000000000000000" pitchFamily="2" charset="2"/>
              <a:buChar char="Ø"/>
            </a:pPr>
            <a:endParaRPr lang="de-DE" b="1" dirty="0"/>
          </a:p>
          <a:p>
            <a:pPr marL="457200" lvl="1" indent="-285750">
              <a:buFont typeface="Wingdings" panose="05000000000000000000" pitchFamily="2" charset="2"/>
              <a:buChar char="Ø"/>
            </a:pPr>
            <a:endParaRPr lang="de-DE" b="1" dirty="0"/>
          </a:p>
          <a:p>
            <a:pPr marL="285750" indent="-285750">
              <a:buFont typeface="Wingdings" panose="05000000000000000000" pitchFamily="2" charset="2"/>
              <a:buChar char="Ø"/>
            </a:pPr>
            <a:endParaRPr lang="de-DE" b="1" dirty="0"/>
          </a:p>
        </p:txBody>
      </p:sp>
      <p:sp>
        <p:nvSpPr>
          <p:cNvPr id="3" name="Title 2"/>
          <p:cNvSpPr>
            <a:spLocks noGrp="1"/>
          </p:cNvSpPr>
          <p:nvPr>
            <p:ph type="title"/>
          </p:nvPr>
        </p:nvSpPr>
        <p:spPr/>
        <p:txBody>
          <a:bodyPr/>
          <a:lstStyle/>
          <a:p>
            <a:r>
              <a:rPr lang="de-DE" dirty="0"/>
              <a:t>The Problem</a:t>
            </a:r>
          </a:p>
        </p:txBody>
      </p:sp>
    </p:spTree>
    <p:extLst>
      <p:ext uri="{BB962C8B-B14F-4D97-AF65-F5344CB8AC3E}">
        <p14:creationId xmlns:p14="http://schemas.microsoft.com/office/powerpoint/2010/main" val="36517531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0019"/>
            <a:ext cx="9144000" cy="6847981"/>
          </a:xfrm>
          <a:prstGeom prst="rect">
            <a:avLst/>
          </a:prstGeom>
        </p:spPr>
      </p:pic>
      <p:pic>
        <p:nvPicPr>
          <p:cNvPr id="4" name="Picture 2" descr="C:\Eigene Dateien\TEACHING MATERIAL\CITIES &amp; SETTLEMENTS\Trade\Handel Karte London.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5868144" y="10019"/>
            <a:ext cx="3205513" cy="30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1"/>
          <p:cNvSpPr>
            <a:spLocks noGrp="1"/>
          </p:cNvSpPr>
          <p:nvPr>
            <p:ph sz="quarter" idx="13"/>
          </p:nvPr>
        </p:nvSpPr>
        <p:spPr>
          <a:xfrm>
            <a:off x="352426" y="2132856"/>
            <a:ext cx="4738731" cy="4054584"/>
          </a:xfrm>
          <a:solidFill>
            <a:schemeClr val="accent1">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a:lstStyle/>
          <a:p>
            <a:pPr marL="285750" indent="-285750">
              <a:buFont typeface="Wingdings" panose="05000000000000000000" pitchFamily="2" charset="2"/>
              <a:buChar char="Ø"/>
            </a:pPr>
            <a:r>
              <a:rPr lang="de-DE" dirty="0">
                <a:effectLst>
                  <a:outerShdw blurRad="38100" dist="38100" dir="2700000" algn="tl">
                    <a:srgbClr val="000000">
                      <a:alpha val="43137"/>
                    </a:srgbClr>
                  </a:outerShdw>
                </a:effectLst>
              </a:rPr>
              <a:t>Need for increased production to feed the people across the Roman Empire</a:t>
            </a:r>
          </a:p>
          <a:p>
            <a:pPr marL="457200" lvl="1" indent="-285750">
              <a:buFont typeface="Wingdings" panose="05000000000000000000" pitchFamily="2" charset="2"/>
              <a:buChar char="Ø"/>
            </a:pPr>
            <a:r>
              <a:rPr lang="de-DE" dirty="0">
                <a:effectLst>
                  <a:outerShdw blurRad="38100" dist="38100" dir="2700000" algn="tl">
                    <a:srgbClr val="000000">
                      <a:alpha val="43137"/>
                    </a:srgbClr>
                  </a:outerShdw>
                </a:effectLst>
              </a:rPr>
              <a:t>Sustainability</a:t>
            </a:r>
          </a:p>
          <a:p>
            <a:pPr marL="457200" lvl="1" indent="-285750">
              <a:buFont typeface="Wingdings" panose="05000000000000000000" pitchFamily="2" charset="2"/>
              <a:buChar char="Ø"/>
            </a:pPr>
            <a:r>
              <a:rPr lang="de-DE" dirty="0">
                <a:effectLst>
                  <a:outerShdw blurRad="38100" dist="38100" dir="2700000" algn="tl">
                    <a:srgbClr val="000000">
                      <a:alpha val="43137"/>
                    </a:srgbClr>
                  </a:outerShdw>
                </a:effectLst>
              </a:rPr>
              <a:t>Surplus production</a:t>
            </a:r>
          </a:p>
          <a:p>
            <a:pPr marL="457200" lvl="1"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a:p>
            <a:pPr marL="457200" lvl="1"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The Roman Empire – a global economy?</a:t>
            </a:r>
          </a:p>
          <a:p>
            <a:pPr marL="457200" lvl="1"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How does this effect </a:t>
            </a:r>
            <a:r>
              <a:rPr lang="de-DE" b="1" dirty="0" err="1">
                <a:solidFill>
                  <a:srgbClr val="FFFF00"/>
                </a:solidFill>
                <a:effectLst>
                  <a:outerShdw blurRad="38100" dist="38100" dir="2700000" algn="tl">
                    <a:srgbClr val="000000">
                      <a:alpha val="43137"/>
                    </a:srgbClr>
                  </a:outerShdw>
                </a:effectLst>
              </a:rPr>
              <a:t>food</a:t>
            </a:r>
            <a:r>
              <a:rPr lang="de-DE" b="1" dirty="0">
                <a:solidFill>
                  <a:srgbClr val="FFFF00"/>
                </a:solidFill>
                <a:effectLst>
                  <a:outerShdw blurRad="38100" dist="38100" dir="2700000" algn="tl">
                    <a:srgbClr val="000000">
                      <a:alpha val="43137"/>
                    </a:srgbClr>
                  </a:outerShdw>
                </a:effectLst>
              </a:rPr>
              <a:t> </a:t>
            </a:r>
            <a:r>
              <a:rPr lang="de-DE" b="1" dirty="0" err="1">
                <a:solidFill>
                  <a:srgbClr val="FFFF00"/>
                </a:solidFill>
                <a:effectLst>
                  <a:outerShdw blurRad="38100" dist="38100" dir="2700000" algn="tl">
                    <a:srgbClr val="000000">
                      <a:alpha val="43137"/>
                    </a:srgbClr>
                  </a:outerShdw>
                </a:effectLst>
              </a:rPr>
              <a:t>production</a:t>
            </a:r>
            <a:r>
              <a:rPr lang="de-DE" b="1" dirty="0">
                <a:solidFill>
                  <a:srgbClr val="FFFF00"/>
                </a:solidFill>
                <a:effectLst>
                  <a:outerShdw blurRad="38100" dist="38100" dir="2700000" algn="tl">
                    <a:srgbClr val="000000">
                      <a:alpha val="43137"/>
                    </a:srgbClr>
                  </a:outerShdw>
                </a:effectLst>
              </a:rPr>
              <a:t>?</a:t>
            </a:r>
          </a:p>
          <a:p>
            <a:pPr marL="285750"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p:txBody>
      </p:sp>
      <p:sp>
        <p:nvSpPr>
          <p:cNvPr id="6" name="Title 2"/>
          <p:cNvSpPr>
            <a:spLocks noGrp="1"/>
          </p:cNvSpPr>
          <p:nvPr>
            <p:ph type="title"/>
          </p:nvPr>
        </p:nvSpPr>
        <p:spPr>
          <a:xfrm>
            <a:off x="352426" y="228600"/>
            <a:ext cx="7680960" cy="1066800"/>
          </a:xfrm>
        </p:spPr>
        <p:txBody>
          <a:bodyPr/>
          <a:lstStyle/>
          <a:p>
            <a:r>
              <a:rPr lang="de-DE" dirty="0"/>
              <a:t>The Problem</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634192">
            <a:off x="6061601" y="3228465"/>
            <a:ext cx="2808808" cy="2475833"/>
          </a:xfrm>
          <a:prstGeom prst="rect">
            <a:avLst/>
          </a:prstGeom>
          <a:ln/>
        </p:spPr>
        <p:style>
          <a:lnRef idx="0">
            <a:schemeClr val="accent5"/>
          </a:lnRef>
          <a:fillRef idx="3">
            <a:schemeClr val="accent5"/>
          </a:fillRef>
          <a:effectRef idx="3">
            <a:schemeClr val="accent5"/>
          </a:effectRef>
          <a:fontRef idx="minor">
            <a:schemeClr val="lt1"/>
          </a:fontRef>
        </p:style>
      </p:pic>
    </p:spTree>
    <p:extLst>
      <p:ext uri="{BB962C8B-B14F-4D97-AF65-F5344CB8AC3E}">
        <p14:creationId xmlns:p14="http://schemas.microsoft.com/office/powerpoint/2010/main" val="12557894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0019"/>
            <a:ext cx="9144000" cy="6847981"/>
          </a:xfrm>
          <a:prstGeom prst="rect">
            <a:avLst/>
          </a:prstGeom>
        </p:spPr>
      </p:pic>
      <p:pic>
        <p:nvPicPr>
          <p:cNvPr id="4" name="Picture 2" descr="C:\Eigene Dateien\TEACHING MATERIAL\CITIES &amp; SETTLEMENTS\Trade\Handel Karte London.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5868144" y="10019"/>
            <a:ext cx="3205513" cy="30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2"/>
          <p:cNvSpPr>
            <a:spLocks noGrp="1"/>
          </p:cNvSpPr>
          <p:nvPr>
            <p:ph type="title"/>
          </p:nvPr>
        </p:nvSpPr>
        <p:spPr>
          <a:xfrm>
            <a:off x="352426" y="228600"/>
            <a:ext cx="7680960" cy="1066800"/>
          </a:xfrm>
        </p:spPr>
        <p:txBody>
          <a:bodyPr/>
          <a:lstStyle/>
          <a:p>
            <a:r>
              <a:rPr lang="de-DE" dirty="0"/>
              <a:t>The Problem</a:t>
            </a:r>
          </a:p>
        </p:txBody>
      </p:sp>
      <p:pic>
        <p:nvPicPr>
          <p:cNvPr id="9" name="Picture 2" descr="https://cventrella.files.wordpress.com/2013/04/roman-goods.png">
            <a:extLst>
              <a:ext uri="{FF2B5EF4-FFF2-40B4-BE49-F238E27FC236}">
                <a16:creationId xmlns:a16="http://schemas.microsoft.com/office/drawing/2014/main" id="{8F878938-E4C6-4032-9DE1-AF8FC88FC46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231" r="-2" b="-2"/>
          <a:stretch/>
        </p:blipFill>
        <p:spPr bwMode="auto">
          <a:xfrm rot="305138">
            <a:off x="4871795" y="3083503"/>
            <a:ext cx="4191393" cy="3413033"/>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5" name="Content Placeholder 1"/>
          <p:cNvSpPr>
            <a:spLocks noGrp="1"/>
          </p:cNvSpPr>
          <p:nvPr>
            <p:ph sz="quarter" idx="13"/>
          </p:nvPr>
        </p:nvSpPr>
        <p:spPr>
          <a:xfrm>
            <a:off x="352426" y="2132856"/>
            <a:ext cx="4738731" cy="4054584"/>
          </a:xfrm>
          <a:solidFill>
            <a:schemeClr val="accent1">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a:lstStyle/>
          <a:p>
            <a:pPr marL="285750" indent="-285750">
              <a:buFont typeface="Wingdings" panose="05000000000000000000" pitchFamily="2" charset="2"/>
              <a:buChar char="Ø"/>
            </a:pPr>
            <a:r>
              <a:rPr lang="de-DE" dirty="0">
                <a:effectLst>
                  <a:outerShdw blurRad="38100" dist="38100" dir="2700000" algn="tl">
                    <a:srgbClr val="000000">
                      <a:alpha val="43137"/>
                    </a:srgbClr>
                  </a:outerShdw>
                </a:effectLst>
              </a:rPr>
              <a:t>Need for increased production to feed the people across the Roman Empire</a:t>
            </a:r>
          </a:p>
          <a:p>
            <a:pPr marL="457200" lvl="1" indent="-285750">
              <a:buFont typeface="Wingdings" panose="05000000000000000000" pitchFamily="2" charset="2"/>
              <a:buChar char="Ø"/>
            </a:pPr>
            <a:r>
              <a:rPr lang="de-DE" dirty="0">
                <a:effectLst>
                  <a:outerShdw blurRad="38100" dist="38100" dir="2700000" algn="tl">
                    <a:srgbClr val="000000">
                      <a:alpha val="43137"/>
                    </a:srgbClr>
                  </a:outerShdw>
                </a:effectLst>
              </a:rPr>
              <a:t>Sustainability</a:t>
            </a:r>
          </a:p>
          <a:p>
            <a:pPr marL="457200" lvl="1" indent="-285750">
              <a:buFont typeface="Wingdings" panose="05000000000000000000" pitchFamily="2" charset="2"/>
              <a:buChar char="Ø"/>
            </a:pPr>
            <a:r>
              <a:rPr lang="de-DE" dirty="0">
                <a:effectLst>
                  <a:outerShdw blurRad="38100" dist="38100" dir="2700000" algn="tl">
                    <a:srgbClr val="000000">
                      <a:alpha val="43137"/>
                    </a:srgbClr>
                  </a:outerShdw>
                </a:effectLst>
              </a:rPr>
              <a:t>Surplus production</a:t>
            </a:r>
          </a:p>
          <a:p>
            <a:pPr marL="457200" lvl="1"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a:p>
            <a:pPr marL="457200" lvl="1"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The Roman Empire – a global economy?</a:t>
            </a:r>
          </a:p>
          <a:p>
            <a:pPr marL="457200" lvl="1"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How does this effect </a:t>
            </a:r>
            <a:r>
              <a:rPr lang="de-DE" b="1" dirty="0" err="1">
                <a:solidFill>
                  <a:srgbClr val="FFFF00"/>
                </a:solidFill>
                <a:effectLst>
                  <a:outerShdw blurRad="38100" dist="38100" dir="2700000" algn="tl">
                    <a:srgbClr val="000000">
                      <a:alpha val="43137"/>
                    </a:srgbClr>
                  </a:outerShdw>
                </a:effectLst>
              </a:rPr>
              <a:t>food</a:t>
            </a:r>
            <a:r>
              <a:rPr lang="de-DE" b="1" dirty="0">
                <a:solidFill>
                  <a:srgbClr val="FFFF00"/>
                </a:solidFill>
                <a:effectLst>
                  <a:outerShdw blurRad="38100" dist="38100" dir="2700000" algn="tl">
                    <a:srgbClr val="000000">
                      <a:alpha val="43137"/>
                    </a:srgbClr>
                  </a:outerShdw>
                </a:effectLst>
              </a:rPr>
              <a:t> </a:t>
            </a:r>
            <a:r>
              <a:rPr lang="de-DE" b="1" dirty="0" err="1">
                <a:solidFill>
                  <a:srgbClr val="FFFF00"/>
                </a:solidFill>
                <a:effectLst>
                  <a:outerShdw blurRad="38100" dist="38100" dir="2700000" algn="tl">
                    <a:srgbClr val="000000">
                      <a:alpha val="43137"/>
                    </a:srgbClr>
                  </a:outerShdw>
                </a:effectLst>
              </a:rPr>
              <a:t>production</a:t>
            </a:r>
            <a:r>
              <a:rPr lang="de-DE" b="1" dirty="0">
                <a:solidFill>
                  <a:srgbClr val="FFFF00"/>
                </a:solidFill>
                <a:effectLst>
                  <a:outerShdw blurRad="38100" dist="38100" dir="2700000" algn="tl">
                    <a:srgbClr val="000000">
                      <a:alpha val="43137"/>
                    </a:srgbClr>
                  </a:outerShdw>
                </a:effectLst>
              </a:rPr>
              <a:t>?</a:t>
            </a:r>
          </a:p>
          <a:p>
            <a:pPr marL="285750"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763181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out)">
                                      <p:cBhvr>
                                        <p:cTn id="7" dur="4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p:cNvSpPr>
            <a:spLocks noGrp="1"/>
          </p:cNvSpPr>
          <p:nvPr>
            <p:ph type="title"/>
          </p:nvPr>
        </p:nvSpPr>
        <p:spPr>
          <a:xfrm>
            <a:off x="468344" y="4928616"/>
            <a:ext cx="8183880" cy="676656"/>
          </a:xfrm>
        </p:spPr>
        <p:txBody>
          <a:bodyPr>
            <a:normAutofit fontScale="90000"/>
          </a:bodyPr>
          <a:lstStyle/>
          <a:p>
            <a:r>
              <a:rPr lang="en-GB" dirty="0"/>
              <a:t>A G R I C U L T U R E  </a:t>
            </a:r>
            <a:r>
              <a:rPr lang="en-GB" i="1" dirty="0" err="1"/>
              <a:t>agricultura</a:t>
            </a:r>
            <a:endParaRPr lang="en-GB" i="1" dirty="0"/>
          </a:p>
        </p:txBody>
      </p:sp>
      <p:sp>
        <p:nvSpPr>
          <p:cNvPr id="5" name="Textplatzhalter 4"/>
          <p:cNvSpPr txBox="1">
            <a:spLocks/>
          </p:cNvSpPr>
          <p:nvPr/>
        </p:nvSpPr>
        <p:spPr>
          <a:xfrm>
            <a:off x="468344" y="5624484"/>
            <a:ext cx="8183880" cy="420624"/>
          </a:xfrm>
          <a:prstGeom prst="rect">
            <a:avLst/>
          </a:prstGeom>
        </p:spPr>
        <p:txBody>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Farm, Villa, </a:t>
            </a:r>
            <a:r>
              <a:rPr lang="en-GB" dirty="0" err="1"/>
              <a:t>Latifundia</a:t>
            </a:r>
            <a:r>
              <a:rPr lang="en-GB" dirty="0"/>
              <a:t>, slave-mode of production(?) …</a:t>
            </a:r>
          </a:p>
        </p:txBody>
      </p:sp>
      <p:pic>
        <p:nvPicPr>
          <p:cNvPr id="6" name="Picture 2" descr="http://www.eigeltingia.de/assets/images/Mosaik_Landwirtschaft_Frankreich.jpg"/>
          <p:cNvPicPr>
            <a:picLocks noChangeAspect="1" noChangeArrowheads="1"/>
          </p:cNvPicPr>
          <p:nvPr/>
        </p:nvPicPr>
        <p:blipFill>
          <a:blip r:embed="rId2" cstate="print"/>
          <a:srcRect/>
          <a:stretch>
            <a:fillRect/>
          </a:stretch>
        </p:blipFill>
        <p:spPr bwMode="auto">
          <a:xfrm>
            <a:off x="125812" y="188640"/>
            <a:ext cx="8412728" cy="45365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085118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fracture"/>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pic>
        <p:nvPicPr>
          <p:cNvPr id="5" name="Picture 2" descr="http://www.eigeltingia.de/assets/images/Mosaik_Landwirtschaft_Frankreich.jpg"/>
          <p:cNvPicPr>
            <a:picLocks noChangeAspect="1" noChangeArrowheads="1"/>
          </p:cNvPicPr>
          <p:nvPr/>
        </p:nvPicPr>
        <p:blipFill>
          <a:blip r:embed="rId3" cstate="print"/>
          <a:srcRect/>
          <a:stretch>
            <a:fillRect/>
          </a:stretch>
        </p:blipFill>
        <p:spPr bwMode="auto">
          <a:xfrm>
            <a:off x="125812" y="188640"/>
            <a:ext cx="8412728" cy="45365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63748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xit" presetSubtype="32" fill="hold" nodeType="afterEffect">
                                  <p:stCondLst>
                                    <p:cond delay="0"/>
                                  </p:stCondLst>
                                  <p:childTnLst>
                                    <p:anim calcmode="lin" valueType="num">
                                      <p:cBhvr>
                                        <p:cTn id="6" dur="2000"/>
                                        <p:tgtEl>
                                          <p:spTgt spid="5"/>
                                        </p:tgtEl>
                                        <p:attrNameLst>
                                          <p:attrName>ppt_w</p:attrName>
                                        </p:attrNameLst>
                                      </p:cBhvr>
                                      <p:tavLst>
                                        <p:tav tm="0">
                                          <p:val>
                                            <p:strVal val="ppt_w"/>
                                          </p:val>
                                        </p:tav>
                                        <p:tav tm="100000">
                                          <p:val>
                                            <p:fltVal val="0"/>
                                          </p:val>
                                        </p:tav>
                                      </p:tavLst>
                                    </p:anim>
                                    <p:anim calcmode="lin" valueType="num">
                                      <p:cBhvr>
                                        <p:cTn id="7" dur="2000"/>
                                        <p:tgtEl>
                                          <p:spTgt spid="5"/>
                                        </p:tgtEl>
                                        <p:attrNameLst>
                                          <p:attrName>ppt_h</p:attrName>
                                        </p:attrNameLst>
                                      </p:cBhvr>
                                      <p:tavLst>
                                        <p:tav tm="0">
                                          <p:val>
                                            <p:strVal val="ppt_h"/>
                                          </p:val>
                                        </p:tav>
                                        <p:tav tm="100000">
                                          <p:val>
                                            <p:fltVal val="0"/>
                                          </p:val>
                                        </p:tav>
                                      </p:tavLst>
                                    </p:anim>
                                    <p:animEffect transition="out" filter="fade">
                                      <p:cBhvr>
                                        <p:cTn id="8" dur="2000"/>
                                        <p:tgtEl>
                                          <p:spTgt spid="5"/>
                                        </p:tgtEl>
                                      </p:cBhvr>
                                    </p:animEffect>
                                    <p:set>
                                      <p:cBhvr>
                                        <p:cTn id="9"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sp>
        <p:nvSpPr>
          <p:cNvPr id="2" name="Content Placeholder 1"/>
          <p:cNvSpPr>
            <a:spLocks noGrp="1"/>
          </p:cNvSpPr>
          <p:nvPr>
            <p:ph sz="quarter" idx="13"/>
          </p:nvPr>
        </p:nvSpPr>
        <p:spPr/>
        <p:txBody>
          <a:bodyPr/>
          <a:lstStyle/>
          <a:p>
            <a:endParaRPr lang="de-DE" dirty="0"/>
          </a:p>
        </p:txBody>
      </p:sp>
      <p:sp>
        <p:nvSpPr>
          <p:cNvPr id="3" name="Title 2"/>
          <p:cNvSpPr>
            <a:spLocks noGrp="1"/>
          </p:cNvSpPr>
          <p:nvPr>
            <p:ph type="title"/>
          </p:nvPr>
        </p:nvSpPr>
        <p:spPr/>
        <p:txBody>
          <a:bodyPr/>
          <a:lstStyle/>
          <a:p>
            <a:r>
              <a:rPr lang="de-DE" dirty="0"/>
              <a:t>Villa</a:t>
            </a:r>
          </a:p>
        </p:txBody>
      </p:sp>
      <p:pic>
        <p:nvPicPr>
          <p:cNvPr id="4" name="Picture 2" descr="maquette_villa_romaine.jpg"/>
          <p:cNvPicPr>
            <a:picLocks noChangeAspect="1" noChangeArrowheads="1"/>
          </p:cNvPicPr>
          <p:nvPr/>
        </p:nvPicPr>
        <p:blipFill>
          <a:blip r:embed="rId3" cstate="print"/>
          <a:srcRect/>
          <a:stretch>
            <a:fillRect/>
          </a:stretch>
        </p:blipFill>
        <p:spPr bwMode="auto">
          <a:xfrm>
            <a:off x="3410072" y="61015"/>
            <a:ext cx="5626703" cy="6735968"/>
          </a:xfrm>
          <a:prstGeom prst="rect">
            <a:avLst/>
          </a:prstGeom>
        </p:spPr>
        <p:style>
          <a:lnRef idx="3">
            <a:schemeClr val="lt1"/>
          </a:lnRef>
          <a:fillRef idx="1">
            <a:schemeClr val="accent2"/>
          </a:fillRef>
          <a:effectRef idx="1">
            <a:schemeClr val="accent2"/>
          </a:effectRef>
          <a:fontRef idx="minor">
            <a:schemeClr val="lt1"/>
          </a:fontRef>
        </p:style>
      </p:pic>
    </p:spTree>
    <p:extLst>
      <p:ext uri="{BB962C8B-B14F-4D97-AF65-F5344CB8AC3E}">
        <p14:creationId xmlns:p14="http://schemas.microsoft.com/office/powerpoint/2010/main" val="3977085855"/>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sp>
        <p:nvSpPr>
          <p:cNvPr id="5" name="Content Placeholder 1"/>
          <p:cNvSpPr>
            <a:spLocks noGrp="1"/>
          </p:cNvSpPr>
          <p:nvPr>
            <p:ph sz="quarter" idx="13"/>
          </p:nvPr>
        </p:nvSpPr>
        <p:spPr>
          <a:xfrm>
            <a:off x="352426" y="1463040"/>
            <a:ext cx="7680960" cy="4724400"/>
          </a:xfrm>
        </p:spPr>
        <p:txBody>
          <a:bodyPr/>
          <a:lstStyle/>
          <a:p>
            <a:endParaRPr lang="de-DE" dirty="0"/>
          </a:p>
        </p:txBody>
      </p:sp>
      <p:sp>
        <p:nvSpPr>
          <p:cNvPr id="6" name="Title 2"/>
          <p:cNvSpPr>
            <a:spLocks noGrp="1"/>
          </p:cNvSpPr>
          <p:nvPr>
            <p:ph type="title"/>
          </p:nvPr>
        </p:nvSpPr>
        <p:spPr>
          <a:xfrm>
            <a:off x="352426" y="228600"/>
            <a:ext cx="7680960" cy="1066800"/>
          </a:xfrm>
        </p:spPr>
        <p:txBody>
          <a:bodyPr/>
          <a:lstStyle/>
          <a:p>
            <a:r>
              <a:rPr lang="de-DE" dirty="0"/>
              <a:t>Villa</a:t>
            </a:r>
          </a:p>
        </p:txBody>
      </p:sp>
      <p:pic>
        <p:nvPicPr>
          <p:cNvPr id="8" name="Picture 2" descr="http://www.pyrrha.rtwilson.com/mbig1.gif"/>
          <p:cNvPicPr>
            <a:picLocks noChangeAspect="1" noChangeArrowheads="1"/>
          </p:cNvPicPr>
          <p:nvPr/>
        </p:nvPicPr>
        <p:blipFill>
          <a:blip r:embed="rId3" cstate="print"/>
          <a:srcRect/>
          <a:stretch>
            <a:fillRect/>
          </a:stretch>
        </p:blipFill>
        <p:spPr bwMode="auto">
          <a:xfrm>
            <a:off x="1583665" y="476289"/>
            <a:ext cx="6913343" cy="4608895"/>
          </a:xfrm>
          <a:prstGeom prst="rect">
            <a:avLst/>
          </a:prstGeom>
          <a:ln>
            <a:noFill/>
          </a:ln>
          <a:effectLst>
            <a:outerShdw blurRad="292100" dist="139700" dir="2700000" algn="tl" rotWithShape="0">
              <a:srgbClr val="333333">
                <a:alpha val="65000"/>
              </a:srgbClr>
            </a:outerShdw>
          </a:effectLst>
        </p:spPr>
      </p:pic>
      <p:sp>
        <p:nvSpPr>
          <p:cNvPr id="9" name="Textfeld 4"/>
          <p:cNvSpPr txBox="1"/>
          <p:nvPr/>
        </p:nvSpPr>
        <p:spPr>
          <a:xfrm>
            <a:off x="5364088" y="4320408"/>
            <a:ext cx="2808312" cy="369332"/>
          </a:xfrm>
          <a:prstGeom prst="rect">
            <a:avLst/>
          </a:prstGeom>
          <a:noFill/>
        </p:spPr>
        <p:txBody>
          <a:bodyPr wrap="square" rtlCol="0">
            <a:spAutoFit/>
          </a:bodyPr>
          <a:lstStyle/>
          <a:p>
            <a:pPr algn="r"/>
            <a:r>
              <a:rPr lang="en-GB" b="1" dirty="0" err="1">
                <a:solidFill>
                  <a:schemeClr val="accent1">
                    <a:lumMod val="75000"/>
                  </a:schemeClr>
                </a:solidFill>
              </a:rPr>
              <a:t>Bignor</a:t>
            </a:r>
            <a:endParaRPr lang="en-GB" b="1" dirty="0">
              <a:solidFill>
                <a:schemeClr val="accent1">
                  <a:lumMod val="75000"/>
                </a:schemeClr>
              </a:solidFill>
            </a:endParaRPr>
          </a:p>
        </p:txBody>
      </p:sp>
    </p:spTree>
    <p:extLst>
      <p:ext uri="{BB962C8B-B14F-4D97-AF65-F5344CB8AC3E}">
        <p14:creationId xmlns:p14="http://schemas.microsoft.com/office/powerpoint/2010/main" val="1578931655"/>
      </p:ext>
    </p:extLst>
  </p:cSld>
  <p:clrMapOvr>
    <a:masterClrMapping/>
  </p:clrMapOvr>
  <p:transition spd="slow">
    <p:randomBar dir="ver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sp>
        <p:nvSpPr>
          <p:cNvPr id="2" name="Content Placeholder 1"/>
          <p:cNvSpPr>
            <a:spLocks noGrp="1"/>
          </p:cNvSpPr>
          <p:nvPr>
            <p:ph sz="quarter" idx="13"/>
          </p:nvPr>
        </p:nvSpPr>
        <p:spPr/>
        <p:txBody>
          <a:bodyPr/>
          <a:lstStyle/>
          <a:p>
            <a:r>
              <a:rPr lang="de-DE" dirty="0"/>
              <a:t>ELITE LIFESTYLE</a:t>
            </a:r>
          </a:p>
        </p:txBody>
      </p:sp>
      <p:sp>
        <p:nvSpPr>
          <p:cNvPr id="3" name="Title 2"/>
          <p:cNvSpPr>
            <a:spLocks noGrp="1"/>
          </p:cNvSpPr>
          <p:nvPr>
            <p:ph type="title"/>
          </p:nvPr>
        </p:nvSpPr>
        <p:spPr/>
        <p:txBody>
          <a:bodyPr/>
          <a:lstStyle/>
          <a:p>
            <a:r>
              <a:rPr lang="de-DE" dirty="0"/>
              <a:t>Villa</a:t>
            </a:r>
          </a:p>
        </p:txBody>
      </p:sp>
      <p:pic>
        <p:nvPicPr>
          <p:cNvPr id="4" name="Picture 2" descr="http://www.english-heritage.org.uk/content/properties/lullingstone-roman-villa/gallery-for-lullingstone-roman-villa/galleryselullingstone03.jpg"/>
          <p:cNvPicPr>
            <a:picLocks noChangeAspect="1" noChangeArrowheads="1"/>
          </p:cNvPicPr>
          <p:nvPr/>
        </p:nvPicPr>
        <p:blipFill>
          <a:blip r:embed="rId3" cstate="print"/>
          <a:srcRect/>
          <a:stretch>
            <a:fillRect/>
          </a:stretch>
        </p:blipFill>
        <p:spPr bwMode="auto">
          <a:xfrm>
            <a:off x="3635896" y="12395"/>
            <a:ext cx="5508104" cy="6869301"/>
          </a:xfrm>
          <a:prstGeom prst="rect">
            <a:avLst/>
          </a:prstGeom>
          <a:noFill/>
        </p:spPr>
      </p:pic>
      <p:sp>
        <p:nvSpPr>
          <p:cNvPr id="5" name="Rechteck 4"/>
          <p:cNvSpPr/>
          <p:nvPr/>
        </p:nvSpPr>
        <p:spPr>
          <a:xfrm>
            <a:off x="4355976" y="6093296"/>
            <a:ext cx="4572000" cy="584775"/>
          </a:xfrm>
          <a:prstGeom prst="rect">
            <a:avLst/>
          </a:prstGeom>
          <a:solidFill>
            <a:schemeClr val="accent1">
              <a:alpha val="8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1600" b="1" dirty="0" err="1">
                <a:solidFill>
                  <a:schemeClr val="accent3">
                    <a:lumMod val="20000"/>
                    <a:lumOff val="80000"/>
                  </a:schemeClr>
                </a:solidFill>
              </a:rPr>
              <a:t>Lullingstone</a:t>
            </a:r>
            <a:r>
              <a:rPr lang="en-GB" sz="1600" b="1" dirty="0">
                <a:solidFill>
                  <a:schemeClr val="accent3">
                    <a:lumMod val="20000"/>
                    <a:lumOff val="80000"/>
                  </a:schemeClr>
                </a:solidFill>
              </a:rPr>
              <a:t>. Mosaic floor in Audience Room: </a:t>
            </a:r>
            <a:r>
              <a:rPr lang="en-GB" sz="1600" b="1" dirty="0" err="1">
                <a:solidFill>
                  <a:schemeClr val="accent3">
                    <a:lumMod val="20000"/>
                    <a:lumOff val="80000"/>
                  </a:schemeClr>
                </a:solidFill>
              </a:rPr>
              <a:t>Belleropon</a:t>
            </a:r>
            <a:r>
              <a:rPr lang="en-GB" sz="1600" b="1" dirty="0">
                <a:solidFill>
                  <a:schemeClr val="accent3">
                    <a:lumMod val="20000"/>
                    <a:lumOff val="80000"/>
                  </a:schemeClr>
                </a:solidFill>
              </a:rPr>
              <a:t> riding Pegasus and spearing </a:t>
            </a:r>
            <a:r>
              <a:rPr lang="en-GB" sz="1600" b="1" dirty="0" err="1">
                <a:solidFill>
                  <a:schemeClr val="accent3">
                    <a:lumMod val="20000"/>
                    <a:lumOff val="80000"/>
                  </a:schemeClr>
                </a:solidFill>
              </a:rPr>
              <a:t>Chimaera</a:t>
            </a:r>
            <a:r>
              <a:rPr lang="en-GB" sz="1600" b="1" dirty="0">
                <a:solidFill>
                  <a:schemeClr val="accent3">
                    <a:lumMod val="20000"/>
                    <a:lumOff val="80000"/>
                  </a:schemeClr>
                </a:solidFill>
              </a:rPr>
              <a:t> </a:t>
            </a:r>
          </a:p>
        </p:txBody>
      </p:sp>
    </p:spTree>
    <p:extLst>
      <p:ext uri="{BB962C8B-B14F-4D97-AF65-F5344CB8AC3E}">
        <p14:creationId xmlns:p14="http://schemas.microsoft.com/office/powerpoint/2010/main" val="40275500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750"/>
                                  </p:stCondLst>
                                  <p:childTnLst>
                                    <p:animScale>
                                      <p:cBhvr>
                                        <p:cTn id="6" dur="4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bigalke-schmiedekunst.de/images/R%F6mische%20Landwirtschaft%20in%20Tunesien-Dateien/007.jpg">
            <a:extLst>
              <a:ext uri="{FF2B5EF4-FFF2-40B4-BE49-F238E27FC236}">
                <a16:creationId xmlns:a16="http://schemas.microsoft.com/office/drawing/2014/main" id="{2198B96D-BFEB-4A17-BBAF-4FCD9AC5DA07}"/>
              </a:ext>
            </a:extLst>
          </p:cNvPr>
          <p:cNvPicPr>
            <a:picLocks noChangeAspect="1" noChangeArrowheads="1"/>
          </p:cNvPicPr>
          <p:nvPr/>
        </p:nvPicPr>
        <p:blipFill>
          <a:blip r:embed="rId2" cstate="print">
            <a:duotone>
              <a:prstClr val="black"/>
              <a:srgbClr val="D9C3A5">
                <a:tint val="50000"/>
                <a:satMod val="180000"/>
              </a:srgbClr>
            </a:duotone>
          </a:blip>
          <a:srcRect/>
          <a:stretch>
            <a:fillRect/>
          </a:stretch>
        </p:blipFill>
        <p:spPr bwMode="auto">
          <a:xfrm>
            <a:off x="15295" y="-1"/>
            <a:ext cx="9128705" cy="6858001"/>
          </a:xfrm>
          <a:prstGeom prst="rect">
            <a:avLst/>
          </a:prstGeom>
          <a:noFill/>
        </p:spPr>
      </p:pic>
      <p:sp>
        <p:nvSpPr>
          <p:cNvPr id="2" name="Titel 1"/>
          <p:cNvSpPr>
            <a:spLocks noGrp="1"/>
          </p:cNvSpPr>
          <p:nvPr>
            <p:ph type="title"/>
          </p:nvPr>
        </p:nvSpPr>
        <p:spPr/>
        <p:txBody>
          <a:bodyPr/>
          <a:lstStyle/>
          <a:p>
            <a:r>
              <a:rPr lang="en-GB" dirty="0"/>
              <a:t>“</a:t>
            </a:r>
            <a:r>
              <a:rPr lang="en-GB" dirty="0" err="1"/>
              <a:t>Latifundium</a:t>
            </a:r>
            <a:r>
              <a:rPr lang="en-GB" dirty="0"/>
              <a:t>”</a:t>
            </a:r>
          </a:p>
        </p:txBody>
      </p:sp>
      <p:sp>
        <p:nvSpPr>
          <p:cNvPr id="3" name="Inhaltsplatzhalter 2"/>
          <p:cNvSpPr>
            <a:spLocks noGrp="1"/>
          </p:cNvSpPr>
          <p:nvPr>
            <p:ph idx="4294967295"/>
          </p:nvPr>
        </p:nvSpPr>
        <p:spPr>
          <a:xfrm>
            <a:off x="840100" y="1772816"/>
            <a:ext cx="8183880" cy="418795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r>
              <a:rPr lang="en-GB" sz="2000" b="1" dirty="0" err="1">
                <a:effectLst>
                  <a:outerShdw blurRad="38100" dist="38100" dir="2700000" algn="tl">
                    <a:srgbClr val="000000">
                      <a:alpha val="43137"/>
                    </a:srgbClr>
                  </a:outerShdw>
                </a:effectLst>
              </a:rPr>
              <a:t>latifundium</a:t>
            </a:r>
            <a:br>
              <a:rPr lang="en-GB" sz="2000" b="1" dirty="0">
                <a:effectLst>
                  <a:outerShdw blurRad="38100" dist="38100" dir="2700000" algn="tl">
                    <a:srgbClr val="000000">
                      <a:alpha val="43137"/>
                    </a:srgbClr>
                  </a:outerShdw>
                </a:effectLst>
              </a:rPr>
            </a:br>
            <a:r>
              <a:rPr lang="en-GB" sz="2000" b="1" dirty="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extensive parcel of privately owned land. </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&lt; </a:t>
            </a:r>
            <a:r>
              <a:rPr lang="en-GB" sz="2000" i="1" dirty="0" err="1">
                <a:effectLst>
                  <a:outerShdw blurRad="38100" dist="38100" dir="2700000" algn="tl">
                    <a:srgbClr val="000000">
                      <a:alpha val="43137"/>
                    </a:srgbClr>
                  </a:outerShdw>
                </a:effectLst>
              </a:rPr>
              <a:t>lātus</a:t>
            </a:r>
            <a:r>
              <a:rPr lang="en-GB" sz="2000" dirty="0">
                <a:effectLst>
                  <a:outerShdw blurRad="38100" dist="38100" dir="2700000" algn="tl">
                    <a:srgbClr val="000000">
                      <a:alpha val="43137"/>
                    </a:srgbClr>
                  </a:outerShdw>
                </a:effectLst>
              </a:rPr>
              <a:t>, "spacious" + </a:t>
            </a:r>
            <a:r>
              <a:rPr lang="en-GB" sz="2000" i="1" dirty="0" err="1">
                <a:effectLst>
                  <a:outerShdw blurRad="38100" dist="38100" dir="2700000" algn="tl">
                    <a:srgbClr val="000000">
                      <a:alpha val="43137"/>
                    </a:srgbClr>
                  </a:outerShdw>
                </a:effectLst>
              </a:rPr>
              <a:t>fundus</a:t>
            </a:r>
            <a:r>
              <a:rPr lang="en-GB" sz="2000" dirty="0">
                <a:effectLst>
                  <a:outerShdw blurRad="38100" dist="38100" dir="2700000" algn="tl">
                    <a:srgbClr val="000000">
                      <a:alpha val="43137"/>
                    </a:srgbClr>
                  </a:outerShdw>
                </a:effectLst>
              </a:rPr>
              <a:t>, "farm, estate“</a:t>
            </a:r>
          </a:p>
          <a:p>
            <a:endParaRPr lang="en-GB" sz="2000" dirty="0">
              <a:effectLst>
                <a:outerShdw blurRad="38100" dist="38100" dir="2700000" algn="tl">
                  <a:srgbClr val="000000">
                    <a:alpha val="43137"/>
                  </a:srgbClr>
                </a:outerShdw>
              </a:effectLst>
            </a:endParaRPr>
          </a:p>
          <a:p>
            <a:r>
              <a:rPr lang="en-GB" sz="2000" dirty="0">
                <a:effectLst>
                  <a:outerShdw blurRad="38100" dist="38100" dir="2700000" algn="tl">
                    <a:srgbClr val="000000">
                      <a:alpha val="43137"/>
                    </a:srgbClr>
                  </a:outerShdw>
                </a:effectLst>
              </a:rPr>
              <a:t>“</a:t>
            </a:r>
            <a:r>
              <a:rPr lang="en-GB" sz="2000" b="1" dirty="0">
                <a:solidFill>
                  <a:srgbClr val="FFC000"/>
                </a:solidFill>
                <a:effectLst>
                  <a:outerShdw blurRad="38100" dist="38100" dir="2700000" algn="tl">
                    <a:srgbClr val="000000">
                      <a:alpha val="43137"/>
                    </a:srgbClr>
                  </a:outerShdw>
                </a:effectLst>
              </a:rPr>
              <a:t>agribusiness</a:t>
            </a:r>
            <a:r>
              <a:rPr lang="en-GB" sz="2000" dirty="0">
                <a:effectLst>
                  <a:outerShdw blurRad="38100" dist="38100" dir="2700000" algn="tl">
                    <a:srgbClr val="000000">
                      <a:alpha val="43137"/>
                    </a:srgbClr>
                  </a:outerShdw>
                </a:effectLst>
              </a:rPr>
              <a:t>”</a:t>
            </a:r>
          </a:p>
          <a:p>
            <a:pPr lvl="1"/>
            <a:r>
              <a:rPr lang="en-GB" sz="1600" dirty="0">
                <a:effectLst>
                  <a:outerShdw blurRad="38100" dist="38100" dir="2700000" algn="tl">
                    <a:srgbClr val="000000">
                      <a:alpha val="43137"/>
                    </a:srgbClr>
                  </a:outerShdw>
                </a:effectLst>
              </a:rPr>
              <a:t>re-investing</a:t>
            </a:r>
            <a:br>
              <a:rPr lang="en-GB" sz="1600" dirty="0">
                <a:effectLst>
                  <a:outerShdw blurRad="38100" dist="38100" dir="2700000" algn="tl">
                    <a:srgbClr val="000000">
                      <a:alpha val="43137"/>
                    </a:srgbClr>
                  </a:outerShdw>
                </a:effectLst>
              </a:rPr>
            </a:br>
            <a:r>
              <a:rPr lang="en-GB" sz="1600" dirty="0">
                <a:effectLst>
                  <a:outerShdw blurRad="38100" dist="38100" dir="2700000" algn="tl">
                    <a:srgbClr val="000000">
                      <a:alpha val="43137"/>
                    </a:srgbClr>
                  </a:outerShdw>
                </a:effectLst>
              </a:rPr>
              <a:t>buying up small farms</a:t>
            </a:r>
          </a:p>
          <a:p>
            <a:pPr lvl="1"/>
            <a:r>
              <a:rPr lang="en-GB" sz="1600" dirty="0">
                <a:effectLst>
                  <a:outerShdw blurRad="38100" dist="38100" dir="2700000" algn="tl">
                    <a:srgbClr val="000000">
                      <a:alpha val="43137"/>
                    </a:srgbClr>
                  </a:outerShdw>
                </a:effectLst>
              </a:rPr>
              <a:t>increase in productivity</a:t>
            </a:r>
          </a:p>
          <a:p>
            <a:pPr lvl="1"/>
            <a:endParaRPr lang="en-GB" sz="1600" dirty="0">
              <a:effectLst>
                <a:outerShdw blurRad="38100" dist="38100" dir="2700000" algn="tl">
                  <a:srgbClr val="000000">
                    <a:alpha val="43137"/>
                  </a:srgbClr>
                </a:outerShdw>
              </a:effectLst>
            </a:endParaRPr>
          </a:p>
          <a:p>
            <a:r>
              <a:rPr lang="en-GB" sz="2000" dirty="0">
                <a:solidFill>
                  <a:srgbClr val="FFC000"/>
                </a:solidFill>
                <a:effectLst>
                  <a:outerShdw blurRad="38100" dist="38100" dir="2700000" algn="tl">
                    <a:srgbClr val="000000">
                      <a:alpha val="43137"/>
                    </a:srgbClr>
                  </a:outerShdw>
                </a:effectLst>
              </a:rPr>
              <a:t>ancient authors:</a:t>
            </a:r>
          </a:p>
          <a:p>
            <a:pPr lvl="1"/>
            <a:r>
              <a:rPr lang="en-GB" sz="1600" dirty="0">
                <a:solidFill>
                  <a:srgbClr val="FFC000"/>
                </a:solidFill>
                <a:effectLst>
                  <a:outerShdw blurRad="38100" dist="38100" dir="2700000" algn="tl">
                    <a:srgbClr val="000000">
                      <a:alpha val="43137"/>
                    </a:srgbClr>
                  </a:outerShdw>
                </a:effectLst>
              </a:rPr>
              <a:t>Cato 	234 – 149 B.C.</a:t>
            </a:r>
          </a:p>
          <a:p>
            <a:pPr lvl="1"/>
            <a:r>
              <a:rPr lang="en-GB" sz="1600" dirty="0">
                <a:solidFill>
                  <a:srgbClr val="FFC000"/>
                </a:solidFill>
                <a:effectLst>
                  <a:outerShdw blurRad="38100" dist="38100" dir="2700000" algn="tl">
                    <a:srgbClr val="000000">
                      <a:alpha val="43137"/>
                    </a:srgbClr>
                  </a:outerShdw>
                </a:effectLst>
              </a:rPr>
              <a:t>Varro          116 – 27 B.C.</a:t>
            </a:r>
          </a:p>
          <a:p>
            <a:pPr lvl="1"/>
            <a:r>
              <a:rPr lang="en-GB" sz="1600" dirty="0" err="1">
                <a:solidFill>
                  <a:srgbClr val="FFC000"/>
                </a:solidFill>
                <a:effectLst>
                  <a:outerShdw blurRad="38100" dist="38100" dir="2700000" algn="tl">
                    <a:srgbClr val="000000">
                      <a:alpha val="43137"/>
                    </a:srgbClr>
                  </a:outerShdw>
                </a:effectLst>
              </a:rPr>
              <a:t>Columella</a:t>
            </a:r>
            <a:r>
              <a:rPr lang="en-GB" sz="1600" dirty="0">
                <a:solidFill>
                  <a:srgbClr val="FFC000"/>
                </a:solidFill>
                <a:effectLst>
                  <a:outerShdw blurRad="38100" dist="38100" dir="2700000" algn="tl">
                    <a:srgbClr val="000000">
                      <a:alpha val="43137"/>
                    </a:srgbClr>
                  </a:outerShdw>
                </a:effectLst>
              </a:rPr>
              <a:t>    A.D.4 - 70</a:t>
            </a:r>
          </a:p>
        </p:txBody>
      </p:sp>
      <p:pic>
        <p:nvPicPr>
          <p:cNvPr id="78850" name="Picture 2" descr="http://static.a-z.ch/__ip/BO0W4oyQ0RbxZ1_rDMHsEsCJufM/8d8bf4cc0c3a3922fdf2de342da10f3f87d4d43a/assetRelationTeaser-detail/asset_image_gallery/i/126366613"/>
          <p:cNvPicPr>
            <a:picLocks noChangeAspect="1" noChangeArrowheads="1"/>
          </p:cNvPicPr>
          <p:nvPr/>
        </p:nvPicPr>
        <p:blipFill>
          <a:blip r:embed="rId3" cstate="print"/>
          <a:srcRect/>
          <a:stretch>
            <a:fillRect/>
          </a:stretch>
        </p:blipFill>
        <p:spPr bwMode="auto">
          <a:xfrm>
            <a:off x="4932040" y="3189907"/>
            <a:ext cx="3581400" cy="2124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feld 4"/>
          <p:cNvSpPr txBox="1"/>
          <p:nvPr/>
        </p:nvSpPr>
        <p:spPr>
          <a:xfrm>
            <a:off x="5112568" y="5313982"/>
            <a:ext cx="4067944" cy="923330"/>
          </a:xfrm>
          <a:prstGeom prst="rect">
            <a:avLst/>
          </a:prstGeom>
          <a:noFill/>
        </p:spPr>
        <p:txBody>
          <a:bodyPr wrap="square" rtlCol="0">
            <a:spAutoFit/>
          </a:bodyPr>
          <a:lstStyle/>
          <a:p>
            <a:r>
              <a:rPr lang="en-GB" dirty="0">
                <a:solidFill>
                  <a:schemeClr val="accent3">
                    <a:lumMod val="20000"/>
                    <a:lumOff val="80000"/>
                  </a:schemeClr>
                </a:solidFill>
              </a:rPr>
              <a:t>slave handcuff  (villa </a:t>
            </a:r>
            <a:r>
              <a:rPr lang="en-GB" dirty="0" err="1">
                <a:solidFill>
                  <a:schemeClr val="accent3">
                    <a:lumMod val="20000"/>
                    <a:lumOff val="80000"/>
                  </a:schemeClr>
                </a:solidFill>
              </a:rPr>
              <a:t>Munzach</a:t>
            </a:r>
            <a:r>
              <a:rPr lang="en-GB" dirty="0">
                <a:solidFill>
                  <a:schemeClr val="accent3">
                    <a:lumMod val="20000"/>
                    <a:lumOff val="80000"/>
                  </a:schemeClr>
                </a:solidFill>
              </a:rPr>
              <a:t>)</a:t>
            </a:r>
          </a:p>
          <a:p>
            <a:endParaRPr lang="en-GB" dirty="0">
              <a:solidFill>
                <a:schemeClr val="accent3">
                  <a:lumMod val="20000"/>
                  <a:lumOff val="80000"/>
                </a:schemeClr>
              </a:solidFill>
            </a:endParaRPr>
          </a:p>
          <a:p>
            <a:r>
              <a:rPr lang="en-GB" b="1" dirty="0">
                <a:solidFill>
                  <a:schemeClr val="accent3">
                    <a:lumMod val="20000"/>
                    <a:lumOff val="80000"/>
                  </a:schemeClr>
                </a:solidFill>
                <a:effectLst>
                  <a:outerShdw blurRad="38100" dist="38100" dir="2700000" algn="tl">
                    <a:srgbClr val="000000">
                      <a:alpha val="43137"/>
                    </a:srgbClr>
                  </a:outerShdw>
                </a:effectLst>
                <a:sym typeface="Wingdings" pitchFamily="2" charset="2"/>
              </a:rPr>
              <a:t>SLAVE-MODE OF PRODUCTION?</a:t>
            </a:r>
            <a:endParaRPr lang="en-GB" b="1" dirty="0">
              <a:solidFill>
                <a:schemeClr val="accent3">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659467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1000"/>
                                        <p:tgtEl>
                                          <p:spTgt spid="78850"/>
                                        </p:tgtEl>
                                      </p:cBhvr>
                                    </p:animEffect>
                                    <p:anim calcmode="lin" valueType="num">
                                      <p:cBhvr>
                                        <p:cTn id="8" dur="1000" fill="hold"/>
                                        <p:tgtEl>
                                          <p:spTgt spid="78850"/>
                                        </p:tgtEl>
                                        <p:attrNameLst>
                                          <p:attrName>ppt_x</p:attrName>
                                        </p:attrNameLst>
                                      </p:cBhvr>
                                      <p:tavLst>
                                        <p:tav tm="0">
                                          <p:val>
                                            <p:strVal val="#ppt_x"/>
                                          </p:val>
                                        </p:tav>
                                        <p:tav tm="100000">
                                          <p:val>
                                            <p:strVal val="#ppt_x"/>
                                          </p:val>
                                        </p:tav>
                                      </p:tavLst>
                                    </p:anim>
                                    <p:anim calcmode="lin" valueType="num">
                                      <p:cBhvr>
                                        <p:cTn id="9" dur="1000" fill="hold"/>
                                        <p:tgtEl>
                                          <p:spTgt spid="7885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xit" presetSubtype="0" fill="hold" nodeType="afterEffect">
                                  <p:stCondLst>
                                    <p:cond delay="500"/>
                                  </p:stCondLst>
                                  <p:childTnLst>
                                    <p:animEffect transition="out" filter="fade">
                                      <p:cBhvr>
                                        <p:cTn id="17" dur="1000"/>
                                        <p:tgtEl>
                                          <p:spTgt spid="6"/>
                                        </p:tgtEl>
                                      </p:cBhvr>
                                    </p:animEffect>
                                    <p:anim calcmode="lin" valueType="num">
                                      <p:cBhvr>
                                        <p:cTn id="18" dur="1000"/>
                                        <p:tgtEl>
                                          <p:spTgt spid="6"/>
                                        </p:tgtEl>
                                        <p:attrNameLst>
                                          <p:attrName>ppt_x</p:attrName>
                                        </p:attrNameLst>
                                      </p:cBhvr>
                                      <p:tavLst>
                                        <p:tav tm="0">
                                          <p:val>
                                            <p:strVal val="ppt_x"/>
                                          </p:val>
                                        </p:tav>
                                        <p:tav tm="100000">
                                          <p:val>
                                            <p:strVal val="ppt_x"/>
                                          </p:val>
                                        </p:tav>
                                      </p:tavLst>
                                    </p:anim>
                                    <p:anim calcmode="lin" valueType="num">
                                      <p:cBhvr>
                                        <p:cTn id="19" dur="1000"/>
                                        <p:tgtEl>
                                          <p:spTgt spid="6"/>
                                        </p:tgtEl>
                                        <p:attrNameLst>
                                          <p:attrName>ppt_y</p:attrName>
                                        </p:attrNameLst>
                                      </p:cBhvr>
                                      <p:tavLst>
                                        <p:tav tm="0">
                                          <p:val>
                                            <p:strVal val="ppt_y"/>
                                          </p:val>
                                        </p:tav>
                                        <p:tav tm="100000">
                                          <p:val>
                                            <p:strVal val="ppt_y+.1"/>
                                          </p:val>
                                        </p:tav>
                                      </p:tavLst>
                                    </p:anim>
                                    <p:set>
                                      <p:cBhvr>
                                        <p:cTn id="20"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35896" y="1988840"/>
            <a:ext cx="3168352" cy="2304256"/>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el 1"/>
          <p:cNvSpPr>
            <a:spLocks noGrp="1"/>
          </p:cNvSpPr>
          <p:nvPr>
            <p:ph type="title"/>
          </p:nvPr>
        </p:nvSpPr>
        <p:spPr/>
        <p:txBody>
          <a:bodyPr/>
          <a:lstStyle/>
          <a:p>
            <a:r>
              <a:rPr lang="en-GB" dirty="0"/>
              <a:t>“</a:t>
            </a:r>
            <a:r>
              <a:rPr lang="en-GB" dirty="0" err="1"/>
              <a:t>Latifundium</a:t>
            </a:r>
            <a:r>
              <a:rPr lang="en-GB" dirty="0"/>
              <a:t>”</a:t>
            </a:r>
          </a:p>
        </p:txBody>
      </p:sp>
      <p:sp>
        <p:nvSpPr>
          <p:cNvPr id="3" name="Inhaltsplatzhalter 2"/>
          <p:cNvSpPr>
            <a:spLocks noGrp="1"/>
          </p:cNvSpPr>
          <p:nvPr>
            <p:ph idx="4294967295"/>
          </p:nvPr>
        </p:nvSpPr>
        <p:spPr>
          <a:xfrm>
            <a:off x="251520" y="1340768"/>
            <a:ext cx="8183880" cy="4187952"/>
          </a:xfrm>
          <a:prstGeom prst="rect">
            <a:avLst/>
          </a:prstGeom>
        </p:spPr>
        <p:txBody>
          <a:bodyPr>
            <a:normAutofit/>
          </a:bodyPr>
          <a:lstStyle/>
          <a:p>
            <a:r>
              <a:rPr lang="en-GB" sz="2000" dirty="0"/>
              <a:t>Cato-style villa – 2</a:t>
            </a:r>
            <a:r>
              <a:rPr lang="en-GB" sz="2000" baseline="30000" dirty="0"/>
              <a:t>nd</a:t>
            </a:r>
            <a:r>
              <a:rPr lang="en-GB" sz="2000" dirty="0"/>
              <a:t> c. BC</a:t>
            </a:r>
          </a:p>
        </p:txBody>
      </p:sp>
      <p:pic>
        <p:nvPicPr>
          <p:cNvPr id="96258" name="Picture 2"/>
          <p:cNvPicPr>
            <a:picLocks noChangeAspect="1" noChangeArrowheads="1"/>
          </p:cNvPicPr>
          <p:nvPr/>
        </p:nvPicPr>
        <p:blipFill>
          <a:blip r:embed="rId2" cstate="print">
            <a:clrChange>
              <a:clrFrom>
                <a:srgbClr val="FFFFFF"/>
              </a:clrFrom>
              <a:clrTo>
                <a:srgbClr val="FFFFFF">
                  <a:alpha val="0"/>
                </a:srgbClr>
              </a:clrTo>
            </a:clrChange>
          </a:blip>
          <a:srcRect l="13384" t="55120" r="47767" b="20000"/>
          <a:stretch>
            <a:fillRect/>
          </a:stretch>
        </p:blipFill>
        <p:spPr bwMode="auto">
          <a:xfrm>
            <a:off x="3203848" y="1988840"/>
            <a:ext cx="5328592" cy="2132856"/>
          </a:xfrm>
          <a:prstGeom prst="rect">
            <a:avLst/>
          </a:prstGeom>
          <a:noFill/>
          <a:ln w="9525">
            <a:noFill/>
            <a:miter lim="800000"/>
            <a:headEnd/>
            <a:tailEnd/>
          </a:ln>
        </p:spPr>
      </p:pic>
    </p:spTree>
    <p:extLst>
      <p:ext uri="{BB962C8B-B14F-4D97-AF65-F5344CB8AC3E}">
        <p14:creationId xmlns:p14="http://schemas.microsoft.com/office/powerpoint/2010/main" val="18575331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000">
        <p15:prstTrans prst="prestige"/>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43808" y="620688"/>
            <a:ext cx="6300192" cy="5328592"/>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el 1"/>
          <p:cNvSpPr>
            <a:spLocks noGrp="1"/>
          </p:cNvSpPr>
          <p:nvPr>
            <p:ph type="title"/>
          </p:nvPr>
        </p:nvSpPr>
        <p:spPr/>
        <p:txBody>
          <a:bodyPr/>
          <a:lstStyle/>
          <a:p>
            <a:r>
              <a:rPr lang="en-GB" dirty="0"/>
              <a:t>“</a:t>
            </a:r>
            <a:r>
              <a:rPr lang="en-GB" dirty="0" err="1"/>
              <a:t>Latifundium</a:t>
            </a:r>
            <a:r>
              <a:rPr lang="en-GB" dirty="0"/>
              <a:t>”</a:t>
            </a:r>
          </a:p>
        </p:txBody>
      </p:sp>
      <p:sp>
        <p:nvSpPr>
          <p:cNvPr id="3" name="Inhaltsplatzhalter 2"/>
          <p:cNvSpPr>
            <a:spLocks noGrp="1"/>
          </p:cNvSpPr>
          <p:nvPr>
            <p:ph idx="4294967295"/>
          </p:nvPr>
        </p:nvSpPr>
        <p:spPr>
          <a:xfrm>
            <a:off x="467544" y="1617312"/>
            <a:ext cx="8183880" cy="4187952"/>
          </a:xfrm>
          <a:prstGeom prst="rect">
            <a:avLst/>
          </a:prstGeom>
        </p:spPr>
        <p:txBody>
          <a:bodyPr>
            <a:normAutofit/>
          </a:bodyPr>
          <a:lstStyle/>
          <a:p>
            <a:r>
              <a:rPr lang="en-GB" sz="1800" dirty="0"/>
              <a:t>Varro-style villa</a:t>
            </a:r>
            <a:br>
              <a:rPr lang="en-GB" sz="1800" dirty="0"/>
            </a:br>
            <a:r>
              <a:rPr lang="en-GB" sz="1800" dirty="0"/>
              <a:t>1</a:t>
            </a:r>
            <a:r>
              <a:rPr lang="en-GB" sz="1800" baseline="30000" dirty="0"/>
              <a:t>st</a:t>
            </a:r>
            <a:r>
              <a:rPr lang="en-GB" sz="1800" dirty="0"/>
              <a:t> c. BC</a:t>
            </a:r>
          </a:p>
        </p:txBody>
      </p:sp>
      <p:pic>
        <p:nvPicPr>
          <p:cNvPr id="95234" name="Picture 2"/>
          <p:cNvPicPr>
            <a:picLocks noChangeAspect="1" noChangeArrowheads="1"/>
          </p:cNvPicPr>
          <p:nvPr/>
        </p:nvPicPr>
        <p:blipFill>
          <a:blip r:embed="rId2" cstate="print">
            <a:clrChange>
              <a:clrFrom>
                <a:srgbClr val="FFFFFF"/>
              </a:clrFrom>
              <a:clrTo>
                <a:srgbClr val="FFFFFF">
                  <a:alpha val="0"/>
                </a:srgbClr>
              </a:clrTo>
            </a:clrChange>
          </a:blip>
          <a:srcRect l="5509" t="37480" r="51442" b="3721"/>
          <a:stretch>
            <a:fillRect/>
          </a:stretch>
        </p:blipFill>
        <p:spPr bwMode="auto">
          <a:xfrm>
            <a:off x="2987824" y="764704"/>
            <a:ext cx="5904656" cy="5040560"/>
          </a:xfrm>
          <a:prstGeom prst="rect">
            <a:avLst/>
          </a:prstGeom>
          <a:noFill/>
          <a:ln w="9525">
            <a:noFill/>
            <a:miter lim="800000"/>
            <a:headEnd/>
            <a:tailEnd/>
          </a:ln>
        </p:spPr>
      </p:pic>
    </p:spTree>
    <p:extLst>
      <p:ext uri="{BB962C8B-B14F-4D97-AF65-F5344CB8AC3E}">
        <p14:creationId xmlns:p14="http://schemas.microsoft.com/office/powerpoint/2010/main" val="4257500910"/>
      </p:ext>
    </p:extLst>
  </p:cSld>
  <p:clrMapOvr>
    <a:masterClrMapping/>
  </p:clrMapOvr>
  <p:transition spd="slow">
    <p:randomBar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7951" y="0"/>
            <a:ext cx="7386049"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 name="Inhaltsplatzhalter 2"/>
          <p:cNvSpPr>
            <a:spLocks noGrp="1"/>
          </p:cNvSpPr>
          <p:nvPr>
            <p:ph idx="4294967295"/>
          </p:nvPr>
        </p:nvSpPr>
        <p:spPr>
          <a:xfrm>
            <a:off x="467544" y="1844824"/>
            <a:ext cx="8183880" cy="4187952"/>
          </a:xfrm>
          <a:prstGeom prst="rect">
            <a:avLst/>
          </a:prstGeom>
        </p:spPr>
        <p:txBody>
          <a:bodyPr>
            <a:normAutofit/>
          </a:bodyPr>
          <a:lstStyle/>
          <a:p>
            <a:r>
              <a:rPr lang="en-GB" sz="1800" dirty="0"/>
              <a:t>Columella</a:t>
            </a:r>
            <a:br>
              <a:rPr lang="en-GB" sz="1800" dirty="0"/>
            </a:br>
            <a:r>
              <a:rPr lang="en-GB" sz="1800" dirty="0"/>
              <a:t>villa</a:t>
            </a:r>
            <a:br>
              <a:rPr lang="en-GB" sz="1800" dirty="0"/>
            </a:br>
            <a:br>
              <a:rPr lang="en-GB" sz="1800" dirty="0"/>
            </a:br>
            <a:r>
              <a:rPr lang="en-GB" sz="1800" dirty="0"/>
              <a:t>1</a:t>
            </a:r>
            <a:r>
              <a:rPr lang="en-GB" sz="1800" baseline="30000" dirty="0"/>
              <a:t>st</a:t>
            </a:r>
            <a:r>
              <a:rPr lang="en-GB" sz="1800" dirty="0"/>
              <a:t> c. AD</a:t>
            </a:r>
          </a:p>
        </p:txBody>
      </p:sp>
      <p:pic>
        <p:nvPicPr>
          <p:cNvPr id="94210"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757951" y="0"/>
            <a:ext cx="7386049" cy="6525344"/>
          </a:xfrm>
          <a:prstGeom prst="rect">
            <a:avLst/>
          </a:prstGeom>
          <a:noFill/>
          <a:ln w="9525">
            <a:noFill/>
            <a:miter lim="800000"/>
            <a:headEnd/>
            <a:tailEnd/>
          </a:ln>
        </p:spPr>
      </p:pic>
    </p:spTree>
    <p:extLst>
      <p:ext uri="{BB962C8B-B14F-4D97-AF65-F5344CB8AC3E}">
        <p14:creationId xmlns:p14="http://schemas.microsoft.com/office/powerpoint/2010/main" val="2840308721"/>
      </p:ext>
    </p:extLst>
  </p:cSld>
  <p:clrMapOvr>
    <a:masterClrMapping/>
  </p:clrMapOvr>
  <p:transition spd="slow">
    <p:randomBar dir="vert"/>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7170" name="Picture 2" descr="https://s-media-cache-ak0.pinimg.com/736x/f7/2a/f3/f72af3ba4d0c0d52b1a58b0f1d6064e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06" y="0"/>
            <a:ext cx="9193006" cy="6813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8408"/>
      </p:ext>
    </p:extLst>
  </p:cSld>
  <p:clrMapOvr>
    <a:masterClrMapping/>
  </p:clrMapOvr>
  <p:transition spd="slow">
    <p:randomBar dir="ver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F975B97-AE47-42BC-BC88-CD1E75924C3D}"/>
              </a:ext>
            </a:extLst>
          </p:cNvPr>
          <p:cNvSpPr>
            <a:spLocks noGrp="1"/>
          </p:cNvSpPr>
          <p:nvPr>
            <p:ph sz="quarter" idx="13"/>
          </p:nvPr>
        </p:nvSpPr>
        <p:spPr/>
        <p:txBody>
          <a:bodyPr/>
          <a:lstStyle/>
          <a:p>
            <a:endParaRPr lang="en-GB"/>
          </a:p>
        </p:txBody>
      </p:sp>
      <p:sp>
        <p:nvSpPr>
          <p:cNvPr id="3" name="Title 2">
            <a:extLst>
              <a:ext uri="{FF2B5EF4-FFF2-40B4-BE49-F238E27FC236}">
                <a16:creationId xmlns:a16="http://schemas.microsoft.com/office/drawing/2014/main" id="{FDE8F356-9F0D-43FA-AEF7-5E644A9C6FE0}"/>
              </a:ext>
            </a:extLst>
          </p:cNvPr>
          <p:cNvSpPr>
            <a:spLocks noGrp="1"/>
          </p:cNvSpPr>
          <p:nvPr>
            <p:ph type="title"/>
          </p:nvPr>
        </p:nvSpPr>
        <p:spPr/>
        <p:txBody>
          <a:bodyPr/>
          <a:lstStyle/>
          <a:p>
            <a:endParaRPr lang="en-GB"/>
          </a:p>
        </p:txBody>
      </p:sp>
      <p:pic>
        <p:nvPicPr>
          <p:cNvPr id="4" name="Picture 2" descr="Image result for villa settefinestre">
            <a:extLst>
              <a:ext uri="{FF2B5EF4-FFF2-40B4-BE49-F238E27FC236}">
                <a16:creationId xmlns:a16="http://schemas.microsoft.com/office/drawing/2014/main" id="{2D47195D-451F-42C9-A8A0-FCE9C97845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 y="7283"/>
            <a:ext cx="9180512" cy="6865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766420"/>
      </p:ext>
    </p:extLst>
  </p:cSld>
  <p:clrMapOvr>
    <a:masterClrMapping/>
  </p:clrMapOvr>
  <p:transition spd="slow">
    <p:randomBar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p5.focus.de/img/fotos/origs526876/453258886-w580-h354-o-q75-p5/Dekadenz-4.jpg"/>
          <p:cNvPicPr>
            <a:picLocks noChangeAspect="1" noChangeArrowheads="1"/>
          </p:cNvPicPr>
          <p:nvPr/>
        </p:nvPicPr>
        <p:blipFill>
          <a:blip r:embed="rId2" cstate="print"/>
          <a:srcRect/>
          <a:stretch>
            <a:fillRect/>
          </a:stretch>
        </p:blipFill>
        <p:spPr bwMode="auto">
          <a:xfrm>
            <a:off x="44853" y="44624"/>
            <a:ext cx="9088357" cy="5529040"/>
          </a:xfrm>
          <a:prstGeom prst="rect">
            <a:avLst/>
          </a:prstGeom>
          <a:noFill/>
        </p:spPr>
      </p:pic>
      <p:sp>
        <p:nvSpPr>
          <p:cNvPr id="3" name="Inhaltsplatzhalter 2"/>
          <p:cNvSpPr>
            <a:spLocks noGrp="1"/>
          </p:cNvSpPr>
          <p:nvPr>
            <p:ph idx="4294967295"/>
          </p:nvPr>
        </p:nvSpPr>
        <p:spPr>
          <a:xfrm>
            <a:off x="29118" y="5658414"/>
            <a:ext cx="7236296" cy="1163616"/>
          </a:xfrm>
          <a:prstGeom prst="rect">
            <a:avLst/>
          </a:prstGeom>
        </p:spPr>
        <p:txBody>
          <a:bodyPr>
            <a:normAutofit fontScale="92500" lnSpcReduction="20000"/>
          </a:bodyPr>
          <a:lstStyle/>
          <a:p>
            <a:r>
              <a:rPr lang="en-GB" sz="2000" dirty="0"/>
              <a:t>Villa not necessarily at centre of “</a:t>
            </a:r>
            <a:r>
              <a:rPr lang="en-GB" sz="2000" dirty="0" err="1"/>
              <a:t>latifundium</a:t>
            </a:r>
            <a:r>
              <a:rPr lang="en-GB" sz="2000" dirty="0"/>
              <a:t>”</a:t>
            </a:r>
          </a:p>
          <a:p>
            <a:r>
              <a:rPr lang="en-GB" sz="2000" dirty="0"/>
              <a:t>Properties across the territory and in other provinces</a:t>
            </a:r>
          </a:p>
          <a:p>
            <a:r>
              <a:rPr lang="en-GB" sz="2000" dirty="0"/>
              <a:t>Villa at nice location: e.g. view on sea or lake…</a:t>
            </a:r>
          </a:p>
        </p:txBody>
      </p:sp>
    </p:spTree>
    <p:extLst>
      <p:ext uri="{BB962C8B-B14F-4D97-AF65-F5344CB8AC3E}">
        <p14:creationId xmlns:p14="http://schemas.microsoft.com/office/powerpoint/2010/main" val="219148364"/>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Concentration of Property</a:t>
            </a:r>
          </a:p>
        </p:txBody>
      </p:sp>
      <p:sp>
        <p:nvSpPr>
          <p:cNvPr id="3" name="Inhaltsplatzhalter 2"/>
          <p:cNvSpPr>
            <a:spLocks noGrp="1"/>
          </p:cNvSpPr>
          <p:nvPr>
            <p:ph idx="4294967295"/>
          </p:nvPr>
        </p:nvSpPr>
        <p:spPr>
          <a:xfrm>
            <a:off x="502920" y="530352"/>
            <a:ext cx="8183880" cy="4187952"/>
          </a:xfrm>
          <a:prstGeom prst="rect">
            <a:avLst/>
          </a:prstGeom>
        </p:spPr>
        <p:txBody>
          <a:bodyPr/>
          <a:lstStyle/>
          <a:p>
            <a:endParaRPr lang="en-GB"/>
          </a:p>
        </p:txBody>
      </p:sp>
      <p:pic>
        <p:nvPicPr>
          <p:cNvPr id="80898" name="Picture 2"/>
          <p:cNvPicPr>
            <a:picLocks noChangeAspect="1" noChangeArrowheads="1"/>
          </p:cNvPicPr>
          <p:nvPr/>
        </p:nvPicPr>
        <p:blipFill>
          <a:blip r:embed="rId2" cstate="print"/>
          <a:srcRect/>
          <a:stretch>
            <a:fillRect/>
          </a:stretch>
        </p:blipFill>
        <p:spPr bwMode="auto">
          <a:xfrm>
            <a:off x="35496" y="188640"/>
            <a:ext cx="5832648" cy="4970453"/>
          </a:xfrm>
          <a:prstGeom prst="rect">
            <a:avLst/>
          </a:prstGeom>
          <a:noFill/>
          <a:ln w="9525">
            <a:noFill/>
            <a:miter lim="800000"/>
            <a:headEnd/>
            <a:tailEnd/>
          </a:ln>
        </p:spPr>
      </p:pic>
    </p:spTree>
    <p:extLst>
      <p:ext uri="{BB962C8B-B14F-4D97-AF65-F5344CB8AC3E}">
        <p14:creationId xmlns:p14="http://schemas.microsoft.com/office/powerpoint/2010/main" val="33935444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1"/>
          <p:cNvSpPr>
            <a:spLocks noGrp="1"/>
          </p:cNvSpPr>
          <p:nvPr>
            <p:ph type="title"/>
          </p:nvPr>
        </p:nvSpPr>
        <p:spPr>
          <a:xfrm>
            <a:off x="323528" y="5628696"/>
            <a:ext cx="8183880" cy="1051560"/>
          </a:xfrm>
        </p:spPr>
        <p:txBody>
          <a:bodyPr/>
          <a:lstStyle/>
          <a:p>
            <a:r>
              <a:rPr lang="en-GB" dirty="0"/>
              <a:t>Concentration of Property</a:t>
            </a:r>
          </a:p>
        </p:txBody>
      </p:sp>
      <p:sp>
        <p:nvSpPr>
          <p:cNvPr id="6" name="Inhaltsplatzhalter 2"/>
          <p:cNvSpPr>
            <a:spLocks noGrp="1"/>
          </p:cNvSpPr>
          <p:nvPr>
            <p:ph idx="4294967295"/>
          </p:nvPr>
        </p:nvSpPr>
        <p:spPr>
          <a:xfrm>
            <a:off x="502920" y="530352"/>
            <a:ext cx="8183880" cy="4187952"/>
          </a:xfrm>
          <a:prstGeom prst="rect">
            <a:avLst/>
          </a:prstGeom>
        </p:spPr>
        <p:txBody>
          <a:bodyPr/>
          <a:lstStyle/>
          <a:p>
            <a:endParaRPr lang="en-GB"/>
          </a:p>
        </p:txBody>
      </p:sp>
      <p:pic>
        <p:nvPicPr>
          <p:cNvPr id="8" name="Picture 2"/>
          <p:cNvPicPr>
            <a:picLocks noChangeAspect="1" noChangeArrowheads="1"/>
          </p:cNvPicPr>
          <p:nvPr/>
        </p:nvPicPr>
        <p:blipFill>
          <a:blip r:embed="rId2" cstate="print"/>
          <a:srcRect/>
          <a:stretch>
            <a:fillRect/>
          </a:stretch>
        </p:blipFill>
        <p:spPr bwMode="auto">
          <a:xfrm>
            <a:off x="35496" y="188640"/>
            <a:ext cx="5832648" cy="4970453"/>
          </a:xfrm>
          <a:prstGeom prst="rect">
            <a:avLst/>
          </a:prstGeom>
          <a:noFill/>
          <a:ln w="9525">
            <a:noFill/>
            <a:miter lim="800000"/>
            <a:headEnd/>
            <a:tailEnd/>
          </a:ln>
        </p:spPr>
      </p:pic>
      <p:pic>
        <p:nvPicPr>
          <p:cNvPr id="81922" name="Picture 2"/>
          <p:cNvPicPr>
            <a:picLocks noChangeAspect="1" noChangeArrowheads="1"/>
          </p:cNvPicPr>
          <p:nvPr/>
        </p:nvPicPr>
        <p:blipFill>
          <a:blip r:embed="rId3" cstate="print"/>
          <a:srcRect/>
          <a:stretch>
            <a:fillRect/>
          </a:stretch>
        </p:blipFill>
        <p:spPr bwMode="auto">
          <a:xfrm>
            <a:off x="3563888" y="819184"/>
            <a:ext cx="5492453" cy="4809512"/>
          </a:xfrm>
          <a:prstGeom prst="rect">
            <a:avLst/>
          </a:prstGeom>
          <a:ln>
            <a:headEnd/>
            <a:tailEnd/>
          </a:ln>
        </p:spPr>
        <p:style>
          <a:lnRef idx="1">
            <a:schemeClr val="accent6"/>
          </a:lnRef>
          <a:fillRef idx="3">
            <a:schemeClr val="accent6"/>
          </a:fillRef>
          <a:effectRef idx="2">
            <a:schemeClr val="accent6"/>
          </a:effectRef>
          <a:fontRef idx="minor">
            <a:schemeClr val="lt1"/>
          </a:fontRef>
        </p:style>
      </p:pic>
    </p:spTree>
    <p:extLst>
      <p:ext uri="{BB962C8B-B14F-4D97-AF65-F5344CB8AC3E}">
        <p14:creationId xmlns:p14="http://schemas.microsoft.com/office/powerpoint/2010/main" val="31532332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1000"/>
                                        <p:tgtEl>
                                          <p:spTgt spid="81922"/>
                                        </p:tgtEl>
                                      </p:cBhvr>
                                    </p:animEffect>
                                    <p:anim calcmode="lin" valueType="num">
                                      <p:cBhvr>
                                        <p:cTn id="8" dur="1000" fill="hold"/>
                                        <p:tgtEl>
                                          <p:spTgt spid="81922"/>
                                        </p:tgtEl>
                                        <p:attrNameLst>
                                          <p:attrName>ppt_x</p:attrName>
                                        </p:attrNameLst>
                                      </p:cBhvr>
                                      <p:tavLst>
                                        <p:tav tm="0">
                                          <p:val>
                                            <p:strVal val="#ppt_x"/>
                                          </p:val>
                                        </p:tav>
                                        <p:tav tm="100000">
                                          <p:val>
                                            <p:strVal val="#ppt_x"/>
                                          </p:val>
                                        </p:tav>
                                      </p:tavLst>
                                    </p:anim>
                                    <p:anim calcmode="lin" valueType="num">
                                      <p:cBhvr>
                                        <p:cTn id="9" dur="1000" fill="hold"/>
                                        <p:tgtEl>
                                          <p:spTgt spid="819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r>
              <a:rPr lang="de-DE" dirty="0"/>
              <a:t>Town, villa, village... Diversity</a:t>
            </a:r>
          </a:p>
        </p:txBody>
      </p:sp>
      <p:pic>
        <p:nvPicPr>
          <p:cNvPr id="19460" name="Picture 4" descr="http://www.bajrfed.co.uk/bajrpress/wp-content/uploads/2015/12/Untitled-1-696x39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42" y="1484784"/>
            <a:ext cx="9058568" cy="510195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286000" y="1628800"/>
            <a:ext cx="4572000" cy="646331"/>
          </a:xfrm>
          <a:prstGeom prst="rect">
            <a:avLst/>
          </a:prstGeom>
          <a:solidFill>
            <a:schemeClr val="accent1">
              <a:alpha val="79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US" dirty="0" err="1"/>
              <a:t>Heybridge</a:t>
            </a:r>
            <a:r>
              <a:rPr lang="en-US" dirty="0"/>
              <a:t>: A late Iron Age and Roman settlement</a:t>
            </a:r>
            <a:endParaRPr lang="de-DE" dirty="0"/>
          </a:p>
        </p:txBody>
      </p:sp>
    </p:spTree>
    <p:extLst>
      <p:ext uri="{BB962C8B-B14F-4D97-AF65-F5344CB8AC3E}">
        <p14:creationId xmlns:p14="http://schemas.microsoft.com/office/powerpoint/2010/main" val="35147023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500">
        <p15:prstTrans prst="wind"/>
      </p:transition>
    </mc:Choice>
    <mc:Fallback>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greenpeace-aachen.de/wald/palmoelplanta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06806" cy="6835908"/>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sz="quarter" idx="13"/>
          </p:nvPr>
        </p:nvSpPr>
        <p:spPr>
          <a:xfrm rot="16200000">
            <a:off x="-1915203" y="3579499"/>
            <a:ext cx="5003654" cy="526192"/>
          </a:xfrm>
        </p:spPr>
        <p:txBody>
          <a:bodyPr/>
          <a:lstStyle/>
          <a:p>
            <a:r>
              <a:rPr lang="de-DE" dirty="0">
                <a:solidFill>
                  <a:srgbClr val="FFC000"/>
                </a:solidFill>
              </a:rPr>
              <a:t>Today: Palm oil monoculture, Indonesia</a:t>
            </a:r>
          </a:p>
        </p:txBody>
      </p:sp>
      <p:sp>
        <p:nvSpPr>
          <p:cNvPr id="3" name="Title 2"/>
          <p:cNvSpPr>
            <a:spLocks noGrp="1"/>
          </p:cNvSpPr>
          <p:nvPr>
            <p:ph type="title"/>
          </p:nvPr>
        </p:nvSpPr>
        <p:spPr/>
        <p:txBody>
          <a:bodyPr/>
          <a:lstStyle/>
          <a:p>
            <a:r>
              <a:rPr lang="de-DE" dirty="0">
                <a:solidFill>
                  <a:schemeClr val="accent4">
                    <a:lumMod val="75000"/>
                  </a:schemeClr>
                </a:solidFill>
              </a:rPr>
              <a:t>Monocultures</a:t>
            </a:r>
          </a:p>
        </p:txBody>
      </p:sp>
    </p:spTree>
    <p:extLst>
      <p:ext uri="{BB962C8B-B14F-4D97-AF65-F5344CB8AC3E}">
        <p14:creationId xmlns:p14="http://schemas.microsoft.com/office/powerpoint/2010/main" val="395818436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greenpeace-aachen.de/wald/palmoelplantage.jpg">
            <a:extLst>
              <a:ext uri="{FF2B5EF4-FFF2-40B4-BE49-F238E27FC236}">
                <a16:creationId xmlns:a16="http://schemas.microsoft.com/office/drawing/2014/main" id="{726926CB-F830-4E22-BDC6-7347AE16538C}"/>
              </a:ext>
            </a:extLst>
          </p:cNvPr>
          <p:cNvPicPr>
            <a:picLocks noChangeAspect="1" noChangeArrowheads="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9106806" cy="6835908"/>
          </a:xfrm>
          <a:prstGeom prst="rect">
            <a:avLst/>
          </a:prstGeom>
          <a:noFill/>
          <a:extLst>
            <a:ext uri="{909E8E84-426E-40DD-AFC4-6F175D3DCCD1}">
              <a14:hiddenFill xmlns:a14="http://schemas.microsoft.com/office/drawing/2010/main">
                <a:solidFill>
                  <a:srgbClr val="FFFFFF"/>
                </a:solidFill>
              </a14:hiddenFill>
            </a:ext>
          </a:extLst>
        </p:spPr>
      </p:pic>
      <p:sp>
        <p:nvSpPr>
          <p:cNvPr id="3" name="Inhaltsplatzhalter 2"/>
          <p:cNvSpPr>
            <a:spLocks noGrp="1"/>
          </p:cNvSpPr>
          <p:nvPr>
            <p:ph idx="4294967295"/>
          </p:nvPr>
        </p:nvSpPr>
        <p:spPr>
          <a:xfrm>
            <a:off x="2555776" y="6309320"/>
            <a:ext cx="5015753" cy="384991"/>
          </a:xfrm>
          <a:prstGeom prst="rect">
            <a:avLst/>
          </a:prstGeom>
        </p:spPr>
        <p:txBody>
          <a:bodyPr>
            <a:normAutofit/>
          </a:bodyPr>
          <a:lstStyle/>
          <a:p>
            <a:r>
              <a:rPr lang="en-GB" dirty="0"/>
              <a:t>Monte </a:t>
            </a:r>
            <a:r>
              <a:rPr lang="en-GB" dirty="0" err="1"/>
              <a:t>Testaccio</a:t>
            </a:r>
            <a:endParaRPr lang="en-GB" dirty="0"/>
          </a:p>
        </p:txBody>
      </p:sp>
      <p:pic>
        <p:nvPicPr>
          <p:cNvPr id="4" name="Grafik 3" descr="100_5761.JPG"/>
          <p:cNvPicPr>
            <a:picLocks noChangeAspect="1"/>
          </p:cNvPicPr>
          <p:nvPr/>
        </p:nvPicPr>
        <p:blipFill>
          <a:blip r:embed="rId3" cstate="print"/>
          <a:stretch>
            <a:fillRect/>
          </a:stretch>
        </p:blipFill>
        <p:spPr>
          <a:xfrm>
            <a:off x="5292080" y="1772816"/>
            <a:ext cx="3705876" cy="4941168"/>
          </a:xfrm>
          <a:prstGeom prst="rect">
            <a:avLst/>
          </a:prstGeom>
        </p:spPr>
      </p:pic>
      <p:pic>
        <p:nvPicPr>
          <p:cNvPr id="7170" name="Picture 2" descr="http://bbhc.com/samsblog/wp-content/uploads/2013/04/pp3-300x278.jpg"/>
          <p:cNvPicPr>
            <a:picLocks noChangeAspect="1" noChangeArrowheads="1"/>
          </p:cNvPicPr>
          <p:nvPr/>
        </p:nvPicPr>
        <p:blipFill>
          <a:blip r:embed="rId4" cstate="print"/>
          <a:srcRect/>
          <a:stretch>
            <a:fillRect/>
          </a:stretch>
        </p:blipFill>
        <p:spPr bwMode="auto">
          <a:xfrm>
            <a:off x="35496" y="4576579"/>
            <a:ext cx="2461964" cy="2281421"/>
          </a:xfrm>
          <a:prstGeom prst="rect">
            <a:avLst/>
          </a:prstGeom>
          <a:noFill/>
        </p:spPr>
      </p:pic>
      <p:pic>
        <p:nvPicPr>
          <p:cNvPr id="7172" name="Picture 4" descr="http://www.vinetowinecircle.com/wp-content/gallery/en-historia-the-time-of-the-roman-empire/fig44.jpg"/>
          <p:cNvPicPr>
            <a:picLocks noChangeAspect="1" noChangeArrowheads="1"/>
          </p:cNvPicPr>
          <p:nvPr/>
        </p:nvPicPr>
        <p:blipFill>
          <a:blip r:embed="rId5" cstate="print"/>
          <a:srcRect/>
          <a:stretch>
            <a:fillRect/>
          </a:stretch>
        </p:blipFill>
        <p:spPr bwMode="auto">
          <a:xfrm>
            <a:off x="0" y="1484784"/>
            <a:ext cx="2898156" cy="2952328"/>
          </a:xfrm>
          <a:prstGeom prst="rect">
            <a:avLst/>
          </a:prstGeom>
          <a:noFill/>
        </p:spPr>
      </p:pic>
      <p:sp>
        <p:nvSpPr>
          <p:cNvPr id="7" name="Inhaltsplatzhalter 2"/>
          <p:cNvSpPr txBox="1">
            <a:spLocks/>
          </p:cNvSpPr>
          <p:nvPr/>
        </p:nvSpPr>
        <p:spPr>
          <a:xfrm>
            <a:off x="2987824" y="1772816"/>
            <a:ext cx="5015753" cy="1224136"/>
          </a:xfrm>
          <a:prstGeom prst="rect">
            <a:avLst/>
          </a:prstGeom>
        </p:spPr>
        <p:txBody>
          <a:bodyPr vert="horz" lIns="91440" tIns="45720" rIns="91440" bIns="45720" rtlCol="0">
            <a:normAutofit fontScale="92500" lnSpcReduction="1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6"/>
              </a:buBlip>
              <a:tabLst/>
              <a:defRPr/>
            </a:pPr>
            <a:r>
              <a:rPr kumimoji="0" lang="en-GB" sz="2200" b="0" i="0" u="none" strike="noStrike" kern="1200" cap="none" spc="0" normalizeH="0" baseline="0" noProof="0" dirty="0">
                <a:ln>
                  <a:noFill/>
                </a:ln>
                <a:solidFill>
                  <a:srgbClr val="FFC000"/>
                </a:solidFill>
                <a:effectLst/>
                <a:uLnTx/>
                <a:uFillTx/>
                <a:latin typeface="+mn-lt"/>
                <a:ea typeface="+mn-ea"/>
                <a:cs typeface="+mn-cs"/>
              </a:rPr>
              <a:t>“monocultures”</a:t>
            </a:r>
          </a:p>
          <a:p>
            <a:pPr marL="685800" lvl="1" indent="-228600">
              <a:spcBef>
                <a:spcPts val="1200"/>
              </a:spcBef>
              <a:buClr>
                <a:schemeClr val="bg2"/>
              </a:buClr>
              <a:buFontTx/>
              <a:buBlip>
                <a:blip r:embed="rId6"/>
              </a:buBlip>
            </a:pPr>
            <a:r>
              <a:rPr lang="en-GB" sz="2200" dirty="0">
                <a:solidFill>
                  <a:srgbClr val="FFC000"/>
                </a:solidFill>
              </a:rPr>
              <a:t>oil</a:t>
            </a:r>
          </a:p>
          <a:p>
            <a:pPr marL="685800" lvl="1" indent="-228600">
              <a:spcBef>
                <a:spcPts val="1200"/>
              </a:spcBef>
              <a:buClr>
                <a:schemeClr val="bg2"/>
              </a:buClr>
              <a:buFontTx/>
              <a:buBlip>
                <a:blip r:embed="rId6"/>
              </a:buBlip>
            </a:pPr>
            <a:r>
              <a:rPr kumimoji="0" lang="en-GB" sz="2200" b="0" i="0" u="none" strike="noStrike" kern="1200" cap="none" spc="0" normalizeH="0" baseline="0" noProof="0" dirty="0">
                <a:ln>
                  <a:noFill/>
                </a:ln>
                <a:solidFill>
                  <a:srgbClr val="FFC000"/>
                </a:solidFill>
                <a:effectLst/>
                <a:uLnTx/>
                <a:uFillTx/>
                <a:latin typeface="+mn-lt"/>
                <a:ea typeface="+mn-ea"/>
                <a:cs typeface="+mn-cs"/>
              </a:rPr>
              <a:t>wine</a:t>
            </a:r>
          </a:p>
        </p:txBody>
      </p:sp>
      <p:sp>
        <p:nvSpPr>
          <p:cNvPr id="5" name="Title 4"/>
          <p:cNvSpPr>
            <a:spLocks noGrp="1"/>
          </p:cNvSpPr>
          <p:nvPr>
            <p:ph type="title"/>
          </p:nvPr>
        </p:nvSpPr>
        <p:spPr/>
        <p:txBody>
          <a:bodyPr/>
          <a:lstStyle/>
          <a:p>
            <a:r>
              <a:rPr lang="de-DE" dirty="0"/>
              <a:t>Monocultures?</a:t>
            </a:r>
          </a:p>
        </p:txBody>
      </p:sp>
    </p:spTree>
    <p:extLst>
      <p:ext uri="{BB962C8B-B14F-4D97-AF65-F5344CB8AC3E}">
        <p14:creationId xmlns:p14="http://schemas.microsoft.com/office/powerpoint/2010/main" val="40343609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greenpeace-aachen.de/wald/palmoelplantage.jpg">
            <a:extLst>
              <a:ext uri="{FF2B5EF4-FFF2-40B4-BE49-F238E27FC236}">
                <a16:creationId xmlns:a16="http://schemas.microsoft.com/office/drawing/2014/main" id="{A6A880EC-1A02-48FB-A5E1-ED48CB8BDB67}"/>
              </a:ext>
            </a:extLst>
          </p:cNvPr>
          <p:cNvPicPr>
            <a:picLocks noChangeAspect="1" noChangeArrowheads="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9106806" cy="68359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08520" y="0"/>
            <a:ext cx="5184576"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descr="http://ceipac.gh.ub.es/MOSTRA/images/p06_3b.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02649"/>
            <a:ext cx="4608512" cy="6638719"/>
          </a:xfrm>
          <a:prstGeom prst="rect">
            <a:avLst/>
          </a:prstGeom>
          <a:noFill/>
          <a:extLst>
            <a:ext uri="{909E8E84-426E-40DD-AFC4-6F175D3DCCD1}">
              <a14:hiddenFill xmlns:a14="http://schemas.microsoft.com/office/drawing/2010/main">
                <a:solidFill>
                  <a:srgbClr val="FFFFFF"/>
                </a:solidFill>
              </a14:hiddenFill>
            </a:ext>
          </a:extLst>
        </p:spPr>
      </p:pic>
      <p:pic>
        <p:nvPicPr>
          <p:cNvPr id="5" name="Grafik 3" descr="100_5761.JPG"/>
          <p:cNvPicPr>
            <a:picLocks noChangeAspect="1"/>
          </p:cNvPicPr>
          <p:nvPr/>
        </p:nvPicPr>
        <p:blipFill>
          <a:blip r:embed="rId4" cstate="print"/>
          <a:stretch>
            <a:fillRect/>
          </a:stretch>
        </p:blipFill>
        <p:spPr>
          <a:xfrm>
            <a:off x="5292080" y="1772816"/>
            <a:ext cx="3705876" cy="4941168"/>
          </a:xfrm>
          <a:prstGeom prst="rect">
            <a:avLst/>
          </a:prstGeom>
        </p:spPr>
      </p:pic>
      <p:sp>
        <p:nvSpPr>
          <p:cNvPr id="2" name="Title 1"/>
          <p:cNvSpPr>
            <a:spLocks noGrp="1"/>
          </p:cNvSpPr>
          <p:nvPr>
            <p:ph type="title"/>
          </p:nvPr>
        </p:nvSpPr>
        <p:spPr/>
        <p:txBody>
          <a:bodyPr/>
          <a:lstStyle/>
          <a:p>
            <a:r>
              <a:rPr lang="de-DE" dirty="0">
                <a:solidFill>
                  <a:schemeClr val="tx1">
                    <a:lumMod val="75000"/>
                  </a:schemeClr>
                </a:solidFill>
              </a:rPr>
              <a:t>Monocultures?</a:t>
            </a:r>
          </a:p>
        </p:txBody>
      </p:sp>
    </p:spTree>
    <p:extLst>
      <p:ext uri="{BB962C8B-B14F-4D97-AF65-F5344CB8AC3E}">
        <p14:creationId xmlns:p14="http://schemas.microsoft.com/office/powerpoint/2010/main" val="20845644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greenpeace-aachen.de/wald/palmoelplantage.jpg">
            <a:extLst>
              <a:ext uri="{FF2B5EF4-FFF2-40B4-BE49-F238E27FC236}">
                <a16:creationId xmlns:a16="http://schemas.microsoft.com/office/drawing/2014/main" id="{EECDA3E3-0ED9-42E5-AF61-2BF28101689A}"/>
              </a:ext>
            </a:extLst>
          </p:cNvPr>
          <p:cNvPicPr>
            <a:picLocks noChangeAspect="1" noChangeArrowheads="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9106806" cy="6835908"/>
          </a:xfrm>
          <a:prstGeom prst="rect">
            <a:avLst/>
          </a:prstGeom>
          <a:noFill/>
          <a:extLst>
            <a:ext uri="{909E8E84-426E-40DD-AFC4-6F175D3DCCD1}">
              <a14:hiddenFill xmlns:a14="http://schemas.microsoft.com/office/drawing/2010/main">
                <a:solidFill>
                  <a:srgbClr val="FFFFFF"/>
                </a:solidFill>
              </a14:hiddenFill>
            </a:ext>
          </a:extLst>
        </p:spPr>
      </p:pic>
      <p:pic>
        <p:nvPicPr>
          <p:cNvPr id="7" name="Grafik 3" descr="100_5761.JPG"/>
          <p:cNvPicPr>
            <a:picLocks noChangeAspect="1"/>
          </p:cNvPicPr>
          <p:nvPr/>
        </p:nvPicPr>
        <p:blipFill>
          <a:blip r:embed="rId3" cstate="print"/>
          <a:stretch>
            <a:fillRect/>
          </a:stretch>
        </p:blipFill>
        <p:spPr>
          <a:xfrm>
            <a:off x="5292080" y="1772816"/>
            <a:ext cx="3705876" cy="4941168"/>
          </a:xfrm>
          <a:prstGeom prst="rect">
            <a:avLst/>
          </a:prstGeom>
        </p:spPr>
      </p:pic>
      <p:sp>
        <p:nvSpPr>
          <p:cNvPr id="4" name="Rectangle 3"/>
          <p:cNvSpPr/>
          <p:nvPr/>
        </p:nvSpPr>
        <p:spPr>
          <a:xfrm>
            <a:off x="-252536" y="1772815"/>
            <a:ext cx="7397554" cy="50577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Inhaltsplatzhalter 2"/>
          <p:cNvSpPr>
            <a:spLocks noGrp="1"/>
          </p:cNvSpPr>
          <p:nvPr>
            <p:ph idx="4294967295"/>
          </p:nvPr>
        </p:nvSpPr>
        <p:spPr>
          <a:xfrm>
            <a:off x="2286000" y="1981201"/>
            <a:ext cx="5015753" cy="3841375"/>
          </a:xfrm>
          <a:prstGeom prst="rect">
            <a:avLst/>
          </a:prstGeom>
        </p:spPr>
        <p:txBody>
          <a:bodyPr/>
          <a:lstStyle/>
          <a:p>
            <a:endParaRPr lang="en-GB"/>
          </a:p>
        </p:txBody>
      </p:sp>
      <p:pic>
        <p:nvPicPr>
          <p:cNvPr id="5122" name="Picture 2" descr="http://ceipac.gh.ub.es/MOSTRA/images/p05_1e.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772816"/>
            <a:ext cx="7581900" cy="505777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de-DE" dirty="0"/>
              <a:t>Monocultures?</a:t>
            </a:r>
          </a:p>
        </p:txBody>
      </p:sp>
    </p:spTree>
    <p:extLst>
      <p:ext uri="{BB962C8B-B14F-4D97-AF65-F5344CB8AC3E}">
        <p14:creationId xmlns:p14="http://schemas.microsoft.com/office/powerpoint/2010/main" val="32973554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3" descr="100_5761.JPG"/>
          <p:cNvPicPr>
            <a:picLocks noChangeAspect="1"/>
          </p:cNvPicPr>
          <p:nvPr/>
        </p:nvPicPr>
        <p:blipFill>
          <a:blip r:embed="rId2" cstate="print"/>
          <a:stretch>
            <a:fillRect/>
          </a:stretch>
        </p:blipFill>
        <p:spPr>
          <a:xfrm>
            <a:off x="5292080" y="1772816"/>
            <a:ext cx="3705876" cy="4941168"/>
          </a:xfrm>
          <a:prstGeom prst="rect">
            <a:avLst/>
          </a:prstGeom>
        </p:spPr>
      </p:pic>
      <p:pic>
        <p:nvPicPr>
          <p:cNvPr id="15" name="Content Placeholder 14"/>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107504" y="1196752"/>
            <a:ext cx="5807474" cy="44644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Title 4"/>
          <p:cNvSpPr>
            <a:spLocks noGrp="1"/>
          </p:cNvSpPr>
          <p:nvPr>
            <p:ph type="title"/>
          </p:nvPr>
        </p:nvSpPr>
        <p:spPr>
          <a:xfrm>
            <a:off x="352426" y="228600"/>
            <a:ext cx="7680960" cy="1066800"/>
          </a:xfrm>
        </p:spPr>
        <p:txBody>
          <a:bodyPr/>
          <a:lstStyle/>
          <a:p>
            <a:r>
              <a:rPr lang="de-DE" dirty="0"/>
              <a:t>Monocultures?</a:t>
            </a:r>
          </a:p>
        </p:txBody>
      </p:sp>
    </p:spTree>
    <p:extLst>
      <p:ext uri="{BB962C8B-B14F-4D97-AF65-F5344CB8AC3E}">
        <p14:creationId xmlns:p14="http://schemas.microsoft.com/office/powerpoint/2010/main" val="9710609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4894" r="12624"/>
          <a:stretch/>
        </p:blipFill>
        <p:spPr>
          <a:xfrm>
            <a:off x="3618124" y="3239332"/>
            <a:ext cx="5525876" cy="4608435"/>
          </a:xfrm>
          <a:prstGeom prst="rect">
            <a:avLst/>
          </a:prstGeom>
        </p:spPr>
      </p:pic>
      <p:sp>
        <p:nvSpPr>
          <p:cNvPr id="2" name="Title 1"/>
          <p:cNvSpPr>
            <a:spLocks noGrp="1"/>
          </p:cNvSpPr>
          <p:nvPr>
            <p:ph type="title"/>
          </p:nvPr>
        </p:nvSpPr>
        <p:spPr>
          <a:xfrm>
            <a:off x="488002" y="1329199"/>
            <a:ext cx="2497746" cy="1231490"/>
          </a:xfrm>
        </p:spPr>
        <p:txBody>
          <a:bodyPr>
            <a:normAutofit/>
          </a:bodyPr>
          <a:lstStyle/>
          <a:p>
            <a:endParaRPr lang="en-GB"/>
          </a:p>
        </p:txBody>
      </p:sp>
      <p:sp>
        <p:nvSpPr>
          <p:cNvPr id="3" name="Content Placeholder 2"/>
          <p:cNvSpPr>
            <a:spLocks noGrp="1"/>
          </p:cNvSpPr>
          <p:nvPr>
            <p:ph idx="1"/>
          </p:nvPr>
        </p:nvSpPr>
        <p:spPr>
          <a:xfrm>
            <a:off x="488002" y="2686051"/>
            <a:ext cx="2497746" cy="2857499"/>
          </a:xfrm>
        </p:spPr>
        <p:txBody>
          <a:bodyPr>
            <a:normAutofit/>
          </a:bodyPr>
          <a:lstStyle/>
          <a:p>
            <a:endParaRPr lang="en-GB"/>
          </a:p>
        </p:txBody>
      </p:sp>
      <p:pic>
        <p:nvPicPr>
          <p:cNvPr id="1026" name="Picture 2" descr="Image result for roman olive oil pr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143836"/>
            <a:ext cx="4599908" cy="306385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roman olive oil pre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1098" y="300083"/>
            <a:ext cx="2858655" cy="205823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roman olive oil pres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897560"/>
            <a:ext cx="3615205"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6266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drape"/>
      </p:transition>
    </mc:Choice>
    <mc:Fallback>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4294967295"/>
          </p:nvPr>
        </p:nvSpPr>
        <p:spPr>
          <a:xfrm>
            <a:off x="2286000" y="1484784"/>
            <a:ext cx="6858000" cy="4337793"/>
          </a:xfrm>
          <a:prstGeom prst="rect">
            <a:avLst/>
          </a:prstGeom>
        </p:spPr>
        <p:txBody>
          <a:bodyPr/>
          <a:lstStyle/>
          <a:p>
            <a:r>
              <a:rPr lang="en-GB" i="1" dirty="0" err="1"/>
              <a:t>garum</a:t>
            </a:r>
            <a:r>
              <a:rPr lang="en-GB" dirty="0"/>
              <a:t> factory: </a:t>
            </a:r>
            <a:r>
              <a:rPr lang="en-GB" dirty="0" err="1"/>
              <a:t>garum</a:t>
            </a:r>
            <a:r>
              <a:rPr lang="en-GB" dirty="0"/>
              <a:t> – fermented fish sauce</a:t>
            </a:r>
          </a:p>
          <a:p>
            <a:r>
              <a:rPr lang="en-GB" dirty="0"/>
              <a:t>produced at ‘industrial’ scale (for export)</a:t>
            </a:r>
          </a:p>
        </p:txBody>
      </p:sp>
      <p:pic>
        <p:nvPicPr>
          <p:cNvPr id="52226" name="Picture 2" descr="File:Factoría de salazones 001.jpg"/>
          <p:cNvPicPr>
            <a:picLocks noChangeAspect="1" noChangeArrowheads="1"/>
          </p:cNvPicPr>
          <p:nvPr/>
        </p:nvPicPr>
        <p:blipFill>
          <a:blip r:embed="rId2" cstate="print"/>
          <a:srcRect/>
          <a:stretch>
            <a:fillRect/>
          </a:stretch>
        </p:blipFill>
        <p:spPr bwMode="auto">
          <a:xfrm>
            <a:off x="2555776" y="2443889"/>
            <a:ext cx="6588224" cy="4414111"/>
          </a:xfrm>
          <a:prstGeom prst="rect">
            <a:avLst/>
          </a:prstGeom>
          <a:noFill/>
        </p:spPr>
      </p:pic>
      <p:pic>
        <p:nvPicPr>
          <p:cNvPr id="52228" name="Picture 4" descr="File:Garum Mosaik Pompeji.JPG"/>
          <p:cNvPicPr>
            <a:picLocks noChangeAspect="1" noChangeArrowheads="1"/>
          </p:cNvPicPr>
          <p:nvPr/>
        </p:nvPicPr>
        <p:blipFill>
          <a:blip r:embed="rId3" cstate="print"/>
          <a:srcRect l="20988" t="5980" r="28613" b="8341"/>
          <a:stretch>
            <a:fillRect/>
          </a:stretch>
        </p:blipFill>
        <p:spPr bwMode="auto">
          <a:xfrm>
            <a:off x="0" y="1961456"/>
            <a:ext cx="2160240" cy="4896544"/>
          </a:xfrm>
          <a:prstGeom prst="rect">
            <a:avLst/>
          </a:prstGeom>
          <a:noFill/>
        </p:spPr>
      </p:pic>
      <p:sp>
        <p:nvSpPr>
          <p:cNvPr id="4" name="Title 3"/>
          <p:cNvSpPr>
            <a:spLocks noGrp="1"/>
          </p:cNvSpPr>
          <p:nvPr>
            <p:ph type="title"/>
          </p:nvPr>
        </p:nvSpPr>
        <p:spPr/>
        <p:txBody>
          <a:bodyPr/>
          <a:lstStyle/>
          <a:p>
            <a:r>
              <a:rPr lang="de-DE" dirty="0"/>
              <a:t>Monocultures?</a:t>
            </a:r>
          </a:p>
        </p:txBody>
      </p:sp>
    </p:spTree>
    <p:extLst>
      <p:ext uri="{BB962C8B-B14F-4D97-AF65-F5344CB8AC3E}">
        <p14:creationId xmlns:p14="http://schemas.microsoft.com/office/powerpoint/2010/main" val="2101343367"/>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s://encrypted-tbn1.gstatic.com/images?q=tbn:ANd9GcQdtJF9hdlB5mFDAo-dlqSut347FI5kn4WqikIRmCeTjfo4Sn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2378698"/>
            <a:ext cx="6527917" cy="4466601"/>
          </a:xfrm>
          <a:prstGeom prst="rect">
            <a:avLst/>
          </a:prstGeom>
          <a:noFill/>
          <a:extLst>
            <a:ext uri="{909E8E84-426E-40DD-AFC4-6F175D3DCCD1}">
              <a14:hiddenFill xmlns:a14="http://schemas.microsoft.com/office/drawing/2010/main">
                <a:solidFill>
                  <a:srgbClr val="FFFFFF"/>
                </a:solidFill>
              </a14:hiddenFill>
            </a:ext>
          </a:extLst>
        </p:spPr>
      </p:pic>
      <p:sp>
        <p:nvSpPr>
          <p:cNvPr id="5" name="Inhaltsplatzhalter 2"/>
          <p:cNvSpPr>
            <a:spLocks noGrp="1"/>
          </p:cNvSpPr>
          <p:nvPr>
            <p:ph idx="4294967295"/>
          </p:nvPr>
        </p:nvSpPr>
        <p:spPr>
          <a:xfrm>
            <a:off x="2286000" y="1484784"/>
            <a:ext cx="6858000" cy="4337793"/>
          </a:xfrm>
          <a:prstGeom prst="rect">
            <a:avLst/>
          </a:prstGeom>
        </p:spPr>
        <p:txBody>
          <a:bodyPr/>
          <a:lstStyle/>
          <a:p>
            <a:r>
              <a:rPr lang="en-GB" i="1" dirty="0" err="1"/>
              <a:t>garum</a:t>
            </a:r>
            <a:r>
              <a:rPr lang="en-GB" dirty="0"/>
              <a:t> factory: </a:t>
            </a:r>
            <a:r>
              <a:rPr lang="en-GB" dirty="0" err="1"/>
              <a:t>garum</a:t>
            </a:r>
            <a:r>
              <a:rPr lang="en-GB" dirty="0"/>
              <a:t> – fermented fish sauce</a:t>
            </a:r>
          </a:p>
          <a:p>
            <a:r>
              <a:rPr lang="en-GB" dirty="0"/>
              <a:t>produced at ‘industrial’ scale (for export)</a:t>
            </a:r>
          </a:p>
        </p:txBody>
      </p:sp>
      <p:pic>
        <p:nvPicPr>
          <p:cNvPr id="7" name="Picture 4" descr="File:Garum Mosaik Pompeji.JPG"/>
          <p:cNvPicPr>
            <a:picLocks noChangeAspect="1" noChangeArrowheads="1"/>
          </p:cNvPicPr>
          <p:nvPr/>
        </p:nvPicPr>
        <p:blipFill>
          <a:blip r:embed="rId3" cstate="print"/>
          <a:srcRect l="20988" t="5980" r="28613" b="8341"/>
          <a:stretch>
            <a:fillRect/>
          </a:stretch>
        </p:blipFill>
        <p:spPr bwMode="auto">
          <a:xfrm>
            <a:off x="0" y="1961456"/>
            <a:ext cx="2160240" cy="4896544"/>
          </a:xfrm>
          <a:prstGeom prst="rect">
            <a:avLst/>
          </a:prstGeom>
          <a:noFill/>
        </p:spPr>
      </p:pic>
      <p:sp>
        <p:nvSpPr>
          <p:cNvPr id="8" name="Title 3"/>
          <p:cNvSpPr>
            <a:spLocks noGrp="1"/>
          </p:cNvSpPr>
          <p:nvPr>
            <p:ph type="title"/>
          </p:nvPr>
        </p:nvSpPr>
        <p:spPr>
          <a:xfrm>
            <a:off x="352426" y="228600"/>
            <a:ext cx="7680960" cy="1066800"/>
          </a:xfrm>
        </p:spPr>
        <p:txBody>
          <a:bodyPr/>
          <a:lstStyle/>
          <a:p>
            <a:r>
              <a:rPr lang="de-DE" dirty="0"/>
              <a:t>Monocultures?</a:t>
            </a:r>
          </a:p>
        </p:txBody>
      </p:sp>
      <p:sp>
        <p:nvSpPr>
          <p:cNvPr id="4" name="Rectangle 3"/>
          <p:cNvSpPr/>
          <p:nvPr/>
        </p:nvSpPr>
        <p:spPr>
          <a:xfrm>
            <a:off x="3923928" y="6381328"/>
            <a:ext cx="3413627"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de-DE" dirty="0"/>
              <a:t>Roman Garum factory, Almuñecar</a:t>
            </a:r>
          </a:p>
        </p:txBody>
      </p:sp>
      <p:pic>
        <p:nvPicPr>
          <p:cNvPr id="20484" name="Picture 4" descr="https://upload.wikimedia.org/wikipedia/commons/7/78/The_Roman_garum_factory_of_Olisipo,_Lisbon_%2815794912325%29.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63110" y="116632"/>
            <a:ext cx="4573386" cy="302433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089437" y="2789838"/>
            <a:ext cx="2709588" cy="338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de-DE" sz="1600" dirty="0"/>
              <a:t>Roman Garum factory, Lisbon</a:t>
            </a:r>
          </a:p>
        </p:txBody>
      </p:sp>
      <p:pic>
        <p:nvPicPr>
          <p:cNvPr id="20486" name="Picture 6" descr="http://cdn.pearltrees.com/s/pic/th/recipe-garum-liquamen-roman-2514429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149080"/>
            <a:ext cx="2694308" cy="2694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18766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fade">
                                      <p:cBhvr>
                                        <p:cTn id="7" dur="1000"/>
                                        <p:tgtEl>
                                          <p:spTgt spid="20482"/>
                                        </p:tgtEl>
                                      </p:cBhvr>
                                    </p:animEffect>
                                    <p:anim calcmode="lin" valueType="num">
                                      <p:cBhvr>
                                        <p:cTn id="8" dur="1000" fill="hold"/>
                                        <p:tgtEl>
                                          <p:spTgt spid="20482"/>
                                        </p:tgtEl>
                                        <p:attrNameLst>
                                          <p:attrName>ppt_x</p:attrName>
                                        </p:attrNameLst>
                                      </p:cBhvr>
                                      <p:tavLst>
                                        <p:tav tm="0">
                                          <p:val>
                                            <p:strVal val="#ppt_x"/>
                                          </p:val>
                                        </p:tav>
                                        <p:tav tm="100000">
                                          <p:val>
                                            <p:strVal val="#ppt_x"/>
                                          </p:val>
                                        </p:tav>
                                      </p:tavLst>
                                    </p:anim>
                                    <p:anim calcmode="lin" valueType="num">
                                      <p:cBhvr>
                                        <p:cTn id="9" dur="1000" fill="hold"/>
                                        <p:tgtEl>
                                          <p:spTgt spid="2048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20486"/>
                                        </p:tgtEl>
                                        <p:attrNameLst>
                                          <p:attrName>style.visibility</p:attrName>
                                        </p:attrNameLst>
                                      </p:cBhvr>
                                      <p:to>
                                        <p:strVal val="visible"/>
                                      </p:to>
                                    </p:set>
                                    <p:animEffect transition="in" filter="fade">
                                      <p:cBhvr>
                                        <p:cTn id="18" dur="1000"/>
                                        <p:tgtEl>
                                          <p:spTgt spid="20486"/>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20484"/>
                                        </p:tgtEl>
                                        <p:attrNameLst>
                                          <p:attrName>style.visibility</p:attrName>
                                        </p:attrNameLst>
                                      </p:cBhvr>
                                      <p:to>
                                        <p:strVal val="visible"/>
                                      </p:to>
                                    </p:set>
                                    <p:animEffect transition="in" filter="fade">
                                      <p:cBhvr>
                                        <p:cTn id="23" dur="1000"/>
                                        <p:tgtEl>
                                          <p:spTgt spid="20484"/>
                                        </p:tgtEl>
                                      </p:cBhvr>
                                    </p:animEffect>
                                    <p:anim calcmode="lin" valueType="num">
                                      <p:cBhvr>
                                        <p:cTn id="24" dur="1000" fill="hold"/>
                                        <p:tgtEl>
                                          <p:spTgt spid="20484"/>
                                        </p:tgtEl>
                                        <p:attrNameLst>
                                          <p:attrName>ppt_x</p:attrName>
                                        </p:attrNameLst>
                                      </p:cBhvr>
                                      <p:tavLst>
                                        <p:tav tm="0">
                                          <p:val>
                                            <p:strVal val="#ppt_x"/>
                                          </p:val>
                                        </p:tav>
                                        <p:tav tm="100000">
                                          <p:val>
                                            <p:strVal val="#ppt_x"/>
                                          </p:val>
                                        </p:tav>
                                      </p:tavLst>
                                    </p:anim>
                                    <p:anim calcmode="lin" valueType="num">
                                      <p:cBhvr>
                                        <p:cTn id="25" dur="1000" fill="hold"/>
                                        <p:tgtEl>
                                          <p:spTgt spid="20484"/>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nhaltsplatzhalter 2"/>
          <p:cNvSpPr>
            <a:spLocks noGrp="1"/>
          </p:cNvSpPr>
          <p:nvPr>
            <p:ph idx="4294967295"/>
          </p:nvPr>
        </p:nvSpPr>
        <p:spPr>
          <a:xfrm>
            <a:off x="2286000" y="1484784"/>
            <a:ext cx="6858000" cy="4337793"/>
          </a:xfrm>
          <a:prstGeom prst="rect">
            <a:avLst/>
          </a:prstGeom>
        </p:spPr>
        <p:txBody>
          <a:bodyPr/>
          <a:lstStyle/>
          <a:p>
            <a:r>
              <a:rPr lang="en-GB" i="1" dirty="0" err="1">
                <a:solidFill>
                  <a:schemeClr val="tx1">
                    <a:lumMod val="75000"/>
                  </a:schemeClr>
                </a:solidFill>
              </a:rPr>
              <a:t>garum</a:t>
            </a:r>
            <a:r>
              <a:rPr lang="en-GB" dirty="0">
                <a:solidFill>
                  <a:schemeClr val="tx1">
                    <a:lumMod val="75000"/>
                  </a:schemeClr>
                </a:solidFill>
              </a:rPr>
              <a:t> factory: </a:t>
            </a:r>
            <a:r>
              <a:rPr lang="en-GB" dirty="0" err="1">
                <a:solidFill>
                  <a:schemeClr val="tx1">
                    <a:lumMod val="75000"/>
                  </a:schemeClr>
                </a:solidFill>
              </a:rPr>
              <a:t>garum</a:t>
            </a:r>
            <a:r>
              <a:rPr lang="en-GB" dirty="0">
                <a:solidFill>
                  <a:schemeClr val="tx1">
                    <a:lumMod val="75000"/>
                  </a:schemeClr>
                </a:solidFill>
              </a:rPr>
              <a:t> – fermented fish sauce</a:t>
            </a:r>
          </a:p>
          <a:p>
            <a:r>
              <a:rPr lang="en-GB" dirty="0">
                <a:solidFill>
                  <a:schemeClr val="tx1">
                    <a:lumMod val="75000"/>
                  </a:schemeClr>
                </a:solidFill>
              </a:rPr>
              <a:t>produced at ‘industrial’ scale (for export)</a:t>
            </a:r>
          </a:p>
        </p:txBody>
      </p:sp>
      <p:sp>
        <p:nvSpPr>
          <p:cNvPr id="8" name="Title 3"/>
          <p:cNvSpPr>
            <a:spLocks noGrp="1"/>
          </p:cNvSpPr>
          <p:nvPr>
            <p:ph type="title"/>
          </p:nvPr>
        </p:nvSpPr>
        <p:spPr>
          <a:xfrm>
            <a:off x="352426" y="228600"/>
            <a:ext cx="7680960" cy="1066800"/>
          </a:xfrm>
        </p:spPr>
        <p:txBody>
          <a:bodyPr/>
          <a:lstStyle/>
          <a:p>
            <a:r>
              <a:rPr lang="de-DE" dirty="0"/>
              <a:t>Monocultures?</a:t>
            </a:r>
          </a:p>
        </p:txBody>
      </p:sp>
      <p:pic>
        <p:nvPicPr>
          <p:cNvPr id="10" name="Picture 4" descr="https://upload.wikimedia.org/wikipedia/commons/7/78/The_Roman_garum_factory_of_Olisipo,_Lisbon_%2815794912325%2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01857" y="1124744"/>
            <a:ext cx="4573386" cy="302433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228184" y="3797950"/>
            <a:ext cx="2709588" cy="338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de-DE" sz="1600" dirty="0"/>
              <a:t>Roman Garum factory, Lisbon</a:t>
            </a:r>
          </a:p>
        </p:txBody>
      </p:sp>
      <p:pic>
        <p:nvPicPr>
          <p:cNvPr id="21506" name="Picture 2" descr="http://oxrep.classics.ox.ac.uk/oxrep/img/content/amphora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420888"/>
            <a:ext cx="5580112" cy="4194086"/>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http://oxrep.classics.ox.ac.uk/oxrep/img/content/osre/OSRE_Marzano.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2250" y="228603"/>
            <a:ext cx="3709742" cy="52886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5415122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1000"/>
                                        <p:tgtEl>
                                          <p:spTgt spid="21506"/>
                                        </p:tgtEl>
                                      </p:cBhvr>
                                    </p:animEffect>
                                    <p:anim calcmode="lin" valueType="num">
                                      <p:cBhvr>
                                        <p:cTn id="8" dur="1000" fill="hold"/>
                                        <p:tgtEl>
                                          <p:spTgt spid="21506"/>
                                        </p:tgtEl>
                                        <p:attrNameLst>
                                          <p:attrName>ppt_x</p:attrName>
                                        </p:attrNameLst>
                                      </p:cBhvr>
                                      <p:tavLst>
                                        <p:tav tm="0">
                                          <p:val>
                                            <p:strVal val="#ppt_x"/>
                                          </p:val>
                                        </p:tav>
                                        <p:tav tm="100000">
                                          <p:val>
                                            <p:strVal val="#ppt_x"/>
                                          </p:val>
                                        </p:tav>
                                      </p:tavLst>
                                    </p:anim>
                                    <p:anim calcmode="lin" valueType="num">
                                      <p:cBhvr>
                                        <p:cTn id="9" dur="1000" fill="hold"/>
                                        <p:tgtEl>
                                          <p:spTgt spid="2150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
                                  </p:stCondLst>
                                  <p:childTnLst>
                                    <p:set>
                                      <p:cBhvr>
                                        <p:cTn id="12" dur="1" fill="hold">
                                          <p:stCondLst>
                                            <p:cond delay="0"/>
                                          </p:stCondLst>
                                        </p:cTn>
                                        <p:tgtEl>
                                          <p:spTgt spid="21508"/>
                                        </p:tgtEl>
                                        <p:attrNameLst>
                                          <p:attrName>style.visibility</p:attrName>
                                        </p:attrNameLst>
                                      </p:cBhvr>
                                      <p:to>
                                        <p:strVal val="visible"/>
                                      </p:to>
                                    </p:set>
                                    <p:animEffect transition="in" filter="fade">
                                      <p:cBhvr>
                                        <p:cTn id="13" dur="1000"/>
                                        <p:tgtEl>
                                          <p:spTgt spid="21508"/>
                                        </p:tgtEl>
                                      </p:cBhvr>
                                    </p:animEffect>
                                    <p:anim calcmode="lin" valueType="num">
                                      <p:cBhvr>
                                        <p:cTn id="14" dur="1000" fill="hold"/>
                                        <p:tgtEl>
                                          <p:spTgt spid="21508"/>
                                        </p:tgtEl>
                                        <p:attrNameLst>
                                          <p:attrName>ppt_x</p:attrName>
                                        </p:attrNameLst>
                                      </p:cBhvr>
                                      <p:tavLst>
                                        <p:tav tm="0">
                                          <p:val>
                                            <p:strVal val="#ppt_x"/>
                                          </p:val>
                                        </p:tav>
                                        <p:tav tm="100000">
                                          <p:val>
                                            <p:strVal val="#ppt_x"/>
                                          </p:val>
                                        </p:tav>
                                      </p:tavLst>
                                    </p:anim>
                                    <p:anim calcmode="lin" valueType="num">
                                      <p:cBhvr>
                                        <p:cTn id="15" dur="1000" fill="hold"/>
                                        <p:tgtEl>
                                          <p:spTgt spid="2150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Agriculture</a:t>
            </a:r>
          </a:p>
        </p:txBody>
      </p:sp>
      <p:sp>
        <p:nvSpPr>
          <p:cNvPr id="3" name="Inhaltsplatzhalter 2"/>
          <p:cNvSpPr>
            <a:spLocks noGrp="1"/>
          </p:cNvSpPr>
          <p:nvPr>
            <p:ph idx="4294967295"/>
          </p:nvPr>
        </p:nvSpPr>
        <p:spPr>
          <a:xfrm>
            <a:off x="371935" y="1292288"/>
            <a:ext cx="5015753" cy="3841375"/>
          </a:xfrm>
          <a:prstGeom prst="rect">
            <a:avLst/>
          </a:prstGeom>
        </p:spPr>
        <p:txBody>
          <a:bodyPr/>
          <a:lstStyle/>
          <a:p>
            <a:r>
              <a:rPr lang="en-GB" dirty="0"/>
              <a:t>Specialisation</a:t>
            </a:r>
          </a:p>
        </p:txBody>
      </p:sp>
      <p:pic>
        <p:nvPicPr>
          <p:cNvPr id="53254" name="Picture 6" descr="http://www.prib2010.org/committee_files/NJ001.jpg"/>
          <p:cNvPicPr>
            <a:picLocks noChangeAspect="1" noChangeArrowheads="1"/>
          </p:cNvPicPr>
          <p:nvPr/>
        </p:nvPicPr>
        <p:blipFill>
          <a:blip r:embed="rId2" cstate="print"/>
          <a:srcRect/>
          <a:stretch>
            <a:fillRect/>
          </a:stretch>
        </p:blipFill>
        <p:spPr bwMode="auto">
          <a:xfrm>
            <a:off x="4790990" y="1976367"/>
            <a:ext cx="4101490" cy="41014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3256" name="Picture 8" descr="http://0.tqn.com/d/archaeology/1/0/e/S/1/Castra-Hunerberg.png"/>
          <p:cNvPicPr>
            <a:picLocks noChangeAspect="1" noChangeArrowheads="1"/>
          </p:cNvPicPr>
          <p:nvPr/>
        </p:nvPicPr>
        <p:blipFill>
          <a:blip r:embed="rId3" cstate="print"/>
          <a:srcRect/>
          <a:stretch>
            <a:fillRect/>
          </a:stretch>
        </p:blipFill>
        <p:spPr bwMode="auto">
          <a:xfrm>
            <a:off x="254486" y="1974850"/>
            <a:ext cx="4394733" cy="41030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395536" y="1607035"/>
            <a:ext cx="5256584" cy="369332"/>
          </a:xfrm>
          <a:prstGeom prst="rect">
            <a:avLst/>
          </a:prstGeom>
          <a:noFill/>
        </p:spPr>
        <p:txBody>
          <a:bodyPr wrap="square" rtlCol="0">
            <a:spAutoFit/>
          </a:bodyPr>
          <a:lstStyle/>
          <a:p>
            <a:r>
              <a:rPr lang="en-GB" dirty="0" err="1">
                <a:solidFill>
                  <a:srgbClr val="FFC000"/>
                </a:solidFill>
              </a:rPr>
              <a:t>Tiel-Passewaaij</a:t>
            </a:r>
            <a:r>
              <a:rPr lang="en-GB" dirty="0">
                <a:solidFill>
                  <a:srgbClr val="FFC000"/>
                </a:solidFill>
              </a:rPr>
              <a:t> and the Roman city o f Nijmegen</a:t>
            </a:r>
          </a:p>
        </p:txBody>
      </p:sp>
      <p:pic>
        <p:nvPicPr>
          <p:cNvPr id="9" name="Picture 2" descr="http://intarch.ac.uk/journal/issue27/5/images/figure5th.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2992" y="825551"/>
            <a:ext cx="2783313" cy="19323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7992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352426" y="228600"/>
            <a:ext cx="7680960" cy="1066800"/>
          </a:xfrm>
        </p:spPr>
        <p:txBody>
          <a:bodyPr/>
          <a:lstStyle/>
          <a:p>
            <a:r>
              <a:rPr lang="en-GB" dirty="0"/>
              <a:t>Agriculture</a:t>
            </a:r>
          </a:p>
        </p:txBody>
      </p:sp>
      <p:sp>
        <p:nvSpPr>
          <p:cNvPr id="5" name="Inhaltsplatzhalter 2"/>
          <p:cNvSpPr>
            <a:spLocks noGrp="1"/>
          </p:cNvSpPr>
          <p:nvPr>
            <p:ph idx="4294967295"/>
          </p:nvPr>
        </p:nvSpPr>
        <p:spPr>
          <a:xfrm>
            <a:off x="371935" y="1292288"/>
            <a:ext cx="5015753" cy="3841375"/>
          </a:xfrm>
          <a:prstGeom prst="rect">
            <a:avLst/>
          </a:prstGeom>
        </p:spPr>
        <p:txBody>
          <a:bodyPr/>
          <a:lstStyle/>
          <a:p>
            <a:r>
              <a:rPr lang="en-GB" dirty="0"/>
              <a:t>Specialisation</a:t>
            </a:r>
          </a:p>
        </p:txBody>
      </p:sp>
      <p:pic>
        <p:nvPicPr>
          <p:cNvPr id="6" name="Picture 2" descr="http://tmm.chicagodistributioncenter.com/IsbnImages/9789089640222.jpg"/>
          <p:cNvPicPr>
            <a:picLocks noChangeAspect="1" noChangeArrowheads="1"/>
          </p:cNvPicPr>
          <p:nvPr/>
        </p:nvPicPr>
        <p:blipFill>
          <a:blip r:embed="rId2" cstate="print"/>
          <a:srcRect/>
          <a:stretch>
            <a:fillRect/>
          </a:stretch>
        </p:blipFill>
        <p:spPr bwMode="auto">
          <a:xfrm>
            <a:off x="6477110" y="273027"/>
            <a:ext cx="2169283" cy="3516013"/>
          </a:xfrm>
          <a:prstGeom prst="rect">
            <a:avLst/>
          </a:prstGeom>
          <a:noFill/>
        </p:spPr>
      </p:pic>
      <p:pic>
        <p:nvPicPr>
          <p:cNvPr id="7" name="Picture 4" descr="http://dpc.uba.uva.nl/j/jalc/images/vol01/nr02/0102a03fig21.jpg"/>
          <p:cNvPicPr>
            <a:picLocks noChangeAspect="1" noChangeArrowheads="1"/>
          </p:cNvPicPr>
          <p:nvPr/>
        </p:nvPicPr>
        <p:blipFill>
          <a:blip r:embed="rId3" cstate="print"/>
          <a:srcRect/>
          <a:stretch>
            <a:fillRect/>
          </a:stretch>
        </p:blipFill>
        <p:spPr bwMode="auto">
          <a:xfrm>
            <a:off x="115690" y="2082743"/>
            <a:ext cx="4608512" cy="4764628"/>
          </a:xfrm>
          <a:prstGeom prst="rect">
            <a:avLst/>
          </a:prstGeom>
          <a:noFill/>
        </p:spPr>
      </p:pic>
      <p:sp>
        <p:nvSpPr>
          <p:cNvPr id="10" name="TextBox 9"/>
          <p:cNvSpPr txBox="1"/>
          <p:nvPr/>
        </p:nvSpPr>
        <p:spPr>
          <a:xfrm>
            <a:off x="395536" y="1607035"/>
            <a:ext cx="5256584" cy="369332"/>
          </a:xfrm>
          <a:prstGeom prst="rect">
            <a:avLst/>
          </a:prstGeom>
          <a:noFill/>
        </p:spPr>
        <p:txBody>
          <a:bodyPr wrap="square" rtlCol="0">
            <a:spAutoFit/>
          </a:bodyPr>
          <a:lstStyle/>
          <a:p>
            <a:r>
              <a:rPr lang="en-GB" dirty="0" err="1">
                <a:solidFill>
                  <a:srgbClr val="FFC000"/>
                </a:solidFill>
              </a:rPr>
              <a:t>Tiel-Passewaaij</a:t>
            </a:r>
            <a:r>
              <a:rPr lang="en-GB" dirty="0">
                <a:solidFill>
                  <a:srgbClr val="FFC000"/>
                </a:solidFill>
              </a:rPr>
              <a:t> and the Roman city o f Nijmegen</a:t>
            </a:r>
          </a:p>
        </p:txBody>
      </p:sp>
      <p:pic>
        <p:nvPicPr>
          <p:cNvPr id="23556" name="Picture 4" descr="http://ecx.images-amazon.com/images/I/51FcLfo2fqL._AA160_.jpg"/>
          <p:cNvPicPr>
            <a:picLocks noChangeAspect="1" noChangeArrowheads="1"/>
          </p:cNvPicPr>
          <p:nvPr/>
        </p:nvPicPr>
        <p:blipFill rotWithShape="1">
          <a:blip r:embed="rId4">
            <a:extLst>
              <a:ext uri="{28A0092B-C50C-407E-A947-70E740481C1C}">
                <a14:useLocalDpi xmlns:a14="http://schemas.microsoft.com/office/drawing/2010/main" val="0"/>
              </a:ext>
            </a:extLst>
          </a:blip>
          <a:srcRect l="15182" r="14071"/>
          <a:stretch/>
        </p:blipFill>
        <p:spPr bwMode="auto">
          <a:xfrm>
            <a:off x="7038712" y="3789040"/>
            <a:ext cx="1923829" cy="2719338"/>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https://easy.dans.knaw.nl/resources/easy/content?sid=dans-jumpoff:3502&amp;did=JOF_tiel_passewaaij_zoologi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07595">
            <a:off x="3927627" y="1806467"/>
            <a:ext cx="3448050" cy="3924301"/>
          </a:xfrm>
          <a:prstGeom prst="rect">
            <a:avLst/>
          </a:prstGeom>
          <a:noFill/>
          <a:extLst>
            <a:ext uri="{909E8E84-426E-40DD-AFC4-6F175D3DCCD1}">
              <a14:hiddenFill xmlns:a14="http://schemas.microsoft.com/office/drawing/2010/main">
                <a:solidFill>
                  <a:srgbClr val="FFFFFF"/>
                </a:solidFill>
              </a14:hiddenFill>
            </a:ext>
          </a:extLst>
        </p:spPr>
      </p:pic>
      <p:pic>
        <p:nvPicPr>
          <p:cNvPr id="23560" name="Picture 8" descr="http://intarch.ac.uk/journal/issue27/5/images/figure43.jpg"/>
          <p:cNvPicPr>
            <a:picLocks noChangeAspect="1" noChangeArrowheads="1"/>
          </p:cNvPicPr>
          <p:nvPr/>
        </p:nvPicPr>
        <p:blipFill rotWithShape="1">
          <a:blip r:embed="rId6">
            <a:extLst>
              <a:ext uri="{28A0092B-C50C-407E-A947-70E740481C1C}">
                <a14:useLocalDpi xmlns:a14="http://schemas.microsoft.com/office/drawing/2010/main" val="0"/>
              </a:ext>
            </a:extLst>
          </a:blip>
          <a:srcRect l="6721" r="5916" b="5017"/>
          <a:stretch/>
        </p:blipFill>
        <p:spPr bwMode="auto">
          <a:xfrm>
            <a:off x="3131840" y="4293096"/>
            <a:ext cx="3057692" cy="2564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37544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nodeType="clickEffect">
                                  <p:stCondLst>
                                    <p:cond delay="0"/>
                                  </p:stCondLst>
                                  <p:childTnLst>
                                    <p:set>
                                      <p:cBhvr>
                                        <p:cTn id="6" dur="1" fill="hold">
                                          <p:stCondLst>
                                            <p:cond delay="0"/>
                                          </p:stCondLst>
                                        </p:cTn>
                                        <p:tgtEl>
                                          <p:spTgt spid="23558"/>
                                        </p:tgtEl>
                                        <p:attrNameLst>
                                          <p:attrName>style.visibility</p:attrName>
                                        </p:attrNameLst>
                                      </p:cBhvr>
                                      <p:to>
                                        <p:strVal val="visible"/>
                                      </p:to>
                                    </p:set>
                                    <p:animEffect transition="in" filter="circle(out)">
                                      <p:cBhvr>
                                        <p:cTn id="7" dur="2000"/>
                                        <p:tgtEl>
                                          <p:spTgt spid="2355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3560"/>
                                        </p:tgtEl>
                                        <p:attrNameLst>
                                          <p:attrName>style.visibility</p:attrName>
                                        </p:attrNameLst>
                                      </p:cBhvr>
                                      <p:to>
                                        <p:strVal val="visible"/>
                                      </p:to>
                                    </p:set>
                                    <p:animEffect transition="in" filter="fade">
                                      <p:cBhvr>
                                        <p:cTn id="12" dur="1000"/>
                                        <p:tgtEl>
                                          <p:spTgt spid="23560"/>
                                        </p:tgtEl>
                                      </p:cBhvr>
                                    </p:animEffect>
                                    <p:anim calcmode="lin" valueType="num">
                                      <p:cBhvr>
                                        <p:cTn id="13" dur="1000" fill="hold"/>
                                        <p:tgtEl>
                                          <p:spTgt spid="23560"/>
                                        </p:tgtEl>
                                        <p:attrNameLst>
                                          <p:attrName>ppt_x</p:attrName>
                                        </p:attrNameLst>
                                      </p:cBhvr>
                                      <p:tavLst>
                                        <p:tav tm="0">
                                          <p:val>
                                            <p:strVal val="#ppt_x"/>
                                          </p:val>
                                        </p:tav>
                                        <p:tav tm="100000">
                                          <p:val>
                                            <p:strVal val="#ppt_x"/>
                                          </p:val>
                                        </p:tav>
                                      </p:tavLst>
                                    </p:anim>
                                    <p:anim calcmode="lin" valueType="num">
                                      <p:cBhvr>
                                        <p:cTn id="14" dur="1000" fill="hold"/>
                                        <p:tgtEl>
                                          <p:spTgt spid="2356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22530" name="Picture 2" descr="http://intarch.ac.uk/journal/issue27/5/images/figure6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69" y="188640"/>
            <a:ext cx="9085313" cy="66411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tmm.chicagodistributioncenter.com/IsbnImages/9789089640222.jpg"/>
          <p:cNvPicPr>
            <a:picLocks noChangeAspect="1" noChangeArrowheads="1"/>
          </p:cNvPicPr>
          <p:nvPr/>
        </p:nvPicPr>
        <p:blipFill>
          <a:blip r:embed="rId3" cstate="print"/>
          <a:srcRect/>
          <a:stretch>
            <a:fillRect/>
          </a:stretch>
        </p:blipFill>
        <p:spPr bwMode="auto">
          <a:xfrm>
            <a:off x="6477110" y="273027"/>
            <a:ext cx="2169283" cy="3516013"/>
          </a:xfrm>
          <a:prstGeom prst="rect">
            <a:avLst/>
          </a:prstGeom>
          <a:noFill/>
        </p:spPr>
      </p:pic>
      <p:pic>
        <p:nvPicPr>
          <p:cNvPr id="6" name="Picture 4" descr="http://ecx.images-amazon.com/images/I/51FcLfo2fqL._AA160_.jpg"/>
          <p:cNvPicPr>
            <a:picLocks noChangeAspect="1" noChangeArrowheads="1"/>
          </p:cNvPicPr>
          <p:nvPr/>
        </p:nvPicPr>
        <p:blipFill rotWithShape="1">
          <a:blip r:embed="rId4">
            <a:extLst>
              <a:ext uri="{28A0092B-C50C-407E-A947-70E740481C1C}">
                <a14:useLocalDpi xmlns:a14="http://schemas.microsoft.com/office/drawing/2010/main" val="0"/>
              </a:ext>
            </a:extLst>
          </a:blip>
          <a:srcRect l="15182" r="14071"/>
          <a:stretch/>
        </p:blipFill>
        <p:spPr bwMode="auto">
          <a:xfrm>
            <a:off x="7038712" y="3789040"/>
            <a:ext cx="1923829" cy="271933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95536" y="1607035"/>
            <a:ext cx="5256584" cy="369332"/>
          </a:xfrm>
          <a:prstGeom prst="rect">
            <a:avLst/>
          </a:prstGeom>
          <a:noFill/>
        </p:spPr>
        <p:txBody>
          <a:bodyPr wrap="square" rtlCol="0">
            <a:spAutoFit/>
          </a:bodyPr>
          <a:lstStyle/>
          <a:p>
            <a:r>
              <a:rPr lang="en-GB" dirty="0" err="1">
                <a:solidFill>
                  <a:srgbClr val="FFC000"/>
                </a:solidFill>
              </a:rPr>
              <a:t>Tiel-Passewaaij</a:t>
            </a:r>
            <a:r>
              <a:rPr lang="en-GB" dirty="0">
                <a:solidFill>
                  <a:srgbClr val="FFC000"/>
                </a:solidFill>
              </a:rPr>
              <a:t> and the Roman city o f Nijmegen</a:t>
            </a:r>
          </a:p>
        </p:txBody>
      </p:sp>
      <p:sp>
        <p:nvSpPr>
          <p:cNvPr id="9" name="Titel 1"/>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a:t>Agriculture</a:t>
            </a:r>
            <a:endParaRPr lang="en-GB" dirty="0"/>
          </a:p>
        </p:txBody>
      </p:sp>
      <p:sp>
        <p:nvSpPr>
          <p:cNvPr id="4" name="Rectangle 3"/>
          <p:cNvSpPr/>
          <p:nvPr/>
        </p:nvSpPr>
        <p:spPr>
          <a:xfrm>
            <a:off x="-108520" y="2103041"/>
            <a:ext cx="4896544" cy="677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Inhaltsplatzhalter 2"/>
          <p:cNvSpPr txBox="1">
            <a:spLocks/>
          </p:cNvSpPr>
          <p:nvPr/>
        </p:nvSpPr>
        <p:spPr>
          <a:xfrm>
            <a:off x="371935" y="1292288"/>
            <a:ext cx="5015753" cy="3841375"/>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Specialisation  </a:t>
            </a:r>
            <a:br>
              <a:rPr lang="en-GB" dirty="0"/>
            </a:br>
            <a:br>
              <a:rPr lang="en-GB" dirty="0"/>
            </a:br>
            <a:br>
              <a:rPr lang="en-GB" dirty="0"/>
            </a:br>
            <a:r>
              <a:rPr lang="en-GB" dirty="0">
                <a:solidFill>
                  <a:schemeClr val="accent5">
                    <a:lumMod val="40000"/>
                    <a:lumOff val="60000"/>
                  </a:schemeClr>
                </a:solidFill>
                <a:sym typeface="Wingdings" panose="05000000000000000000" pitchFamily="2" charset="2"/>
              </a:rPr>
              <a:t></a:t>
            </a:r>
            <a:r>
              <a:rPr lang="en-GB" b="1" dirty="0">
                <a:solidFill>
                  <a:schemeClr val="accent5">
                    <a:lumMod val="40000"/>
                    <a:lumOff val="60000"/>
                  </a:schemeClr>
                </a:solidFill>
                <a:sym typeface="Wingdings" panose="05000000000000000000" pitchFamily="2" charset="2"/>
              </a:rPr>
              <a:t> finding a profitable niche market</a:t>
            </a:r>
            <a:br>
              <a:rPr lang="en-GB" b="1" dirty="0">
                <a:solidFill>
                  <a:schemeClr val="accent5">
                    <a:lumMod val="40000"/>
                    <a:lumOff val="60000"/>
                  </a:schemeClr>
                </a:solidFill>
                <a:sym typeface="Wingdings" panose="05000000000000000000" pitchFamily="2" charset="2"/>
              </a:rPr>
            </a:br>
            <a:r>
              <a:rPr lang="en-GB" b="1" dirty="0">
                <a:solidFill>
                  <a:schemeClr val="accent5">
                    <a:lumMod val="40000"/>
                    <a:lumOff val="60000"/>
                  </a:schemeClr>
                </a:solidFill>
                <a:sym typeface="Wingdings" panose="05000000000000000000" pitchFamily="2" charset="2"/>
              </a:rPr>
              <a:t> participating in empire-wide networks</a:t>
            </a:r>
            <a:endParaRPr lang="en-GB" b="1" dirty="0">
              <a:solidFill>
                <a:schemeClr val="accent5">
                  <a:lumMod val="40000"/>
                  <a:lumOff val="60000"/>
                </a:schemeClr>
              </a:solidFill>
            </a:endParaRPr>
          </a:p>
        </p:txBody>
      </p:sp>
    </p:spTree>
    <p:extLst>
      <p:ext uri="{BB962C8B-B14F-4D97-AF65-F5344CB8AC3E}">
        <p14:creationId xmlns:p14="http://schemas.microsoft.com/office/powerpoint/2010/main" val="283508129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nodeType="afterEffect">
                                  <p:stCondLst>
                                    <p:cond delay="100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par>
                          <p:cTn id="10" fill="hold">
                            <p:stCondLst>
                              <p:cond delay="2000"/>
                            </p:stCondLst>
                            <p:childTnLst>
                              <p:par>
                                <p:cTn id="11" presetID="6" presetClass="exit" presetSubtype="32" fill="hold" nodeType="afterEffect">
                                  <p:stCondLst>
                                    <p:cond delay="0"/>
                                  </p:stCondLst>
                                  <p:childTnLst>
                                    <p:animEffect transition="out" filter="circle(out)">
                                      <p:cBhvr>
                                        <p:cTn id="12" dur="2000"/>
                                        <p:tgtEl>
                                          <p:spTgt spid="6"/>
                                        </p:tgtEl>
                                      </p:cBhvr>
                                    </p:animEffect>
                                    <p:set>
                                      <p:cBhvr>
                                        <p:cTn id="13" dur="1" fill="hold">
                                          <p:stCondLst>
                                            <p:cond delay="1999"/>
                                          </p:stCondLst>
                                        </p:cTn>
                                        <p:tgtEl>
                                          <p:spTgt spid="6"/>
                                        </p:tgtEl>
                                        <p:attrNameLst>
                                          <p:attrName>style.visibility</p:attrName>
                                        </p:attrNameLst>
                                      </p:cBhvr>
                                      <p:to>
                                        <p:strVal val="hidden"/>
                                      </p:to>
                                    </p:set>
                                  </p:childTnLst>
                                </p:cTn>
                              </p:par>
                            </p:childTnLst>
                          </p:cTn>
                        </p:par>
                        <p:par>
                          <p:cTn id="14" fill="hold">
                            <p:stCondLst>
                              <p:cond delay="4000"/>
                            </p:stCondLst>
                            <p:childTnLst>
                              <p:par>
                                <p:cTn id="15" presetID="6" presetClass="entr" presetSubtype="32" fill="hold" grpId="0" nodeType="afterEffect">
                                  <p:stCondLst>
                                    <p:cond delay="2000"/>
                                  </p:stCondLst>
                                  <p:childTnLst>
                                    <p:set>
                                      <p:cBhvr>
                                        <p:cTn id="16" dur="1" fill="hold">
                                          <p:stCondLst>
                                            <p:cond delay="0"/>
                                          </p:stCondLst>
                                        </p:cTn>
                                        <p:tgtEl>
                                          <p:spTgt spid="4"/>
                                        </p:tgtEl>
                                        <p:attrNameLst>
                                          <p:attrName>style.visibility</p:attrName>
                                        </p:attrNameLst>
                                      </p:cBhvr>
                                      <p:to>
                                        <p:strVal val="visible"/>
                                      </p:to>
                                    </p:set>
                                    <p:animEffect transition="in" filter="circle(out)">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5" name="Picture 2" descr="http://intarch.ac.uk/journal/issue27/5/images/figure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116632"/>
            <a:ext cx="3816424" cy="278971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3059832" y="1916832"/>
            <a:ext cx="2952328" cy="720080"/>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3849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wipe(right)">
                                      <p:cBhvr>
                                        <p:cTn id="7" dur="2500"/>
                                        <p:tgtEl>
                                          <p:spTgt spid="5"/>
                                        </p:tgtEl>
                                      </p:cBhvr>
                                    </p:animEffect>
                                  </p:childTnLst>
                                </p:cTn>
                              </p:par>
                            </p:childTnLst>
                          </p:cTn>
                        </p:par>
                        <p:par>
                          <p:cTn id="8" fill="hold">
                            <p:stCondLst>
                              <p:cond delay="3000"/>
                            </p:stCondLst>
                            <p:childTnLst>
                              <p:par>
                                <p:cTn id="9" presetID="22" presetClass="entr" presetSubtype="2" fill="hold" nodeType="afterEffect">
                                  <p:stCondLst>
                                    <p:cond delay="500"/>
                                  </p:stCondLst>
                                  <p:childTnLst>
                                    <p:set>
                                      <p:cBhvr>
                                        <p:cTn id="10" dur="1" fill="hold">
                                          <p:stCondLst>
                                            <p:cond delay="0"/>
                                          </p:stCondLst>
                                        </p:cTn>
                                        <p:tgtEl>
                                          <p:spTgt spid="7"/>
                                        </p:tgtEl>
                                        <p:attrNameLst>
                                          <p:attrName>style.visibility</p:attrName>
                                        </p:attrNameLst>
                                      </p:cBhvr>
                                      <p:to>
                                        <p:strVal val="visible"/>
                                      </p:to>
                                    </p:set>
                                    <p:animEffect transition="in" filter="wipe(right)">
                                      <p:cBhvr>
                                        <p:cTn id="11" dur="2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de-DE" dirty="0"/>
              <a:t>Centuriation: </a:t>
            </a:r>
          </a:p>
        </p:txBody>
      </p:sp>
      <p:sp>
        <p:nvSpPr>
          <p:cNvPr id="3" name="Title 2"/>
          <p:cNvSpPr>
            <a:spLocks noGrp="1"/>
          </p:cNvSpPr>
          <p:nvPr>
            <p:ph type="title"/>
          </p:nvPr>
        </p:nvSpPr>
        <p:spPr/>
        <p:txBody>
          <a:bodyPr/>
          <a:lstStyle/>
          <a:p>
            <a:r>
              <a:rPr lang="en-GB" dirty="0"/>
              <a:t>Agriculture: Intensification?</a:t>
            </a:r>
            <a:endParaRPr lang="de-DE" dirty="0"/>
          </a:p>
        </p:txBody>
      </p:sp>
      <p:pic>
        <p:nvPicPr>
          <p:cNvPr id="26626" name="Picture 2" descr="https://archive.uea.ac.uk/%7Ejwmp/vent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27243"/>
            <a:ext cx="6912768" cy="503370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020272" y="5913486"/>
            <a:ext cx="2060949" cy="830997"/>
          </a:xfrm>
          <a:prstGeom prst="rect">
            <a:avLst/>
          </a:prstGeom>
        </p:spPr>
        <p:txBody>
          <a:bodyPr wrap="square">
            <a:spAutoFit/>
          </a:bodyPr>
          <a:lstStyle/>
          <a:p>
            <a:pPr algn="r"/>
            <a:r>
              <a:rPr lang="de-DE" sz="1600" dirty="0"/>
              <a:t>Venta Icenorum</a:t>
            </a:r>
            <a:br>
              <a:rPr lang="de-DE" sz="1600" dirty="0"/>
            </a:br>
            <a:r>
              <a:rPr lang="de-DE" sz="1600" dirty="0"/>
              <a:t>Caistor St Edmund (Norfolk)</a:t>
            </a:r>
          </a:p>
        </p:txBody>
      </p:sp>
      <p:pic>
        <p:nvPicPr>
          <p:cNvPr id="26628" name="Picture 4" descr="https://encrypted-tbn0.gstatic.com/images?q=tbn:ANd9GcQ8SbumeqYoUrKIlOQyLOzou7X5P2x1Y2cnYB_ayaTIqNdTpzx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5700816" y="1141733"/>
            <a:ext cx="3973457" cy="278735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rot="5400000">
            <a:off x="7168657" y="2575292"/>
            <a:ext cx="3436710" cy="307777"/>
          </a:xfrm>
          <a:prstGeom prst="rect">
            <a:avLst/>
          </a:prstGeom>
        </p:spPr>
        <p:txBody>
          <a:bodyPr wrap="none">
            <a:spAutoFit/>
          </a:bodyPr>
          <a:lstStyle/>
          <a:p>
            <a:r>
              <a:rPr lang="en-US" sz="1400" dirty="0">
                <a:solidFill>
                  <a:srgbClr val="002060"/>
                </a:solidFill>
              </a:rPr>
              <a:t>TREATISES OF ROMAN LAND SURVEYORS</a:t>
            </a:r>
            <a:endParaRPr lang="de-DE" sz="1400" dirty="0">
              <a:solidFill>
                <a:srgbClr val="002060"/>
              </a:solidFill>
            </a:endParaRPr>
          </a:p>
        </p:txBody>
      </p:sp>
    </p:spTree>
    <p:extLst>
      <p:ext uri="{BB962C8B-B14F-4D97-AF65-F5344CB8AC3E}">
        <p14:creationId xmlns:p14="http://schemas.microsoft.com/office/powerpoint/2010/main" val="2357268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75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6628"/>
                                        </p:tgtEl>
                                        <p:attrNameLst>
                                          <p:attrName>style.visibility</p:attrName>
                                        </p:attrNameLst>
                                      </p:cBhvr>
                                      <p:to>
                                        <p:strVal val="visible"/>
                                      </p:to>
                                    </p:set>
                                    <p:animEffect transition="in" filter="fade">
                                      <p:cBhvr>
                                        <p:cTn id="7" dur="1000"/>
                                        <p:tgtEl>
                                          <p:spTgt spid="26628"/>
                                        </p:tgtEl>
                                      </p:cBhvr>
                                    </p:animEffect>
                                    <p:anim calcmode="lin" valueType="num">
                                      <p:cBhvr>
                                        <p:cTn id="8" dur="1000" fill="hold"/>
                                        <p:tgtEl>
                                          <p:spTgt spid="26628"/>
                                        </p:tgtEl>
                                        <p:attrNameLst>
                                          <p:attrName>ppt_x</p:attrName>
                                        </p:attrNameLst>
                                      </p:cBhvr>
                                      <p:tavLst>
                                        <p:tav tm="0">
                                          <p:val>
                                            <p:strVal val="#ppt_x"/>
                                          </p:val>
                                        </p:tav>
                                        <p:tav tm="100000">
                                          <p:val>
                                            <p:strVal val="#ppt_x"/>
                                          </p:val>
                                        </p:tav>
                                      </p:tavLst>
                                    </p:anim>
                                    <p:anim calcmode="lin" valueType="num">
                                      <p:cBhvr>
                                        <p:cTn id="9" dur="1000" fill="hold"/>
                                        <p:tgtEl>
                                          <p:spTgt spid="2662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ttp://www.francesca-radcliffe.com/images/puglia/FR09_1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44824"/>
            <a:ext cx="7704856" cy="497733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1"/>
          <p:cNvSpPr>
            <a:spLocks noGrp="1"/>
          </p:cNvSpPr>
          <p:nvPr>
            <p:ph sz="quarter" idx="13"/>
          </p:nvPr>
        </p:nvSpPr>
        <p:spPr>
          <a:xfrm>
            <a:off x="352426" y="1463040"/>
            <a:ext cx="7680960" cy="4724400"/>
          </a:xfrm>
        </p:spPr>
        <p:txBody>
          <a:bodyPr/>
          <a:lstStyle/>
          <a:p>
            <a:r>
              <a:rPr lang="de-DE" dirty="0"/>
              <a:t>Centuriation: </a:t>
            </a:r>
          </a:p>
        </p:txBody>
      </p:sp>
      <p:sp>
        <p:nvSpPr>
          <p:cNvPr id="6" name="Title 2"/>
          <p:cNvSpPr>
            <a:spLocks noGrp="1"/>
          </p:cNvSpPr>
          <p:nvPr>
            <p:ph type="title"/>
          </p:nvPr>
        </p:nvSpPr>
        <p:spPr>
          <a:xfrm>
            <a:off x="352426" y="228600"/>
            <a:ext cx="7680960" cy="1066800"/>
          </a:xfrm>
        </p:spPr>
        <p:txBody>
          <a:bodyPr/>
          <a:lstStyle/>
          <a:p>
            <a:r>
              <a:rPr lang="en-GB" dirty="0"/>
              <a:t>Agriculture: Intensification?</a:t>
            </a:r>
            <a:endParaRPr lang="de-DE" dirty="0"/>
          </a:p>
        </p:txBody>
      </p:sp>
    </p:spTree>
    <p:extLst>
      <p:ext uri="{BB962C8B-B14F-4D97-AF65-F5344CB8AC3E}">
        <p14:creationId xmlns:p14="http://schemas.microsoft.com/office/powerpoint/2010/main" val="23485896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1000"/>
                                        <p:tgtEl>
                                          <p:spTgt spid="28674"/>
                                        </p:tgtEl>
                                      </p:cBhvr>
                                    </p:animEffect>
                                    <p:anim calcmode="lin" valueType="num">
                                      <p:cBhvr>
                                        <p:cTn id="8" dur="1000" fill="hold"/>
                                        <p:tgtEl>
                                          <p:spTgt spid="28674"/>
                                        </p:tgtEl>
                                        <p:attrNameLst>
                                          <p:attrName>ppt_x</p:attrName>
                                        </p:attrNameLst>
                                      </p:cBhvr>
                                      <p:tavLst>
                                        <p:tav tm="0">
                                          <p:val>
                                            <p:strVal val="#ppt_x"/>
                                          </p:val>
                                        </p:tav>
                                        <p:tav tm="100000">
                                          <p:val>
                                            <p:strVal val="#ppt_x"/>
                                          </p:val>
                                        </p:tav>
                                      </p:tavLst>
                                    </p:anim>
                                    <p:anim calcmode="lin" valueType="num">
                                      <p:cBhvr>
                                        <p:cTn id="9" dur="1000" fill="hold"/>
                                        <p:tgtEl>
                                          <p:spTgt spid="286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www.proprofs.com/flashcards/upload/q403344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27544" y="1395214"/>
            <a:ext cx="7680960" cy="542805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1"/>
          <p:cNvSpPr>
            <a:spLocks noGrp="1"/>
          </p:cNvSpPr>
          <p:nvPr>
            <p:ph sz="quarter" idx="13"/>
          </p:nvPr>
        </p:nvSpPr>
        <p:spPr>
          <a:xfrm>
            <a:off x="352426" y="1463040"/>
            <a:ext cx="7680960" cy="4724400"/>
          </a:xfrm>
        </p:spPr>
        <p:txBody>
          <a:bodyPr/>
          <a:lstStyle/>
          <a:p>
            <a:r>
              <a:rPr lang="de-DE" dirty="0"/>
              <a:t>Centuriation: </a:t>
            </a:r>
          </a:p>
        </p:txBody>
      </p:sp>
      <p:sp>
        <p:nvSpPr>
          <p:cNvPr id="7" name="Title 2"/>
          <p:cNvSpPr>
            <a:spLocks noGrp="1"/>
          </p:cNvSpPr>
          <p:nvPr>
            <p:ph type="title"/>
          </p:nvPr>
        </p:nvSpPr>
        <p:spPr>
          <a:xfrm>
            <a:off x="352426" y="228600"/>
            <a:ext cx="7680960" cy="1066800"/>
          </a:xfrm>
        </p:spPr>
        <p:txBody>
          <a:bodyPr/>
          <a:lstStyle/>
          <a:p>
            <a:r>
              <a:rPr lang="en-GB" dirty="0"/>
              <a:t>Agriculture: Intensification?</a:t>
            </a:r>
            <a:endParaRPr lang="de-DE" dirty="0"/>
          </a:p>
        </p:txBody>
      </p:sp>
    </p:spTree>
    <p:extLst>
      <p:ext uri="{BB962C8B-B14F-4D97-AF65-F5344CB8AC3E}">
        <p14:creationId xmlns:p14="http://schemas.microsoft.com/office/powerpoint/2010/main" val="8713774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1000"/>
                                        <p:tgtEl>
                                          <p:spTgt spid="29698"/>
                                        </p:tgtEl>
                                      </p:cBhvr>
                                    </p:animEffect>
                                    <p:anim calcmode="lin" valueType="num">
                                      <p:cBhvr>
                                        <p:cTn id="8" dur="1000" fill="hold"/>
                                        <p:tgtEl>
                                          <p:spTgt spid="29698"/>
                                        </p:tgtEl>
                                        <p:attrNameLst>
                                          <p:attrName>ppt_x</p:attrName>
                                        </p:attrNameLst>
                                      </p:cBhvr>
                                      <p:tavLst>
                                        <p:tav tm="0">
                                          <p:val>
                                            <p:strVal val="#ppt_x"/>
                                          </p:val>
                                        </p:tav>
                                        <p:tav tm="100000">
                                          <p:val>
                                            <p:strVal val="#ppt_x"/>
                                          </p:val>
                                        </p:tav>
                                      </p:tavLst>
                                    </p:anim>
                                    <p:anim calcmode="lin" valueType="num">
                                      <p:cBhvr>
                                        <p:cTn id="9" dur="1000" fill="hold"/>
                                        <p:tgtEl>
                                          <p:spTgt spid="296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http://www.uea.ac.uk/%7Ejwmp/OrangeBCeze1.JPG"/>
          <p:cNvPicPr>
            <a:picLocks noChangeAspect="1" noChangeArrowheads="1"/>
          </p:cNvPicPr>
          <p:nvPr/>
        </p:nvPicPr>
        <p:blipFill>
          <a:blip r:embed="rId2" cstate="print"/>
          <a:srcRect/>
          <a:stretch>
            <a:fillRect/>
          </a:stretch>
        </p:blipFill>
        <p:spPr bwMode="auto">
          <a:xfrm>
            <a:off x="2955277" y="2276873"/>
            <a:ext cx="6188724" cy="4581128"/>
          </a:xfrm>
          <a:prstGeom prst="rect">
            <a:avLst/>
          </a:prstGeom>
          <a:noFill/>
        </p:spPr>
      </p:pic>
      <p:pic>
        <p:nvPicPr>
          <p:cNvPr id="54276" name="Picture 4" descr="http://upload.wikimedia.org/wikipedia/commons/b/b8/Cadastre_d%27Arausio.jpg"/>
          <p:cNvPicPr>
            <a:picLocks noChangeAspect="1" noChangeArrowheads="1"/>
          </p:cNvPicPr>
          <p:nvPr/>
        </p:nvPicPr>
        <p:blipFill>
          <a:blip r:embed="rId3" cstate="print">
            <a:clrChange>
              <a:clrFrom>
                <a:srgbClr val="000000"/>
              </a:clrFrom>
              <a:clrTo>
                <a:srgbClr val="000000">
                  <a:alpha val="0"/>
                </a:srgbClr>
              </a:clrTo>
            </a:clrChange>
          </a:blip>
          <a:srcRect/>
          <a:stretch>
            <a:fillRect/>
          </a:stretch>
        </p:blipFill>
        <p:spPr bwMode="auto">
          <a:xfrm>
            <a:off x="1" y="2891661"/>
            <a:ext cx="4211960" cy="3966339"/>
          </a:xfrm>
          <a:prstGeom prst="rect">
            <a:avLst/>
          </a:prstGeom>
          <a:noFill/>
        </p:spPr>
      </p:pic>
      <p:sp>
        <p:nvSpPr>
          <p:cNvPr id="3" name="Inhaltsplatzhalter 2"/>
          <p:cNvSpPr>
            <a:spLocks noGrp="1"/>
          </p:cNvSpPr>
          <p:nvPr>
            <p:ph idx="4294967295"/>
          </p:nvPr>
        </p:nvSpPr>
        <p:spPr>
          <a:xfrm>
            <a:off x="0" y="1508312"/>
            <a:ext cx="5015753" cy="3841375"/>
          </a:xfrm>
          <a:prstGeom prst="rect">
            <a:avLst/>
          </a:prstGeom>
        </p:spPr>
        <p:txBody>
          <a:bodyPr/>
          <a:lstStyle/>
          <a:p>
            <a:r>
              <a:rPr lang="en-GB" dirty="0"/>
              <a:t>centuriation</a:t>
            </a:r>
          </a:p>
          <a:p>
            <a:pPr lvl="1"/>
            <a:r>
              <a:rPr lang="en-GB" dirty="0"/>
              <a:t>land (re)distribution</a:t>
            </a:r>
          </a:p>
          <a:p>
            <a:pPr lvl="1"/>
            <a:r>
              <a:rPr lang="en-GB" dirty="0"/>
              <a:t>private property</a:t>
            </a:r>
          </a:p>
          <a:p>
            <a:pPr lvl="1"/>
            <a:r>
              <a:rPr lang="en-GB" dirty="0"/>
              <a:t>drainage/irrigation</a:t>
            </a:r>
          </a:p>
        </p:txBody>
      </p:sp>
      <p:sp>
        <p:nvSpPr>
          <p:cNvPr id="4" name="Title 3"/>
          <p:cNvSpPr>
            <a:spLocks noGrp="1"/>
          </p:cNvSpPr>
          <p:nvPr>
            <p:ph type="title"/>
          </p:nvPr>
        </p:nvSpPr>
        <p:spPr/>
        <p:txBody>
          <a:bodyPr/>
          <a:lstStyle/>
          <a:p>
            <a:r>
              <a:rPr lang="en-GB" dirty="0"/>
              <a:t>Agriculture: Intensification?</a:t>
            </a:r>
            <a:endParaRPr lang="de-DE" dirty="0"/>
          </a:p>
        </p:txBody>
      </p:sp>
    </p:spTree>
    <p:extLst>
      <p:ext uri="{BB962C8B-B14F-4D97-AF65-F5344CB8AC3E}">
        <p14:creationId xmlns:p14="http://schemas.microsoft.com/office/powerpoint/2010/main" val="1077792445"/>
      </p:ext>
    </p:extLst>
  </p:cSld>
  <p:clrMapOvr>
    <a:masterClrMapping/>
  </p:clrMapOvr>
  <p:transition spd="slow">
    <p:randomBar dir="vert"/>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30722" name="Picture 2" descr="http://www.archeo-rome.com/orange/images/OFig30_7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upload.wikimedia.org/wikipedia/commons/b/b8/Cadastre_d%27Arausio.jpg"/>
          <p:cNvPicPr>
            <a:picLocks noChangeAspect="1" noChangeArrowheads="1"/>
          </p:cNvPicPr>
          <p:nvPr/>
        </p:nvPicPr>
        <p:blipFill>
          <a:blip r:embed="rId3" cstate="print">
            <a:clrChange>
              <a:clrFrom>
                <a:srgbClr val="000000"/>
              </a:clrFrom>
              <a:clrTo>
                <a:srgbClr val="000000">
                  <a:alpha val="0"/>
                </a:srgbClr>
              </a:clrTo>
            </a:clrChange>
          </a:blip>
          <a:srcRect/>
          <a:stretch>
            <a:fillRect/>
          </a:stretch>
        </p:blipFill>
        <p:spPr bwMode="auto">
          <a:xfrm>
            <a:off x="1" y="2891661"/>
            <a:ext cx="4211960" cy="3966339"/>
          </a:xfrm>
          <a:prstGeom prst="rect">
            <a:avLst/>
          </a:prstGeom>
          <a:noFill/>
        </p:spPr>
      </p:pic>
    </p:spTree>
    <p:extLst>
      <p:ext uri="{BB962C8B-B14F-4D97-AF65-F5344CB8AC3E}">
        <p14:creationId xmlns:p14="http://schemas.microsoft.com/office/powerpoint/2010/main" val="34604569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79712" y="4983480"/>
            <a:ext cx="6805384" cy="1051560"/>
          </a:xfrm>
        </p:spPr>
        <p:txBody>
          <a:bodyPr>
            <a:normAutofit/>
          </a:bodyPr>
          <a:lstStyle/>
          <a:p>
            <a:pPr algn="r"/>
            <a:r>
              <a:rPr lang="en-GB" dirty="0"/>
              <a:t>agricultural inventions</a:t>
            </a:r>
          </a:p>
        </p:txBody>
      </p:sp>
      <p:pic>
        <p:nvPicPr>
          <p:cNvPr id="1026" name="Picture 2" descr="http://www.villa.culture.fr/mediatheque/communs/images/grandFormat/0/112_2.jpg"/>
          <p:cNvPicPr>
            <a:picLocks noChangeAspect="1" noChangeArrowheads="1"/>
          </p:cNvPicPr>
          <p:nvPr/>
        </p:nvPicPr>
        <p:blipFill>
          <a:blip r:embed="rId2" cstate="print"/>
          <a:srcRect l="11660" t="14356" r="6049" b="8640"/>
          <a:stretch>
            <a:fillRect/>
          </a:stretch>
        </p:blipFill>
        <p:spPr bwMode="auto">
          <a:xfrm>
            <a:off x="35496" y="133738"/>
            <a:ext cx="5868144" cy="5167470"/>
          </a:xfrm>
          <a:prstGeom prst="rect">
            <a:avLst/>
          </a:prstGeom>
          <a:noFill/>
        </p:spPr>
      </p:pic>
      <p:sp>
        <p:nvSpPr>
          <p:cNvPr id="3" name="Inhaltsplatzhalter 2"/>
          <p:cNvSpPr>
            <a:spLocks noGrp="1"/>
          </p:cNvSpPr>
          <p:nvPr>
            <p:ph idx="4294967295"/>
          </p:nvPr>
        </p:nvSpPr>
        <p:spPr>
          <a:xfrm>
            <a:off x="5903640" y="260649"/>
            <a:ext cx="2988840" cy="5328592"/>
          </a:xfrm>
          <a:prstGeom prst="rect">
            <a:avLst/>
          </a:prstGeom>
        </p:spPr>
        <p:txBody>
          <a:bodyPr>
            <a:normAutofit/>
          </a:bodyPr>
          <a:lstStyle/>
          <a:p>
            <a:r>
              <a:rPr lang="en-GB" i="1" dirty="0" err="1"/>
              <a:t>vallus</a:t>
            </a:r>
            <a:br>
              <a:rPr lang="en-GB" dirty="0"/>
            </a:br>
            <a:r>
              <a:rPr lang="en-GB" dirty="0"/>
              <a:t>“reaping </a:t>
            </a:r>
            <a:r>
              <a:rPr lang="en-GB" dirty="0" err="1"/>
              <a:t>maschine</a:t>
            </a:r>
            <a:r>
              <a:rPr lang="en-GB" dirty="0"/>
              <a:t>”</a:t>
            </a:r>
          </a:p>
          <a:p>
            <a:r>
              <a:rPr lang="en-GB" dirty="0"/>
              <a:t>Pliny 18.72:</a:t>
            </a:r>
          </a:p>
          <a:p>
            <a:r>
              <a:rPr lang="en-GB" dirty="0"/>
              <a:t>The mode of getting in the harvest varies considerably. In the vast domains of the provinces of Gaul a large hollow frame, armed with teeth and supported on two wheels, is driven through the standing corn, the beasts being yoked behind it; the result being, that the ears are torn off and fall within the frame.” </a:t>
            </a:r>
          </a:p>
        </p:txBody>
      </p:sp>
    </p:spTree>
    <p:extLst>
      <p:ext uri="{BB962C8B-B14F-4D97-AF65-F5344CB8AC3E}">
        <p14:creationId xmlns:p14="http://schemas.microsoft.com/office/powerpoint/2010/main" val="20389922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4294967295"/>
          </p:nvPr>
        </p:nvSpPr>
        <p:spPr>
          <a:xfrm>
            <a:off x="502920" y="530352"/>
            <a:ext cx="8183880" cy="4187952"/>
          </a:xfrm>
          <a:prstGeom prst="rect">
            <a:avLst/>
          </a:prstGeom>
        </p:spPr>
        <p:txBody>
          <a:bodyPr/>
          <a:lstStyle/>
          <a:p>
            <a:endParaRPr lang="en-GB"/>
          </a:p>
        </p:txBody>
      </p:sp>
      <p:pic>
        <p:nvPicPr>
          <p:cNvPr id="77826" name="Picture 2" descr="http://upload.wikimedia.org/wikipedia/commons/thumb/9/97/Harvester.jpg/800px-Harvester.jpg"/>
          <p:cNvPicPr>
            <a:picLocks noChangeAspect="1" noChangeArrowheads="1"/>
          </p:cNvPicPr>
          <p:nvPr/>
        </p:nvPicPr>
        <p:blipFill>
          <a:blip r:embed="rId2" cstate="print"/>
          <a:srcRect/>
          <a:stretch>
            <a:fillRect/>
          </a:stretch>
        </p:blipFill>
        <p:spPr bwMode="auto">
          <a:xfrm>
            <a:off x="-1" y="908720"/>
            <a:ext cx="9310347" cy="3456384"/>
          </a:xfrm>
          <a:prstGeom prst="rect">
            <a:avLst/>
          </a:prstGeom>
          <a:noFill/>
        </p:spPr>
      </p:pic>
      <p:sp>
        <p:nvSpPr>
          <p:cNvPr id="5" name="Titel 1"/>
          <p:cNvSpPr>
            <a:spLocks noGrp="1"/>
          </p:cNvSpPr>
          <p:nvPr>
            <p:ph type="title"/>
          </p:nvPr>
        </p:nvSpPr>
        <p:spPr>
          <a:xfrm>
            <a:off x="1979712" y="4983480"/>
            <a:ext cx="6805384" cy="1051560"/>
          </a:xfrm>
        </p:spPr>
        <p:txBody>
          <a:bodyPr>
            <a:normAutofit/>
          </a:bodyPr>
          <a:lstStyle/>
          <a:p>
            <a:pPr algn="r"/>
            <a:r>
              <a:rPr lang="en-GB" dirty="0"/>
              <a:t>agricultural inventions</a:t>
            </a:r>
          </a:p>
        </p:txBody>
      </p:sp>
    </p:spTree>
    <p:extLst>
      <p:ext uri="{BB962C8B-B14F-4D97-AF65-F5344CB8AC3E}">
        <p14:creationId xmlns:p14="http://schemas.microsoft.com/office/powerpoint/2010/main" val="2099315795"/>
      </p:ext>
    </p:extLst>
  </p:cSld>
  <p:clrMapOvr>
    <a:masterClrMapping/>
  </p:clrMapOvr>
  <p:transition spd="slow">
    <p:randomBar dir="vert"/>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2423" cy="6858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el 1"/>
          <p:cNvSpPr>
            <a:spLocks noGrp="1"/>
          </p:cNvSpPr>
          <p:nvPr>
            <p:ph type="title"/>
          </p:nvPr>
        </p:nvSpPr>
        <p:spPr>
          <a:xfrm>
            <a:off x="352426" y="228600"/>
            <a:ext cx="7680960" cy="1066800"/>
          </a:xfrm>
        </p:spPr>
        <p:txBody>
          <a:bodyPr/>
          <a:lstStyle/>
          <a:p>
            <a:r>
              <a:rPr lang="en-GB" dirty="0"/>
              <a:t>Food at Industrial Scale</a:t>
            </a:r>
          </a:p>
        </p:txBody>
      </p:sp>
      <p:sp>
        <p:nvSpPr>
          <p:cNvPr id="6" name="Inhaltsplatzhalter 2"/>
          <p:cNvSpPr>
            <a:spLocks noGrp="1"/>
          </p:cNvSpPr>
          <p:nvPr>
            <p:ph idx="4294967295"/>
          </p:nvPr>
        </p:nvSpPr>
        <p:spPr>
          <a:xfrm>
            <a:off x="4355976" y="2996952"/>
            <a:ext cx="1368152" cy="360040"/>
          </a:xfrm>
          <a:prstGeom prst="rect">
            <a:avLst/>
          </a:prstGeom>
        </p:spPr>
        <p:style>
          <a:lnRef idx="1">
            <a:schemeClr val="accent5"/>
          </a:lnRef>
          <a:fillRef idx="3">
            <a:schemeClr val="accent5"/>
          </a:fillRef>
          <a:effectRef idx="2">
            <a:schemeClr val="accent5"/>
          </a:effectRef>
          <a:fontRef idx="minor">
            <a:schemeClr val="lt1"/>
          </a:fontRef>
        </p:style>
        <p:txBody>
          <a:bodyPr>
            <a:normAutofit lnSpcReduction="10000"/>
          </a:bodyPr>
          <a:lstStyle/>
          <a:p>
            <a:r>
              <a:rPr lang="en-GB" dirty="0"/>
              <a:t>BARBEGAL</a:t>
            </a:r>
          </a:p>
        </p:txBody>
      </p:sp>
      <p:sp>
        <p:nvSpPr>
          <p:cNvPr id="7" name="Inhaltsplatzhalter 2"/>
          <p:cNvSpPr>
            <a:spLocks noGrp="1"/>
          </p:cNvSpPr>
          <p:nvPr>
            <p:ph idx="4294967295"/>
          </p:nvPr>
        </p:nvSpPr>
        <p:spPr>
          <a:xfrm>
            <a:off x="3419872" y="3789040"/>
            <a:ext cx="864096" cy="360040"/>
          </a:xfrm>
          <a:prstGeom prst="rect">
            <a:avLst/>
          </a:prstGeom>
        </p:spPr>
        <p:style>
          <a:lnRef idx="1">
            <a:schemeClr val="accent5"/>
          </a:lnRef>
          <a:fillRef idx="3">
            <a:schemeClr val="accent5"/>
          </a:fillRef>
          <a:effectRef idx="2">
            <a:schemeClr val="accent5"/>
          </a:effectRef>
          <a:fontRef idx="minor">
            <a:schemeClr val="lt1"/>
          </a:fontRef>
        </p:style>
        <p:txBody>
          <a:bodyPr>
            <a:normAutofit lnSpcReduction="10000"/>
          </a:bodyPr>
          <a:lstStyle/>
          <a:p>
            <a:r>
              <a:rPr lang="en-GB" dirty="0"/>
              <a:t>ARLES</a:t>
            </a:r>
          </a:p>
        </p:txBody>
      </p:sp>
      <p:sp>
        <p:nvSpPr>
          <p:cNvPr id="8" name="Inhaltsplatzhalter 2"/>
          <p:cNvSpPr>
            <a:spLocks noGrp="1"/>
          </p:cNvSpPr>
          <p:nvPr>
            <p:ph idx="4294967295"/>
          </p:nvPr>
        </p:nvSpPr>
        <p:spPr>
          <a:xfrm>
            <a:off x="1187624" y="1772816"/>
            <a:ext cx="864096" cy="360040"/>
          </a:xfrm>
          <a:prstGeom prst="rect">
            <a:avLst/>
          </a:prstGeom>
        </p:spPr>
        <p:style>
          <a:lnRef idx="1">
            <a:schemeClr val="accent5"/>
          </a:lnRef>
          <a:fillRef idx="3">
            <a:schemeClr val="accent5"/>
          </a:fillRef>
          <a:effectRef idx="2">
            <a:schemeClr val="accent5"/>
          </a:effectRef>
          <a:fontRef idx="minor">
            <a:schemeClr val="lt1"/>
          </a:fontRef>
        </p:style>
        <p:txBody>
          <a:bodyPr>
            <a:normAutofit lnSpcReduction="10000"/>
          </a:bodyPr>
          <a:lstStyle/>
          <a:p>
            <a:r>
              <a:rPr lang="en-GB" dirty="0"/>
              <a:t>NIMES</a:t>
            </a:r>
          </a:p>
        </p:txBody>
      </p:sp>
      <p:sp>
        <p:nvSpPr>
          <p:cNvPr id="9" name="Inhaltsplatzhalter 2"/>
          <p:cNvSpPr>
            <a:spLocks noGrp="1"/>
          </p:cNvSpPr>
          <p:nvPr>
            <p:ph idx="4294967295"/>
          </p:nvPr>
        </p:nvSpPr>
        <p:spPr>
          <a:xfrm>
            <a:off x="4932040" y="145392"/>
            <a:ext cx="1152128" cy="403287"/>
          </a:xfrm>
          <a:prstGeom prst="rect">
            <a:avLst/>
          </a:prstGeom>
        </p:spPr>
        <p:style>
          <a:lnRef idx="1">
            <a:schemeClr val="accent5"/>
          </a:lnRef>
          <a:fillRef idx="3">
            <a:schemeClr val="accent5"/>
          </a:fillRef>
          <a:effectRef idx="2">
            <a:schemeClr val="accent5"/>
          </a:effectRef>
          <a:fontRef idx="minor">
            <a:schemeClr val="lt1"/>
          </a:fontRef>
        </p:style>
        <p:txBody>
          <a:bodyPr>
            <a:normAutofit fontScale="92500"/>
          </a:bodyPr>
          <a:lstStyle/>
          <a:p>
            <a:r>
              <a:rPr lang="en-GB" dirty="0"/>
              <a:t>AVIGNON</a:t>
            </a:r>
          </a:p>
        </p:txBody>
      </p:sp>
      <p:sp>
        <p:nvSpPr>
          <p:cNvPr id="11" name="Inhaltsplatzhalter 2"/>
          <p:cNvSpPr>
            <a:spLocks noGrp="1"/>
          </p:cNvSpPr>
          <p:nvPr>
            <p:ph idx="4294967295"/>
          </p:nvPr>
        </p:nvSpPr>
        <p:spPr>
          <a:xfrm>
            <a:off x="6876256" y="1700808"/>
            <a:ext cx="1512168" cy="360040"/>
          </a:xfrm>
          <a:prstGeom prst="rect">
            <a:avLst/>
          </a:prstGeom>
        </p:spPr>
        <p:style>
          <a:lnRef idx="1">
            <a:schemeClr val="accent5"/>
          </a:lnRef>
          <a:fillRef idx="3">
            <a:schemeClr val="accent5"/>
          </a:fillRef>
          <a:effectRef idx="2">
            <a:schemeClr val="accent5"/>
          </a:effectRef>
          <a:fontRef idx="minor">
            <a:schemeClr val="lt1"/>
          </a:fontRef>
        </p:style>
        <p:txBody>
          <a:bodyPr>
            <a:normAutofit lnSpcReduction="10000"/>
          </a:bodyPr>
          <a:lstStyle/>
          <a:p>
            <a:r>
              <a:rPr lang="en-GB" dirty="0"/>
              <a:t>CAVAILLON</a:t>
            </a:r>
          </a:p>
        </p:txBody>
      </p:sp>
      <p:pic>
        <p:nvPicPr>
          <p:cNvPr id="8196" name="Picture 4" descr="http://www.provence-pays-arles.com/sites/default/files/styles/thematique/public/arles168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 y="4318874"/>
            <a:ext cx="9139689" cy="2514600"/>
          </a:xfrm>
          <a:prstGeom prst="rect">
            <a:avLst/>
          </a:prstGeom>
        </p:spPr>
        <p:style>
          <a:lnRef idx="3">
            <a:schemeClr val="lt1"/>
          </a:lnRef>
          <a:fillRef idx="1">
            <a:schemeClr val="accent2"/>
          </a:fillRef>
          <a:effectRef idx="1">
            <a:schemeClr val="accent2"/>
          </a:effectRef>
          <a:fontRef idx="minor">
            <a:schemeClr val="lt1"/>
          </a:fontRef>
        </p:style>
      </p:pic>
    </p:spTree>
    <p:extLst>
      <p:ext uri="{BB962C8B-B14F-4D97-AF65-F5344CB8AC3E}">
        <p14:creationId xmlns:p14="http://schemas.microsoft.com/office/powerpoint/2010/main" val="5840066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750"/>
                                        <p:tgtEl>
                                          <p:spTgt spid="6">
                                            <p:bg/>
                                          </p:spTgt>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750"/>
                                        <p:tgtEl>
                                          <p:spTgt spid="6">
                                            <p:txEl>
                                              <p:pRg st="0" end="0"/>
                                            </p:txEl>
                                          </p:spTgt>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fade">
                                      <p:cBhvr>
                                        <p:cTn id="15" dur="750"/>
                                        <p:tgtEl>
                                          <p:spTgt spid="7">
                                            <p:bg/>
                                          </p:spTgt>
                                        </p:tgtEl>
                                      </p:cBhvr>
                                    </p:animEffect>
                                  </p:childTnLst>
                                </p:cTn>
                              </p:par>
                            </p:childTnLst>
                          </p:cTn>
                        </p:par>
                        <p:par>
                          <p:cTn id="16" fill="hold">
                            <p:stCondLst>
                              <p:cond delay="2250"/>
                            </p:stCondLst>
                            <p:childTnLst>
                              <p:par>
                                <p:cTn id="17" presetID="10" presetClass="entr" presetSubtype="0" fill="hold" grpId="0"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750"/>
                                        <p:tgtEl>
                                          <p:spTgt spid="7">
                                            <p:txEl>
                                              <p:pRg st="0" end="0"/>
                                            </p:txEl>
                                          </p:spTgt>
                                        </p:tgtEl>
                                      </p:cBhvr>
                                    </p:animEffect>
                                  </p:childTnLst>
                                </p:cTn>
                              </p:par>
                            </p:childTnLst>
                          </p:cTn>
                        </p:par>
                        <p:par>
                          <p:cTn id="20" fill="hold">
                            <p:stCondLst>
                              <p:cond delay="3000"/>
                            </p:stCondLst>
                            <p:childTnLst>
                              <p:par>
                                <p:cTn id="21" presetID="10" presetClass="entr" presetSubtype="0" fill="hold" grpId="0" nodeType="afterEffect">
                                  <p:stCondLst>
                                    <p:cond delay="0"/>
                                  </p:stCondLst>
                                  <p:childTnLst>
                                    <p:set>
                                      <p:cBhvr>
                                        <p:cTn id="22" dur="1" fill="hold">
                                          <p:stCondLst>
                                            <p:cond delay="0"/>
                                          </p:stCondLst>
                                        </p:cTn>
                                        <p:tgtEl>
                                          <p:spTgt spid="8">
                                            <p:bg/>
                                          </p:spTgt>
                                        </p:tgtEl>
                                        <p:attrNameLst>
                                          <p:attrName>style.visibility</p:attrName>
                                        </p:attrNameLst>
                                      </p:cBhvr>
                                      <p:to>
                                        <p:strVal val="visible"/>
                                      </p:to>
                                    </p:set>
                                    <p:animEffect transition="in" filter="fade">
                                      <p:cBhvr>
                                        <p:cTn id="23" dur="750"/>
                                        <p:tgtEl>
                                          <p:spTgt spid="8">
                                            <p:bg/>
                                          </p:spTgt>
                                        </p:tgtEl>
                                      </p:cBhvr>
                                    </p:animEffect>
                                  </p:childTnLst>
                                </p:cTn>
                              </p:par>
                            </p:childTnLst>
                          </p:cTn>
                        </p:par>
                        <p:par>
                          <p:cTn id="24" fill="hold">
                            <p:stCondLst>
                              <p:cond delay="3750"/>
                            </p:stCondLst>
                            <p:childTnLst>
                              <p:par>
                                <p:cTn id="25" presetID="10" presetClass="entr" presetSubtype="0" fill="hold" grpId="0" nodeType="after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fade">
                                      <p:cBhvr>
                                        <p:cTn id="27" dur="750"/>
                                        <p:tgtEl>
                                          <p:spTgt spid="8">
                                            <p:txEl>
                                              <p:pRg st="0" end="0"/>
                                            </p:txEl>
                                          </p:spTgt>
                                        </p:tgtEl>
                                      </p:cBhvr>
                                    </p:animEffect>
                                  </p:childTnLst>
                                </p:cTn>
                              </p:par>
                            </p:childTnLst>
                          </p:cTn>
                        </p:par>
                        <p:par>
                          <p:cTn id="28" fill="hold">
                            <p:stCondLst>
                              <p:cond delay="4500"/>
                            </p:stCondLst>
                            <p:childTnLst>
                              <p:par>
                                <p:cTn id="29" presetID="10" presetClass="entr" presetSubtype="0" fill="hold" grpId="0" nodeType="afterEffect">
                                  <p:stCondLst>
                                    <p:cond delay="0"/>
                                  </p:stCondLst>
                                  <p:childTnLst>
                                    <p:set>
                                      <p:cBhvr>
                                        <p:cTn id="30" dur="1" fill="hold">
                                          <p:stCondLst>
                                            <p:cond delay="0"/>
                                          </p:stCondLst>
                                        </p:cTn>
                                        <p:tgtEl>
                                          <p:spTgt spid="9">
                                            <p:bg/>
                                          </p:spTgt>
                                        </p:tgtEl>
                                        <p:attrNameLst>
                                          <p:attrName>style.visibility</p:attrName>
                                        </p:attrNameLst>
                                      </p:cBhvr>
                                      <p:to>
                                        <p:strVal val="visible"/>
                                      </p:to>
                                    </p:set>
                                    <p:animEffect transition="in" filter="fade">
                                      <p:cBhvr>
                                        <p:cTn id="31" dur="750"/>
                                        <p:tgtEl>
                                          <p:spTgt spid="9">
                                            <p:bg/>
                                          </p:spTgt>
                                        </p:tgtEl>
                                      </p:cBhvr>
                                    </p:animEffect>
                                  </p:childTnLst>
                                </p:cTn>
                              </p:par>
                            </p:childTnLst>
                          </p:cTn>
                        </p:par>
                        <p:par>
                          <p:cTn id="32" fill="hold">
                            <p:stCondLst>
                              <p:cond delay="5250"/>
                            </p:stCondLst>
                            <p:childTnLst>
                              <p:par>
                                <p:cTn id="33" presetID="10" presetClass="entr" presetSubtype="0" fill="hold" grpId="0" nodeType="after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Effect transition="in" filter="fade">
                                      <p:cBhvr>
                                        <p:cTn id="35" dur="750"/>
                                        <p:tgtEl>
                                          <p:spTgt spid="9">
                                            <p:txEl>
                                              <p:pRg st="0" end="0"/>
                                            </p:txEl>
                                          </p:spTgt>
                                        </p:tgtEl>
                                      </p:cBhvr>
                                    </p:animEffect>
                                  </p:childTnLst>
                                </p:cTn>
                              </p:par>
                            </p:childTnLst>
                          </p:cTn>
                        </p:par>
                        <p:par>
                          <p:cTn id="36" fill="hold">
                            <p:stCondLst>
                              <p:cond delay="6000"/>
                            </p:stCondLst>
                            <p:childTnLst>
                              <p:par>
                                <p:cTn id="37" presetID="10" presetClass="entr" presetSubtype="0" fill="hold" grpId="0" nodeType="afterEffect">
                                  <p:stCondLst>
                                    <p:cond delay="0"/>
                                  </p:stCondLst>
                                  <p:childTnLst>
                                    <p:set>
                                      <p:cBhvr>
                                        <p:cTn id="38" dur="1" fill="hold">
                                          <p:stCondLst>
                                            <p:cond delay="0"/>
                                          </p:stCondLst>
                                        </p:cTn>
                                        <p:tgtEl>
                                          <p:spTgt spid="11">
                                            <p:bg/>
                                          </p:spTgt>
                                        </p:tgtEl>
                                        <p:attrNameLst>
                                          <p:attrName>style.visibility</p:attrName>
                                        </p:attrNameLst>
                                      </p:cBhvr>
                                      <p:to>
                                        <p:strVal val="visible"/>
                                      </p:to>
                                    </p:set>
                                    <p:animEffect transition="in" filter="fade">
                                      <p:cBhvr>
                                        <p:cTn id="39" dur="750"/>
                                        <p:tgtEl>
                                          <p:spTgt spid="11">
                                            <p:bg/>
                                          </p:spTgt>
                                        </p:tgtEl>
                                      </p:cBhvr>
                                    </p:animEffect>
                                  </p:childTnLst>
                                </p:cTn>
                              </p:par>
                            </p:childTnLst>
                          </p:cTn>
                        </p:par>
                        <p:par>
                          <p:cTn id="40" fill="hold">
                            <p:stCondLst>
                              <p:cond delay="6750"/>
                            </p:stCondLst>
                            <p:childTnLst>
                              <p:par>
                                <p:cTn id="41" presetID="10" presetClass="entr" presetSubtype="0" fill="hold" grpId="0" nodeType="afterEffect">
                                  <p:stCondLst>
                                    <p:cond delay="0"/>
                                  </p:stCondLst>
                                  <p:childTnLst>
                                    <p:set>
                                      <p:cBhvr>
                                        <p:cTn id="42" dur="1" fill="hold">
                                          <p:stCondLst>
                                            <p:cond delay="0"/>
                                          </p:stCondLst>
                                        </p:cTn>
                                        <p:tgtEl>
                                          <p:spTgt spid="11">
                                            <p:txEl>
                                              <p:pRg st="0" end="0"/>
                                            </p:txEl>
                                          </p:spTgt>
                                        </p:tgtEl>
                                        <p:attrNameLst>
                                          <p:attrName>style.visibility</p:attrName>
                                        </p:attrNameLst>
                                      </p:cBhvr>
                                      <p:to>
                                        <p:strVal val="visible"/>
                                      </p:to>
                                    </p:set>
                                    <p:animEffect transition="in" filter="fade">
                                      <p:cBhvr>
                                        <p:cTn id="43" dur="750"/>
                                        <p:tgtEl>
                                          <p:spTgt spid="11">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47" presetClass="entr" presetSubtype="0" fill="hold" nodeType="clickEffect">
                                  <p:stCondLst>
                                    <p:cond delay="0"/>
                                  </p:stCondLst>
                                  <p:childTnLst>
                                    <p:set>
                                      <p:cBhvr>
                                        <p:cTn id="47" dur="1" fill="hold">
                                          <p:stCondLst>
                                            <p:cond delay="0"/>
                                          </p:stCondLst>
                                        </p:cTn>
                                        <p:tgtEl>
                                          <p:spTgt spid="8196"/>
                                        </p:tgtEl>
                                        <p:attrNameLst>
                                          <p:attrName>style.visibility</p:attrName>
                                        </p:attrNameLst>
                                      </p:cBhvr>
                                      <p:to>
                                        <p:strVal val="visible"/>
                                      </p:to>
                                    </p:set>
                                    <p:animEffect transition="in" filter="fade">
                                      <p:cBhvr>
                                        <p:cTn id="48" dur="1500"/>
                                        <p:tgtEl>
                                          <p:spTgt spid="8196"/>
                                        </p:tgtEl>
                                      </p:cBhvr>
                                    </p:animEffect>
                                    <p:anim calcmode="lin" valueType="num">
                                      <p:cBhvr>
                                        <p:cTn id="49" dur="1500" fill="hold"/>
                                        <p:tgtEl>
                                          <p:spTgt spid="8196"/>
                                        </p:tgtEl>
                                        <p:attrNameLst>
                                          <p:attrName>ppt_x</p:attrName>
                                        </p:attrNameLst>
                                      </p:cBhvr>
                                      <p:tavLst>
                                        <p:tav tm="0">
                                          <p:val>
                                            <p:strVal val="#ppt_x"/>
                                          </p:val>
                                        </p:tav>
                                        <p:tav tm="100000">
                                          <p:val>
                                            <p:strVal val="#ppt_x"/>
                                          </p:val>
                                        </p:tav>
                                      </p:tavLst>
                                    </p:anim>
                                    <p:anim calcmode="lin" valueType="num">
                                      <p:cBhvr>
                                        <p:cTn id="50" dur="1500" fill="hold"/>
                                        <p:tgtEl>
                                          <p:spTgt spid="819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7" grpId="0" build="p" animBg="1"/>
      <p:bldP spid="8" grpId="0" uiExpand="1" build="p" animBg="1"/>
      <p:bldP spid="9" grpId="0" build="p" animBg="1"/>
      <p:bldP spid="11" grpId="0" build="p"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Food at Industrial Scale</a:t>
            </a:r>
          </a:p>
        </p:txBody>
      </p:sp>
      <p:pic>
        <p:nvPicPr>
          <p:cNvPr id="58370" name="Picture 2" descr="File:Barbegal mill 02.jpg"/>
          <p:cNvPicPr>
            <a:picLocks noChangeAspect="1" noChangeArrowheads="1"/>
          </p:cNvPicPr>
          <p:nvPr/>
        </p:nvPicPr>
        <p:blipFill>
          <a:blip r:embed="rId2" cstate="print"/>
          <a:srcRect/>
          <a:stretch>
            <a:fillRect/>
          </a:stretch>
        </p:blipFill>
        <p:spPr bwMode="auto">
          <a:xfrm>
            <a:off x="0" y="1376772"/>
            <a:ext cx="9144000" cy="5481228"/>
          </a:xfrm>
          <a:prstGeom prst="rect">
            <a:avLst/>
          </a:prstGeom>
          <a:noFill/>
        </p:spPr>
      </p:pic>
      <p:sp>
        <p:nvSpPr>
          <p:cNvPr id="5" name="Inhaltsplatzhalter 2"/>
          <p:cNvSpPr txBox="1">
            <a:spLocks/>
          </p:cNvSpPr>
          <p:nvPr/>
        </p:nvSpPr>
        <p:spPr>
          <a:xfrm>
            <a:off x="5136359" y="1544316"/>
            <a:ext cx="4007641" cy="3769367"/>
          </a:xfrm>
          <a:prstGeom prst="rect">
            <a:avLst/>
          </a:prstGeom>
        </p:spPr>
        <p:txBody>
          <a:bodyPr vert="horz" lIns="91440" tIns="45720" rIns="91440" bIns="45720" rtlCol="0">
            <a:normAutofit/>
          </a:bodyPr>
          <a:lstStyle>
            <a:lvl1pPr marL="228600" indent="-228600" algn="l" defTabSz="914400" rtl="0" eaLnBrk="1" latinLnBrk="0" hangingPunct="1">
              <a:spcBef>
                <a:spcPts val="1200"/>
              </a:spcBef>
              <a:buClr>
                <a:schemeClr val="bg2"/>
              </a:buClr>
              <a:buFontTx/>
              <a:buBlip>
                <a:blip r:embed="rId3"/>
              </a:buBlip>
              <a:defRPr sz="2200" kern="1200">
                <a:gradFill>
                  <a:gsLst>
                    <a:gs pos="0">
                      <a:schemeClr val="bg1"/>
                    </a:gs>
                    <a:gs pos="90000">
                      <a:schemeClr val="bg2">
                        <a:lumMod val="90000"/>
                      </a:schemeClr>
                    </a:gs>
                  </a:gsLst>
                  <a:lin ang="5400000" scaled="0"/>
                </a:gradFill>
                <a:latin typeface="+mn-lt"/>
                <a:ea typeface="+mn-ea"/>
                <a:cs typeface="+mn-cs"/>
              </a:defRPr>
            </a:lvl1pPr>
            <a:lvl2pPr marL="4572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2pPr>
            <a:lvl3pPr marL="6858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3pPr>
            <a:lvl4pPr marL="9144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4pPr>
            <a:lvl5pPr marL="11430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solidFill>
                  <a:schemeClr val="accent3">
                    <a:lumMod val="20000"/>
                    <a:lumOff val="80000"/>
                  </a:schemeClr>
                </a:solidFill>
                <a:effectLst>
                  <a:outerShdw blurRad="38100" dist="38100" dir="2700000" algn="tl">
                    <a:srgbClr val="000000">
                      <a:alpha val="43137"/>
                    </a:srgbClr>
                  </a:outerShdw>
                </a:effectLst>
              </a:rPr>
              <a:t>Barbegal</a:t>
            </a:r>
            <a:r>
              <a:rPr lang="en-GB" dirty="0">
                <a:solidFill>
                  <a:schemeClr val="accent3">
                    <a:lumMod val="20000"/>
                    <a:lumOff val="80000"/>
                  </a:schemeClr>
                </a:solidFill>
                <a:effectLst>
                  <a:outerShdw blurRad="38100" dist="38100" dir="2700000" algn="tl">
                    <a:srgbClr val="000000">
                      <a:alpha val="43137"/>
                    </a:srgbClr>
                  </a:outerShdw>
                </a:effectLst>
              </a:rPr>
              <a:t>, 16 overshot wheels</a:t>
            </a:r>
          </a:p>
        </p:txBody>
      </p:sp>
      <p:sp>
        <p:nvSpPr>
          <p:cNvPr id="3" name="Inhaltsplatzhalter 2"/>
          <p:cNvSpPr>
            <a:spLocks noGrp="1"/>
          </p:cNvSpPr>
          <p:nvPr>
            <p:ph idx="4294967295"/>
          </p:nvPr>
        </p:nvSpPr>
        <p:spPr>
          <a:xfrm>
            <a:off x="179512" y="1772816"/>
            <a:ext cx="3096344" cy="552536"/>
          </a:xfrm>
          <a:prstGeom prst="rect">
            <a:avLst/>
          </a:prstGeom>
        </p:spPr>
        <p:style>
          <a:lnRef idx="1">
            <a:schemeClr val="accent5"/>
          </a:lnRef>
          <a:fillRef idx="3">
            <a:schemeClr val="accent5"/>
          </a:fillRef>
          <a:effectRef idx="2">
            <a:schemeClr val="accent5"/>
          </a:effectRef>
          <a:fontRef idx="minor">
            <a:schemeClr val="lt1"/>
          </a:fontRef>
        </p:style>
        <p:txBody>
          <a:bodyPr>
            <a:normAutofit fontScale="92500" lnSpcReduction="20000"/>
          </a:bodyPr>
          <a:lstStyle/>
          <a:p>
            <a:r>
              <a:rPr lang="en-GB" dirty="0" err="1"/>
              <a:t>Barbegal</a:t>
            </a:r>
            <a:r>
              <a:rPr lang="en-GB" dirty="0"/>
              <a:t> (</a:t>
            </a:r>
            <a:r>
              <a:rPr lang="en-GB" dirty="0" err="1"/>
              <a:t>Alpilles</a:t>
            </a:r>
            <a:r>
              <a:rPr lang="en-GB" dirty="0"/>
              <a:t>)</a:t>
            </a:r>
            <a:br>
              <a:rPr lang="en-GB" dirty="0"/>
            </a:br>
            <a:r>
              <a:rPr lang="en-GB" dirty="0"/>
              <a:t>East of Arles</a:t>
            </a:r>
          </a:p>
        </p:txBody>
      </p:sp>
      <p:pic>
        <p:nvPicPr>
          <p:cNvPr id="6" name="Picture 4" descr="https://s-media-cache-ak0.pinimg.com/564x/ba/2a/a9/ba2aa9dfd010b3350bf6f9253dc55b6d.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19872" y="2060848"/>
            <a:ext cx="5663913" cy="24482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6133360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File:Barbegal mill 02.jpg"/>
          <p:cNvPicPr>
            <a:picLocks noChangeAspect="1" noChangeArrowheads="1"/>
          </p:cNvPicPr>
          <p:nvPr/>
        </p:nvPicPr>
        <p:blipFill>
          <a:blip r:embed="rId2" cstate="print"/>
          <a:srcRect/>
          <a:stretch>
            <a:fillRect/>
          </a:stretch>
        </p:blipFill>
        <p:spPr bwMode="auto">
          <a:xfrm>
            <a:off x="0" y="1376772"/>
            <a:ext cx="9144000" cy="5481228"/>
          </a:xfrm>
          <a:prstGeom prst="rect">
            <a:avLst/>
          </a:prstGeom>
          <a:noFill/>
        </p:spPr>
      </p:pic>
      <p:pic>
        <p:nvPicPr>
          <p:cNvPr id="5122" name="Picture 2" descr="http://www.romanaqueducts.info/aquasite/foto/fran4_barbegalsplitt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2043113"/>
            <a:ext cx="7286625" cy="39243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Titel 1"/>
          <p:cNvSpPr>
            <a:spLocks noGrp="1"/>
          </p:cNvSpPr>
          <p:nvPr>
            <p:ph type="title"/>
          </p:nvPr>
        </p:nvSpPr>
        <p:spPr>
          <a:xfrm>
            <a:off x="352426" y="228600"/>
            <a:ext cx="7680960" cy="1066800"/>
          </a:xfrm>
        </p:spPr>
        <p:txBody>
          <a:bodyPr/>
          <a:lstStyle/>
          <a:p>
            <a:r>
              <a:rPr lang="en-GB" dirty="0"/>
              <a:t>Food at Industrial Scale</a:t>
            </a:r>
          </a:p>
        </p:txBody>
      </p:sp>
    </p:spTree>
    <p:extLst>
      <p:ext uri="{BB962C8B-B14F-4D97-AF65-F5344CB8AC3E}">
        <p14:creationId xmlns:p14="http://schemas.microsoft.com/office/powerpoint/2010/main" val="26722463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1000"/>
                                        <p:tgtEl>
                                          <p:spTgt spid="5122"/>
                                        </p:tgtEl>
                                      </p:cBhvr>
                                    </p:animEffect>
                                    <p:anim calcmode="lin" valueType="num">
                                      <p:cBhvr>
                                        <p:cTn id="8" dur="1000" fill="hold"/>
                                        <p:tgtEl>
                                          <p:spTgt spid="5122"/>
                                        </p:tgtEl>
                                        <p:attrNameLst>
                                          <p:attrName>ppt_x</p:attrName>
                                        </p:attrNameLst>
                                      </p:cBhvr>
                                      <p:tavLst>
                                        <p:tav tm="0">
                                          <p:val>
                                            <p:strVal val="#ppt_x"/>
                                          </p:val>
                                        </p:tav>
                                        <p:tav tm="100000">
                                          <p:val>
                                            <p:strVal val="#ppt_x"/>
                                          </p:val>
                                        </p:tav>
                                      </p:tavLst>
                                    </p:anim>
                                    <p:anim calcmode="lin" valueType="num">
                                      <p:cBhvr>
                                        <p:cTn id="9"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File:Barbegal mill 02.jpg"/>
          <p:cNvPicPr>
            <a:picLocks noChangeAspect="1" noChangeArrowheads="1"/>
          </p:cNvPicPr>
          <p:nvPr/>
        </p:nvPicPr>
        <p:blipFill>
          <a:blip r:embed="rId2" cstate="print"/>
          <a:srcRect/>
          <a:stretch>
            <a:fillRect/>
          </a:stretch>
        </p:blipFill>
        <p:spPr bwMode="auto">
          <a:xfrm>
            <a:off x="0" y="1376772"/>
            <a:ext cx="9144000" cy="5481228"/>
          </a:xfrm>
          <a:prstGeom prst="rect">
            <a:avLst/>
          </a:prstGeom>
          <a:noFill/>
        </p:spPr>
      </p:pic>
      <p:sp>
        <p:nvSpPr>
          <p:cNvPr id="3" name="Inhaltsplatzhalter 2"/>
          <p:cNvSpPr>
            <a:spLocks noGrp="1"/>
          </p:cNvSpPr>
          <p:nvPr>
            <p:ph idx="4294967295"/>
          </p:nvPr>
        </p:nvSpPr>
        <p:spPr>
          <a:xfrm>
            <a:off x="5136359" y="1544316"/>
            <a:ext cx="4007641" cy="3769367"/>
          </a:xfrm>
          <a:prstGeom prst="rect">
            <a:avLst/>
          </a:prstGeom>
        </p:spPr>
        <p:txBody>
          <a:bodyPr/>
          <a:lstStyle/>
          <a:p>
            <a:r>
              <a:rPr lang="en-GB" dirty="0" err="1"/>
              <a:t>Barbegal</a:t>
            </a:r>
            <a:r>
              <a:rPr lang="en-GB" dirty="0"/>
              <a:t>, 16 overshot wheels</a:t>
            </a:r>
          </a:p>
        </p:txBody>
      </p:sp>
      <p:pic>
        <p:nvPicPr>
          <p:cNvPr id="5" name="Grafik 4" descr="100_5826.JPG"/>
          <p:cNvPicPr>
            <a:picLocks noChangeAspect="1"/>
          </p:cNvPicPr>
          <p:nvPr/>
        </p:nvPicPr>
        <p:blipFill>
          <a:blip r:embed="rId3" cstate="print"/>
          <a:stretch>
            <a:fillRect/>
          </a:stretch>
        </p:blipFill>
        <p:spPr>
          <a:xfrm>
            <a:off x="11493" y="1196752"/>
            <a:ext cx="4416491" cy="3312368"/>
          </a:xfrm>
          <a:prstGeom prst="rect">
            <a:avLst/>
          </a:prstGeom>
          <a:ln>
            <a:solidFill>
              <a:schemeClr val="accent2">
                <a:lumMod val="20000"/>
                <a:lumOff val="80000"/>
              </a:schemeClr>
            </a:solidFill>
          </a:ln>
        </p:spPr>
      </p:pic>
      <p:pic>
        <p:nvPicPr>
          <p:cNvPr id="6" name="Grafik 5" descr="100_5823.JPG"/>
          <p:cNvPicPr>
            <a:picLocks noChangeAspect="1"/>
          </p:cNvPicPr>
          <p:nvPr/>
        </p:nvPicPr>
        <p:blipFill>
          <a:blip r:embed="rId4" cstate="print"/>
          <a:stretch>
            <a:fillRect/>
          </a:stretch>
        </p:blipFill>
        <p:spPr>
          <a:xfrm>
            <a:off x="1979712" y="3429000"/>
            <a:ext cx="2571750" cy="3429000"/>
          </a:xfrm>
          <a:prstGeom prst="rect">
            <a:avLst/>
          </a:prstGeom>
          <a:ln>
            <a:solidFill>
              <a:schemeClr val="accent2">
                <a:lumMod val="20000"/>
                <a:lumOff val="80000"/>
              </a:schemeClr>
            </a:solidFill>
          </a:ln>
        </p:spPr>
      </p:pic>
      <p:sp>
        <p:nvSpPr>
          <p:cNvPr id="2" name="Title 1"/>
          <p:cNvSpPr>
            <a:spLocks noGrp="1"/>
          </p:cNvSpPr>
          <p:nvPr>
            <p:ph type="title"/>
          </p:nvPr>
        </p:nvSpPr>
        <p:spPr/>
        <p:txBody>
          <a:bodyPr/>
          <a:lstStyle/>
          <a:p>
            <a:r>
              <a:rPr lang="en-GB" dirty="0"/>
              <a:t>Food at Industrial Scale</a:t>
            </a:r>
            <a:endParaRPr lang="de-DE" dirty="0"/>
          </a:p>
        </p:txBody>
      </p:sp>
      <p:pic>
        <p:nvPicPr>
          <p:cNvPr id="4" name="Grafik 3" descr="100_5828.JPG"/>
          <p:cNvPicPr>
            <a:picLocks noChangeAspect="1"/>
          </p:cNvPicPr>
          <p:nvPr/>
        </p:nvPicPr>
        <p:blipFill rotWithShape="1">
          <a:blip r:embed="rId5" cstate="print"/>
          <a:srcRect l="18073" r="1"/>
          <a:stretch/>
        </p:blipFill>
        <p:spPr>
          <a:xfrm>
            <a:off x="4092963" y="1922826"/>
            <a:ext cx="4727509" cy="4389120"/>
          </a:xfrm>
          <a:prstGeom prst="rect">
            <a:avLst/>
          </a:prstGeom>
          <a:ln>
            <a:solidFill>
              <a:schemeClr val="accent2">
                <a:lumMod val="20000"/>
                <a:lumOff val="80000"/>
              </a:schemeClr>
            </a:solidFill>
          </a:ln>
        </p:spPr>
      </p:pic>
    </p:spTree>
    <p:extLst>
      <p:ext uri="{BB962C8B-B14F-4D97-AF65-F5344CB8AC3E}">
        <p14:creationId xmlns:p14="http://schemas.microsoft.com/office/powerpoint/2010/main" val="41795006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anim calcmode="lin" valueType="num">
                                      <p:cBhvr>
                                        <p:cTn id="8" dur="1250" fill="hold"/>
                                        <p:tgtEl>
                                          <p:spTgt spid="5"/>
                                        </p:tgtEl>
                                        <p:attrNameLst>
                                          <p:attrName>ppt_x</p:attrName>
                                        </p:attrNameLst>
                                      </p:cBhvr>
                                      <p:tavLst>
                                        <p:tav tm="0">
                                          <p:val>
                                            <p:strVal val="#ppt_x"/>
                                          </p:val>
                                        </p:tav>
                                        <p:tav tm="100000">
                                          <p:val>
                                            <p:strVal val="#ppt_x"/>
                                          </p:val>
                                        </p:tav>
                                      </p:tavLst>
                                    </p:anim>
                                    <p:anim calcmode="lin" valueType="num">
                                      <p:cBhvr>
                                        <p:cTn id="9" dur="125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50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250"/>
                                        <p:tgtEl>
                                          <p:spTgt spid="6"/>
                                        </p:tgtEl>
                                      </p:cBhvr>
                                    </p:animEffect>
                                    <p:anim calcmode="lin" valueType="num">
                                      <p:cBhvr>
                                        <p:cTn id="14" dur="1250" fill="hold"/>
                                        <p:tgtEl>
                                          <p:spTgt spid="6"/>
                                        </p:tgtEl>
                                        <p:attrNameLst>
                                          <p:attrName>ppt_x</p:attrName>
                                        </p:attrNameLst>
                                      </p:cBhvr>
                                      <p:tavLst>
                                        <p:tav tm="0">
                                          <p:val>
                                            <p:strVal val="#ppt_x"/>
                                          </p:val>
                                        </p:tav>
                                        <p:tav tm="100000">
                                          <p:val>
                                            <p:strVal val="#ppt_x"/>
                                          </p:val>
                                        </p:tav>
                                      </p:tavLst>
                                    </p:anim>
                                    <p:anim calcmode="lin" valueType="num">
                                      <p:cBhvr>
                                        <p:cTn id="15" dur="125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50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250"/>
                                        <p:tgtEl>
                                          <p:spTgt spid="4"/>
                                        </p:tgtEl>
                                      </p:cBhvr>
                                    </p:animEffect>
                                    <p:anim calcmode="lin" valueType="num">
                                      <p:cBhvr>
                                        <p:cTn id="20" dur="1250" fill="hold"/>
                                        <p:tgtEl>
                                          <p:spTgt spid="4"/>
                                        </p:tgtEl>
                                        <p:attrNameLst>
                                          <p:attrName>ppt_x</p:attrName>
                                        </p:attrNameLst>
                                      </p:cBhvr>
                                      <p:tavLst>
                                        <p:tav tm="0">
                                          <p:val>
                                            <p:strVal val="#ppt_x"/>
                                          </p:val>
                                        </p:tav>
                                        <p:tav tm="100000">
                                          <p:val>
                                            <p:strVal val="#ppt_x"/>
                                          </p:val>
                                        </p:tav>
                                      </p:tavLst>
                                    </p:anim>
                                    <p:anim calcmode="lin" valueType="num">
                                      <p:cBhvr>
                                        <p:cTn id="21" dur="1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File:Barbegal mill 02.jpg"/>
          <p:cNvPicPr>
            <a:picLocks noChangeAspect="1" noChangeArrowheads="1"/>
          </p:cNvPicPr>
          <p:nvPr/>
        </p:nvPicPr>
        <p:blipFill>
          <a:blip r:embed="rId2" cstate="print"/>
          <a:srcRect/>
          <a:stretch>
            <a:fillRect/>
          </a:stretch>
        </p:blipFill>
        <p:spPr bwMode="auto">
          <a:xfrm>
            <a:off x="0" y="1376772"/>
            <a:ext cx="9144000" cy="5481228"/>
          </a:xfrm>
          <a:prstGeom prst="rect">
            <a:avLst/>
          </a:prstGeom>
          <a:noFill/>
        </p:spPr>
      </p:pic>
      <p:pic>
        <p:nvPicPr>
          <p:cNvPr id="5" name="Inhaltsplatzhalter 4" descr="100_5830.JPG"/>
          <p:cNvPicPr>
            <a:picLocks noGrp="1" noChangeAspect="1"/>
          </p:cNvPicPr>
          <p:nvPr>
            <p:ph idx="4294967295"/>
          </p:nvPr>
        </p:nvPicPr>
        <p:blipFill>
          <a:blip r:embed="rId3" cstate="print"/>
          <a:stretch>
            <a:fillRect/>
          </a:stretch>
        </p:blipFill>
        <p:spPr>
          <a:xfrm>
            <a:off x="4788024" y="1529408"/>
            <a:ext cx="3996444" cy="5328592"/>
          </a:xfrm>
          <a:prstGeom prst="rect">
            <a:avLst/>
          </a:prstGeom>
          <a:ln>
            <a:solidFill>
              <a:schemeClr val="accent2">
                <a:lumMod val="20000"/>
                <a:lumOff val="80000"/>
              </a:schemeClr>
            </a:solidFill>
          </a:ln>
        </p:spPr>
      </p:pic>
      <p:pic>
        <p:nvPicPr>
          <p:cNvPr id="6" name="Grafik 5" descr="100_5829.JPG"/>
          <p:cNvPicPr>
            <a:picLocks noChangeAspect="1"/>
          </p:cNvPicPr>
          <p:nvPr/>
        </p:nvPicPr>
        <p:blipFill>
          <a:blip r:embed="rId4" cstate="print">
            <a:extLst>
              <a:ext uri="{BEBA8EAE-BF5A-486C-A8C5-ECC9F3942E4B}">
                <a14:imgProps xmlns:a14="http://schemas.microsoft.com/office/drawing/2010/main">
                  <a14:imgLayer r:embed="rId5">
                    <a14:imgEffect>
                      <a14:brightnessContrast bright="20000" contrast="20000"/>
                    </a14:imgEffect>
                  </a14:imgLayer>
                </a14:imgProps>
              </a:ext>
            </a:extLst>
          </a:blip>
          <a:stretch>
            <a:fillRect/>
          </a:stretch>
        </p:blipFill>
        <p:spPr>
          <a:xfrm>
            <a:off x="571403" y="1196752"/>
            <a:ext cx="4032448" cy="5376597"/>
          </a:xfrm>
          <a:prstGeom prst="rect">
            <a:avLst/>
          </a:prstGeom>
          <a:ln>
            <a:solidFill>
              <a:schemeClr val="accent2">
                <a:lumMod val="20000"/>
                <a:lumOff val="80000"/>
              </a:schemeClr>
            </a:solidFill>
          </a:ln>
        </p:spPr>
      </p:pic>
      <p:sp>
        <p:nvSpPr>
          <p:cNvPr id="2" name="Title 1"/>
          <p:cNvSpPr>
            <a:spLocks noGrp="1"/>
          </p:cNvSpPr>
          <p:nvPr>
            <p:ph type="title"/>
          </p:nvPr>
        </p:nvSpPr>
        <p:spPr/>
        <p:txBody>
          <a:bodyPr/>
          <a:lstStyle/>
          <a:p>
            <a:r>
              <a:rPr lang="en-GB" dirty="0"/>
              <a:t>Food at Industrial Scale</a:t>
            </a:r>
            <a:endParaRPr lang="de-DE" dirty="0"/>
          </a:p>
        </p:txBody>
      </p:sp>
    </p:spTree>
    <p:extLst>
      <p:ext uri="{BB962C8B-B14F-4D97-AF65-F5344CB8AC3E}">
        <p14:creationId xmlns:p14="http://schemas.microsoft.com/office/powerpoint/2010/main" val="36153601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25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Industrial Scale: Bakery</a:t>
            </a:r>
          </a:p>
        </p:txBody>
      </p:sp>
      <p:sp>
        <p:nvSpPr>
          <p:cNvPr id="3" name="Inhaltsplatzhalter 2"/>
          <p:cNvSpPr>
            <a:spLocks noGrp="1"/>
          </p:cNvSpPr>
          <p:nvPr>
            <p:ph idx="4294967295"/>
          </p:nvPr>
        </p:nvSpPr>
        <p:spPr>
          <a:xfrm>
            <a:off x="611560" y="5805264"/>
            <a:ext cx="5015753" cy="1052736"/>
          </a:xfrm>
          <a:prstGeom prst="rect">
            <a:avLst/>
          </a:prstGeom>
        </p:spPr>
        <p:txBody>
          <a:bodyPr/>
          <a:lstStyle/>
          <a:p>
            <a:r>
              <a:rPr lang="en-GB" dirty="0" err="1"/>
              <a:t>Pompei</a:t>
            </a:r>
            <a:endParaRPr lang="en-GB" dirty="0"/>
          </a:p>
        </p:txBody>
      </p:sp>
      <p:pic>
        <p:nvPicPr>
          <p:cNvPr id="1026" name="Picture 2" descr="http://factsanddetails.com/media/2/20120226-Pompei%20bakery%202.jpg"/>
          <p:cNvPicPr>
            <a:picLocks noChangeAspect="1" noChangeArrowheads="1"/>
          </p:cNvPicPr>
          <p:nvPr/>
        </p:nvPicPr>
        <p:blipFill>
          <a:blip r:embed="rId2" cstate="print"/>
          <a:srcRect/>
          <a:stretch>
            <a:fillRect/>
          </a:stretch>
        </p:blipFill>
        <p:spPr bwMode="auto">
          <a:xfrm>
            <a:off x="0" y="1844824"/>
            <a:ext cx="5074110" cy="38164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8" name="Picture 4" descr="http://www.bbc.co.uk/history/ancient/romans/images/gal_daily_baking.jpg"/>
          <p:cNvPicPr>
            <a:picLocks noChangeAspect="1" noChangeArrowheads="1"/>
          </p:cNvPicPr>
          <p:nvPr/>
        </p:nvPicPr>
        <p:blipFill>
          <a:blip r:embed="rId3" cstate="print"/>
          <a:srcRect/>
          <a:stretch>
            <a:fillRect/>
          </a:stretch>
        </p:blipFill>
        <p:spPr bwMode="auto">
          <a:xfrm>
            <a:off x="5138915" y="1700808"/>
            <a:ext cx="4005085" cy="4536504"/>
          </a:xfrm>
          <a:prstGeom prst="rect">
            <a:avLst/>
          </a:prstGeom>
          <a:noFill/>
        </p:spPr>
      </p:pic>
    </p:spTree>
    <p:extLst>
      <p:ext uri="{BB962C8B-B14F-4D97-AF65-F5344CB8AC3E}">
        <p14:creationId xmlns:p14="http://schemas.microsoft.com/office/powerpoint/2010/main" val="375740244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6" name="Picture 4" descr="http://visitingtheancients.com/blog/wp-content/uploads/2010/02/800px-Sarcophagus_milling_scene_-_vatican_museum-e1266635036576.jpg"/>
          <p:cNvPicPr>
            <a:picLocks noChangeAspect="1" noChangeArrowheads="1"/>
          </p:cNvPicPr>
          <p:nvPr/>
        </p:nvPicPr>
        <p:blipFill>
          <a:blip r:embed="rId2" cstate="print"/>
          <a:srcRect/>
          <a:stretch>
            <a:fillRect/>
          </a:stretch>
        </p:blipFill>
        <p:spPr bwMode="auto">
          <a:xfrm>
            <a:off x="69188" y="1628800"/>
            <a:ext cx="6519036" cy="51490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el 1"/>
          <p:cNvSpPr>
            <a:spLocks noGrp="1"/>
          </p:cNvSpPr>
          <p:nvPr>
            <p:ph type="title"/>
          </p:nvPr>
        </p:nvSpPr>
        <p:spPr/>
        <p:txBody>
          <a:bodyPr/>
          <a:lstStyle/>
          <a:p>
            <a:r>
              <a:rPr lang="en-GB" dirty="0"/>
              <a:t>Industrial Scale: Bakery</a:t>
            </a:r>
          </a:p>
        </p:txBody>
      </p:sp>
      <p:sp>
        <p:nvSpPr>
          <p:cNvPr id="3" name="Inhaltsplatzhalter 2"/>
          <p:cNvSpPr>
            <a:spLocks noGrp="1"/>
          </p:cNvSpPr>
          <p:nvPr>
            <p:ph idx="4294967295"/>
          </p:nvPr>
        </p:nvSpPr>
        <p:spPr>
          <a:xfrm>
            <a:off x="4119001" y="1124745"/>
            <a:ext cx="5015753" cy="5206888"/>
          </a:xfrm>
          <a:prstGeom prst="rect">
            <a:avLst/>
          </a:prstGeom>
        </p:spPr>
        <p:txBody>
          <a:bodyPr/>
          <a:lstStyle/>
          <a:p>
            <a:pPr algn="r"/>
            <a:r>
              <a:rPr lang="en-GB" dirty="0"/>
              <a:t>And outside Italy….?</a:t>
            </a:r>
          </a:p>
          <a:p>
            <a:pPr algn="r"/>
            <a:r>
              <a:rPr lang="en-GB" dirty="0"/>
              <a:t>In the provinces,</a:t>
            </a:r>
            <a:br>
              <a:rPr lang="en-GB" dirty="0"/>
            </a:br>
            <a:r>
              <a:rPr lang="en-GB" dirty="0"/>
              <a:t>in the army…?</a:t>
            </a:r>
          </a:p>
          <a:p>
            <a:pPr algn="r"/>
            <a:endParaRPr lang="en-GB" dirty="0"/>
          </a:p>
        </p:txBody>
      </p:sp>
      <p:sp>
        <p:nvSpPr>
          <p:cNvPr id="6" name="Inhaltsplatzhalter 2"/>
          <p:cNvSpPr txBox="1">
            <a:spLocks/>
          </p:cNvSpPr>
          <p:nvPr/>
        </p:nvSpPr>
        <p:spPr>
          <a:xfrm>
            <a:off x="611560" y="5805264"/>
            <a:ext cx="5015753" cy="105273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en-GB" sz="2200" b="0" i="0" u="none" strike="noStrike" kern="1200" cap="none" spc="0" normalizeH="0" baseline="0" noProof="0">
                <a:ln>
                  <a:noFill/>
                </a:ln>
                <a:gradFill>
                  <a:gsLst>
                    <a:gs pos="0">
                      <a:schemeClr val="bg1"/>
                    </a:gs>
                    <a:gs pos="90000">
                      <a:schemeClr val="bg2">
                        <a:lumMod val="90000"/>
                      </a:schemeClr>
                    </a:gs>
                  </a:gsLst>
                  <a:lin ang="5400000" scaled="0"/>
                </a:gradFill>
                <a:effectLst/>
                <a:uLnTx/>
                <a:uFillTx/>
                <a:latin typeface="+mn-lt"/>
                <a:ea typeface="+mn-ea"/>
                <a:cs typeface="+mn-cs"/>
              </a:rPr>
              <a:t>Pompei</a:t>
            </a: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27702" y="2420888"/>
            <a:ext cx="3105818" cy="4133876"/>
          </a:xfrm>
          <a:prstGeom prst="rect">
            <a:avLst/>
          </a:prstGeom>
        </p:spPr>
      </p:pic>
      <p:sp>
        <p:nvSpPr>
          <p:cNvPr id="8" name="TextBox 7"/>
          <p:cNvSpPr txBox="1"/>
          <p:nvPr/>
        </p:nvSpPr>
        <p:spPr>
          <a:xfrm>
            <a:off x="5870456" y="6500896"/>
            <a:ext cx="2520280" cy="276999"/>
          </a:xfrm>
          <a:prstGeom prst="rect">
            <a:avLst/>
          </a:prstGeom>
          <a:noFill/>
        </p:spPr>
        <p:txBody>
          <a:bodyPr wrap="square" rtlCol="0">
            <a:spAutoFit/>
          </a:bodyPr>
          <a:lstStyle/>
          <a:p>
            <a:pPr algn="r"/>
            <a:r>
              <a:rPr lang="en-GB" sz="1200" dirty="0"/>
              <a:t>1</a:t>
            </a:r>
            <a:r>
              <a:rPr lang="en-GB" sz="1200" baseline="30000" dirty="0"/>
              <a:t>st</a:t>
            </a:r>
            <a:r>
              <a:rPr lang="en-GB" sz="1200" dirty="0"/>
              <a:t>-c. AD hand mill</a:t>
            </a:r>
          </a:p>
        </p:txBody>
      </p:sp>
    </p:spTree>
    <p:extLst>
      <p:ext uri="{BB962C8B-B14F-4D97-AF65-F5344CB8AC3E}">
        <p14:creationId xmlns:p14="http://schemas.microsoft.com/office/powerpoint/2010/main" val="6355849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75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encrypted-tbn0.gstatic.com/images?q=tbn:ANd9GcSuxlFVyUCffknsbG-TeNYFUX8ogCIIYW1UQ3zby1lOoj1J7Syl"/>
          <p:cNvPicPr>
            <a:picLocks noChangeAspect="1" noChangeArrowheads="1"/>
          </p:cNvPicPr>
          <p:nvPr/>
        </p:nvPicPr>
        <p:blipFill rotWithShape="1">
          <a:blip r:embed="rId2">
            <a:extLst>
              <a:ext uri="{28A0092B-C50C-407E-A947-70E740481C1C}">
                <a14:useLocalDpi xmlns:a14="http://schemas.microsoft.com/office/drawing/2010/main" val="0"/>
              </a:ext>
            </a:extLst>
          </a:blip>
          <a:srcRect t="3333" b="6951"/>
          <a:stretch/>
        </p:blipFill>
        <p:spPr bwMode="auto">
          <a:xfrm>
            <a:off x="0" y="44624"/>
            <a:ext cx="9144000" cy="678827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3"/>
          </p:nvPr>
        </p:nvSpPr>
        <p:spPr>
          <a:xfrm>
            <a:off x="179512" y="799226"/>
            <a:ext cx="4507606" cy="1173872"/>
          </a:xfr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a:normAutofit lnSpcReduction="10000"/>
          </a:bodyPr>
          <a:lstStyle/>
          <a:p>
            <a:r>
              <a:rPr lang="de-DE" sz="2400" b="1" dirty="0">
                <a:solidFill>
                  <a:schemeClr val="accent6">
                    <a:lumMod val="20000"/>
                    <a:lumOff val="80000"/>
                  </a:schemeClr>
                </a:solidFill>
                <a:effectLst>
                  <a:outerShdw blurRad="38100" dist="38100" dir="2700000" algn="tl">
                    <a:srgbClr val="000000">
                      <a:alpha val="43137"/>
                    </a:srgbClr>
                  </a:outerShdw>
                </a:effectLst>
              </a:rPr>
              <a:t>Was it possible to </a:t>
            </a:r>
            <a:r>
              <a:rPr lang="de-DE" sz="2400" b="1" dirty="0" err="1">
                <a:solidFill>
                  <a:schemeClr val="accent6">
                    <a:lumMod val="20000"/>
                    <a:lumOff val="80000"/>
                  </a:schemeClr>
                </a:solidFill>
                <a:effectLst>
                  <a:outerShdw blurRad="38100" dist="38100" dir="2700000" algn="tl">
                    <a:srgbClr val="000000">
                      <a:alpha val="43137"/>
                    </a:srgbClr>
                  </a:outerShdw>
                </a:effectLst>
              </a:rPr>
              <a:t>feed</a:t>
            </a:r>
            <a:r>
              <a:rPr lang="de-DE" sz="2400" b="1" dirty="0">
                <a:solidFill>
                  <a:schemeClr val="accent6">
                    <a:lumMod val="20000"/>
                    <a:lumOff val="80000"/>
                  </a:schemeClr>
                </a:solidFill>
                <a:effectLst>
                  <a:outerShdw blurRad="38100" dist="38100" dir="2700000" algn="tl">
                    <a:srgbClr val="000000">
                      <a:alpha val="43137"/>
                    </a:srgbClr>
                  </a:outerShdw>
                </a:effectLst>
              </a:rPr>
              <a:t> </a:t>
            </a:r>
            <a:r>
              <a:rPr lang="de-DE" sz="2400" b="1" dirty="0" err="1">
                <a:solidFill>
                  <a:schemeClr val="accent6">
                    <a:lumMod val="20000"/>
                    <a:lumOff val="80000"/>
                  </a:schemeClr>
                </a:solidFill>
                <a:effectLst>
                  <a:outerShdw blurRad="38100" dist="38100" dir="2700000" algn="tl">
                    <a:srgbClr val="000000">
                      <a:alpha val="43137"/>
                    </a:srgbClr>
                  </a:outerShdw>
                </a:effectLst>
              </a:rPr>
              <a:t>the</a:t>
            </a:r>
            <a:r>
              <a:rPr lang="de-DE" sz="2400" b="1" dirty="0">
                <a:solidFill>
                  <a:schemeClr val="accent6">
                    <a:lumMod val="20000"/>
                    <a:lumOff val="80000"/>
                  </a:schemeClr>
                </a:solidFill>
                <a:effectLst>
                  <a:outerShdw blurRad="38100" dist="38100" dir="2700000" algn="tl">
                    <a:srgbClr val="000000">
                      <a:alpha val="43137"/>
                    </a:srgbClr>
                  </a:outerShdw>
                </a:effectLst>
              </a:rPr>
              <a:t> Roman empire without an economic policy?</a:t>
            </a:r>
          </a:p>
        </p:txBody>
      </p:sp>
      <p:sp>
        <p:nvSpPr>
          <p:cNvPr id="7" name="Content Placeholder 3"/>
          <p:cNvSpPr txBox="1">
            <a:spLocks/>
          </p:cNvSpPr>
          <p:nvPr/>
        </p:nvSpPr>
        <p:spPr>
          <a:xfrm rot="21334304">
            <a:off x="612276" y="2909104"/>
            <a:ext cx="4778916" cy="2068563"/>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fontScale="925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r>
              <a:rPr lang="de-DE" sz="2400" b="1" dirty="0">
                <a:solidFill>
                  <a:schemeClr val="accent6">
                    <a:lumMod val="20000"/>
                    <a:lumOff val="80000"/>
                  </a:schemeClr>
                </a:solidFill>
                <a:effectLst>
                  <a:outerShdw blurRad="38100" dist="38100" dir="2700000" algn="tl">
                    <a:srgbClr val="000000">
                      <a:alpha val="43137"/>
                    </a:srgbClr>
                  </a:outerShdw>
                </a:effectLst>
              </a:rPr>
              <a:t>Roman Empire (1st-3rd c. AD) </a:t>
            </a:r>
          </a:p>
          <a:p>
            <a:pPr marL="342900" indent="-342900">
              <a:buFont typeface="Arial" panose="020B0604020202020204" pitchFamily="34" charset="0"/>
              <a:buChar char="•"/>
            </a:pPr>
            <a:r>
              <a:rPr lang="de-DE" sz="2400" b="1" dirty="0">
                <a:solidFill>
                  <a:schemeClr val="accent6">
                    <a:lumMod val="20000"/>
                    <a:lumOff val="80000"/>
                  </a:schemeClr>
                </a:solidFill>
                <a:effectLst>
                  <a:outerShdw blurRad="38100" dist="38100" dir="2700000" algn="tl">
                    <a:srgbClr val="000000">
                      <a:alpha val="43137"/>
                    </a:srgbClr>
                  </a:outerShdw>
                </a:effectLst>
              </a:rPr>
              <a:t>a more efficient food </a:t>
            </a:r>
            <a:r>
              <a:rPr lang="de-DE" sz="2400" b="1" dirty="0" err="1">
                <a:solidFill>
                  <a:schemeClr val="accent6">
                    <a:lumMod val="20000"/>
                    <a:lumOff val="80000"/>
                  </a:schemeClr>
                </a:solidFill>
                <a:effectLst>
                  <a:outerShdw blurRad="38100" dist="38100" dir="2700000" algn="tl">
                    <a:srgbClr val="000000">
                      <a:alpha val="43137"/>
                    </a:srgbClr>
                  </a:outerShdw>
                </a:effectLst>
              </a:rPr>
              <a:t>production</a:t>
            </a:r>
            <a:r>
              <a:rPr lang="de-DE" sz="2400" b="1" dirty="0">
                <a:solidFill>
                  <a:schemeClr val="accent6">
                    <a:lumMod val="20000"/>
                    <a:lumOff val="80000"/>
                  </a:schemeClr>
                </a:solidFill>
                <a:effectLst>
                  <a:outerShdw blurRad="38100" dist="38100" dir="2700000" algn="tl">
                    <a:srgbClr val="000000">
                      <a:alpha val="43137"/>
                    </a:srgbClr>
                  </a:outerShdw>
                </a:effectLst>
              </a:rPr>
              <a:t>?</a:t>
            </a:r>
          </a:p>
          <a:p>
            <a:pPr marL="342900" indent="-342900">
              <a:buFont typeface="Arial" panose="020B0604020202020204" pitchFamily="34" charset="0"/>
              <a:buChar char="•"/>
            </a:pPr>
            <a:r>
              <a:rPr lang="de-DE" sz="2400" b="1" dirty="0" err="1">
                <a:solidFill>
                  <a:schemeClr val="accent6">
                    <a:lumMod val="20000"/>
                    <a:lumOff val="80000"/>
                  </a:schemeClr>
                </a:solidFill>
                <a:effectLst>
                  <a:outerShdw blurRad="38100" dist="38100" dir="2700000" algn="tl">
                    <a:srgbClr val="000000">
                      <a:alpha val="43137"/>
                    </a:srgbClr>
                  </a:outerShdw>
                </a:effectLst>
              </a:rPr>
              <a:t>better</a:t>
            </a:r>
            <a:r>
              <a:rPr lang="de-DE" sz="2400" b="1" dirty="0">
                <a:solidFill>
                  <a:schemeClr val="accent6">
                    <a:lumMod val="20000"/>
                    <a:lumOff val="80000"/>
                  </a:schemeClr>
                </a:solidFill>
                <a:effectLst>
                  <a:outerShdw blurRad="38100" dist="38100" dir="2700000" algn="tl">
                    <a:srgbClr val="000000">
                      <a:alpha val="43137"/>
                    </a:srgbClr>
                  </a:outerShdw>
                </a:effectLst>
              </a:rPr>
              <a:t> </a:t>
            </a:r>
            <a:r>
              <a:rPr lang="de-DE" sz="2400" b="1" dirty="0" err="1">
                <a:solidFill>
                  <a:schemeClr val="accent6">
                    <a:lumMod val="20000"/>
                    <a:lumOff val="80000"/>
                  </a:schemeClr>
                </a:solidFill>
                <a:effectLst>
                  <a:outerShdw blurRad="38100" dist="38100" dir="2700000" algn="tl">
                    <a:srgbClr val="000000">
                      <a:alpha val="43137"/>
                    </a:srgbClr>
                  </a:outerShdw>
                </a:effectLst>
              </a:rPr>
              <a:t>infrastructure</a:t>
            </a:r>
            <a:endParaRPr lang="de-DE" sz="2400" b="1" dirty="0">
              <a:solidFill>
                <a:schemeClr val="accent6">
                  <a:lumMod val="20000"/>
                  <a:lumOff val="80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de-DE" sz="2400" b="1" dirty="0">
                <a:solidFill>
                  <a:schemeClr val="accent6">
                    <a:lumMod val="20000"/>
                    <a:lumOff val="80000"/>
                  </a:schemeClr>
                </a:solidFill>
                <a:effectLst>
                  <a:outerShdw blurRad="38100" dist="38100" dir="2700000" algn="tl">
                    <a:srgbClr val="000000">
                      <a:alpha val="43137"/>
                    </a:srgbClr>
                  </a:outerShdw>
                </a:effectLst>
              </a:rPr>
              <a:t>regional </a:t>
            </a:r>
            <a:r>
              <a:rPr lang="de-DE" sz="2400" b="1" dirty="0" err="1">
                <a:solidFill>
                  <a:schemeClr val="accent6">
                    <a:lumMod val="20000"/>
                    <a:lumOff val="80000"/>
                  </a:schemeClr>
                </a:solidFill>
                <a:effectLst>
                  <a:outerShdw blurRad="38100" dist="38100" dir="2700000" algn="tl">
                    <a:srgbClr val="000000">
                      <a:alpha val="43137"/>
                    </a:srgbClr>
                  </a:outerShdw>
                </a:effectLst>
              </a:rPr>
              <a:t>interdependency</a:t>
            </a:r>
            <a:endParaRPr lang="de-DE" sz="2400" b="1" dirty="0">
              <a:solidFill>
                <a:schemeClr val="accent6">
                  <a:lumMod val="20000"/>
                  <a:lumOff val="80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de-DE" sz="2400" b="1" dirty="0">
              <a:solidFill>
                <a:schemeClr val="accent6">
                  <a:lumMod val="20000"/>
                  <a:lumOff val="80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de-DE" sz="2400" b="1" dirty="0">
              <a:solidFill>
                <a:schemeClr val="accent6">
                  <a:lumMod val="20000"/>
                  <a:lumOff val="80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de-DE" sz="2400" b="1" dirty="0">
              <a:solidFill>
                <a:schemeClr val="accent6">
                  <a:lumMod val="20000"/>
                  <a:lumOff val="80000"/>
                </a:schemeClr>
              </a:solidFill>
              <a:effectLst>
                <a:outerShdw blurRad="38100" dist="38100" dir="2700000" algn="tl">
                  <a:srgbClr val="000000">
                    <a:alpha val="43137"/>
                  </a:srgbClr>
                </a:outerShdw>
              </a:effectLst>
            </a:endParaRPr>
          </a:p>
        </p:txBody>
      </p:sp>
      <p:sp>
        <p:nvSpPr>
          <p:cNvPr id="8" name="Content Placeholder 3"/>
          <p:cNvSpPr txBox="1">
            <a:spLocks/>
          </p:cNvSpPr>
          <p:nvPr/>
        </p:nvSpPr>
        <p:spPr>
          <a:xfrm rot="210412">
            <a:off x="5774213" y="3816728"/>
            <a:ext cx="3304903" cy="1475294"/>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pPr algn="ctr"/>
            <a:r>
              <a:rPr lang="de-DE" sz="2400" b="1" dirty="0">
                <a:solidFill>
                  <a:schemeClr val="accent6">
                    <a:lumMod val="20000"/>
                    <a:lumOff val="80000"/>
                  </a:schemeClr>
                </a:solidFill>
                <a:effectLst>
                  <a:outerShdw blurRad="38100" dist="38100" dir="2700000" algn="tl">
                    <a:srgbClr val="000000">
                      <a:alpha val="43137"/>
                    </a:srgbClr>
                  </a:outerShdw>
                </a:effectLst>
              </a:rPr>
              <a:t>Government control? </a:t>
            </a:r>
          </a:p>
          <a:p>
            <a:pPr algn="ctr"/>
            <a:r>
              <a:rPr lang="de-DE" sz="2400" b="1" dirty="0">
                <a:solidFill>
                  <a:schemeClr val="accent6">
                    <a:lumMod val="20000"/>
                    <a:lumOff val="80000"/>
                  </a:schemeClr>
                </a:solidFill>
                <a:effectLst>
                  <a:outerShdw blurRad="38100" dist="38100" dir="2700000" algn="tl">
                    <a:srgbClr val="000000">
                      <a:alpha val="43137"/>
                    </a:srgbClr>
                  </a:outerShdw>
                </a:effectLst>
              </a:rPr>
              <a:t>Private initiative? </a:t>
            </a:r>
          </a:p>
          <a:p>
            <a:pPr algn="ctr"/>
            <a:r>
              <a:rPr lang="de-DE" sz="2400" b="1" dirty="0">
                <a:solidFill>
                  <a:schemeClr val="accent6">
                    <a:lumMod val="20000"/>
                    <a:lumOff val="80000"/>
                  </a:schemeClr>
                </a:solidFill>
                <a:effectLst>
                  <a:outerShdw blurRad="38100" dist="38100" dir="2700000" algn="tl">
                    <a:srgbClr val="000000">
                      <a:alpha val="43137"/>
                    </a:srgbClr>
                  </a:outerShdw>
                </a:effectLst>
              </a:rPr>
              <a:t>Market forces? </a:t>
            </a:r>
          </a:p>
        </p:txBody>
      </p:sp>
      <p:sp>
        <p:nvSpPr>
          <p:cNvPr id="9" name="Title 2"/>
          <p:cNvSpPr>
            <a:spLocks noGrp="1"/>
          </p:cNvSpPr>
          <p:nvPr>
            <p:ph type="title"/>
          </p:nvPr>
        </p:nvSpPr>
        <p:spPr>
          <a:xfrm>
            <a:off x="352426" y="228600"/>
            <a:ext cx="7680960" cy="608112"/>
          </a:xfrm>
        </p:spPr>
        <p:txBody>
          <a:bodyPr>
            <a:normAutofit fontScale="90000"/>
          </a:bodyPr>
          <a:lstStyle/>
          <a:p>
            <a:pPr algn="ctr"/>
            <a:r>
              <a:rPr lang="de-DE" b="1" dirty="0">
                <a:solidFill>
                  <a:srgbClr val="00B0F0"/>
                </a:solidFill>
                <a:effectLst>
                  <a:outerShdw blurRad="38100" dist="38100" dir="2700000" algn="tl">
                    <a:srgbClr val="000000">
                      <a:alpha val="43137"/>
                    </a:srgbClr>
                  </a:outerShdw>
                </a:effectLst>
              </a:rPr>
              <a:t>Summary…</a:t>
            </a:r>
            <a:endParaRPr lang="de-DE" b="1" dirty="0">
              <a:solidFill>
                <a:srgbClr val="00B0F0"/>
              </a:solidFill>
              <a:effectLst>
                <a:outerShdw blurRad="38100" dist="38100" dir="2700000" algn="tl">
                  <a:srgbClr val="000000">
                    <a:alpha val="43137"/>
                  </a:srgbClr>
                </a:outerShdw>
              </a:effectLst>
              <a:highlight>
                <a:srgbClr val="FFFF00"/>
              </a:highlight>
            </a:endParaRPr>
          </a:p>
        </p:txBody>
      </p:sp>
    </p:spTree>
    <p:extLst>
      <p:ext uri="{BB962C8B-B14F-4D97-AF65-F5344CB8AC3E}">
        <p14:creationId xmlns:p14="http://schemas.microsoft.com/office/powerpoint/2010/main" val="325861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10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100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7" grpId="0" animBg="1"/>
      <p:bldP spid="8"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rotWithShape="1">
          <a:blip r:embed="rId2">
            <a:extLst>
              <a:ext uri="{28A0092B-C50C-407E-A947-70E740481C1C}">
                <a14:useLocalDpi xmlns:a14="http://schemas.microsoft.com/office/drawing/2010/main" val="0"/>
              </a:ext>
            </a:extLst>
          </a:blip>
          <a:srcRect t="3333" b="6951"/>
          <a:stretch/>
        </p:blipFill>
        <p:spPr bwMode="auto">
          <a:xfrm>
            <a:off x="0" y="44624"/>
            <a:ext cx="9144000" cy="6788273"/>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a:xfrm>
            <a:off x="611560" y="2564904"/>
            <a:ext cx="7680960" cy="1066800"/>
          </a:xfrm>
        </p:spPr>
        <p:txBody>
          <a:bodyPr/>
          <a:lstStyle/>
          <a:p>
            <a:pPr algn="ctr"/>
            <a:r>
              <a:rPr lang="de-DE" b="1" dirty="0" err="1">
                <a:effectLst>
                  <a:outerShdw blurRad="38100" dist="38100" dir="2700000" algn="tl">
                    <a:srgbClr val="000000">
                      <a:alpha val="43137"/>
                    </a:srgbClr>
                  </a:outerShdw>
                </a:effectLst>
              </a:rPr>
              <a:t>Thank</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you</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very</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much</a:t>
            </a:r>
            <a:r>
              <a:rPr lang="de-DE" b="1" dirty="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2228757216"/>
      </p:ext>
    </p:extLst>
  </p:cSld>
  <p:clrMapOvr>
    <a:masterClrMapping/>
  </p:clrMapOvr>
  <p:transition spd="slow">
    <p:randomBar dir="vert"/>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Eigene Dateien\TEACHING MATERIAL\CITIES &amp; SETTLEMENTS\AUGUSTUS ROM\Augustus Statue Primaporta 19 17 B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605" b="99783" l="2400" r="89943">
                        <a14:foregroundMark x1="65714" y1="7236" x2="65714" y2="7236"/>
                        <a14:foregroundMark x1="79657" y1="93488" x2="79657" y2="93488"/>
                        <a14:foregroundMark x1="80800" y1="99855" x2="80800" y2="99855"/>
                        <a14:foregroundMark x1="20571" y1="18090" x2="20571" y2="18090"/>
                        <a14:foregroundMark x1="8343" y1="8828" x2="8343" y2="8828"/>
                        <a14:foregroundMark x1="5143" y1="3907" x2="5143" y2="3907"/>
                        <a14:foregroundMark x1="86400" y1="13459" x2="86400" y2="13459"/>
                        <a14:foregroundMark x1="87429" y1="9913" x2="87429" y2="9913"/>
                        <a14:foregroundMark x1="87429" y1="7453" x2="87429" y2="7453"/>
                        <a14:foregroundMark x1="2400" y1="2605" x2="2400" y2="2605"/>
                        <a14:foregroundMark x1="86400" y1="74819" x2="86400" y2="74819"/>
                        <a14:foregroundMark x1="87429" y1="69103" x2="87429" y2="69103"/>
                        <a14:backgroundMark x1="37714" y1="94790" x2="37714" y2="94790"/>
                        <a14:backgroundMark x1="69143" y1="83936" x2="69143" y2="83936"/>
                        <a14:backgroundMark x1="67429" y1="91462" x2="67429" y2="91462"/>
                        <a14:backgroundMark x1="88457" y1="85456" x2="88457" y2="85456"/>
                        <a14:backgroundMark x1="35543" y1="79522" x2="35543" y2="79522"/>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41814"/>
            <a:ext cx="4211960" cy="66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7" name="Picture 9" descr="C:\Eigene Dateien\TEACHING MATERIAL\CITIES &amp; SETTLEMENTS\4 Sitzung Autun Bibracte und Co\Tarragona Rekonstruktion.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90" y="613172"/>
            <a:ext cx="9119209" cy="6244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6336196" y="5457418"/>
            <a:ext cx="2664296" cy="707886"/>
          </a:xfrm>
          <a:prstGeom prst="rect">
            <a:avLst/>
          </a:prstGeom>
          <a:noFill/>
        </p:spPr>
        <p:txBody>
          <a:bodyPr wrap="square" rtlCol="0">
            <a:spAutoFit/>
          </a:bodyPr>
          <a:lstStyle/>
          <a:p>
            <a:pPr algn="r"/>
            <a:r>
              <a:rPr lang="en-GB" sz="2000" dirty="0">
                <a:solidFill>
                  <a:srgbClr val="0070C0"/>
                </a:solidFill>
                <a:effectLst>
                  <a:outerShdw blurRad="38100" dist="38100" dir="2700000" algn="tl">
                    <a:srgbClr val="000000">
                      <a:alpha val="43137"/>
                    </a:srgbClr>
                  </a:outerShdw>
                </a:effectLst>
              </a:rPr>
              <a:t>The height of the </a:t>
            </a:r>
            <a:br>
              <a:rPr lang="en-GB" sz="2000" dirty="0">
                <a:solidFill>
                  <a:srgbClr val="0070C0"/>
                </a:solidFill>
                <a:effectLst>
                  <a:outerShdw blurRad="38100" dist="38100" dir="2700000" algn="tl">
                    <a:srgbClr val="000000">
                      <a:alpha val="43137"/>
                    </a:srgbClr>
                  </a:outerShdw>
                </a:effectLst>
              </a:rPr>
            </a:br>
            <a:r>
              <a:rPr lang="en-GB" sz="2000" dirty="0">
                <a:solidFill>
                  <a:srgbClr val="0070C0"/>
                </a:solidFill>
                <a:effectLst>
                  <a:outerShdw blurRad="38100" dist="38100" dir="2700000" algn="tl">
                    <a:srgbClr val="000000">
                      <a:alpha val="43137"/>
                    </a:srgbClr>
                  </a:outerShdw>
                </a:effectLst>
              </a:rPr>
              <a:t>Roman Empire</a:t>
            </a:r>
          </a:p>
        </p:txBody>
      </p:sp>
      <p:sp>
        <p:nvSpPr>
          <p:cNvPr id="9" name="TextBox 8"/>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a:t>
            </a:r>
            <a:r>
              <a:rPr lang="en-GB" i="1" dirty="0" err="1">
                <a:solidFill>
                  <a:srgbClr val="0070C0"/>
                </a:solidFill>
              </a:rPr>
              <a:t>Tarragnoa</a:t>
            </a:r>
            <a:endParaRPr lang="en-GB" i="1" dirty="0">
              <a:solidFill>
                <a:srgbClr val="0070C0"/>
              </a:solidFill>
            </a:endParaRPr>
          </a:p>
        </p:txBody>
      </p:sp>
      <p:pic>
        <p:nvPicPr>
          <p:cNvPr id="10" name="Picture 12" descr="C:\Eigene Dateien\TEACHING MATERIAL\CITIES &amp; SETTLEMENTS\4 Sitzung Autun Bibracte und Co\Tarragona Arch of Bera m1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613172"/>
            <a:ext cx="4625295" cy="3463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 name="Picture 9" descr="C:\Eigene Dateien\TEACHING MATERIAL\CITIES &amp; SETTLEMENTS\Roman Nth Africa\Dougga Theater.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28800" y="1700808"/>
            <a:ext cx="7191336" cy="5193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640556"/>
            <a:ext cx="9082658" cy="6244828"/>
          </a:xfrm>
          <a:prstGeom prst="rect">
            <a:avLst/>
          </a:prstGeom>
        </p:spPr>
      </p:pic>
      <p:sp>
        <p:nvSpPr>
          <p:cNvPr id="13" name="TextBox 12"/>
          <p:cNvSpPr txBox="1"/>
          <p:nvPr/>
        </p:nvSpPr>
        <p:spPr>
          <a:xfrm>
            <a:off x="467544" y="6165304"/>
            <a:ext cx="2160240" cy="369332"/>
          </a:xfrm>
          <a:prstGeom prst="rect">
            <a:avLst/>
          </a:prstGeom>
          <a:noFill/>
        </p:spPr>
        <p:txBody>
          <a:bodyPr wrap="square" rtlCol="0">
            <a:spAutoFit/>
          </a:bodyPr>
          <a:lstStyle/>
          <a:p>
            <a:r>
              <a:rPr lang="en-GB" b="1" dirty="0"/>
              <a:t>Pont du Gard</a:t>
            </a:r>
          </a:p>
        </p:txBody>
      </p:sp>
      <p:sp>
        <p:nvSpPr>
          <p:cNvPr id="2" name="Title 1"/>
          <p:cNvSpPr>
            <a:spLocks noGrp="1"/>
          </p:cNvSpPr>
          <p:nvPr>
            <p:ph type="title"/>
          </p:nvPr>
        </p:nvSpPr>
        <p:spPr/>
        <p:txBody>
          <a:bodyPr/>
          <a:lstStyle/>
          <a:p>
            <a:endParaRPr lang="de-DE"/>
          </a:p>
        </p:txBody>
      </p:sp>
    </p:spTree>
    <p:extLst>
      <p:ext uri="{BB962C8B-B14F-4D97-AF65-F5344CB8AC3E}">
        <p14:creationId xmlns:p14="http://schemas.microsoft.com/office/powerpoint/2010/main" val="41184328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02920" y="530352"/>
            <a:ext cx="8183880" cy="4187952"/>
          </a:xfrm>
          <a:prstGeom prst="rect">
            <a:avLst/>
          </a:prstGeom>
        </p:spPr>
        <p:txBody>
          <a:bodyPr/>
          <a:lstStyle/>
          <a:p>
            <a:r>
              <a:rPr lang="en-GB" dirty="0"/>
              <a:t>Pliny’s canals in Bithynia:</a:t>
            </a:r>
          </a:p>
        </p:txBody>
      </p:sp>
      <p:pic>
        <p:nvPicPr>
          <p:cNvPr id="2050" name="Picture 2" descr="http://www.livius.org/a/1/maps/canal_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96752"/>
            <a:ext cx="4642256" cy="2592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Title 1"/>
          <p:cNvSpPr>
            <a:spLocks noGrp="1"/>
          </p:cNvSpPr>
          <p:nvPr>
            <p:ph type="title"/>
          </p:nvPr>
        </p:nvSpPr>
        <p:spPr>
          <a:xfrm>
            <a:off x="502920" y="4983480"/>
            <a:ext cx="8183880" cy="1051560"/>
          </a:xfrm>
        </p:spPr>
        <p:txBody>
          <a:bodyPr/>
          <a:lstStyle/>
          <a:p>
            <a:r>
              <a:rPr lang="en-GB" dirty="0"/>
              <a:t>Roman state interventions…?</a:t>
            </a:r>
          </a:p>
        </p:txBody>
      </p:sp>
    </p:spTree>
    <p:extLst>
      <p:ext uri="{BB962C8B-B14F-4D97-AF65-F5344CB8AC3E}">
        <p14:creationId xmlns:p14="http://schemas.microsoft.com/office/powerpoint/2010/main" val="3041985267"/>
      </p:ext>
    </p:extLst>
  </p:cSld>
  <p:clrMapOvr>
    <a:masterClrMapping/>
  </p:clrMapOvr>
  <p:transition spd="slow">
    <p:randomBar dir="vert"/>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79512" y="530352"/>
            <a:ext cx="8507288" cy="5058888"/>
          </a:xfrm>
          <a:prstGeom prst="rect">
            <a:avLst/>
          </a:prstGeom>
        </p:spPr>
        <p:txBody>
          <a:bodyPr>
            <a:normAutofit fontScale="92500" lnSpcReduction="20000"/>
          </a:bodyPr>
          <a:lstStyle/>
          <a:p>
            <a:r>
              <a:rPr lang="en-GB" dirty="0"/>
              <a:t>XL: To the Emperor Trajan</a:t>
            </a:r>
            <a:br>
              <a:rPr lang="en-GB" dirty="0"/>
            </a:br>
            <a:r>
              <a:rPr lang="en-GB" dirty="0"/>
              <a:t>When I reflect upon the splendour of your exalted station, and the magnanimity of your spirit, nothing, I am persuaded, can be more suitable to both than to point out to you such works as are worthy of your glorious and immortal name, as being no less useful than magnificent. Bordering upon the territories of the city of Nicomedia is a most extensive lake; over which marbles, fruits, woods, and all kinds of materials, the commodities of the country, are brought over in boats up to the high-road, at little trouble and expense, but from thence are conveyed in carriages to the sea-side, at a much greater charge and with great labour. To remedy this inconvenience, many hands will be in request; but upon such an occasion they cannot be wanting: for the country, and particularly the city, is exceedingly populous; and one may assuredly hope that every person will readily engage in a work which will be of universal benefit. It only remains then to send hither, if you shall think proper, a surveyor or an architect, in order to examine whether the lake lies above the level of the sea; the engineers of this province being of opinion that the former is higher by forty cubits, I find there is in the neighbourhood of this place a large canal, which was cut by a king of this country; but as it is left unfinished, it is uncertain whether it was for the purpose of draining the adjacent fields, or making a communication between the lake and the river. It is equally doubtful too whether the death of the king, or the despair of being able to accomplish the design, prevented the completion of it. If this was the reason, I am so much the more eager and warmly desirous, for the sake of your illustrious character (and I hope you will pardon me the ambition), that you may have the glory of executing what kings could only attempt.</a:t>
            </a:r>
          </a:p>
          <a:p>
            <a:endParaRPr lang="en-GB" dirty="0"/>
          </a:p>
        </p:txBody>
      </p:sp>
      <p:sp>
        <p:nvSpPr>
          <p:cNvPr id="4" name="Title 1"/>
          <p:cNvSpPr>
            <a:spLocks noGrp="1"/>
          </p:cNvSpPr>
          <p:nvPr>
            <p:ph type="title"/>
          </p:nvPr>
        </p:nvSpPr>
        <p:spPr>
          <a:xfrm>
            <a:off x="502920" y="4983480"/>
            <a:ext cx="8183880" cy="1051560"/>
          </a:xfrm>
        </p:spPr>
        <p:txBody>
          <a:bodyPr/>
          <a:lstStyle/>
          <a:p>
            <a:r>
              <a:rPr lang="en-GB" dirty="0"/>
              <a:t>Roman state interventions…?</a:t>
            </a:r>
          </a:p>
        </p:txBody>
      </p:sp>
    </p:spTree>
    <p:extLst>
      <p:ext uri="{BB962C8B-B14F-4D97-AF65-F5344CB8AC3E}">
        <p14:creationId xmlns:p14="http://schemas.microsoft.com/office/powerpoint/2010/main" val="2239671380"/>
      </p:ext>
    </p:extLst>
  </p:cSld>
  <p:clrMapOvr>
    <a:masterClrMapping/>
  </p:clrMapOvr>
  <p:transition spd="slow">
    <p:randomBar dir="vert"/>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02920" y="530352"/>
            <a:ext cx="8183880" cy="5058888"/>
          </a:xfrm>
          <a:prstGeom prst="rect">
            <a:avLst/>
          </a:prstGeom>
        </p:spPr>
        <p:txBody>
          <a:bodyPr>
            <a:normAutofit/>
          </a:bodyPr>
          <a:lstStyle/>
          <a:p>
            <a:r>
              <a:rPr lang="en-GB" dirty="0"/>
              <a:t>Pliny as governor in Bithynia:</a:t>
            </a:r>
          </a:p>
          <a:p>
            <a:r>
              <a:rPr lang="en-GB" i="1" dirty="0"/>
              <a:t>Trajan to Pliny</a:t>
            </a:r>
            <a:br>
              <a:rPr lang="en-GB" i="1" dirty="0"/>
            </a:br>
            <a:r>
              <a:rPr lang="en-GB" i="1" dirty="0"/>
              <a:t>You will remember you were sent into Bithynia for the particular purpose of correcting those many abuses which appeared in need of reform…..</a:t>
            </a:r>
            <a:br>
              <a:rPr lang="en-GB" i="1" dirty="0"/>
            </a:br>
            <a:endParaRPr lang="en-GB" i="1" dirty="0"/>
          </a:p>
          <a:p>
            <a:r>
              <a:rPr lang="en-GB" dirty="0"/>
              <a:t>XLVI - </a:t>
            </a:r>
            <a:r>
              <a:rPr lang="en-GB" i="1" dirty="0"/>
              <a:t>To the Emperor Trajan</a:t>
            </a:r>
            <a:br>
              <a:rPr lang="en-GB" i="1" dirty="0"/>
            </a:br>
            <a:r>
              <a:rPr lang="en-GB" i="1" dirty="0"/>
              <a:t>The citizens of Nicomedia, Sir, have expended three millions three hundred and twenty-nine sesterces in building an aqueduct; but, not being able to finish it, the works are entirely falling to ruin. They made a second attempt in another place, where they laid out two millions. But this likewise is discontinued; so that, after having been at an immense charge to no purpose, they must still be at a further expense, in order to be accommodated with water. I have examined a fine spring from whence the water may be conveyed over arches (as was attempted in their first design) in such a manner that the higher as well as level and low parts of the city may be supplied. (….)</a:t>
            </a:r>
          </a:p>
          <a:p>
            <a:endParaRPr lang="en-GB" i="1" dirty="0"/>
          </a:p>
          <a:p>
            <a:endParaRPr lang="en-GB" dirty="0"/>
          </a:p>
        </p:txBody>
      </p:sp>
      <p:sp>
        <p:nvSpPr>
          <p:cNvPr id="4" name="Title 1"/>
          <p:cNvSpPr>
            <a:spLocks noGrp="1"/>
          </p:cNvSpPr>
          <p:nvPr>
            <p:ph type="title"/>
          </p:nvPr>
        </p:nvSpPr>
        <p:spPr>
          <a:xfrm>
            <a:off x="502920" y="4983480"/>
            <a:ext cx="8183880" cy="1051560"/>
          </a:xfrm>
        </p:spPr>
        <p:txBody>
          <a:bodyPr/>
          <a:lstStyle/>
          <a:p>
            <a:r>
              <a:rPr lang="en-GB" dirty="0"/>
              <a:t>Roman state interventions…?</a:t>
            </a:r>
          </a:p>
        </p:txBody>
      </p:sp>
    </p:spTree>
    <p:extLst>
      <p:ext uri="{BB962C8B-B14F-4D97-AF65-F5344CB8AC3E}">
        <p14:creationId xmlns:p14="http://schemas.microsoft.com/office/powerpoint/2010/main" val="27208581"/>
      </p:ext>
    </p:extLst>
  </p:cSld>
  <p:clrMapOvr>
    <a:masterClrMapping/>
  </p:clrMapOvr>
  <p:transition spd="slow">
    <p:randomBar dir="vert"/>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3" name="Content Placeholder 2"/>
          <p:cNvSpPr>
            <a:spLocks noGrp="1"/>
          </p:cNvSpPr>
          <p:nvPr>
            <p:ph idx="4294967295"/>
          </p:nvPr>
        </p:nvSpPr>
        <p:spPr>
          <a:xfrm>
            <a:off x="755576" y="620688"/>
            <a:ext cx="8229600" cy="4144963"/>
          </a:xfrm>
          <a:prstGeom prst="rect">
            <a:avLst/>
          </a:prstGeom>
        </p:spPr>
        <p:txBody>
          <a:bodyPr/>
          <a:lstStyle/>
          <a:p>
            <a:r>
              <a:rPr lang="en-GB" dirty="0"/>
              <a:t>AD 301</a:t>
            </a:r>
          </a:p>
        </p:txBody>
      </p:sp>
      <p:pic>
        <p:nvPicPr>
          <p:cNvPr id="20482" name="Picture 2" descr="File:Edict on Maximum Prices Diocletian piece in Berlin.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67" b="100000" l="145" r="100000"/>
                    </a14:imgEffect>
                  </a14:imgLayer>
                </a14:imgProps>
              </a:ext>
              <a:ext uri="{28A0092B-C50C-407E-A947-70E740481C1C}">
                <a14:useLocalDpi xmlns:a14="http://schemas.microsoft.com/office/drawing/2010/main" val="0"/>
              </a:ext>
            </a:extLst>
          </a:blip>
          <a:srcRect/>
          <a:stretch>
            <a:fillRect/>
          </a:stretch>
        </p:blipFill>
        <p:spPr bwMode="auto">
          <a:xfrm>
            <a:off x="1331640" y="63592"/>
            <a:ext cx="7812360" cy="6762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509334"/>
      </p:ext>
    </p:extLst>
  </p:cSld>
  <p:clrMapOvr>
    <a:masterClrMapping/>
  </p:clrMapOvr>
  <p:transition spd="slow">
    <p:randomBar dir="vert"/>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5" name="TextBox 4"/>
          <p:cNvSpPr txBox="1"/>
          <p:nvPr/>
        </p:nvSpPr>
        <p:spPr>
          <a:xfrm>
            <a:off x="1373843" y="620688"/>
            <a:ext cx="7704856" cy="2585323"/>
          </a:xfrm>
          <a:prstGeom prst="rect">
            <a:avLst/>
          </a:prstGeom>
          <a:noFill/>
        </p:spPr>
        <p:txBody>
          <a:bodyPr wrap="square" rtlCol="0">
            <a:spAutoFit/>
          </a:bodyPr>
          <a:lstStyle/>
          <a:p>
            <a:pPr algn="ctr"/>
            <a:r>
              <a:rPr lang="en-GB" i="1" dirty="0">
                <a:solidFill>
                  <a:srgbClr val="C00000"/>
                </a:solidFill>
              </a:rPr>
              <a:t>As we recall the wars which we have successfully fought, we must be grateful to the fortune of our state, second only to the immortal gods, for a tranquil world that reclines in the embrace of the most profound calm, and for the blessings of a peace that was won with great effort. That this fortune of our state be stabilised and suitably adorned is demanded by the law-abiding public and by the dignity and majesty of Rome. Therefore we, who by the gracious favour of the gods previously stemmed the tide of the ravages of barbarian nations by destroying them, must surround the peace which we established for eternity with the necessary defences of justice.</a:t>
            </a:r>
            <a:endParaRPr lang="en-GB" dirty="0"/>
          </a:p>
        </p:txBody>
      </p:sp>
    </p:spTree>
    <p:extLst>
      <p:ext uri="{BB962C8B-B14F-4D97-AF65-F5344CB8AC3E}">
        <p14:creationId xmlns:p14="http://schemas.microsoft.com/office/powerpoint/2010/main" val="12138134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6" name="TextBox 5"/>
          <p:cNvSpPr txBox="1"/>
          <p:nvPr/>
        </p:nvSpPr>
        <p:spPr>
          <a:xfrm>
            <a:off x="1187624" y="476672"/>
            <a:ext cx="7704856" cy="5062924"/>
          </a:xfrm>
          <a:prstGeom prst="rect">
            <a:avLst/>
          </a:prstGeom>
          <a:noFill/>
        </p:spPr>
        <p:txBody>
          <a:bodyPr wrap="square" rtlCol="0">
            <a:spAutoFit/>
          </a:bodyPr>
          <a:lstStyle/>
          <a:p>
            <a:pPr algn="ctr"/>
            <a:r>
              <a:rPr lang="en-GB" sz="1700" i="1" dirty="0">
                <a:solidFill>
                  <a:srgbClr val="C00000"/>
                </a:solidFill>
              </a:rPr>
              <a:t>If the excesses perpetrated by persons of unlimited and frenzied avarice could be checked by some self-restraint—this avarice which rushes for gain and profit with no thought for mankind; or if the general welfare could endure without harm this riotous license by which, in its unfortunate state, it is being very seriously injured every day, the situation could perhaps be faced with dissembling and silence, with the hope that human forbearance might alleviate the cruel and pitiable situation. But the only desire of these uncontrolled madmen is to have no thought for the common need. Among the unscrupulous, the immoderate, and the avaricious it is considered almost a creed to desist from plundering the wealth of all only when necessity compels them. Through their extreme need, moreover, some persons have become acutely aware of their most unfortunate situation, and can no longer close their eyes to it. Therefore we, who are the protectors of the human race, are agreed, as we view the situation, that decisive legislation is necessary, so that the long-hoped-for solutions which mankind itself could not provide may, by the remedies provided by our foresight, be vouchsafed for the general betterment of all.</a:t>
            </a:r>
          </a:p>
        </p:txBody>
      </p:sp>
    </p:spTree>
    <p:extLst>
      <p:ext uri="{BB962C8B-B14F-4D97-AF65-F5344CB8AC3E}">
        <p14:creationId xmlns:p14="http://schemas.microsoft.com/office/powerpoint/2010/main" val="16106453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4294967295"/>
          </p:nvPr>
        </p:nvSpPr>
        <p:spPr>
          <a:xfrm>
            <a:off x="502920" y="530352"/>
            <a:ext cx="8183880" cy="4187952"/>
          </a:xfrm>
          <a:prstGeom prst="rect">
            <a:avLst/>
          </a:prstGeom>
        </p:spPr>
        <p:txBody>
          <a:bodyPr/>
          <a:lstStyle/>
          <a:p>
            <a:endParaRPr lang="en-GB"/>
          </a:p>
        </p:txBody>
      </p:sp>
      <p:pic>
        <p:nvPicPr>
          <p:cNvPr id="4" name="Picture 2" descr="File:Edict on Maximum Prices Diocletian piece in Berlin.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7" b="100000" l="145" r="100000"/>
                    </a14:imgEffect>
                  </a14:imgLayer>
                </a14:imgProps>
              </a:ext>
              <a:ext uri="{28A0092B-C50C-407E-A947-70E740481C1C}">
                <a14:useLocalDpi xmlns:a14="http://schemas.microsoft.com/office/drawing/2010/main" val="0"/>
              </a:ext>
            </a:extLst>
          </a:blip>
          <a:srcRect l="17350" t="5602" b="23081"/>
          <a:stretch/>
        </p:blipFill>
        <p:spPr bwMode="auto">
          <a:xfrm>
            <a:off x="1" y="28200"/>
            <a:ext cx="9144000" cy="6829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636362"/>
      </p:ext>
    </p:extLst>
  </p:cSld>
  <p:clrMapOvr>
    <a:masterClrMapping/>
  </p:clrMapOvr>
  <p:transition spd="slow">
    <p:randomBar dir="vert"/>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467544" y="64630"/>
            <a:ext cx="6768752" cy="6381328"/>
          </a:xfrm>
          <a:prstGeom prst="rect">
            <a:avLst/>
          </a:prstGeom>
        </p:spPr>
        <p:txBody>
          <a:bodyPr>
            <a:normAutofit fontScale="62500" lnSpcReduction="20000"/>
          </a:bodyPr>
          <a:lstStyle/>
          <a:p>
            <a:r>
              <a:rPr lang="en-GB" dirty="0"/>
              <a:t>The prices for the sale of individual items which no one may exceed are listed below.</a:t>
            </a:r>
          </a:p>
          <a:p>
            <a:r>
              <a:rPr lang="en-GB" i="1" dirty="0"/>
              <a:t>                                                                                               Denarii</a:t>
            </a:r>
            <a:endParaRPr lang="en-GB" dirty="0"/>
          </a:p>
          <a:p>
            <a:r>
              <a:rPr lang="en-GB" dirty="0"/>
              <a:t>      I.    Wheat                      	1 army </a:t>
            </a:r>
            <a:r>
              <a:rPr lang="en-GB" i="1" dirty="0" err="1"/>
              <a:t>modius</a:t>
            </a:r>
            <a:r>
              <a:rPr lang="en-GB" i="1" dirty="0"/>
              <a:t> </a:t>
            </a:r>
            <a:r>
              <a:rPr lang="en-GB" baseline="30000" dirty="0"/>
              <a:t>a</a:t>
            </a:r>
            <a:r>
              <a:rPr lang="en-GB" i="1" dirty="0"/>
              <a:t>      </a:t>
            </a:r>
            <a:r>
              <a:rPr lang="en-GB" dirty="0"/>
              <a:t>100</a:t>
            </a:r>
          </a:p>
          <a:p>
            <a:r>
              <a:rPr lang="en-GB" dirty="0"/>
              <a:t>            Barley                               	1 army </a:t>
            </a:r>
            <a:r>
              <a:rPr lang="en-GB" i="1" dirty="0" err="1"/>
              <a:t>modius</a:t>
            </a:r>
            <a:r>
              <a:rPr lang="en-GB" i="1" dirty="0"/>
              <a:t>         </a:t>
            </a:r>
            <a:r>
              <a:rPr lang="en-GB" dirty="0"/>
              <a:t>60</a:t>
            </a:r>
          </a:p>
          <a:p>
            <a:r>
              <a:rPr lang="en-GB" dirty="0"/>
              <a:t>            Rye                                  	1 army </a:t>
            </a:r>
            <a:r>
              <a:rPr lang="en-GB" i="1" dirty="0" err="1"/>
              <a:t>modius</a:t>
            </a:r>
            <a:r>
              <a:rPr lang="en-GB" i="1" dirty="0"/>
              <a:t>         </a:t>
            </a:r>
            <a:r>
              <a:rPr lang="en-GB" dirty="0"/>
              <a:t>60</a:t>
            </a:r>
          </a:p>
          <a:p>
            <a:r>
              <a:rPr lang="en-GB" dirty="0"/>
              <a:t>            Millet, ground                     	1 army </a:t>
            </a:r>
            <a:r>
              <a:rPr lang="en-GB" i="1" dirty="0" err="1"/>
              <a:t>modius</a:t>
            </a:r>
            <a:r>
              <a:rPr lang="en-GB" i="1" dirty="0"/>
              <a:t>         </a:t>
            </a:r>
            <a:r>
              <a:rPr lang="en-GB" dirty="0"/>
              <a:t>100</a:t>
            </a:r>
          </a:p>
          <a:p>
            <a:r>
              <a:rPr lang="en-GB" dirty="0"/>
              <a:t>            Millet, whole                       	1 army </a:t>
            </a:r>
            <a:r>
              <a:rPr lang="en-GB" i="1" dirty="0" err="1"/>
              <a:t>modius</a:t>
            </a:r>
            <a:r>
              <a:rPr lang="en-GB" i="1" dirty="0"/>
              <a:t>         </a:t>
            </a:r>
            <a:r>
              <a:rPr lang="en-GB" dirty="0"/>
              <a:t>50</a:t>
            </a:r>
          </a:p>
          <a:p>
            <a:r>
              <a:rPr lang="en-GB" dirty="0"/>
              <a:t>            Panic grass                        	1 army </a:t>
            </a:r>
            <a:r>
              <a:rPr lang="en-GB" i="1" dirty="0" err="1"/>
              <a:t>modius</a:t>
            </a:r>
            <a:r>
              <a:rPr lang="en-GB" i="1" dirty="0"/>
              <a:t>         </a:t>
            </a:r>
            <a:r>
              <a:rPr lang="en-GB" dirty="0"/>
              <a:t>50</a:t>
            </a:r>
          </a:p>
          <a:p>
            <a:r>
              <a:rPr lang="en-GB" dirty="0"/>
              <a:t>            Spelt, hulled                       	1 army </a:t>
            </a:r>
            <a:r>
              <a:rPr lang="en-GB" i="1" dirty="0" err="1"/>
              <a:t>modius</a:t>
            </a:r>
            <a:r>
              <a:rPr lang="en-GB" i="1" dirty="0"/>
              <a:t>         </a:t>
            </a:r>
            <a:r>
              <a:rPr lang="en-GB" dirty="0"/>
              <a:t>100</a:t>
            </a:r>
          </a:p>
          <a:p>
            <a:r>
              <a:rPr lang="en-GB" dirty="0"/>
              <a:t>                                             .     .     .     .     .      .     .     .</a:t>
            </a:r>
          </a:p>
          <a:p>
            <a:r>
              <a:rPr lang="en-GB" dirty="0"/>
              <a:t>            Beans, crushed                   	1 army </a:t>
            </a:r>
            <a:r>
              <a:rPr lang="en-GB" i="1" dirty="0" err="1"/>
              <a:t>modius</a:t>
            </a:r>
            <a:r>
              <a:rPr lang="en-GB" i="1" dirty="0"/>
              <a:t>         </a:t>
            </a:r>
            <a:r>
              <a:rPr lang="en-GB" dirty="0"/>
              <a:t>100</a:t>
            </a:r>
          </a:p>
          <a:p>
            <a:r>
              <a:rPr lang="en-GB" dirty="0"/>
              <a:t>            Beans, not ground            	1 army </a:t>
            </a:r>
            <a:r>
              <a:rPr lang="en-GB" i="1" dirty="0" err="1"/>
              <a:t>modius</a:t>
            </a:r>
            <a:r>
              <a:rPr lang="en-GB" i="1" dirty="0"/>
              <a:t>          </a:t>
            </a:r>
            <a:r>
              <a:rPr lang="en-GB" dirty="0"/>
              <a:t>60</a:t>
            </a:r>
          </a:p>
          <a:p>
            <a:r>
              <a:rPr lang="en-GB" dirty="0"/>
              <a:t>            Lentils                               	1 army </a:t>
            </a:r>
            <a:r>
              <a:rPr lang="en-GB" i="1" dirty="0" err="1"/>
              <a:t>modius</a:t>
            </a:r>
            <a:r>
              <a:rPr lang="en-GB" i="1" dirty="0"/>
              <a:t>         </a:t>
            </a:r>
            <a:r>
              <a:rPr lang="en-GB" dirty="0"/>
              <a:t>100</a:t>
            </a:r>
          </a:p>
          <a:p>
            <a:r>
              <a:rPr lang="en-GB" dirty="0"/>
              <a:t>            Pulse                                 	1 army </a:t>
            </a:r>
            <a:r>
              <a:rPr lang="en-GB" i="1" dirty="0" err="1"/>
              <a:t>modius</a:t>
            </a:r>
            <a:r>
              <a:rPr lang="en-GB" i="1" dirty="0"/>
              <a:t>          </a:t>
            </a:r>
            <a:r>
              <a:rPr lang="en-GB" dirty="0"/>
              <a:t>80</a:t>
            </a:r>
          </a:p>
          <a:p>
            <a:r>
              <a:rPr lang="en-GB" dirty="0"/>
              <a:t>            Peas, split</a:t>
            </a:r>
            <a:r>
              <a:rPr lang="en-GB" i="1" dirty="0"/>
              <a:t>                          	1</a:t>
            </a:r>
            <a:r>
              <a:rPr lang="en-GB" dirty="0"/>
              <a:t> army </a:t>
            </a:r>
            <a:r>
              <a:rPr lang="en-GB" i="1" dirty="0" err="1"/>
              <a:t>modius</a:t>
            </a:r>
            <a:r>
              <a:rPr lang="en-GB" i="1" dirty="0"/>
              <a:t>         1</a:t>
            </a:r>
            <a:r>
              <a:rPr lang="en-GB" dirty="0"/>
              <a:t>00</a:t>
            </a:r>
          </a:p>
          <a:p>
            <a:r>
              <a:rPr lang="en-GB" dirty="0"/>
              <a:t>            Peas, not split</a:t>
            </a:r>
            <a:r>
              <a:rPr lang="en-GB" i="1" dirty="0"/>
              <a:t>                    	</a:t>
            </a:r>
            <a:r>
              <a:rPr lang="en-GB" dirty="0"/>
              <a:t>1 army </a:t>
            </a:r>
            <a:r>
              <a:rPr lang="en-GB" i="1" dirty="0" err="1"/>
              <a:t>modius</a:t>
            </a:r>
            <a:r>
              <a:rPr lang="en-GB" i="1" dirty="0"/>
              <a:t>          </a:t>
            </a:r>
            <a:r>
              <a:rPr lang="en-GB" dirty="0"/>
              <a:t>60</a:t>
            </a:r>
          </a:p>
          <a:p>
            <a:r>
              <a:rPr lang="en-GB" dirty="0"/>
              <a:t>                                          .     .     .     .     .      .     .     .</a:t>
            </a:r>
          </a:p>
          <a:p>
            <a:r>
              <a:rPr lang="en-GB" dirty="0"/>
              <a:t>            Rice, cleaned</a:t>
            </a:r>
            <a:r>
              <a:rPr lang="en-GB" i="1" dirty="0"/>
              <a:t>                     	</a:t>
            </a:r>
            <a:r>
              <a:rPr lang="en-GB" dirty="0"/>
              <a:t>1 army </a:t>
            </a:r>
            <a:r>
              <a:rPr lang="en-GB" i="1" dirty="0" err="1"/>
              <a:t>modius</a:t>
            </a:r>
            <a:r>
              <a:rPr lang="en-GB" i="1" dirty="0"/>
              <a:t>       </a:t>
            </a:r>
            <a:r>
              <a:rPr lang="en-GB" dirty="0"/>
              <a:t>200</a:t>
            </a:r>
          </a:p>
          <a:p>
            <a:r>
              <a:rPr lang="en-GB" dirty="0"/>
              <a:t>            Barley grits, cleaned</a:t>
            </a:r>
            <a:r>
              <a:rPr lang="en-GB" i="1" dirty="0"/>
              <a:t>          	</a:t>
            </a:r>
            <a:r>
              <a:rPr lang="en-GB" dirty="0"/>
              <a:t>1 </a:t>
            </a:r>
            <a:r>
              <a:rPr lang="en-GB" i="1" dirty="0" err="1"/>
              <a:t>modius</a:t>
            </a:r>
            <a:r>
              <a:rPr lang="en-GB" i="1" dirty="0"/>
              <a:t>                 </a:t>
            </a:r>
            <a:r>
              <a:rPr lang="en-GB" dirty="0"/>
              <a:t>100</a:t>
            </a:r>
          </a:p>
          <a:p>
            <a:r>
              <a:rPr lang="en-GB" dirty="0"/>
              <a:t>            Spelt grits, cleaned</a:t>
            </a:r>
            <a:r>
              <a:rPr lang="en-GB" i="1" dirty="0"/>
              <a:t>           	</a:t>
            </a:r>
            <a:r>
              <a:rPr lang="en-GB" dirty="0"/>
              <a:t>1  </a:t>
            </a:r>
            <a:r>
              <a:rPr lang="en-GB" i="1" dirty="0" err="1"/>
              <a:t>modius</a:t>
            </a:r>
            <a:r>
              <a:rPr lang="en-GB" i="1" dirty="0"/>
              <a:t>                </a:t>
            </a:r>
            <a:r>
              <a:rPr lang="en-GB" dirty="0"/>
              <a:t>200</a:t>
            </a:r>
          </a:p>
          <a:p>
            <a:r>
              <a:rPr lang="en-GB" dirty="0"/>
              <a:t>            Sesame</a:t>
            </a:r>
            <a:r>
              <a:rPr lang="en-GB" i="1" dirty="0"/>
              <a:t>                            	</a:t>
            </a:r>
            <a:r>
              <a:rPr lang="en-GB" dirty="0"/>
              <a:t>1 army </a:t>
            </a:r>
            <a:r>
              <a:rPr lang="en-GB" i="1" dirty="0" err="1"/>
              <a:t>modius</a:t>
            </a:r>
            <a:r>
              <a:rPr lang="en-GB" i="1" dirty="0"/>
              <a:t>       </a:t>
            </a:r>
            <a:r>
              <a:rPr lang="en-GB" dirty="0"/>
              <a:t>200</a:t>
            </a:r>
          </a:p>
        </p:txBody>
      </p:sp>
      <p:sp>
        <p:nvSpPr>
          <p:cNvPr id="4"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2" name="TextBox 1"/>
          <p:cNvSpPr txBox="1"/>
          <p:nvPr/>
        </p:nvSpPr>
        <p:spPr>
          <a:xfrm>
            <a:off x="4788024" y="6300699"/>
            <a:ext cx="1944216" cy="276999"/>
          </a:xfrm>
          <a:prstGeom prst="rect">
            <a:avLst/>
          </a:prstGeom>
          <a:noFill/>
        </p:spPr>
        <p:txBody>
          <a:bodyPr wrap="square" rtlCol="0">
            <a:spAutoFit/>
          </a:bodyPr>
          <a:lstStyle/>
          <a:p>
            <a:r>
              <a:rPr lang="en-GB" sz="1200" dirty="0" err="1"/>
              <a:t>modius</a:t>
            </a:r>
            <a:r>
              <a:rPr lang="en-GB" sz="1200" dirty="0"/>
              <a:t> = 8.73 litres</a:t>
            </a:r>
          </a:p>
        </p:txBody>
      </p:sp>
      <p:pic>
        <p:nvPicPr>
          <p:cNvPr id="1026" name="Picture 2" descr="http://www.iadb.co.uk/romans/images/0492.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5400" b="95000" l="6133" r="93867">
                        <a14:foregroundMark x1="54933" y1="5800" x2="54933" y2="5800"/>
                        <a14:foregroundMark x1="94133" y1="76800" x2="94133" y2="76800"/>
                        <a14:foregroundMark x1="57333" y1="95000" x2="57333" y2="95000"/>
                        <a14:foregroundMark x1="6133" y1="67800" x2="6133" y2="67800"/>
                        <a14:foregroundMark x1="80533" y1="32800" x2="80533" y2="32800"/>
                        <a14:foregroundMark x1="83733" y1="22000" x2="83733" y2="22000"/>
                        <a14:foregroundMark x1="82133" y1="18400" x2="82133" y2="18400"/>
                        <a14:foregroundMark x1="83467" y1="17000" x2="83467" y2="17000"/>
                      </a14:backgroundRemoval>
                    </a14:imgEffect>
                  </a14:imgLayer>
                </a14:imgProps>
              </a:ext>
              <a:ext uri="{28A0092B-C50C-407E-A947-70E740481C1C}">
                <a14:useLocalDpi xmlns:a14="http://schemas.microsoft.com/office/drawing/2010/main" val="0"/>
              </a:ext>
            </a:extLst>
          </a:blip>
          <a:srcRect/>
          <a:stretch>
            <a:fillRect/>
          </a:stretch>
        </p:blipFill>
        <p:spPr bwMode="auto">
          <a:xfrm>
            <a:off x="6372200" y="2976946"/>
            <a:ext cx="2910791" cy="3881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2435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1000"/>
                                        <p:tgtEl>
                                          <p:spTgt spid="1026"/>
                                        </p:tgtEl>
                                      </p:cBhvr>
                                    </p:animEffect>
                                    <p:anim calcmode="lin" valueType="num">
                                      <p:cBhvr>
                                        <p:cTn id="13" dur="1000" fill="hold"/>
                                        <p:tgtEl>
                                          <p:spTgt spid="1026"/>
                                        </p:tgtEl>
                                        <p:attrNameLst>
                                          <p:attrName>ppt_x</p:attrName>
                                        </p:attrNameLst>
                                      </p:cBhvr>
                                      <p:tavLst>
                                        <p:tav tm="0">
                                          <p:val>
                                            <p:strVal val="#ppt_x"/>
                                          </p:val>
                                        </p:tav>
                                        <p:tav tm="100000">
                                          <p:val>
                                            <p:strVal val="#ppt_x"/>
                                          </p:val>
                                        </p:tav>
                                      </p:tavLst>
                                    </p:anim>
                                    <p:anim calcmode="lin" valueType="num">
                                      <p:cBhvr>
                                        <p:cTn id="14"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28167" y="548680"/>
            <a:ext cx="8229600" cy="4144963"/>
          </a:xfrm>
          <a:prstGeom prst="rect">
            <a:avLst/>
          </a:prstGeom>
        </p:spPr>
        <p:txBody>
          <a:bodyPr>
            <a:normAutofit fontScale="92500" lnSpcReduction="20000"/>
          </a:bodyPr>
          <a:lstStyle/>
          <a:p>
            <a:r>
              <a:rPr lang="en-GB" dirty="0"/>
              <a:t>II.    Likewise, for wines:</a:t>
            </a:r>
          </a:p>
          <a:p>
            <a:r>
              <a:rPr lang="en-GB" dirty="0"/>
              <a:t>            </a:t>
            </a:r>
            <a:r>
              <a:rPr lang="en-GB" dirty="0" err="1"/>
              <a:t>Picene</a:t>
            </a:r>
            <a:r>
              <a:rPr lang="en-GB" i="1" dirty="0"/>
              <a:t>                         	</a:t>
            </a:r>
            <a:r>
              <a:rPr lang="en-GB" dirty="0"/>
              <a:t>1 Italian </a:t>
            </a:r>
            <a:r>
              <a:rPr lang="en-GB" i="1" dirty="0" err="1"/>
              <a:t>sextarius</a:t>
            </a:r>
            <a:r>
              <a:rPr lang="en-GB" i="1" dirty="0"/>
              <a:t>  	</a:t>
            </a:r>
            <a:r>
              <a:rPr lang="en-GB" dirty="0"/>
              <a:t>30</a:t>
            </a:r>
          </a:p>
          <a:p>
            <a:r>
              <a:rPr lang="en-GB" dirty="0"/>
              <a:t>            </a:t>
            </a:r>
            <a:r>
              <a:rPr lang="en-GB" dirty="0" err="1"/>
              <a:t>Tiburtine</a:t>
            </a:r>
            <a:r>
              <a:rPr lang="en-GB" i="1" dirty="0"/>
              <a:t>                            	</a:t>
            </a:r>
            <a:r>
              <a:rPr lang="en-GB" dirty="0"/>
              <a:t>1 Italian </a:t>
            </a:r>
            <a:r>
              <a:rPr lang="en-GB" i="1" dirty="0" err="1"/>
              <a:t>sextarius</a:t>
            </a:r>
            <a:r>
              <a:rPr lang="en-GB" i="1" dirty="0"/>
              <a:t>	</a:t>
            </a:r>
            <a:r>
              <a:rPr lang="en-GB" dirty="0"/>
              <a:t>30</a:t>
            </a:r>
          </a:p>
          <a:p>
            <a:r>
              <a:rPr lang="en-GB" dirty="0"/>
              <a:t>            Sabine</a:t>
            </a:r>
            <a:r>
              <a:rPr lang="en-GB" i="1" dirty="0"/>
              <a:t>                               	</a:t>
            </a:r>
            <a:r>
              <a:rPr lang="en-GB" dirty="0"/>
              <a:t>1 Italian </a:t>
            </a:r>
            <a:r>
              <a:rPr lang="en-GB" i="1" dirty="0" err="1"/>
              <a:t>sextarius</a:t>
            </a:r>
            <a:r>
              <a:rPr lang="en-GB" i="1" dirty="0"/>
              <a:t>	</a:t>
            </a:r>
            <a:r>
              <a:rPr lang="en-GB" dirty="0"/>
              <a:t>30</a:t>
            </a:r>
          </a:p>
          <a:p>
            <a:r>
              <a:rPr lang="en-GB" dirty="0"/>
              <a:t>                                          .     .     .     .     .      .     .     .</a:t>
            </a:r>
          </a:p>
          <a:p>
            <a:r>
              <a:rPr lang="en-GB" dirty="0"/>
              <a:t>            </a:t>
            </a:r>
            <a:r>
              <a:rPr lang="en-GB" dirty="0" err="1"/>
              <a:t>Falernian</a:t>
            </a:r>
            <a:r>
              <a:rPr lang="en-GB" i="1" dirty="0"/>
              <a:t>                            	</a:t>
            </a:r>
            <a:r>
              <a:rPr lang="en-GB" dirty="0"/>
              <a:t>1 Italian </a:t>
            </a:r>
            <a:r>
              <a:rPr lang="en-GB" i="1" dirty="0" err="1"/>
              <a:t>sextarius</a:t>
            </a:r>
            <a:r>
              <a:rPr lang="en-GB" i="1" dirty="0"/>
              <a:t>	</a:t>
            </a:r>
            <a:r>
              <a:rPr lang="en-GB" dirty="0"/>
              <a:t>30</a:t>
            </a:r>
          </a:p>
          <a:p>
            <a:r>
              <a:rPr lang="en-GB" dirty="0"/>
              <a:t>            Aged wine, first quality      	1 Italian </a:t>
            </a:r>
            <a:r>
              <a:rPr lang="en-GB" i="1" dirty="0" err="1"/>
              <a:t>sextarius</a:t>
            </a:r>
            <a:r>
              <a:rPr lang="en-GB" i="1" dirty="0"/>
              <a:t>	</a:t>
            </a:r>
            <a:r>
              <a:rPr lang="en-GB" dirty="0"/>
              <a:t>24</a:t>
            </a:r>
          </a:p>
          <a:p>
            <a:r>
              <a:rPr lang="en-GB" dirty="0"/>
              <a:t>            Aged wine, second quality	1 Italian </a:t>
            </a:r>
            <a:r>
              <a:rPr lang="en-GB" i="1" dirty="0" err="1"/>
              <a:t>sextarius</a:t>
            </a:r>
            <a:r>
              <a:rPr lang="en-GB" i="1" dirty="0"/>
              <a:t>	</a:t>
            </a:r>
            <a:r>
              <a:rPr lang="en-GB" dirty="0"/>
              <a:t>16</a:t>
            </a:r>
          </a:p>
          <a:p>
            <a:r>
              <a:rPr lang="en-GB" dirty="0"/>
              <a:t>            Ordinary     </a:t>
            </a:r>
            <a:r>
              <a:rPr lang="en-GB" i="1" dirty="0"/>
              <a:t>                       	</a:t>
            </a:r>
            <a:r>
              <a:rPr lang="en-GB" dirty="0"/>
              <a:t>1 Italian </a:t>
            </a:r>
            <a:r>
              <a:rPr lang="en-GB" i="1" dirty="0" err="1"/>
              <a:t>sextarius</a:t>
            </a:r>
            <a:r>
              <a:rPr lang="en-GB" i="1" dirty="0"/>
              <a:t>   	</a:t>
            </a:r>
            <a:r>
              <a:rPr lang="en-GB" dirty="0"/>
              <a:t>8</a:t>
            </a:r>
          </a:p>
          <a:p>
            <a:r>
              <a:rPr lang="en-GB" dirty="0"/>
              <a:t>            Beer, Gallic or Pannonian   	1 Italian </a:t>
            </a:r>
            <a:r>
              <a:rPr lang="en-GB" i="1" dirty="0" err="1"/>
              <a:t>sextarius</a:t>
            </a:r>
            <a:r>
              <a:rPr lang="en-GB" i="1" dirty="0"/>
              <a:t>    	</a:t>
            </a:r>
            <a:r>
              <a:rPr lang="en-GB" dirty="0"/>
              <a:t>4</a:t>
            </a:r>
          </a:p>
          <a:p>
            <a:r>
              <a:rPr lang="en-GB" dirty="0"/>
              <a:t>            Beer, Egyptian                    	1 Italian </a:t>
            </a:r>
            <a:r>
              <a:rPr lang="en-GB" i="1" dirty="0" err="1"/>
              <a:t>sextarius</a:t>
            </a:r>
            <a:r>
              <a:rPr lang="en-GB" i="1" dirty="0"/>
              <a:t> 	  </a:t>
            </a:r>
            <a:r>
              <a:rPr lang="en-GB" dirty="0"/>
              <a:t>2</a:t>
            </a:r>
          </a:p>
          <a:p>
            <a:endParaRPr lang="en-GB" dirty="0"/>
          </a:p>
        </p:txBody>
      </p:sp>
      <p:sp>
        <p:nvSpPr>
          <p:cNvPr id="5"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2" name="TextBox 1"/>
          <p:cNvSpPr txBox="1"/>
          <p:nvPr/>
        </p:nvSpPr>
        <p:spPr>
          <a:xfrm>
            <a:off x="4716016" y="6168959"/>
            <a:ext cx="3816424" cy="369332"/>
          </a:xfrm>
          <a:prstGeom prst="rect">
            <a:avLst/>
          </a:prstGeom>
          <a:noFill/>
        </p:spPr>
        <p:txBody>
          <a:bodyPr wrap="square" rtlCol="0">
            <a:spAutoFit/>
          </a:bodyPr>
          <a:lstStyle/>
          <a:p>
            <a:r>
              <a:rPr lang="en-GB" dirty="0" err="1"/>
              <a:t>sextarius</a:t>
            </a:r>
            <a:r>
              <a:rPr lang="en-GB" dirty="0"/>
              <a:t>: 0.53 – 0.58 litres</a:t>
            </a:r>
          </a:p>
        </p:txBody>
      </p:sp>
    </p:spTree>
    <p:extLst>
      <p:ext uri="{BB962C8B-B14F-4D97-AF65-F5344CB8AC3E}">
        <p14:creationId xmlns:p14="http://schemas.microsoft.com/office/powerpoint/2010/main" val="2085224832"/>
      </p:ext>
    </p:extLst>
  </p:cSld>
  <p:clrMapOvr>
    <a:masterClrMapping/>
  </p:clrMapOvr>
  <p:transition spd="slow">
    <p:randomBar dir="vert"/>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28167" y="404664"/>
            <a:ext cx="7964313" cy="6381328"/>
          </a:xfrm>
          <a:prstGeom prst="rect">
            <a:avLst/>
          </a:prstGeom>
        </p:spPr>
        <p:txBody>
          <a:bodyPr>
            <a:normAutofit fontScale="92500" lnSpcReduction="20000"/>
          </a:bodyPr>
          <a:lstStyle/>
          <a:p>
            <a:r>
              <a:rPr lang="en-GB" dirty="0"/>
              <a:t>VII. For wages:</a:t>
            </a:r>
          </a:p>
          <a:p>
            <a:r>
              <a:rPr lang="en-GB" dirty="0"/>
              <a:t>            Farm labourer, with maintenance (daily)</a:t>
            </a:r>
            <a:r>
              <a:rPr lang="en-GB" i="1" dirty="0"/>
              <a:t>                         	</a:t>
            </a:r>
            <a:r>
              <a:rPr lang="en-GB" dirty="0"/>
              <a:t>25</a:t>
            </a:r>
          </a:p>
          <a:p>
            <a:r>
              <a:rPr lang="en-GB" dirty="0"/>
              <a:t>                                         .     .     .     .     .      .     .     .</a:t>
            </a:r>
          </a:p>
          <a:p>
            <a:r>
              <a:rPr lang="en-GB" dirty="0"/>
              <a:t>            Carpenter, as above (daily)</a:t>
            </a:r>
            <a:r>
              <a:rPr lang="en-GB" i="1" dirty="0"/>
              <a:t>                   </a:t>
            </a:r>
            <a:r>
              <a:rPr lang="en-GB" dirty="0"/>
              <a:t> </a:t>
            </a:r>
            <a:r>
              <a:rPr lang="en-GB" i="1" dirty="0"/>
              <a:t>                   </a:t>
            </a:r>
            <a:r>
              <a:rPr lang="en-GB" dirty="0"/>
              <a:t> </a:t>
            </a:r>
            <a:r>
              <a:rPr lang="en-GB" i="1" dirty="0"/>
              <a:t>         	</a:t>
            </a:r>
            <a:r>
              <a:rPr lang="en-GB" dirty="0"/>
              <a:t>50</a:t>
            </a:r>
          </a:p>
          <a:p>
            <a:r>
              <a:rPr lang="en-GB" dirty="0"/>
              <a:t>            </a:t>
            </a:r>
            <a:r>
              <a:rPr lang="en-GB" i="1" dirty="0"/>
              <a:t>                             </a:t>
            </a:r>
            <a:r>
              <a:rPr lang="en-GB" dirty="0"/>
              <a:t>.     .     .     .     .      .     .     .</a:t>
            </a:r>
          </a:p>
          <a:p>
            <a:r>
              <a:rPr lang="en-GB" dirty="0"/>
              <a:t>            Wall painter, as above (daily)</a:t>
            </a:r>
            <a:r>
              <a:rPr lang="en-GB" i="1" dirty="0"/>
              <a:t>                   </a:t>
            </a:r>
            <a:r>
              <a:rPr lang="en-GB" dirty="0"/>
              <a:t> </a:t>
            </a:r>
            <a:r>
              <a:rPr lang="en-GB" i="1" dirty="0"/>
              <a:t>                   </a:t>
            </a:r>
            <a:r>
              <a:rPr lang="en-GB" dirty="0"/>
              <a:t> </a:t>
            </a:r>
            <a:r>
              <a:rPr lang="en-GB" i="1" dirty="0"/>
              <a:t>     	</a:t>
            </a:r>
            <a:r>
              <a:rPr lang="en-GB" dirty="0"/>
              <a:t>75</a:t>
            </a:r>
          </a:p>
          <a:p>
            <a:r>
              <a:rPr lang="en-GB" dirty="0"/>
              <a:t>            Picture painter, as above (daily)</a:t>
            </a:r>
            <a:r>
              <a:rPr lang="en-GB" i="1" dirty="0"/>
              <a:t>                   </a:t>
            </a:r>
            <a:r>
              <a:rPr lang="en-GB" dirty="0"/>
              <a:t> </a:t>
            </a:r>
            <a:r>
              <a:rPr lang="en-GB" i="1" dirty="0"/>
              <a:t>                   </a:t>
            </a:r>
            <a:r>
              <a:rPr lang="en-GB" dirty="0"/>
              <a:t> 	150</a:t>
            </a:r>
          </a:p>
          <a:p>
            <a:r>
              <a:rPr lang="en-GB" dirty="0"/>
              <a:t>                                         .     .     .     .     .      .     .     .</a:t>
            </a:r>
          </a:p>
          <a:p>
            <a:r>
              <a:rPr lang="en-GB" dirty="0"/>
              <a:t>            Baker, as above (daily)                                                        	50</a:t>
            </a:r>
          </a:p>
          <a:p>
            <a:r>
              <a:rPr lang="en-GB" dirty="0"/>
              <a:t>            Shipwright working on a seagoing ship, as above (daily) 	60</a:t>
            </a:r>
          </a:p>
          <a:p>
            <a:r>
              <a:rPr lang="en-GB" dirty="0"/>
              <a:t>            Shipwright working on a river boat, as above (daily)    	50</a:t>
            </a:r>
          </a:p>
          <a:p>
            <a:r>
              <a:rPr lang="en-GB" dirty="0"/>
              <a:t>                                        .     .     .     .     .      .     .     .</a:t>
            </a:r>
          </a:p>
          <a:p>
            <a:r>
              <a:rPr lang="en-GB" dirty="0"/>
              <a:t>            Muleteer, with maintenance (daily)                                 	25</a:t>
            </a:r>
          </a:p>
          <a:p>
            <a:r>
              <a:rPr lang="en-GB" dirty="0"/>
              <a:t>            Veterinary, for clipping and preparing hoofs (per animal)  	6</a:t>
            </a:r>
          </a:p>
          <a:p>
            <a:r>
              <a:rPr lang="en-GB" dirty="0"/>
              <a:t>            Teacher of Greek or Latin language</a:t>
            </a:r>
            <a:br>
              <a:rPr lang="en-GB" dirty="0"/>
            </a:br>
            <a:r>
              <a:rPr lang="en-GB" dirty="0"/>
              <a:t>            and literature, and teacher of geometry, per pupil (monthly)   	200</a:t>
            </a:r>
          </a:p>
          <a:p>
            <a:r>
              <a:rPr lang="en-GB" dirty="0"/>
              <a:t>            Teacher of rhetoric or public speaking, per pupil (monthly)      	250</a:t>
            </a:r>
          </a:p>
          <a:p>
            <a:r>
              <a:rPr lang="en-GB" dirty="0"/>
              <a:t>            Advocate or jurist, fee for a complaint                                   	250</a:t>
            </a:r>
          </a:p>
        </p:txBody>
      </p:sp>
      <p:sp>
        <p:nvSpPr>
          <p:cNvPr id="5"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Tree>
    <p:extLst>
      <p:ext uri="{BB962C8B-B14F-4D97-AF65-F5344CB8AC3E}">
        <p14:creationId xmlns:p14="http://schemas.microsoft.com/office/powerpoint/2010/main" val="1715174011"/>
      </p:ext>
    </p:extLst>
  </p:cSld>
  <p:clrMapOvr>
    <a:masterClrMapping/>
  </p:clrMapOvr>
  <p:transition spd="slow">
    <p:randomBar dir="vert"/>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144000" cy="6381328"/>
          </a:xfrm>
          <a:prstGeom prst="rect">
            <a:avLst/>
          </a:prstGeom>
        </p:spPr>
      </p:pic>
    </p:spTree>
    <p:extLst>
      <p:ext uri="{BB962C8B-B14F-4D97-AF65-F5344CB8AC3E}">
        <p14:creationId xmlns:p14="http://schemas.microsoft.com/office/powerpoint/2010/main" val="2748553695"/>
      </p:ext>
    </p:extLst>
  </p:cSld>
  <p:clrMapOvr>
    <a:masterClrMapping/>
  </p:clrMapOvr>
  <p:transition spd="slow">
    <p:randomBar dir="vert"/>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144000" cy="6381328"/>
          </a:xfrm>
          <a:prstGeom prst="rect">
            <a:avLst/>
          </a:prstGeom>
        </p:spPr>
      </p:pic>
      <p:sp>
        <p:nvSpPr>
          <p:cNvPr id="5" name="TextBox 4"/>
          <p:cNvSpPr txBox="1"/>
          <p:nvPr/>
        </p:nvSpPr>
        <p:spPr>
          <a:xfrm>
            <a:off x="6804248" y="5659149"/>
            <a:ext cx="2160240" cy="1200329"/>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t>Global economy?</a:t>
            </a:r>
          </a:p>
          <a:p>
            <a:r>
              <a:rPr lang="en-GB" dirty="0"/>
              <a:t>Industrial scale production?</a:t>
            </a:r>
          </a:p>
          <a:p>
            <a:endParaRPr lang="en-GB" dirty="0"/>
          </a:p>
        </p:txBody>
      </p:sp>
    </p:spTree>
    <p:extLst>
      <p:ext uri="{BB962C8B-B14F-4D97-AF65-F5344CB8AC3E}">
        <p14:creationId xmlns:p14="http://schemas.microsoft.com/office/powerpoint/2010/main" val="16111018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0</TotalTime>
  <Words>2263</Words>
  <Application>Microsoft Office PowerPoint</Application>
  <PresentationFormat>On-screen Show (4:3)</PresentationFormat>
  <Paragraphs>454</Paragraphs>
  <Slides>95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95</vt:i4>
      </vt:variant>
    </vt:vector>
  </HeadingPairs>
  <TitlesOfParts>
    <vt:vector size="102" baseType="lpstr">
      <vt:lpstr>Arial</vt:lpstr>
      <vt:lpstr>Calibri</vt:lpstr>
      <vt:lpstr>Corbel</vt:lpstr>
      <vt:lpstr>Tahoma</vt:lpstr>
      <vt:lpstr>Tunga</vt:lpstr>
      <vt:lpstr>Wingdings</vt:lpstr>
      <vt:lpstr>Mylar</vt:lpstr>
      <vt:lpstr>Food Production  in the Roman Empire</vt:lpstr>
      <vt:lpstr>Food Production  in the Roman Empire</vt:lpstr>
      <vt:lpstr>Feeding the Empire… Government planning or market forces…?</vt:lpstr>
      <vt:lpstr>Feeding the Empire… Government planning or market forces…?</vt:lpstr>
      <vt:lpstr>Moses Finley</vt:lpstr>
      <vt:lpstr>Moses Finley</vt:lpstr>
      <vt:lpstr>Moses Finley</vt:lpstr>
      <vt:lpstr>Moses Finley</vt:lpstr>
      <vt:lpstr>PowerPoint Presentation</vt:lpstr>
      <vt:lpstr>Our Evidence</vt:lpstr>
      <vt:lpstr>Our Evidence</vt:lpstr>
      <vt:lpstr>Our Evidence</vt:lpstr>
      <vt:lpstr>Our Evidence</vt:lpstr>
      <vt:lpstr>Our Evidence</vt:lpstr>
      <vt:lpstr>Our Evidence</vt:lpstr>
      <vt:lpstr>Our Evidence</vt:lpstr>
      <vt:lpstr>Our Evidence</vt:lpstr>
      <vt:lpstr>Our Evidence</vt:lpstr>
      <vt:lpstr>Our Evidence</vt:lpstr>
      <vt:lpstr>PowerPoint Presentation</vt:lpstr>
      <vt:lpstr>PowerPoint Presentation</vt:lpstr>
      <vt:lpstr>PowerPoint Presentation</vt:lpstr>
      <vt:lpstr>Urbanism across the Roman Empire</vt:lpstr>
      <vt:lpstr>Urbanism across the Roman Empire</vt:lpstr>
      <vt:lpstr>Urbanism across the Roman Empire</vt:lpstr>
      <vt:lpstr>PowerPoint Presentation</vt:lpstr>
      <vt:lpstr>Monetised Economy</vt:lpstr>
      <vt:lpstr>Monetised Economy</vt:lpstr>
      <vt:lpstr>Monetised Economy</vt:lpstr>
      <vt:lpstr>Rome: Portus</vt:lpstr>
      <vt:lpstr>Rome: Portus</vt:lpstr>
      <vt:lpstr>Shipping: economy relies on transport</vt:lpstr>
      <vt:lpstr>Shipping: maritime</vt:lpstr>
      <vt:lpstr>Shipping: rivers &amp; canals</vt:lpstr>
      <vt:lpstr>Roman ports in Britain…</vt:lpstr>
      <vt:lpstr>The Problem</vt:lpstr>
      <vt:lpstr>The Problem</vt:lpstr>
      <vt:lpstr>The Problem</vt:lpstr>
      <vt:lpstr>A G R I C U L T U R E  agricultura</vt:lpstr>
      <vt:lpstr>PowerPoint Presentation</vt:lpstr>
      <vt:lpstr>Villa</vt:lpstr>
      <vt:lpstr>Villa</vt:lpstr>
      <vt:lpstr>Villa</vt:lpstr>
      <vt:lpstr>“Latifundium”</vt:lpstr>
      <vt:lpstr>“Latifundium”</vt:lpstr>
      <vt:lpstr>“Latifundium”</vt:lpstr>
      <vt:lpstr>PowerPoint Presentation</vt:lpstr>
      <vt:lpstr>PowerPoint Presentation</vt:lpstr>
      <vt:lpstr>PowerPoint Presentation</vt:lpstr>
      <vt:lpstr>PowerPoint Presentation</vt:lpstr>
      <vt:lpstr>Concentration of Property</vt:lpstr>
      <vt:lpstr>Concentration of Property</vt:lpstr>
      <vt:lpstr>Town, villa, village... Diversity</vt:lpstr>
      <vt:lpstr>Monocultures</vt:lpstr>
      <vt:lpstr>Monocultures?</vt:lpstr>
      <vt:lpstr>Monocultures?</vt:lpstr>
      <vt:lpstr>Monocultures?</vt:lpstr>
      <vt:lpstr>Monocultures?</vt:lpstr>
      <vt:lpstr>PowerPoint Presentation</vt:lpstr>
      <vt:lpstr>Monocultures?</vt:lpstr>
      <vt:lpstr>Monocultures?</vt:lpstr>
      <vt:lpstr>Monocultures?</vt:lpstr>
      <vt:lpstr>Agriculture</vt:lpstr>
      <vt:lpstr>Agriculture</vt:lpstr>
      <vt:lpstr>PowerPoint Presentation</vt:lpstr>
      <vt:lpstr>PowerPoint Presentation</vt:lpstr>
      <vt:lpstr>Agriculture: Intensification?</vt:lpstr>
      <vt:lpstr>Agriculture: Intensification?</vt:lpstr>
      <vt:lpstr>Agriculture: Intensification?</vt:lpstr>
      <vt:lpstr>Agriculture: Intensification?</vt:lpstr>
      <vt:lpstr>PowerPoint Presentation</vt:lpstr>
      <vt:lpstr>agricultural inventions</vt:lpstr>
      <vt:lpstr>agricultural inventions</vt:lpstr>
      <vt:lpstr>Food at Industrial Scale</vt:lpstr>
      <vt:lpstr>Food at Industrial Scale</vt:lpstr>
      <vt:lpstr>Food at Industrial Scale</vt:lpstr>
      <vt:lpstr>Food at Industrial Scale</vt:lpstr>
      <vt:lpstr>Food at Industrial Scale</vt:lpstr>
      <vt:lpstr>Industrial Scale: Bakery</vt:lpstr>
      <vt:lpstr>Industrial Scale: Bakery</vt:lpstr>
      <vt:lpstr>Summary…</vt:lpstr>
      <vt:lpstr>Thank you very much!</vt:lpstr>
      <vt:lpstr>PowerPoint Presentation</vt:lpstr>
      <vt:lpstr>Roman state interventions…?</vt:lpstr>
      <vt:lpstr>Roman state interventions…?</vt:lpstr>
      <vt:lpstr>Roman state interventions…?</vt:lpstr>
      <vt:lpstr>Diocletian’s Edict on Maximum Prices</vt:lpstr>
      <vt:lpstr>Diocletian’s Edict on Maximum Prices</vt:lpstr>
      <vt:lpstr>Diocletian’s Edict on Maximum Prices</vt:lpstr>
      <vt:lpstr>PowerPoint Presentation</vt:lpstr>
      <vt:lpstr>Diocletian’s Edict on Maximum Prices</vt:lpstr>
      <vt:lpstr>Diocletian’s Edict on Maximum Prices</vt:lpstr>
      <vt:lpstr>Diocletian’s Edict on Maximum Prices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Ralph Haeussler</cp:lastModifiedBy>
  <cp:revision>201</cp:revision>
  <dcterms:created xsi:type="dcterms:W3CDTF">2014-10-01T20:43:32Z</dcterms:created>
  <dcterms:modified xsi:type="dcterms:W3CDTF">2018-03-06T12:32:58Z</dcterms:modified>
</cp:coreProperties>
</file>