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7"/>
  </p:notesMasterIdLst>
  <p:sldIdLst>
    <p:sldId id="256" r:id="rId2"/>
    <p:sldId id="627" r:id="rId3"/>
    <p:sldId id="412" r:id="rId4"/>
    <p:sldId id="258" r:id="rId5"/>
    <p:sldId id="257" r:id="rId6"/>
    <p:sldId id="259" r:id="rId7"/>
    <p:sldId id="314" r:id="rId8"/>
    <p:sldId id="304" r:id="rId9"/>
    <p:sldId id="319" r:id="rId10"/>
    <p:sldId id="308" r:id="rId11"/>
    <p:sldId id="311" r:id="rId12"/>
    <p:sldId id="312" r:id="rId13"/>
    <p:sldId id="260" r:id="rId14"/>
    <p:sldId id="261" r:id="rId15"/>
    <p:sldId id="262" r:id="rId16"/>
    <p:sldId id="264" r:id="rId17"/>
    <p:sldId id="267" r:id="rId18"/>
    <p:sldId id="268" r:id="rId19"/>
    <p:sldId id="270" r:id="rId20"/>
    <p:sldId id="626" r:id="rId21"/>
    <p:sldId id="269"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624" r:id="rId35"/>
    <p:sldId id="317" r:id="rId36"/>
    <p:sldId id="321" r:id="rId37"/>
    <p:sldId id="290" r:id="rId38"/>
    <p:sldId id="310" r:id="rId39"/>
    <p:sldId id="297" r:id="rId40"/>
    <p:sldId id="283" r:id="rId41"/>
    <p:sldId id="628" r:id="rId42"/>
    <p:sldId id="284" r:id="rId43"/>
    <p:sldId id="320" r:id="rId44"/>
    <p:sldId id="625" r:id="rId45"/>
    <p:sldId id="307" r:id="rId46"/>
  </p:sldIdLst>
  <p:sldSz cx="9144000" cy="6858000" type="screen4x3"/>
  <p:notesSz cx="9144000" cy="685800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561"/>
    <p:restoredTop sz="96327"/>
  </p:normalViewPr>
  <p:slideViewPr>
    <p:cSldViewPr>
      <p:cViewPr varScale="1">
        <p:scale>
          <a:sx n="103" d="100"/>
          <a:sy n="103" d="100"/>
        </p:scale>
        <p:origin x="788" y="56"/>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647FACD7-73E7-4E80-BC5A-E376BD1FAA75}" type="datetimeFigureOut">
              <a:rPr lang="en-GB" smtClean="0"/>
              <a:t>31/01/2026</a:t>
            </a:fld>
            <a:endParaRPr lang="en-GB"/>
          </a:p>
        </p:txBody>
      </p:sp>
      <p:sp>
        <p:nvSpPr>
          <p:cNvPr id="4" name="Slide Image Placeholder 3"/>
          <p:cNvSpPr>
            <a:spLocks noGrp="1" noRot="1" noChangeAspect="1"/>
          </p:cNvSpPr>
          <p:nvPr>
            <p:ph type="sldImg" idx="2"/>
          </p:nvPr>
        </p:nvSpPr>
        <p:spPr>
          <a:xfrm>
            <a:off x="3028950" y="857250"/>
            <a:ext cx="3086100" cy="23145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50CC1EDB-6BD8-40C5-A96E-3B69ED77BAB0}" type="slidenum">
              <a:rPr lang="en-GB" smtClean="0"/>
              <a:t>‹#›</a:t>
            </a:fld>
            <a:endParaRPr lang="en-GB"/>
          </a:p>
        </p:txBody>
      </p:sp>
    </p:spTree>
    <p:extLst>
      <p:ext uri="{BB962C8B-B14F-4D97-AF65-F5344CB8AC3E}">
        <p14:creationId xmlns:p14="http://schemas.microsoft.com/office/powerpoint/2010/main" val="40799944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that before we can understand</a:t>
            </a:r>
            <a:r>
              <a:rPr lang="en-GB" baseline="0" dirty="0"/>
              <a:t> </a:t>
            </a:r>
            <a:r>
              <a:rPr lang="en-GB" b="1" baseline="0" dirty="0"/>
              <a:t>how to promote health we need to understand the important concepts of health &amp; well being.</a:t>
            </a:r>
          </a:p>
          <a:p>
            <a:endParaRPr lang="en-GB" dirty="0"/>
          </a:p>
          <a:p>
            <a:r>
              <a:rPr lang="en-GB" dirty="0"/>
              <a:t>Record these ideas</a:t>
            </a:r>
            <a:r>
              <a:rPr lang="en-GB" baseline="0" dirty="0"/>
              <a:t> on the white board. (shared page on zoom)</a:t>
            </a:r>
            <a:endParaRPr lang="en-GB" dirty="0"/>
          </a:p>
        </p:txBody>
      </p:sp>
      <p:sp>
        <p:nvSpPr>
          <p:cNvPr id="4" name="Slide Number Placeholder 3"/>
          <p:cNvSpPr>
            <a:spLocks noGrp="1"/>
          </p:cNvSpPr>
          <p:nvPr>
            <p:ph type="sldNum" sz="quarter" idx="10"/>
          </p:nvPr>
        </p:nvSpPr>
        <p:spPr/>
        <p:txBody>
          <a:bodyPr/>
          <a:lstStyle/>
          <a:p>
            <a:fld id="{7370D1A3-0CD6-CA47-8662-F58402F7DBEE}" type="slidenum">
              <a:rPr lang="en-US" smtClean="0"/>
              <a:pPr/>
              <a:t>7</a:t>
            </a:fld>
            <a:endParaRPr lang="en-US"/>
          </a:p>
        </p:txBody>
      </p:sp>
    </p:spTree>
    <p:extLst>
      <p:ext uri="{BB962C8B-B14F-4D97-AF65-F5344CB8AC3E}">
        <p14:creationId xmlns:p14="http://schemas.microsoft.com/office/powerpoint/2010/main" val="1195224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running</a:t>
            </a:r>
            <a:r>
              <a:rPr lang="en-GB" baseline="0" dirty="0"/>
              <a:t> out of time this can be missed – students can watch in their own time</a:t>
            </a:r>
            <a:endParaRPr lang="en-GB" dirty="0"/>
          </a:p>
          <a:p>
            <a:r>
              <a:rPr lang="en-GB" dirty="0"/>
              <a:t>Health</a:t>
            </a:r>
            <a:r>
              <a:rPr lang="en-GB" baseline="0" dirty="0"/>
              <a:t> means different things to different people. </a:t>
            </a:r>
          </a:p>
          <a:p>
            <a:r>
              <a:rPr lang="en-GB" baseline="0" dirty="0"/>
              <a:t>How can this impact on the care/support we provide?</a:t>
            </a:r>
            <a:endParaRPr lang="en-GB" dirty="0"/>
          </a:p>
        </p:txBody>
      </p:sp>
      <p:sp>
        <p:nvSpPr>
          <p:cNvPr id="4" name="Slide Number Placeholder 3"/>
          <p:cNvSpPr>
            <a:spLocks noGrp="1"/>
          </p:cNvSpPr>
          <p:nvPr>
            <p:ph type="sldNum" sz="quarter" idx="10"/>
          </p:nvPr>
        </p:nvSpPr>
        <p:spPr/>
        <p:txBody>
          <a:bodyPr/>
          <a:lstStyle/>
          <a:p>
            <a:fld id="{7370D1A3-0CD6-CA47-8662-F58402F7DBEE}" type="slidenum">
              <a:rPr lang="en-US" smtClean="0"/>
              <a:pPr/>
              <a:t>8</a:t>
            </a:fld>
            <a:endParaRPr lang="en-US"/>
          </a:p>
        </p:txBody>
      </p:sp>
    </p:spTree>
    <p:extLst>
      <p:ext uri="{BB962C8B-B14F-4D97-AF65-F5344CB8AC3E}">
        <p14:creationId xmlns:p14="http://schemas.microsoft.com/office/powerpoint/2010/main" val="42050589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370D1A3-0CD6-CA47-8662-F58402F7DBEE}" type="slidenum">
              <a:rPr lang="en-US" smtClean="0"/>
              <a:pPr/>
              <a:t>9</a:t>
            </a:fld>
            <a:endParaRPr lang="en-US"/>
          </a:p>
        </p:txBody>
      </p:sp>
    </p:spTree>
    <p:extLst>
      <p:ext uri="{BB962C8B-B14F-4D97-AF65-F5344CB8AC3E}">
        <p14:creationId xmlns:p14="http://schemas.microsoft.com/office/powerpoint/2010/main" val="39591415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370D1A3-0CD6-CA47-8662-F58402F7DBEE}" type="slidenum">
              <a:rPr lang="en-US" smtClean="0"/>
              <a:pPr/>
              <a:t>10</a:t>
            </a:fld>
            <a:endParaRPr lang="en-US"/>
          </a:p>
        </p:txBody>
      </p:sp>
    </p:spTree>
    <p:extLst>
      <p:ext uri="{BB962C8B-B14F-4D97-AF65-F5344CB8AC3E}">
        <p14:creationId xmlns:p14="http://schemas.microsoft.com/office/powerpoint/2010/main" val="42253502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370D1A3-0CD6-CA47-8662-F58402F7DBEE}" type="slidenum">
              <a:rPr lang="en-US" smtClean="0"/>
              <a:pPr/>
              <a:t>11</a:t>
            </a:fld>
            <a:endParaRPr lang="en-US"/>
          </a:p>
        </p:txBody>
      </p:sp>
    </p:spTree>
    <p:extLst>
      <p:ext uri="{BB962C8B-B14F-4D97-AF65-F5344CB8AC3E}">
        <p14:creationId xmlns:p14="http://schemas.microsoft.com/office/powerpoint/2010/main" val="26553173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CC1EDB-6BD8-40C5-A96E-3B69ED77BAB0}" type="slidenum">
              <a:rPr lang="en-GB" smtClean="0"/>
              <a:t>12</a:t>
            </a:fld>
            <a:endParaRPr lang="en-GB"/>
          </a:p>
        </p:txBody>
      </p:sp>
    </p:spTree>
    <p:extLst>
      <p:ext uri="{BB962C8B-B14F-4D97-AF65-F5344CB8AC3E}">
        <p14:creationId xmlns:p14="http://schemas.microsoft.com/office/powerpoint/2010/main" val="39059830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CC1EDB-6BD8-40C5-A96E-3B69ED77BAB0}" type="slidenum">
              <a:rPr lang="en-GB" smtClean="0"/>
              <a:t>14</a:t>
            </a:fld>
            <a:endParaRPr lang="en-GB"/>
          </a:p>
        </p:txBody>
      </p:sp>
    </p:spTree>
    <p:extLst>
      <p:ext uri="{BB962C8B-B14F-4D97-AF65-F5344CB8AC3E}">
        <p14:creationId xmlns:p14="http://schemas.microsoft.com/office/powerpoint/2010/main" val="21804565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CC1EDB-6BD8-40C5-A96E-3B69ED77BAB0}" type="slidenum">
              <a:rPr lang="en-GB" smtClean="0"/>
              <a:t>15</a:t>
            </a:fld>
            <a:endParaRPr lang="en-GB"/>
          </a:p>
        </p:txBody>
      </p:sp>
    </p:spTree>
    <p:extLst>
      <p:ext uri="{BB962C8B-B14F-4D97-AF65-F5344CB8AC3E}">
        <p14:creationId xmlns:p14="http://schemas.microsoft.com/office/powerpoint/2010/main" val="36237992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CC1EDB-6BD8-40C5-A96E-3B69ED77BAB0}" type="slidenum">
              <a:rPr lang="en-GB" smtClean="0"/>
              <a:t>16</a:t>
            </a:fld>
            <a:endParaRPr lang="en-GB"/>
          </a:p>
        </p:txBody>
      </p:sp>
    </p:spTree>
    <p:extLst>
      <p:ext uri="{BB962C8B-B14F-4D97-AF65-F5344CB8AC3E}">
        <p14:creationId xmlns:p14="http://schemas.microsoft.com/office/powerpoint/2010/main" val="42261343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CC1EDB-6BD8-40C5-A96E-3B69ED77BAB0}" type="slidenum">
              <a:rPr lang="en-GB" smtClean="0"/>
              <a:t>17</a:t>
            </a:fld>
            <a:endParaRPr lang="en-GB"/>
          </a:p>
        </p:txBody>
      </p:sp>
    </p:spTree>
    <p:extLst>
      <p:ext uri="{BB962C8B-B14F-4D97-AF65-F5344CB8AC3E}">
        <p14:creationId xmlns:p14="http://schemas.microsoft.com/office/powerpoint/2010/main" val="3975719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CC1EDB-6BD8-40C5-A96E-3B69ED77BAB0}" type="slidenum">
              <a:rPr lang="en-GB" smtClean="0"/>
              <a:t>18</a:t>
            </a:fld>
            <a:endParaRPr lang="en-GB"/>
          </a:p>
        </p:txBody>
      </p:sp>
    </p:spTree>
    <p:extLst>
      <p:ext uri="{BB962C8B-B14F-4D97-AF65-F5344CB8AC3E}">
        <p14:creationId xmlns:p14="http://schemas.microsoft.com/office/powerpoint/2010/main" val="8427506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CC1EDB-6BD8-40C5-A96E-3B69ED77BAB0}" type="slidenum">
              <a:rPr lang="en-GB" smtClean="0"/>
              <a:t>19</a:t>
            </a:fld>
            <a:endParaRPr lang="en-GB"/>
          </a:p>
        </p:txBody>
      </p:sp>
    </p:spTree>
    <p:extLst>
      <p:ext uri="{BB962C8B-B14F-4D97-AF65-F5344CB8AC3E}">
        <p14:creationId xmlns:p14="http://schemas.microsoft.com/office/powerpoint/2010/main" val="8525216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CC1EDB-6BD8-40C5-A96E-3B69ED77BAB0}" type="slidenum">
              <a:rPr lang="en-GB" smtClean="0"/>
              <a:t>20</a:t>
            </a:fld>
            <a:endParaRPr lang="en-GB"/>
          </a:p>
        </p:txBody>
      </p:sp>
    </p:spTree>
    <p:extLst>
      <p:ext uri="{BB962C8B-B14F-4D97-AF65-F5344CB8AC3E}">
        <p14:creationId xmlns:p14="http://schemas.microsoft.com/office/powerpoint/2010/main" val="30622489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Session 2 starts here</a:t>
            </a:r>
          </a:p>
        </p:txBody>
      </p:sp>
      <p:sp>
        <p:nvSpPr>
          <p:cNvPr id="4" name="Slide Number Placeholder 3"/>
          <p:cNvSpPr>
            <a:spLocks noGrp="1"/>
          </p:cNvSpPr>
          <p:nvPr>
            <p:ph type="sldNum" sz="quarter" idx="5"/>
          </p:nvPr>
        </p:nvSpPr>
        <p:spPr/>
        <p:txBody>
          <a:bodyPr/>
          <a:lstStyle/>
          <a:p>
            <a:fld id="{50CC1EDB-6BD8-40C5-A96E-3B69ED77BAB0}" type="slidenum">
              <a:rPr lang="en-GB" smtClean="0"/>
              <a:t>23</a:t>
            </a:fld>
            <a:endParaRPr lang="en-GB"/>
          </a:p>
        </p:txBody>
      </p:sp>
    </p:spTree>
    <p:extLst>
      <p:ext uri="{BB962C8B-B14F-4D97-AF65-F5344CB8AC3E}">
        <p14:creationId xmlns:p14="http://schemas.microsoft.com/office/powerpoint/2010/main" val="20332486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can be used to recap and see where the different models possible work is aimed</a:t>
            </a:r>
          </a:p>
        </p:txBody>
      </p:sp>
      <p:sp>
        <p:nvSpPr>
          <p:cNvPr id="4" name="Slide Number Placeholder 3"/>
          <p:cNvSpPr>
            <a:spLocks noGrp="1"/>
          </p:cNvSpPr>
          <p:nvPr>
            <p:ph type="sldNum" sz="quarter" idx="10"/>
          </p:nvPr>
        </p:nvSpPr>
        <p:spPr/>
        <p:txBody>
          <a:bodyPr/>
          <a:lstStyle/>
          <a:p>
            <a:fld id="{7370D1A3-0CD6-CA47-8662-F58402F7DBEE}" type="slidenum">
              <a:rPr lang="en-US" smtClean="0"/>
              <a:t>36</a:t>
            </a:fld>
            <a:endParaRPr lang="en-US"/>
          </a:p>
        </p:txBody>
      </p:sp>
    </p:spTree>
    <p:extLst>
      <p:ext uri="{BB962C8B-B14F-4D97-AF65-F5344CB8AC3E}">
        <p14:creationId xmlns:p14="http://schemas.microsoft.com/office/powerpoint/2010/main" val="35669788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Once students have seen others tables.</a:t>
            </a:r>
          </a:p>
          <a:p>
            <a:r>
              <a:rPr lang="en-GB" dirty="0"/>
              <a:t>Discuss as a group the different approaches and which they feel is the most likely to have an impact. It</a:t>
            </a:r>
            <a:r>
              <a:rPr lang="en-GB" baseline="0" dirty="0"/>
              <a:t> is hopeful that they will see that a holistic approach is beneficial.</a:t>
            </a:r>
            <a:endParaRPr lang="en-GB" dirty="0"/>
          </a:p>
        </p:txBody>
      </p:sp>
      <p:sp>
        <p:nvSpPr>
          <p:cNvPr id="4" name="Slide Number Placeholder 3"/>
          <p:cNvSpPr>
            <a:spLocks noGrp="1"/>
          </p:cNvSpPr>
          <p:nvPr>
            <p:ph type="sldNum" sz="quarter" idx="10"/>
          </p:nvPr>
        </p:nvSpPr>
        <p:spPr/>
        <p:txBody>
          <a:bodyPr/>
          <a:lstStyle/>
          <a:p>
            <a:fld id="{7370D1A3-0CD6-CA47-8662-F58402F7DBEE}" type="slidenum">
              <a:rPr lang="en-US" smtClean="0"/>
              <a:pPr/>
              <a:t>37</a:t>
            </a:fld>
            <a:endParaRPr lang="en-US"/>
          </a:p>
        </p:txBody>
      </p:sp>
    </p:spTree>
    <p:extLst>
      <p:ext uri="{BB962C8B-B14F-4D97-AF65-F5344CB8AC3E}">
        <p14:creationId xmlns:p14="http://schemas.microsoft.com/office/powerpoint/2010/main" val="11698605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 specific to Ritchie . The aim is to consider how the holistic approach needs to consider the wider view of health and how this may impact on his health problems</a:t>
            </a:r>
          </a:p>
          <a:p>
            <a:endParaRPr lang="en-GB" dirty="0"/>
          </a:p>
          <a:p>
            <a:r>
              <a:rPr lang="en-GB" dirty="0"/>
              <a:t>This can be done if here is still time</a:t>
            </a:r>
          </a:p>
        </p:txBody>
      </p:sp>
      <p:sp>
        <p:nvSpPr>
          <p:cNvPr id="4" name="Slide Number Placeholder 3"/>
          <p:cNvSpPr>
            <a:spLocks noGrp="1"/>
          </p:cNvSpPr>
          <p:nvPr>
            <p:ph type="sldNum" sz="quarter" idx="5"/>
          </p:nvPr>
        </p:nvSpPr>
        <p:spPr/>
        <p:txBody>
          <a:bodyPr/>
          <a:lstStyle/>
          <a:p>
            <a:fld id="{7370D1A3-0CD6-CA47-8662-F58402F7DBEE}" type="slidenum">
              <a:rPr lang="en-US" smtClean="0"/>
              <a:pPr/>
              <a:t>38</a:t>
            </a:fld>
            <a:endParaRPr lang="en-US"/>
          </a:p>
        </p:txBody>
      </p:sp>
    </p:spTree>
    <p:extLst>
      <p:ext uri="{BB962C8B-B14F-4D97-AF65-F5344CB8AC3E}">
        <p14:creationId xmlns:p14="http://schemas.microsoft.com/office/powerpoint/2010/main" val="34594145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370D1A3-0CD6-CA47-8662-F58402F7DBEE}" type="slidenum">
              <a:rPr lang="en-US" smtClean="0"/>
              <a:pPr/>
              <a:t>39</a:t>
            </a:fld>
            <a:endParaRPr lang="en-US"/>
          </a:p>
        </p:txBody>
      </p:sp>
    </p:spTree>
    <p:extLst>
      <p:ext uri="{BB962C8B-B14F-4D97-AF65-F5344CB8AC3E}">
        <p14:creationId xmlns:p14="http://schemas.microsoft.com/office/powerpoint/2010/main" val="14036102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685800" y="2125980"/>
            <a:ext cx="7772400" cy="1440180"/>
          </a:xfrm>
          <a:prstGeom prst="rect">
            <a:avLst/>
          </a:prstGeom>
        </p:spPr>
        <p:txBody>
          <a:bodyPr wrap="square" lIns="0" tIns="0" rIns="0" bIns="0">
            <a:spAutoFit/>
          </a:bodyPr>
          <a:lstStyle>
            <a:lvl1pPr>
              <a:defRPr sz="3600" b="1" i="0">
                <a:solidFill>
                  <a:schemeClr val="tx1"/>
                </a:solidFill>
                <a:latin typeface="Segoe UI"/>
                <a:cs typeface="Segoe UI"/>
              </a:defRPr>
            </a:lvl1pPr>
          </a:lstStyle>
          <a:p>
            <a:endParaRPr/>
          </a:p>
        </p:txBody>
      </p:sp>
      <p:sp>
        <p:nvSpPr>
          <p:cNvPr id="3" name="Holder 3"/>
          <p:cNvSpPr>
            <a:spLocks noGrp="1"/>
          </p:cNvSpPr>
          <p:nvPr>
            <p:ph type="subTitle" idx="4"/>
          </p:nvPr>
        </p:nvSpPr>
        <p:spPr>
          <a:xfrm>
            <a:off x="1371600" y="3840480"/>
            <a:ext cx="6400800" cy="1714500"/>
          </a:xfrm>
          <a:prstGeom prst="rect">
            <a:avLst/>
          </a:prstGeom>
        </p:spPr>
        <p:txBody>
          <a:bodyPr wrap="square" lIns="0" tIns="0" rIns="0" bIns="0">
            <a:spAutoFit/>
          </a:bodyPr>
          <a:lstStyle>
            <a:lvl1pPr>
              <a:defRPr sz="2100" b="0" i="0">
                <a:solidFill>
                  <a:schemeClr val="tx1"/>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1/31/2026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600" b="1" i="0">
                <a:solidFill>
                  <a:schemeClr val="tx1"/>
                </a:solidFill>
                <a:latin typeface="Segoe UI"/>
                <a:cs typeface="Segoe UI"/>
              </a:defRPr>
            </a:lvl1pPr>
          </a:lstStyle>
          <a:p>
            <a:endParaRPr/>
          </a:p>
        </p:txBody>
      </p:sp>
      <p:sp>
        <p:nvSpPr>
          <p:cNvPr id="3" name="Holder 3"/>
          <p:cNvSpPr>
            <a:spLocks noGrp="1"/>
          </p:cNvSpPr>
          <p:nvPr>
            <p:ph type="body" idx="1"/>
          </p:nvPr>
        </p:nvSpPr>
        <p:spPr/>
        <p:txBody>
          <a:bodyPr lIns="0" tIns="0" rIns="0" bIns="0"/>
          <a:lstStyle>
            <a:lvl1pPr>
              <a:defRPr sz="2100" b="0" i="0">
                <a:solidFill>
                  <a:schemeClr val="tx1"/>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1/31/2026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600" b="1" i="0">
                <a:solidFill>
                  <a:schemeClr val="tx1"/>
                </a:solidFill>
                <a:latin typeface="Segoe UI"/>
                <a:cs typeface="Segoe UI"/>
              </a:defRPr>
            </a:lvl1pPr>
          </a:lstStyle>
          <a:p>
            <a:endParaRPr/>
          </a:p>
        </p:txBody>
      </p:sp>
      <p:sp>
        <p:nvSpPr>
          <p:cNvPr id="3" name="Holder 3"/>
          <p:cNvSpPr>
            <a:spLocks noGrp="1"/>
          </p:cNvSpPr>
          <p:nvPr>
            <p:ph sz="half" idx="2"/>
          </p:nvPr>
        </p:nvSpPr>
        <p:spPr>
          <a:xfrm>
            <a:off x="457200" y="1577340"/>
            <a:ext cx="397764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4709160" y="1577340"/>
            <a:ext cx="397764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1/31/2026</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600" b="1" i="0">
                <a:solidFill>
                  <a:schemeClr val="tx1"/>
                </a:solidFill>
                <a:latin typeface="Segoe UI"/>
                <a:cs typeface="Segoe UI"/>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1/31/2026</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1/31/2026</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lvl1pPr>
              <a:defRPr>
                <a:solidFill>
                  <a:srgbClr val="071D49"/>
                </a:solidFill>
              </a:defRPr>
            </a:lvl1pPr>
            <a:lvl2pPr>
              <a:defRPr>
                <a:solidFill>
                  <a:srgbClr val="071D49"/>
                </a:solidFill>
              </a:defRPr>
            </a:lvl2pPr>
            <a:lvl3pPr>
              <a:defRPr>
                <a:solidFill>
                  <a:srgbClr val="071D49"/>
                </a:solidFill>
              </a:defRPr>
            </a:lvl3pPr>
            <a:lvl4pPr>
              <a:defRPr>
                <a:solidFill>
                  <a:srgbClr val="071D49"/>
                </a:solidFill>
              </a:defRPr>
            </a:lvl4pPr>
            <a:lvl5pPr>
              <a:defRPr>
                <a:solidFill>
                  <a:srgbClr val="071D49"/>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lvl1pPr>
              <a:defRPr>
                <a:solidFill>
                  <a:srgbClr val="071D49"/>
                </a:solidFill>
              </a:defRPr>
            </a:lvl1pPr>
            <a:lvl2pPr>
              <a:defRPr>
                <a:solidFill>
                  <a:srgbClr val="071D49"/>
                </a:solidFill>
              </a:defRPr>
            </a:lvl2pPr>
            <a:lvl3pPr>
              <a:defRPr>
                <a:solidFill>
                  <a:srgbClr val="071D49"/>
                </a:solidFill>
              </a:defRPr>
            </a:lvl3pPr>
            <a:lvl4pPr>
              <a:defRPr>
                <a:solidFill>
                  <a:srgbClr val="071D49"/>
                </a:solidFill>
              </a:defRPr>
            </a:lvl4pPr>
            <a:lvl5pPr>
              <a:defRPr>
                <a:solidFill>
                  <a:srgbClr val="071D49"/>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9116004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8" cstate="print"/>
          <a:stretch>
            <a:fillRect/>
          </a:stretch>
        </p:blipFill>
        <p:spPr>
          <a:xfrm>
            <a:off x="0" y="0"/>
            <a:ext cx="9143999" cy="6857998"/>
          </a:xfrm>
          <a:prstGeom prst="rect">
            <a:avLst/>
          </a:prstGeom>
        </p:spPr>
      </p:pic>
      <p:sp>
        <p:nvSpPr>
          <p:cNvPr id="2" name="Holder 2"/>
          <p:cNvSpPr>
            <a:spLocks noGrp="1"/>
          </p:cNvSpPr>
          <p:nvPr>
            <p:ph type="title"/>
          </p:nvPr>
        </p:nvSpPr>
        <p:spPr>
          <a:xfrm>
            <a:off x="535025" y="318642"/>
            <a:ext cx="8144535" cy="1031240"/>
          </a:xfrm>
          <a:prstGeom prst="rect">
            <a:avLst/>
          </a:prstGeom>
        </p:spPr>
        <p:txBody>
          <a:bodyPr wrap="square" lIns="0" tIns="0" rIns="0" bIns="0">
            <a:spAutoFit/>
          </a:bodyPr>
          <a:lstStyle>
            <a:lvl1pPr>
              <a:defRPr sz="3600" b="1" i="0">
                <a:solidFill>
                  <a:schemeClr val="tx1"/>
                </a:solidFill>
                <a:latin typeface="Segoe UI"/>
                <a:cs typeface="Segoe UI"/>
              </a:defRPr>
            </a:lvl1pPr>
          </a:lstStyle>
          <a:p>
            <a:endParaRPr/>
          </a:p>
        </p:txBody>
      </p:sp>
      <p:sp>
        <p:nvSpPr>
          <p:cNvPr id="3" name="Holder 3"/>
          <p:cNvSpPr>
            <a:spLocks noGrp="1"/>
          </p:cNvSpPr>
          <p:nvPr>
            <p:ph type="body" idx="1"/>
          </p:nvPr>
        </p:nvSpPr>
        <p:spPr>
          <a:xfrm>
            <a:off x="1110233" y="2104771"/>
            <a:ext cx="6923532" cy="2586354"/>
          </a:xfrm>
          <a:prstGeom prst="rect">
            <a:avLst/>
          </a:prstGeom>
        </p:spPr>
        <p:txBody>
          <a:bodyPr wrap="square" lIns="0" tIns="0" rIns="0" bIns="0">
            <a:spAutoFit/>
          </a:bodyPr>
          <a:lstStyle>
            <a:lvl1pPr>
              <a:defRPr sz="2100" b="0" i="0">
                <a:solidFill>
                  <a:schemeClr val="tx1"/>
                </a:solidFill>
                <a:latin typeface="Arial"/>
                <a:cs typeface="Arial"/>
              </a:defRPr>
            </a:lvl1pPr>
          </a:lstStyle>
          <a:p>
            <a:endParaRPr/>
          </a:p>
        </p:txBody>
      </p:sp>
      <p:sp>
        <p:nvSpPr>
          <p:cNvPr id="4" name="Holder 4"/>
          <p:cNvSpPr>
            <a:spLocks noGrp="1"/>
          </p:cNvSpPr>
          <p:nvPr>
            <p:ph type="ftr" sz="quarter" idx="5"/>
          </p:nvPr>
        </p:nvSpPr>
        <p:spPr>
          <a:xfrm>
            <a:off x="3108960" y="6377940"/>
            <a:ext cx="292608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457200" y="6377940"/>
            <a:ext cx="210312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1/31/2026</a:t>
            </a:fld>
            <a:endParaRPr lang="en-US"/>
          </a:p>
        </p:txBody>
      </p:sp>
      <p:sp>
        <p:nvSpPr>
          <p:cNvPr id="6" name="Holder 6"/>
          <p:cNvSpPr>
            <a:spLocks noGrp="1"/>
          </p:cNvSpPr>
          <p:nvPr>
            <p:ph type="sldNum" sz="quarter" idx="7"/>
          </p:nvPr>
        </p:nvSpPr>
        <p:spPr>
          <a:xfrm>
            <a:off x="6583680" y="6377940"/>
            <a:ext cx="210312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lUsea3JV7Vk"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yEh3JG74C6s" TargetMode="External"/><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hyperlink" Target="https://www.ncbi.nlm.nih.gov/pmc/articles/PMC1466742/"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s://www.science.org/doi/abs/10.1126/science.847460" TargetMode="Externa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hyperlink" Target="Lin%20E,%20Tsai%20SJ.%20Epigenetics%20and%20Depression:%20An%20Update.%20Psychiatry%20Investig.%202019%20Sep;16(9):654-661.%20doi:%2010.30773/pi.2019.07.17.2.%20Epub%202019%20Aug%2029.%20PMID:%2031455063;%20PMCID:%20PMC6761788."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hyperlink" Target="https://www.ted.com/talks/sam_berns_my_philosophy_for_a_happy_life/transcript"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hyperlink" Target="https://www.guysandstthomas.nhs.uk/our-services/centre-obesity"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https://www.youtube.com/watch?v=6rjS_GisaM0" TargetMode="External"/><Relationship Id="rId2" Type="http://schemas.openxmlformats.org/officeDocument/2006/relationships/hyperlink" Target="https://www.youtube.com/watch?v=bf0TZ5OzF5"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hyperlink" Target="https://www.youtube.com/watch?v=SpIVZazDV98" TargetMode="External"/><Relationship Id="rId2" Type="http://schemas.openxmlformats.org/officeDocument/2006/relationships/hyperlink" Target="https://www.youtube.com/watch?v=eN6pCOMewNY"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hyperlink" Target="https://www.bmj.com/rapid-response/2011/10/29/introducing-biopsychosocial-model-good-medicine-and-good-doctors"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hyperlink" Target="https://www.youtube.com/watch?v=aS3-MZZyVNI" TargetMode="Externa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hyperlink" Target="https://www.tandfonline.com/doi/epdf/10.31887/DCNS.2019.21.4/ebinder?needAccess=true&amp;role=button"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0" y="304800"/>
            <a:ext cx="9143999" cy="6857998"/>
          </a:xfrm>
          <a:prstGeom prst="rect">
            <a:avLst/>
          </a:prstGeom>
        </p:spPr>
      </p:pic>
      <p:sp>
        <p:nvSpPr>
          <p:cNvPr id="3" name="object 3"/>
          <p:cNvSpPr txBox="1">
            <a:spLocks noGrp="1"/>
          </p:cNvSpPr>
          <p:nvPr>
            <p:ph type="title"/>
          </p:nvPr>
        </p:nvSpPr>
        <p:spPr>
          <a:xfrm>
            <a:off x="381000" y="1329389"/>
            <a:ext cx="7941183" cy="1120820"/>
          </a:xfrm>
          <a:prstGeom prst="rect">
            <a:avLst/>
          </a:prstGeom>
        </p:spPr>
        <p:txBody>
          <a:bodyPr vert="horz" wrap="square" lIns="0" tIns="12700" rIns="0" bIns="0" rtlCol="0">
            <a:spAutoFit/>
          </a:bodyPr>
          <a:lstStyle/>
          <a:p>
            <a:pPr marL="1149350" marR="5080" indent="-1137285" algn="l">
              <a:lnSpc>
                <a:spcPct val="100000"/>
              </a:lnSpc>
              <a:spcBef>
                <a:spcPts val="100"/>
              </a:spcBef>
            </a:pPr>
            <a:r>
              <a:rPr lang="en-GB" spc="-10" dirty="0">
                <a:solidFill>
                  <a:srgbClr val="FFFFFF"/>
                </a:solidFill>
                <a:latin typeface="Myriad Pro"/>
              </a:rPr>
              <a:t>Community Care and Management of Long-Term Conditions</a:t>
            </a:r>
            <a:endParaRPr spc="-10" dirty="0">
              <a:solidFill>
                <a:srgbClr val="FFFFFF"/>
              </a:solidFill>
              <a:latin typeface="Myriad Pro"/>
            </a:endParaRPr>
          </a:p>
        </p:txBody>
      </p:sp>
      <p:sp>
        <p:nvSpPr>
          <p:cNvPr id="4" name="object 4"/>
          <p:cNvSpPr txBox="1"/>
          <p:nvPr/>
        </p:nvSpPr>
        <p:spPr>
          <a:xfrm>
            <a:off x="3657600" y="4867972"/>
            <a:ext cx="2134235" cy="513715"/>
          </a:xfrm>
          <a:prstGeom prst="rect">
            <a:avLst/>
          </a:prstGeom>
        </p:spPr>
        <p:txBody>
          <a:bodyPr vert="horz" wrap="square" lIns="0" tIns="12700" rIns="0" bIns="0" rtlCol="0">
            <a:spAutoFit/>
          </a:bodyPr>
          <a:lstStyle/>
          <a:p>
            <a:pPr marL="12700" algn="ctr">
              <a:lnSpc>
                <a:spcPct val="100000"/>
              </a:lnSpc>
              <a:spcBef>
                <a:spcPts val="100"/>
              </a:spcBef>
            </a:pPr>
            <a:r>
              <a:rPr lang="en-GB" sz="3200" b="1" dirty="0">
                <a:solidFill>
                  <a:srgbClr val="FFFFFF"/>
                </a:solidFill>
                <a:latin typeface="Myriad Pro"/>
                <a:cs typeface="Segoe UI"/>
              </a:rPr>
              <a:t>Week 1</a:t>
            </a:r>
            <a:endParaRPr sz="3200" dirty="0">
              <a:latin typeface="Myriad Pro"/>
              <a:cs typeface="Segoe UI"/>
            </a:endParaRPr>
          </a:p>
        </p:txBody>
      </p:sp>
      <p:sp>
        <p:nvSpPr>
          <p:cNvPr id="7" name="object 7"/>
          <p:cNvSpPr txBox="1"/>
          <p:nvPr/>
        </p:nvSpPr>
        <p:spPr>
          <a:xfrm>
            <a:off x="1052880" y="2704592"/>
            <a:ext cx="7536815" cy="1200785"/>
          </a:xfrm>
          <a:prstGeom prst="rect">
            <a:avLst/>
          </a:prstGeom>
        </p:spPr>
        <p:txBody>
          <a:bodyPr vert="horz" wrap="square" lIns="0" tIns="13335" rIns="0" bIns="0" rtlCol="0">
            <a:spAutoFit/>
          </a:bodyPr>
          <a:lstStyle/>
          <a:p>
            <a:pPr marL="12700">
              <a:lnSpc>
                <a:spcPct val="100000"/>
              </a:lnSpc>
              <a:spcBef>
                <a:spcPts val="105"/>
              </a:spcBef>
            </a:pPr>
            <a:r>
              <a:rPr sz="3200" b="1" i="1" dirty="0">
                <a:solidFill>
                  <a:srgbClr val="FFFFFF"/>
                </a:solidFill>
                <a:latin typeface="Myriad Pro"/>
                <a:cs typeface="Segoe UI"/>
              </a:rPr>
              <a:t>Introduction</a:t>
            </a:r>
            <a:r>
              <a:rPr sz="3200" b="1" i="1" spc="-75" dirty="0">
                <a:solidFill>
                  <a:srgbClr val="FFFFFF"/>
                </a:solidFill>
                <a:latin typeface="Myriad Pro"/>
                <a:cs typeface="Segoe UI"/>
              </a:rPr>
              <a:t> </a:t>
            </a:r>
            <a:r>
              <a:rPr sz="3200" b="1" i="1" dirty="0">
                <a:solidFill>
                  <a:srgbClr val="FFFFFF"/>
                </a:solidFill>
                <a:latin typeface="Myriad Pro"/>
                <a:cs typeface="Segoe UI"/>
              </a:rPr>
              <a:t>to</a:t>
            </a:r>
            <a:r>
              <a:rPr sz="3200" b="1" i="1" spc="-50" dirty="0">
                <a:solidFill>
                  <a:srgbClr val="FFFFFF"/>
                </a:solidFill>
                <a:latin typeface="Myriad Pro"/>
                <a:cs typeface="Segoe UI"/>
              </a:rPr>
              <a:t> </a:t>
            </a:r>
            <a:r>
              <a:rPr sz="3200" b="1" i="1" dirty="0">
                <a:solidFill>
                  <a:srgbClr val="FFFFFF"/>
                </a:solidFill>
                <a:latin typeface="Myriad Pro"/>
                <a:cs typeface="Segoe UI"/>
              </a:rPr>
              <a:t>Public</a:t>
            </a:r>
            <a:r>
              <a:rPr sz="3200" b="1" i="1" spc="-60" dirty="0">
                <a:solidFill>
                  <a:srgbClr val="FFFFFF"/>
                </a:solidFill>
                <a:latin typeface="Myriad Pro"/>
                <a:cs typeface="Segoe UI"/>
              </a:rPr>
              <a:t> </a:t>
            </a:r>
            <a:r>
              <a:rPr sz="3200" b="1" i="1" dirty="0">
                <a:solidFill>
                  <a:srgbClr val="FFFFFF"/>
                </a:solidFill>
                <a:latin typeface="Myriad Pro"/>
                <a:cs typeface="Segoe UI"/>
              </a:rPr>
              <a:t>Health</a:t>
            </a:r>
            <a:r>
              <a:rPr sz="3200" b="1" i="1" spc="-45" dirty="0">
                <a:solidFill>
                  <a:srgbClr val="FFFFFF"/>
                </a:solidFill>
                <a:latin typeface="Myriad Pro"/>
                <a:cs typeface="Segoe UI"/>
              </a:rPr>
              <a:t> </a:t>
            </a:r>
            <a:r>
              <a:rPr sz="3200" b="1" i="1" spc="-10" dirty="0">
                <a:solidFill>
                  <a:srgbClr val="FFFFFF"/>
                </a:solidFill>
                <a:latin typeface="Myriad Pro"/>
                <a:cs typeface="Segoe UI"/>
              </a:rPr>
              <a:t>Principles</a:t>
            </a:r>
            <a:endParaRPr sz="3200" dirty="0">
              <a:latin typeface="Myriad Pro"/>
              <a:cs typeface="Segoe UI"/>
            </a:endParaRPr>
          </a:p>
          <a:p>
            <a:pPr marL="267335" algn="ctr">
              <a:lnSpc>
                <a:spcPct val="100000"/>
              </a:lnSpc>
              <a:spcBef>
                <a:spcPts val="2050"/>
              </a:spcBef>
            </a:pPr>
            <a:r>
              <a:rPr lang="en-GB" sz="2800" b="1" i="1" spc="-10" dirty="0">
                <a:solidFill>
                  <a:srgbClr val="FFFFFF"/>
                </a:solidFill>
                <a:latin typeface="Myriad Pro"/>
                <a:cs typeface="Segoe UI"/>
              </a:rPr>
              <a:t>Models of Health</a:t>
            </a:r>
            <a:endParaRPr sz="2800" dirty="0">
              <a:latin typeface="Myriad Pro"/>
              <a:cs typeface="Segoe U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E7ED1-C630-E130-ACA6-4BF2D7CA0BCA}"/>
              </a:ext>
            </a:extLst>
          </p:cNvPr>
          <p:cNvSpPr>
            <a:spLocks noGrp="1"/>
          </p:cNvSpPr>
          <p:nvPr>
            <p:ph type="title"/>
          </p:nvPr>
        </p:nvSpPr>
        <p:spPr>
          <a:xfrm>
            <a:off x="535025" y="318642"/>
            <a:ext cx="8144535" cy="553998"/>
          </a:xfrm>
        </p:spPr>
        <p:txBody>
          <a:bodyPr/>
          <a:lstStyle/>
          <a:p>
            <a:r>
              <a:rPr lang="en-GB" dirty="0">
                <a:latin typeface="Myriad Pro"/>
              </a:rPr>
              <a:t>Introductions</a:t>
            </a:r>
          </a:p>
        </p:txBody>
      </p:sp>
      <p:sp>
        <p:nvSpPr>
          <p:cNvPr id="3" name="Text Placeholder 2">
            <a:extLst>
              <a:ext uri="{FF2B5EF4-FFF2-40B4-BE49-F238E27FC236}">
                <a16:creationId xmlns:a16="http://schemas.microsoft.com/office/drawing/2014/main" id="{6A736DC7-1596-640E-A57A-46956E5E0608}"/>
              </a:ext>
            </a:extLst>
          </p:cNvPr>
          <p:cNvSpPr>
            <a:spLocks noGrp="1"/>
          </p:cNvSpPr>
          <p:nvPr>
            <p:ph type="body" idx="1"/>
          </p:nvPr>
        </p:nvSpPr>
        <p:spPr>
          <a:xfrm>
            <a:off x="1110233" y="2104771"/>
            <a:ext cx="6923532" cy="323165"/>
          </a:xfrm>
        </p:spPr>
        <p:txBody>
          <a:bodyPr/>
          <a:lstStyle/>
          <a:p>
            <a:r>
              <a:rPr lang="en-GB" dirty="0">
                <a:latin typeface="Myriad Pro"/>
              </a:rPr>
              <a:t>Why are we here?</a:t>
            </a:r>
          </a:p>
        </p:txBody>
      </p:sp>
    </p:spTree>
    <p:extLst>
      <p:ext uri="{BB962C8B-B14F-4D97-AF65-F5344CB8AC3E}">
        <p14:creationId xmlns:p14="http://schemas.microsoft.com/office/powerpoint/2010/main" val="17811083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58229DE7-09AC-693F-7996-548FD245506D}"/>
              </a:ext>
            </a:extLst>
          </p:cNvPr>
          <p:cNvSpPr>
            <a:spLocks noGrp="1"/>
          </p:cNvSpPr>
          <p:nvPr>
            <p:ph type="title"/>
          </p:nvPr>
        </p:nvSpPr>
        <p:spPr>
          <a:xfrm>
            <a:off x="1277938" y="424465"/>
            <a:ext cx="4511675" cy="553998"/>
          </a:xfrm>
        </p:spPr>
        <p:txBody>
          <a:bodyPr/>
          <a:lstStyle/>
          <a:p>
            <a:r>
              <a:rPr lang="en-US" altLang="en-US" b="1" dirty="0">
                <a:latin typeface="Myriad Pro"/>
              </a:rPr>
              <a:t>GROUND RULES </a:t>
            </a:r>
            <a:endParaRPr lang="en-GB" altLang="en-US" b="1" dirty="0">
              <a:latin typeface="Myriad Pro"/>
            </a:endParaRPr>
          </a:p>
        </p:txBody>
      </p:sp>
      <p:sp>
        <p:nvSpPr>
          <p:cNvPr id="11267" name="Content Placeholder 2">
            <a:extLst>
              <a:ext uri="{FF2B5EF4-FFF2-40B4-BE49-F238E27FC236}">
                <a16:creationId xmlns:a16="http://schemas.microsoft.com/office/drawing/2014/main" id="{EC2E4ED8-2B1E-75AB-76AD-3F1A96EA7362}"/>
              </a:ext>
            </a:extLst>
          </p:cNvPr>
          <p:cNvSpPr>
            <a:spLocks noGrp="1"/>
          </p:cNvSpPr>
          <p:nvPr>
            <p:ph idx="1"/>
          </p:nvPr>
        </p:nvSpPr>
        <p:spPr>
          <a:xfrm>
            <a:off x="1277938" y="1866900"/>
            <a:ext cx="4111625" cy="3325485"/>
          </a:xfrm>
        </p:spPr>
        <p:txBody>
          <a:bodyPr>
            <a:normAutofit/>
          </a:bodyPr>
          <a:lstStyle/>
          <a:p>
            <a:pPr>
              <a:defRPr/>
            </a:pPr>
            <a:r>
              <a:rPr lang="en-US" altLang="en-US" dirty="0">
                <a:latin typeface="Myriad Pro"/>
                <a:cs typeface="Arial" panose="020B0604020202020204" pitchFamily="34" charset="0"/>
              </a:rPr>
              <a:t>Classroom conduct</a:t>
            </a:r>
          </a:p>
          <a:p>
            <a:pPr>
              <a:defRPr/>
            </a:pPr>
            <a:r>
              <a:rPr lang="en-US" altLang="en-US" dirty="0">
                <a:latin typeface="Myriad Pro"/>
                <a:cs typeface="Arial" panose="020B0604020202020204" pitchFamily="34" charset="0"/>
              </a:rPr>
              <a:t>Attendance &amp; Punctuality</a:t>
            </a:r>
          </a:p>
          <a:p>
            <a:pPr>
              <a:defRPr/>
            </a:pPr>
            <a:r>
              <a:rPr lang="en-US" altLang="en-US" dirty="0">
                <a:latin typeface="Myriad Pro"/>
                <a:cs typeface="Arial" panose="020B0604020202020204" pitchFamily="34" charset="0"/>
              </a:rPr>
              <a:t>Mobile Phones</a:t>
            </a:r>
          </a:p>
          <a:p>
            <a:pPr>
              <a:defRPr/>
            </a:pPr>
            <a:r>
              <a:rPr lang="en-US" altLang="en-US" dirty="0">
                <a:latin typeface="Myriad Pro"/>
                <a:cs typeface="Arial" panose="020B0604020202020204" pitchFamily="34" charset="0"/>
              </a:rPr>
              <a:t>Mutual Respect</a:t>
            </a:r>
          </a:p>
          <a:p>
            <a:pPr>
              <a:defRPr/>
            </a:pPr>
            <a:r>
              <a:rPr lang="en-US" altLang="en-US" dirty="0">
                <a:latin typeface="Myriad Pro"/>
                <a:cs typeface="Arial" panose="020B0604020202020204" pitchFamily="34" charset="0"/>
              </a:rPr>
              <a:t>Confidentiality</a:t>
            </a:r>
          </a:p>
          <a:p>
            <a:pPr>
              <a:defRPr/>
            </a:pPr>
            <a:endParaRPr lang="en-US" altLang="en-US" dirty="0">
              <a:latin typeface="Myriad Pro"/>
              <a:cs typeface="Arial" panose="020B0604020202020204" pitchFamily="34" charset="0"/>
            </a:endParaRPr>
          </a:p>
          <a:p>
            <a:pPr>
              <a:defRPr/>
            </a:pPr>
            <a:r>
              <a:rPr lang="en-US" altLang="en-US" dirty="0">
                <a:latin typeface="Myriad Pro"/>
                <a:cs typeface="Arial" panose="020B0604020202020204" pitchFamily="34" charset="0"/>
              </a:rPr>
              <a:t>Plus?</a:t>
            </a:r>
          </a:p>
          <a:p>
            <a:pPr marL="0" indent="0">
              <a:buNone/>
              <a:defRPr/>
            </a:pPr>
            <a:endParaRPr lang="en-US" altLang="en-US" b="1" dirty="0">
              <a:latin typeface="Myriad Pro"/>
              <a:cs typeface="Arial" panose="020B0604020202020204" pitchFamily="34" charset="0"/>
            </a:endParaRPr>
          </a:p>
          <a:p>
            <a:pPr>
              <a:defRPr/>
            </a:pPr>
            <a:endParaRPr lang="en-US" altLang="en-US" b="1" dirty="0">
              <a:latin typeface="Arial" panose="020B0604020202020204" pitchFamily="34" charset="0"/>
              <a:cs typeface="Arial" panose="020B0604020202020204" pitchFamily="34" charset="0"/>
            </a:endParaRPr>
          </a:p>
          <a:p>
            <a:pPr>
              <a:defRPr/>
            </a:pPr>
            <a:endParaRPr lang="en-US" altLang="en-US" dirty="0"/>
          </a:p>
          <a:p>
            <a:pPr>
              <a:defRPr/>
            </a:pPr>
            <a:endParaRPr lang="en-US" altLang="en-US" dirty="0"/>
          </a:p>
          <a:p>
            <a:pPr>
              <a:defRPr/>
            </a:pPr>
            <a:endParaRPr lang="en-GB" altLang="en-US" dirty="0"/>
          </a:p>
        </p:txBody>
      </p:sp>
      <p:pic>
        <p:nvPicPr>
          <p:cNvPr id="11268" name="Picture 5" descr="sticker saying ground rules">
            <a:extLst>
              <a:ext uri="{FF2B5EF4-FFF2-40B4-BE49-F238E27FC236}">
                <a16:creationId xmlns:a16="http://schemas.microsoft.com/office/drawing/2014/main" id="{58822A63-D4CA-7D48-65E1-0DF2398B1D6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l="7861" r="11116" b="27486"/>
          <a:stretch>
            <a:fillRect/>
          </a:stretch>
        </p:blipFill>
        <p:spPr bwMode="auto">
          <a:xfrm>
            <a:off x="7135813" y="836613"/>
            <a:ext cx="1695450" cy="1011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6" descr="poster that says keep calm and follow the rules&#10;">
            <a:extLst>
              <a:ext uri="{FF2B5EF4-FFF2-40B4-BE49-F238E27FC236}">
                <a16:creationId xmlns:a16="http://schemas.microsoft.com/office/drawing/2014/main" id="{A55F85F1-63F4-46D9-81B5-78E9CD0189A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72200" y="2101056"/>
            <a:ext cx="2505677" cy="296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Picture 6" descr="Prohibition Sign No Mobiles Vinyl 30 x 20 cm">
            <a:extLst>
              <a:ext uri="{FF2B5EF4-FFF2-40B4-BE49-F238E27FC236}">
                <a16:creationId xmlns:a16="http://schemas.microsoft.com/office/drawing/2014/main" id="{1B2481BA-65DC-AAD4-F11B-6B3458E99FC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b="31851"/>
          <a:stretch>
            <a:fillRect/>
          </a:stretch>
        </p:blipFill>
        <p:spPr bwMode="auto">
          <a:xfrm>
            <a:off x="5789613" y="836613"/>
            <a:ext cx="1317625" cy="1030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35025" y="318642"/>
            <a:ext cx="8144535" cy="856772"/>
          </a:xfrm>
          <a:prstGeom prst="rect">
            <a:avLst/>
          </a:prstGeom>
        </p:spPr>
        <p:txBody>
          <a:bodyPr vert="horz" wrap="square" lIns="0" tIns="177926" rIns="0" bIns="0" rtlCol="0">
            <a:spAutoFit/>
          </a:bodyPr>
          <a:lstStyle/>
          <a:p>
            <a:pPr marL="1687830">
              <a:lnSpc>
                <a:spcPct val="100000"/>
              </a:lnSpc>
              <a:spcBef>
                <a:spcPts val="105"/>
              </a:spcBef>
            </a:pPr>
            <a:r>
              <a:rPr sz="4400" dirty="0">
                <a:latin typeface="Myriad Pro"/>
              </a:rPr>
              <a:t>Module</a:t>
            </a:r>
            <a:r>
              <a:rPr sz="4400" spc="-15" dirty="0">
                <a:latin typeface="Myriad Pro"/>
              </a:rPr>
              <a:t> </a:t>
            </a:r>
            <a:r>
              <a:rPr sz="4400" spc="-10" dirty="0">
                <a:latin typeface="Myriad Pro"/>
              </a:rPr>
              <a:t>Summary</a:t>
            </a:r>
            <a:endParaRPr sz="4400" dirty="0">
              <a:latin typeface="Myriad Pro"/>
            </a:endParaRPr>
          </a:p>
        </p:txBody>
      </p:sp>
      <p:sp>
        <p:nvSpPr>
          <p:cNvPr id="5" name="TextBox 4">
            <a:extLst>
              <a:ext uri="{FF2B5EF4-FFF2-40B4-BE49-F238E27FC236}">
                <a16:creationId xmlns:a16="http://schemas.microsoft.com/office/drawing/2014/main" id="{A8D2B423-E4D3-98CE-C777-6BB80A62604A}"/>
              </a:ext>
            </a:extLst>
          </p:cNvPr>
          <p:cNvSpPr txBox="1"/>
          <p:nvPr/>
        </p:nvSpPr>
        <p:spPr>
          <a:xfrm>
            <a:off x="535025" y="1446060"/>
            <a:ext cx="8144535" cy="4154984"/>
          </a:xfrm>
          <a:prstGeom prst="rect">
            <a:avLst/>
          </a:prstGeom>
          <a:noFill/>
        </p:spPr>
        <p:txBody>
          <a:bodyPr wrap="square">
            <a:spAutoFit/>
          </a:bodyPr>
          <a:lstStyle/>
          <a:p>
            <a:pPr marL="342900" indent="-342900">
              <a:buFont typeface="Arial" panose="020B0604020202020204" pitchFamily="34" charset="0"/>
              <a:buChar char="•"/>
            </a:pPr>
            <a:r>
              <a:rPr lang="en-GB" sz="2400" dirty="0">
                <a:latin typeface="Myriad Pro"/>
              </a:rPr>
              <a:t>To develop understanding of the theories, values and policies in managing patients (people) with longer term conditions in different healthcare settings.</a:t>
            </a:r>
          </a:p>
          <a:p>
            <a:pPr marL="342900" indent="-342900">
              <a:buFont typeface="Arial" panose="020B0604020202020204" pitchFamily="34" charset="0"/>
              <a:buChar char="•"/>
            </a:pPr>
            <a:r>
              <a:rPr lang="en-GB" sz="2400" dirty="0">
                <a:latin typeface="Myriad Pro"/>
              </a:rPr>
              <a:t>To gain an understanding of healthcare work across traditional primary/secondary/social care boundaries and collaborate with patients (people)/carers and other professionals within the NHS, social and private/voluntary sector to continuously improve the information, support, care, and person-centred approaches to treatment of people living with long term conditions.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35025" y="318642"/>
            <a:ext cx="8144535" cy="856772"/>
          </a:xfrm>
          <a:prstGeom prst="rect">
            <a:avLst/>
          </a:prstGeom>
        </p:spPr>
        <p:txBody>
          <a:bodyPr vert="horz" wrap="square" lIns="0" tIns="177926" rIns="0" bIns="0" rtlCol="0">
            <a:spAutoFit/>
          </a:bodyPr>
          <a:lstStyle/>
          <a:p>
            <a:pPr marL="1530350">
              <a:lnSpc>
                <a:spcPct val="100000"/>
              </a:lnSpc>
              <a:spcBef>
                <a:spcPts val="105"/>
              </a:spcBef>
            </a:pPr>
            <a:r>
              <a:rPr sz="4400" dirty="0">
                <a:latin typeface="Myriad Pro"/>
              </a:rPr>
              <a:t>Learning</a:t>
            </a:r>
            <a:r>
              <a:rPr sz="4400" spc="-40" dirty="0">
                <a:latin typeface="Myriad Pro"/>
              </a:rPr>
              <a:t> </a:t>
            </a:r>
            <a:r>
              <a:rPr lang="en-GB" sz="4400" spc="-10" dirty="0">
                <a:latin typeface="Myriad Pro"/>
              </a:rPr>
              <a:t>O</a:t>
            </a:r>
            <a:r>
              <a:rPr sz="4400" spc="-10" dirty="0" err="1">
                <a:latin typeface="Myriad Pro"/>
              </a:rPr>
              <a:t>utcomes</a:t>
            </a:r>
            <a:endParaRPr sz="4400" dirty="0">
              <a:latin typeface="Myriad Pro"/>
            </a:endParaRPr>
          </a:p>
        </p:txBody>
      </p:sp>
      <p:sp>
        <p:nvSpPr>
          <p:cNvPr id="3" name="object 3"/>
          <p:cNvSpPr txBox="1"/>
          <p:nvPr/>
        </p:nvSpPr>
        <p:spPr>
          <a:xfrm>
            <a:off x="381000" y="1368044"/>
            <a:ext cx="8372703" cy="5065489"/>
          </a:xfrm>
          <a:prstGeom prst="rect">
            <a:avLst/>
          </a:prstGeom>
        </p:spPr>
        <p:txBody>
          <a:bodyPr vert="horz" wrap="square" lIns="0" tIns="12700" rIns="0" bIns="0" rtlCol="0">
            <a:spAutoFit/>
          </a:bodyPr>
          <a:lstStyle/>
          <a:p>
            <a:pPr marL="12700">
              <a:lnSpc>
                <a:spcPct val="100000"/>
              </a:lnSpc>
              <a:spcBef>
                <a:spcPts val="100"/>
              </a:spcBef>
            </a:pPr>
            <a:r>
              <a:rPr sz="2000" dirty="0">
                <a:latin typeface="Myriad Pro"/>
                <a:cs typeface="Segoe UI"/>
              </a:rPr>
              <a:t>On</a:t>
            </a:r>
            <a:r>
              <a:rPr sz="2000" spc="-30" dirty="0">
                <a:latin typeface="Myriad Pro"/>
                <a:cs typeface="Segoe UI"/>
              </a:rPr>
              <a:t> </a:t>
            </a:r>
            <a:r>
              <a:rPr sz="2000" dirty="0">
                <a:latin typeface="Myriad Pro"/>
                <a:cs typeface="Segoe UI"/>
              </a:rPr>
              <a:t>successful</a:t>
            </a:r>
            <a:r>
              <a:rPr sz="2000" spc="-30" dirty="0">
                <a:latin typeface="Myriad Pro"/>
                <a:cs typeface="Segoe UI"/>
              </a:rPr>
              <a:t> </a:t>
            </a:r>
            <a:r>
              <a:rPr sz="2000" dirty="0">
                <a:latin typeface="Myriad Pro"/>
                <a:cs typeface="Segoe UI"/>
              </a:rPr>
              <a:t>completion</a:t>
            </a:r>
            <a:r>
              <a:rPr sz="2000" spc="-15" dirty="0">
                <a:latin typeface="Myriad Pro"/>
                <a:cs typeface="Segoe UI"/>
              </a:rPr>
              <a:t> </a:t>
            </a:r>
            <a:r>
              <a:rPr sz="2000" dirty="0">
                <a:latin typeface="Myriad Pro"/>
                <a:cs typeface="Segoe UI"/>
              </a:rPr>
              <a:t>of</a:t>
            </a:r>
            <a:r>
              <a:rPr sz="2000" spc="-30" dirty="0">
                <a:latin typeface="Myriad Pro"/>
                <a:cs typeface="Segoe UI"/>
              </a:rPr>
              <a:t> </a:t>
            </a:r>
            <a:r>
              <a:rPr sz="2000" dirty="0">
                <a:latin typeface="Myriad Pro"/>
                <a:cs typeface="Segoe UI"/>
              </a:rPr>
              <a:t>this</a:t>
            </a:r>
            <a:r>
              <a:rPr sz="2000" spc="-20" dirty="0">
                <a:latin typeface="Myriad Pro"/>
                <a:cs typeface="Segoe UI"/>
              </a:rPr>
              <a:t> </a:t>
            </a:r>
            <a:r>
              <a:rPr sz="2000" dirty="0">
                <a:latin typeface="Myriad Pro"/>
                <a:cs typeface="Segoe UI"/>
              </a:rPr>
              <a:t>module,</a:t>
            </a:r>
            <a:r>
              <a:rPr sz="2000" spc="-25" dirty="0">
                <a:latin typeface="Myriad Pro"/>
                <a:cs typeface="Segoe UI"/>
              </a:rPr>
              <a:t> </a:t>
            </a:r>
            <a:r>
              <a:rPr sz="2000" dirty="0">
                <a:latin typeface="Myriad Pro"/>
                <a:cs typeface="Segoe UI"/>
              </a:rPr>
              <a:t>you</a:t>
            </a:r>
            <a:r>
              <a:rPr sz="2000" spc="-40" dirty="0">
                <a:latin typeface="Myriad Pro"/>
                <a:cs typeface="Segoe UI"/>
              </a:rPr>
              <a:t> </a:t>
            </a:r>
            <a:r>
              <a:rPr sz="2000" dirty="0">
                <a:latin typeface="Myriad Pro"/>
                <a:cs typeface="Segoe UI"/>
              </a:rPr>
              <a:t>should</a:t>
            </a:r>
            <a:r>
              <a:rPr sz="2000" spc="-35" dirty="0">
                <a:latin typeface="Myriad Pro"/>
                <a:cs typeface="Segoe UI"/>
              </a:rPr>
              <a:t> </a:t>
            </a:r>
            <a:r>
              <a:rPr sz="2000" dirty="0">
                <a:latin typeface="Myriad Pro"/>
                <a:cs typeface="Segoe UI"/>
              </a:rPr>
              <a:t>be</a:t>
            </a:r>
            <a:r>
              <a:rPr sz="2000" spc="-25" dirty="0">
                <a:latin typeface="Myriad Pro"/>
                <a:cs typeface="Segoe UI"/>
              </a:rPr>
              <a:t> </a:t>
            </a:r>
            <a:r>
              <a:rPr sz="2000" dirty="0">
                <a:latin typeface="Myriad Pro"/>
                <a:cs typeface="Segoe UI"/>
              </a:rPr>
              <a:t>able</a:t>
            </a:r>
            <a:r>
              <a:rPr sz="2000" spc="-15" dirty="0">
                <a:latin typeface="Myriad Pro"/>
                <a:cs typeface="Segoe UI"/>
              </a:rPr>
              <a:t> </a:t>
            </a:r>
            <a:r>
              <a:rPr sz="2000" spc="-25" dirty="0">
                <a:latin typeface="Myriad Pro"/>
                <a:cs typeface="Segoe UI"/>
              </a:rPr>
              <a:t>to:</a:t>
            </a:r>
            <a:endParaRPr lang="en-GB" sz="2000" spc="-25" dirty="0">
              <a:latin typeface="Myriad Pro"/>
              <a:cs typeface="Segoe UI"/>
            </a:endParaRPr>
          </a:p>
          <a:p>
            <a:pPr marL="355600" indent="-342900">
              <a:lnSpc>
                <a:spcPct val="100000"/>
              </a:lnSpc>
              <a:spcBef>
                <a:spcPts val="100"/>
              </a:spcBef>
              <a:buFont typeface="Arial" panose="020B0604020202020204" pitchFamily="34" charset="0"/>
              <a:buChar char="•"/>
            </a:pPr>
            <a:r>
              <a:rPr lang="en-GB" sz="2000" dirty="0">
                <a:latin typeface="Myriad Pro"/>
                <a:cs typeface="Segoe UI"/>
              </a:rPr>
              <a:t>Critically evaluate the physical, psychological, and social impact on individuals and families living with a long-term condition(s) and its treatment.</a:t>
            </a:r>
          </a:p>
          <a:p>
            <a:pPr marL="355600" indent="-342900">
              <a:lnSpc>
                <a:spcPct val="100000"/>
              </a:lnSpc>
              <a:spcBef>
                <a:spcPts val="100"/>
              </a:spcBef>
              <a:buFont typeface="Arial" panose="020B0604020202020204" pitchFamily="34" charset="0"/>
              <a:buChar char="•"/>
            </a:pPr>
            <a:r>
              <a:rPr lang="en-GB" sz="2000" dirty="0">
                <a:latin typeface="Myriad Pro"/>
                <a:cs typeface="Segoe UI"/>
              </a:rPr>
              <a:t>Critically assess the key areas of local and national political, health and social care agendas and initiatives relating to long term conditions.</a:t>
            </a:r>
          </a:p>
          <a:p>
            <a:pPr marL="355600" indent="-342900">
              <a:lnSpc>
                <a:spcPct val="100000"/>
              </a:lnSpc>
              <a:spcBef>
                <a:spcPts val="100"/>
              </a:spcBef>
              <a:buFont typeface="Arial" panose="020B0604020202020204" pitchFamily="34" charset="0"/>
              <a:buChar char="•"/>
            </a:pPr>
            <a:endParaRPr lang="en-GB" sz="2000" dirty="0">
              <a:latin typeface="Myriad Pro"/>
              <a:cs typeface="Segoe UI"/>
            </a:endParaRPr>
          </a:p>
          <a:p>
            <a:pPr marL="355600" indent="-342900">
              <a:lnSpc>
                <a:spcPct val="100000"/>
              </a:lnSpc>
              <a:spcBef>
                <a:spcPts val="100"/>
              </a:spcBef>
              <a:buFont typeface="Arial" panose="020B0604020202020204" pitchFamily="34" charset="0"/>
              <a:buChar char="•"/>
            </a:pPr>
            <a:r>
              <a:rPr lang="en-GB" sz="2000" dirty="0">
                <a:latin typeface="Myriad Pro"/>
                <a:cs typeface="Segoe UI"/>
              </a:rPr>
              <a:t>Critically evaluate the skills, values and behaviours required to provide co-productive and traditional models of care as appropriate.</a:t>
            </a:r>
          </a:p>
          <a:p>
            <a:pPr marL="355600" indent="-342900">
              <a:lnSpc>
                <a:spcPct val="100000"/>
              </a:lnSpc>
              <a:spcBef>
                <a:spcPts val="100"/>
              </a:spcBef>
              <a:buFont typeface="Arial" panose="020B0604020202020204" pitchFamily="34" charset="0"/>
              <a:buChar char="•"/>
            </a:pPr>
            <a:endParaRPr lang="en-GB" sz="2000" dirty="0">
              <a:latin typeface="Myriad Pro"/>
              <a:cs typeface="Segoe UI"/>
            </a:endParaRPr>
          </a:p>
          <a:p>
            <a:pPr marL="355600" indent="-342900">
              <a:lnSpc>
                <a:spcPct val="100000"/>
              </a:lnSpc>
              <a:spcBef>
                <a:spcPts val="100"/>
              </a:spcBef>
              <a:buFont typeface="Arial" panose="020B0604020202020204" pitchFamily="34" charset="0"/>
              <a:buChar char="•"/>
            </a:pPr>
            <a:r>
              <a:rPr lang="en-GB" sz="2000" dirty="0">
                <a:latin typeface="Myriad Pro"/>
                <a:cs typeface="Segoe UI"/>
              </a:rPr>
              <a:t>Critically analyse the contribution of empirical evidence and local, national, and international guidelines to informing the delivery of ‘whole person’ care and self-management support for individuals with long term conditions.</a:t>
            </a:r>
          </a:p>
          <a:p>
            <a:pPr marL="12700">
              <a:lnSpc>
                <a:spcPct val="100000"/>
              </a:lnSpc>
              <a:spcBef>
                <a:spcPts val="100"/>
              </a:spcBef>
            </a:pPr>
            <a:endParaRPr sz="2000" dirty="0">
              <a:latin typeface="Myriad Pro"/>
              <a:cs typeface="Segoe UI"/>
            </a:endParaRPr>
          </a:p>
          <a:p>
            <a:pPr>
              <a:lnSpc>
                <a:spcPct val="100000"/>
              </a:lnSpc>
              <a:spcBef>
                <a:spcPts val="30"/>
              </a:spcBef>
            </a:pPr>
            <a:endParaRPr sz="2250" dirty="0">
              <a:latin typeface="Myriad Pro"/>
              <a:cs typeface="Segoe U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35025" y="318642"/>
            <a:ext cx="8144535" cy="829406"/>
          </a:xfrm>
          <a:prstGeom prst="rect">
            <a:avLst/>
          </a:prstGeom>
        </p:spPr>
        <p:txBody>
          <a:bodyPr vert="horz" wrap="square" lIns="0" tIns="204165" rIns="0" bIns="0" rtlCol="0">
            <a:spAutoFit/>
          </a:bodyPr>
          <a:lstStyle/>
          <a:p>
            <a:pPr marL="1577975">
              <a:lnSpc>
                <a:spcPct val="100000"/>
              </a:lnSpc>
              <a:spcBef>
                <a:spcPts val="105"/>
              </a:spcBef>
            </a:pPr>
            <a:r>
              <a:rPr sz="4050" dirty="0">
                <a:latin typeface="Myriad Pro"/>
                <a:cs typeface="Arial"/>
              </a:rPr>
              <a:t>Aims</a:t>
            </a:r>
            <a:r>
              <a:rPr sz="4050" spc="-35" dirty="0">
                <a:latin typeface="Myriad Pro"/>
                <a:cs typeface="Arial"/>
              </a:rPr>
              <a:t> </a:t>
            </a:r>
            <a:r>
              <a:rPr sz="4050" dirty="0">
                <a:latin typeface="Myriad Pro"/>
                <a:cs typeface="Arial"/>
              </a:rPr>
              <a:t>of</a:t>
            </a:r>
            <a:r>
              <a:rPr sz="4050" spc="-20" dirty="0">
                <a:latin typeface="Myriad Pro"/>
                <a:cs typeface="Arial"/>
              </a:rPr>
              <a:t> </a:t>
            </a:r>
            <a:r>
              <a:rPr sz="4050" dirty="0">
                <a:latin typeface="Myriad Pro"/>
                <a:cs typeface="Arial"/>
              </a:rPr>
              <a:t>the</a:t>
            </a:r>
            <a:r>
              <a:rPr sz="4050" spc="-15" dirty="0">
                <a:latin typeface="Myriad Pro"/>
                <a:cs typeface="Arial"/>
              </a:rPr>
              <a:t> </a:t>
            </a:r>
            <a:r>
              <a:rPr sz="4050" spc="-10" dirty="0">
                <a:latin typeface="Myriad Pro"/>
                <a:cs typeface="Arial"/>
              </a:rPr>
              <a:t>Session</a:t>
            </a:r>
            <a:endParaRPr sz="4050" dirty="0">
              <a:latin typeface="Myriad Pro"/>
              <a:cs typeface="Arial"/>
            </a:endParaRPr>
          </a:p>
        </p:txBody>
      </p:sp>
      <p:sp>
        <p:nvSpPr>
          <p:cNvPr id="3" name="object 3"/>
          <p:cNvSpPr txBox="1"/>
          <p:nvPr/>
        </p:nvSpPr>
        <p:spPr>
          <a:xfrm>
            <a:off x="1222044" y="1711601"/>
            <a:ext cx="7083756" cy="3081613"/>
          </a:xfrm>
          <a:prstGeom prst="rect">
            <a:avLst/>
          </a:prstGeom>
        </p:spPr>
        <p:txBody>
          <a:bodyPr vert="horz" wrap="square" lIns="0" tIns="97790" rIns="0" bIns="0" rtlCol="0">
            <a:spAutoFit/>
          </a:bodyPr>
          <a:lstStyle/>
          <a:p>
            <a:pPr marL="12700">
              <a:lnSpc>
                <a:spcPct val="100000"/>
              </a:lnSpc>
              <a:spcBef>
                <a:spcPts val="770"/>
              </a:spcBef>
            </a:pPr>
            <a:r>
              <a:rPr sz="2800" spc="-150" dirty="0">
                <a:latin typeface="Myriad Pro"/>
                <a:cs typeface="Arial"/>
              </a:rPr>
              <a:t>To</a:t>
            </a:r>
            <a:r>
              <a:rPr sz="2800" spc="-40" dirty="0">
                <a:latin typeface="Myriad Pro"/>
                <a:cs typeface="Arial"/>
              </a:rPr>
              <a:t> </a:t>
            </a:r>
            <a:r>
              <a:rPr lang="en-GB" sz="2800" spc="-40" dirty="0">
                <a:latin typeface="Myriad Pro"/>
                <a:cs typeface="Arial"/>
              </a:rPr>
              <a:t>develop an </a:t>
            </a:r>
            <a:r>
              <a:rPr lang="en-GB" sz="2800" spc="-10" dirty="0">
                <a:latin typeface="Myriad Pro"/>
                <a:cs typeface="Arial"/>
              </a:rPr>
              <a:t>understanding of </a:t>
            </a:r>
          </a:p>
          <a:p>
            <a:pPr marL="469900" indent="-457200">
              <a:lnSpc>
                <a:spcPct val="100000"/>
              </a:lnSpc>
              <a:spcBef>
                <a:spcPts val="770"/>
              </a:spcBef>
              <a:buFont typeface="Arial" panose="020B0604020202020204" pitchFamily="34" charset="0"/>
              <a:buChar char="•"/>
            </a:pPr>
            <a:r>
              <a:rPr lang="en-GB" sz="2800" spc="-10" dirty="0">
                <a:latin typeface="Myriad Pro"/>
                <a:cs typeface="Arial"/>
              </a:rPr>
              <a:t>Concepts of health,</a:t>
            </a:r>
          </a:p>
          <a:p>
            <a:pPr marL="469900" indent="-457200">
              <a:lnSpc>
                <a:spcPct val="100000"/>
              </a:lnSpc>
              <a:spcBef>
                <a:spcPts val="770"/>
              </a:spcBef>
              <a:buFont typeface="Arial" panose="020B0604020202020204" pitchFamily="34" charset="0"/>
              <a:buChar char="•"/>
            </a:pPr>
            <a:r>
              <a:rPr lang="en-GB" sz="2800" spc="-10" dirty="0">
                <a:latin typeface="Myriad Pro"/>
                <a:cs typeface="Arial"/>
              </a:rPr>
              <a:t>Different models of health,</a:t>
            </a:r>
          </a:p>
          <a:p>
            <a:pPr marL="469900" indent="-457200">
              <a:lnSpc>
                <a:spcPct val="100000"/>
              </a:lnSpc>
              <a:spcBef>
                <a:spcPts val="770"/>
              </a:spcBef>
              <a:buFont typeface="Arial" panose="020B0604020202020204" pitchFamily="34" charset="0"/>
              <a:buChar char="•"/>
            </a:pPr>
            <a:r>
              <a:rPr lang="en-GB" sz="2800" spc="-10" dirty="0">
                <a:latin typeface="Myriad Pro"/>
                <a:cs typeface="Arial"/>
              </a:rPr>
              <a:t>Advantages and disadvantages of different models of health,</a:t>
            </a:r>
          </a:p>
          <a:p>
            <a:pPr marL="469265" marR="5080" indent="-457200">
              <a:lnSpc>
                <a:spcPct val="100000"/>
              </a:lnSpc>
              <a:spcBef>
                <a:spcPts val="675"/>
              </a:spcBef>
              <a:buFont typeface="Arial" panose="020B0604020202020204" pitchFamily="34" charset="0"/>
              <a:buChar char="•"/>
              <a:tabLst>
                <a:tab pos="354965" algn="l"/>
                <a:tab pos="355600" algn="l"/>
              </a:tabLst>
            </a:pPr>
            <a:r>
              <a:rPr lang="en-GB" sz="2800" dirty="0">
                <a:latin typeface="Myriad Pro"/>
                <a:cs typeface="Arial"/>
              </a:rPr>
              <a:t>The</a:t>
            </a:r>
            <a:r>
              <a:rPr lang="en-GB" sz="2800" spc="-55" dirty="0">
                <a:latin typeface="Myriad Pro"/>
                <a:cs typeface="Arial"/>
              </a:rPr>
              <a:t> </a:t>
            </a:r>
            <a:r>
              <a:rPr lang="en-GB" sz="2800" dirty="0">
                <a:latin typeface="Myriad Pro"/>
                <a:cs typeface="Arial"/>
              </a:rPr>
              <a:t>application</a:t>
            </a:r>
            <a:r>
              <a:rPr lang="en-GB" sz="2800" spc="-60" dirty="0">
                <a:latin typeface="Myriad Pro"/>
                <a:cs typeface="Arial"/>
              </a:rPr>
              <a:t> </a:t>
            </a:r>
            <a:r>
              <a:rPr lang="en-GB" sz="2800" dirty="0">
                <a:latin typeface="Myriad Pro"/>
                <a:cs typeface="Arial"/>
              </a:rPr>
              <a:t>of</a:t>
            </a:r>
            <a:r>
              <a:rPr lang="en-GB" sz="2800" spc="-55" dirty="0">
                <a:latin typeface="Myriad Pro"/>
                <a:cs typeface="Arial"/>
              </a:rPr>
              <a:t> </a:t>
            </a:r>
            <a:r>
              <a:rPr lang="en-GB" sz="2800" spc="-10" dirty="0">
                <a:latin typeface="Myriad Pro"/>
                <a:cs typeface="Arial"/>
              </a:rPr>
              <a:t>a model of health.</a:t>
            </a:r>
            <a:endParaRPr lang="en-GB" sz="2800" dirty="0">
              <a:latin typeface="Myriad Pro"/>
              <a:cs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Young people jumping in the ai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0036" y="4731446"/>
            <a:ext cx="3747618" cy="20463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628650" y="330924"/>
            <a:ext cx="7886700" cy="553998"/>
          </a:xfrm>
        </p:spPr>
        <p:txBody>
          <a:bodyPr/>
          <a:lstStyle/>
          <a:p>
            <a:r>
              <a:rPr lang="en-GB" dirty="0">
                <a:latin typeface="Myriad Pro"/>
              </a:rPr>
              <a:t>Individual Activity</a:t>
            </a:r>
          </a:p>
        </p:txBody>
      </p:sp>
      <p:sp>
        <p:nvSpPr>
          <p:cNvPr id="3" name="Content Placeholder 2"/>
          <p:cNvSpPr>
            <a:spLocks noGrp="1"/>
          </p:cNvSpPr>
          <p:nvPr>
            <p:ph idx="1"/>
          </p:nvPr>
        </p:nvSpPr>
        <p:spPr>
          <a:xfrm>
            <a:off x="628650" y="1413164"/>
            <a:ext cx="7886700" cy="1631216"/>
          </a:xfrm>
        </p:spPr>
        <p:txBody>
          <a:bodyPr/>
          <a:lstStyle/>
          <a:p>
            <a:pPr marL="0" indent="0">
              <a:buNone/>
            </a:pPr>
            <a:r>
              <a:rPr lang="en-GB" sz="3200" dirty="0">
                <a:latin typeface="Myriad Pro"/>
              </a:rPr>
              <a:t>What does health mean to you?</a:t>
            </a:r>
          </a:p>
          <a:p>
            <a:pPr marL="0" indent="0">
              <a:buNone/>
            </a:pPr>
            <a:r>
              <a:rPr lang="en-GB" sz="3200" dirty="0">
                <a:latin typeface="Myriad Pro"/>
              </a:rPr>
              <a:t>How can you achieve it?</a:t>
            </a:r>
          </a:p>
          <a:p>
            <a:endParaRPr lang="en-GB" dirty="0">
              <a:latin typeface="+mn-lt"/>
            </a:endParaRPr>
          </a:p>
          <a:p>
            <a:pPr marL="0" indent="0">
              <a:buNone/>
            </a:pPr>
            <a:endParaRPr lang="en-GB" dirty="0">
              <a:latin typeface="+mn-lt"/>
            </a:endParaRPr>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00839" y="584924"/>
            <a:ext cx="2143125" cy="2143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descr="a older woman and man both with white hair.  Both dressed in running clothes, smiling and running in the countryside">
            <a:extLst>
              <a:ext uri="{FF2B5EF4-FFF2-40B4-BE49-F238E27FC236}">
                <a16:creationId xmlns:a16="http://schemas.microsoft.com/office/drawing/2014/main" id="{8916DD1D-3CD2-498C-988B-DFBBCE6CFF51}"/>
              </a:ext>
            </a:extLst>
          </p:cNvPr>
          <p:cNvPicPr>
            <a:picLocks noChangeAspect="1"/>
          </p:cNvPicPr>
          <p:nvPr/>
        </p:nvPicPr>
        <p:blipFill>
          <a:blip r:embed="rId5"/>
          <a:stretch>
            <a:fillRect/>
          </a:stretch>
        </p:blipFill>
        <p:spPr>
          <a:xfrm>
            <a:off x="6060282" y="3045187"/>
            <a:ext cx="2619375" cy="1743075"/>
          </a:xfrm>
          <a:prstGeom prst="rect">
            <a:avLst/>
          </a:prstGeom>
        </p:spPr>
      </p:pic>
      <p:pic>
        <p:nvPicPr>
          <p:cNvPr id="5" name="Picture 4" descr="image of a woman with Down's Syndrome in a yoga class.  She is looking at the camera and smiling">
            <a:extLst>
              <a:ext uri="{FF2B5EF4-FFF2-40B4-BE49-F238E27FC236}">
                <a16:creationId xmlns:a16="http://schemas.microsoft.com/office/drawing/2014/main" id="{485F0D46-D382-4458-81B1-A62222531698}"/>
              </a:ext>
            </a:extLst>
          </p:cNvPr>
          <p:cNvPicPr>
            <a:picLocks noChangeAspect="1"/>
          </p:cNvPicPr>
          <p:nvPr/>
        </p:nvPicPr>
        <p:blipFill>
          <a:blip r:embed="rId6"/>
          <a:stretch>
            <a:fillRect/>
          </a:stretch>
        </p:blipFill>
        <p:spPr>
          <a:xfrm>
            <a:off x="2129832" y="2768268"/>
            <a:ext cx="3171261" cy="2276803"/>
          </a:xfrm>
          <a:prstGeom prst="rect">
            <a:avLst/>
          </a:prstGeom>
        </p:spPr>
      </p:pic>
    </p:spTree>
    <p:extLst>
      <p:ext uri="{BB962C8B-B14F-4D97-AF65-F5344CB8AC3E}">
        <p14:creationId xmlns:p14="http://schemas.microsoft.com/office/powerpoint/2010/main" val="39599171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5025" y="318642"/>
            <a:ext cx="8144535" cy="553998"/>
          </a:xfrm>
        </p:spPr>
        <p:txBody>
          <a:bodyPr/>
          <a:lstStyle/>
          <a:p>
            <a:r>
              <a:rPr lang="en-GB" dirty="0">
                <a:latin typeface="Myriad Pro"/>
              </a:rPr>
              <a:t>What is health?</a:t>
            </a:r>
          </a:p>
        </p:txBody>
      </p:sp>
      <p:sp>
        <p:nvSpPr>
          <p:cNvPr id="3" name="Content Placeholder 2"/>
          <p:cNvSpPr>
            <a:spLocks noGrp="1"/>
          </p:cNvSpPr>
          <p:nvPr>
            <p:ph idx="1"/>
          </p:nvPr>
        </p:nvSpPr>
        <p:spPr>
          <a:xfrm>
            <a:off x="1110233" y="2104771"/>
            <a:ext cx="6923532" cy="323165"/>
          </a:xfrm>
        </p:spPr>
        <p:txBody>
          <a:bodyPr/>
          <a:lstStyle/>
          <a:p>
            <a:pPr marL="0" indent="0">
              <a:buNone/>
            </a:pPr>
            <a:r>
              <a:rPr lang="en-GB" dirty="0">
                <a:hlinkClick r:id="rId3"/>
              </a:rPr>
              <a:t>What does health mean to you</a:t>
            </a:r>
            <a:endParaRPr lang="en-GB" dirty="0"/>
          </a:p>
        </p:txBody>
      </p:sp>
    </p:spTree>
    <p:extLst>
      <p:ext uri="{BB962C8B-B14F-4D97-AF65-F5344CB8AC3E}">
        <p14:creationId xmlns:p14="http://schemas.microsoft.com/office/powerpoint/2010/main" val="2674135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5025" y="318642"/>
            <a:ext cx="8144535" cy="553998"/>
          </a:xfrm>
        </p:spPr>
        <p:txBody>
          <a:bodyPr/>
          <a:lstStyle/>
          <a:p>
            <a:r>
              <a:rPr lang="en-GB" dirty="0">
                <a:latin typeface="Myriad Pro"/>
              </a:rPr>
              <a:t>What is health?</a:t>
            </a:r>
          </a:p>
        </p:txBody>
      </p:sp>
      <p:pic>
        <p:nvPicPr>
          <p:cNvPr id="1027" name="Picture 3">
            <a:extLst>
              <a:ext uri="{C183D7F6-B498-43B3-948B-1728B52AA6E4}">
                <adec:decorative xmlns:adec="http://schemas.microsoft.com/office/drawing/2017/decorative" val="1"/>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739613" y="4406938"/>
            <a:ext cx="2634453" cy="13255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Content Placeholder 3"/>
          <p:cNvSpPr>
            <a:spLocks noGrp="1"/>
          </p:cNvSpPr>
          <p:nvPr>
            <p:ph sz="half" idx="2"/>
          </p:nvPr>
        </p:nvSpPr>
        <p:spPr>
          <a:xfrm>
            <a:off x="430924" y="1776248"/>
            <a:ext cx="8084426" cy="4400715"/>
          </a:xfrm>
        </p:spPr>
        <p:txBody>
          <a:bodyPr>
            <a:normAutofit/>
          </a:bodyPr>
          <a:lstStyle/>
          <a:p>
            <a:r>
              <a:rPr lang="en-GB" dirty="0">
                <a:latin typeface="Myriad Pro"/>
              </a:rPr>
              <a:t>Health is a contested term</a:t>
            </a:r>
            <a:br>
              <a:rPr lang="en-GB" dirty="0">
                <a:latin typeface="Myriad Pro"/>
              </a:rPr>
            </a:br>
            <a:endParaRPr lang="en-GB" dirty="0">
              <a:latin typeface="Myriad Pro"/>
            </a:endParaRPr>
          </a:p>
          <a:p>
            <a:r>
              <a:rPr lang="en-GB" dirty="0">
                <a:latin typeface="Myriad Pro"/>
              </a:rPr>
              <a:t>It can mean different things to different people depending on culture, profession, background, social class, family.</a:t>
            </a:r>
            <a:br>
              <a:rPr lang="en-GB" dirty="0">
                <a:latin typeface="Myriad Pro"/>
              </a:rPr>
            </a:br>
            <a:endParaRPr lang="en-GB" dirty="0">
              <a:latin typeface="Myriad Pro"/>
            </a:endParaRPr>
          </a:p>
          <a:p>
            <a:r>
              <a:rPr lang="en-GB" dirty="0">
                <a:latin typeface="Myriad Pro"/>
              </a:rPr>
              <a:t>Individuals may have different views in different circumstances</a:t>
            </a:r>
            <a:r>
              <a:rPr lang="en-GB" dirty="0">
                <a:latin typeface="Raleway" pitchFamily="2" charset="0"/>
              </a:rPr>
              <a:t>.</a:t>
            </a:r>
          </a:p>
        </p:txBody>
      </p:sp>
      <p:sp>
        <p:nvSpPr>
          <p:cNvPr id="6" name="TextBox 5"/>
          <p:cNvSpPr txBox="1"/>
          <p:nvPr/>
        </p:nvSpPr>
        <p:spPr>
          <a:xfrm>
            <a:off x="519545" y="6176963"/>
            <a:ext cx="3106882" cy="369332"/>
          </a:xfrm>
          <a:prstGeom prst="rect">
            <a:avLst/>
          </a:prstGeom>
          <a:noFill/>
        </p:spPr>
        <p:txBody>
          <a:bodyPr wrap="square" rtlCol="0">
            <a:spAutoFit/>
          </a:bodyPr>
          <a:lstStyle/>
          <a:p>
            <a:r>
              <a:rPr lang="en-GB" dirty="0"/>
              <a:t>Naidoo &amp; Wills 2016</a:t>
            </a:r>
          </a:p>
        </p:txBody>
      </p:sp>
    </p:spTree>
    <p:extLst>
      <p:ext uri="{BB962C8B-B14F-4D97-AF65-F5344CB8AC3E}">
        <p14:creationId xmlns:p14="http://schemas.microsoft.com/office/powerpoint/2010/main" val="2532989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5025" y="318642"/>
            <a:ext cx="8144535" cy="553998"/>
          </a:xfrm>
        </p:spPr>
        <p:txBody>
          <a:bodyPr/>
          <a:lstStyle/>
          <a:p>
            <a:r>
              <a:rPr lang="en-GB" dirty="0">
                <a:latin typeface="Myriad Pro"/>
              </a:rPr>
              <a:t>Summary: Definition of health</a:t>
            </a:r>
          </a:p>
        </p:txBody>
      </p:sp>
      <p:sp>
        <p:nvSpPr>
          <p:cNvPr id="3" name="Content Placeholder 2"/>
          <p:cNvSpPr>
            <a:spLocks noGrp="1"/>
          </p:cNvSpPr>
          <p:nvPr>
            <p:ph idx="1"/>
          </p:nvPr>
        </p:nvSpPr>
        <p:spPr>
          <a:xfrm>
            <a:off x="304800" y="1447800"/>
            <a:ext cx="8458199" cy="3243325"/>
          </a:xfrm>
        </p:spPr>
        <p:txBody>
          <a:bodyPr>
            <a:noAutofit/>
          </a:bodyPr>
          <a:lstStyle/>
          <a:p>
            <a:r>
              <a:rPr lang="en-GB" sz="2400" dirty="0">
                <a:latin typeface="Myriad Pro"/>
              </a:rPr>
              <a:t>Health is a contested term that can mean different things to different people.</a:t>
            </a:r>
            <a:br>
              <a:rPr lang="en-GB" sz="2400" dirty="0">
                <a:latin typeface="Myriad Pro"/>
              </a:rPr>
            </a:br>
            <a:endParaRPr lang="en-GB" sz="2400" dirty="0">
              <a:latin typeface="Myriad Pro"/>
            </a:endParaRPr>
          </a:p>
          <a:p>
            <a:r>
              <a:rPr lang="en-GB" sz="2400" dirty="0">
                <a:latin typeface="Myriad Pro"/>
              </a:rPr>
              <a:t>It is a broad concept that can embody a range of meanings.</a:t>
            </a:r>
            <a:br>
              <a:rPr lang="en-GB" sz="2400" dirty="0">
                <a:latin typeface="Myriad Pro"/>
              </a:rPr>
            </a:br>
            <a:endParaRPr lang="en-GB" sz="2400" dirty="0">
              <a:latin typeface="Myriad Pro"/>
            </a:endParaRPr>
          </a:p>
          <a:p>
            <a:r>
              <a:rPr lang="en-GB" sz="2400" dirty="0">
                <a:latin typeface="Myriad Pro"/>
              </a:rPr>
              <a:t>It is important to understand personal and professional  views of health and how these views impact on the delivery care.</a:t>
            </a:r>
          </a:p>
        </p:txBody>
      </p:sp>
    </p:spTree>
    <p:extLst>
      <p:ext uri="{BB962C8B-B14F-4D97-AF65-F5344CB8AC3E}">
        <p14:creationId xmlns:p14="http://schemas.microsoft.com/office/powerpoint/2010/main" val="3333630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18959E5-C73C-4E7F-A787-6AFFB2240B12}"/>
              </a:ext>
            </a:extLst>
          </p:cNvPr>
          <p:cNvSpPr>
            <a:spLocks noGrp="1"/>
          </p:cNvSpPr>
          <p:nvPr>
            <p:ph type="title"/>
          </p:nvPr>
        </p:nvSpPr>
        <p:spPr>
          <a:xfrm>
            <a:off x="535025" y="318642"/>
            <a:ext cx="8144535" cy="553998"/>
          </a:xfrm>
        </p:spPr>
        <p:txBody>
          <a:bodyPr/>
          <a:lstStyle/>
          <a:p>
            <a:r>
              <a:rPr lang="en-GB" dirty="0">
                <a:latin typeface="Myriad Pro"/>
              </a:rPr>
              <a:t>Concepts of health</a:t>
            </a:r>
          </a:p>
        </p:txBody>
      </p:sp>
      <p:sp>
        <p:nvSpPr>
          <p:cNvPr id="6" name="Content Placeholder 5">
            <a:extLst>
              <a:ext uri="{FF2B5EF4-FFF2-40B4-BE49-F238E27FC236}">
                <a16:creationId xmlns:a16="http://schemas.microsoft.com/office/drawing/2014/main" id="{93F0404E-5B84-453E-87D5-66DE6C50797B}"/>
              </a:ext>
            </a:extLst>
          </p:cNvPr>
          <p:cNvSpPr>
            <a:spLocks noGrp="1"/>
          </p:cNvSpPr>
          <p:nvPr>
            <p:ph idx="1"/>
          </p:nvPr>
        </p:nvSpPr>
        <p:spPr>
          <a:xfrm>
            <a:off x="464440" y="1295400"/>
            <a:ext cx="8298559" cy="4343399"/>
          </a:xfrm>
        </p:spPr>
        <p:txBody>
          <a:bodyPr>
            <a:noAutofit/>
          </a:bodyPr>
          <a:lstStyle/>
          <a:p>
            <a:pPr marL="0" indent="0">
              <a:buNone/>
            </a:pPr>
            <a:r>
              <a:rPr lang="en-GB" sz="2800" dirty="0">
                <a:latin typeface="Myriad Pro"/>
              </a:rPr>
              <a:t>We can define health as….</a:t>
            </a:r>
            <a:br>
              <a:rPr lang="en-GB" sz="2800" dirty="0">
                <a:latin typeface="Myriad Pro"/>
              </a:rPr>
            </a:br>
            <a:endParaRPr lang="en-GB" sz="2800" dirty="0">
              <a:latin typeface="Myriad Pro"/>
            </a:endParaRPr>
          </a:p>
          <a:p>
            <a:r>
              <a:rPr lang="en-GB" sz="2800" dirty="0">
                <a:latin typeface="Myriad Pro"/>
              </a:rPr>
              <a:t>‘the absence of disease or impairment’ </a:t>
            </a:r>
            <a:br>
              <a:rPr lang="en-GB" sz="2800" dirty="0">
                <a:latin typeface="Myriad Pro"/>
              </a:rPr>
            </a:br>
            <a:r>
              <a:rPr lang="en-GB" sz="2800" dirty="0">
                <a:latin typeface="Myriad Pro"/>
              </a:rPr>
              <a:t>(Scriven 2010)</a:t>
            </a:r>
          </a:p>
          <a:p>
            <a:r>
              <a:rPr lang="en-GB" sz="2800" dirty="0">
                <a:solidFill>
                  <a:schemeClr val="tx1"/>
                </a:solidFill>
                <a:latin typeface="Myriad Pro"/>
              </a:rPr>
              <a:t>a state of complete physical, mental and social well-being (WHO 1948)</a:t>
            </a:r>
          </a:p>
          <a:p>
            <a:r>
              <a:rPr lang="en-GB" sz="2800" dirty="0">
                <a:latin typeface="Myriad Pro"/>
              </a:rPr>
              <a:t>‘the ability to adapt to changing circumstances’</a:t>
            </a:r>
            <a:br>
              <a:rPr lang="en-GB" sz="2800" dirty="0">
                <a:latin typeface="Myriad Pro"/>
              </a:rPr>
            </a:br>
            <a:r>
              <a:rPr lang="en-GB" sz="2800" dirty="0">
                <a:latin typeface="Myriad Pro"/>
              </a:rPr>
              <a:t>(Dubos 1960)</a:t>
            </a:r>
          </a:p>
          <a:p>
            <a:r>
              <a:rPr lang="en-GB" sz="2800" dirty="0">
                <a:latin typeface="Myriad Pro"/>
              </a:rPr>
              <a:t>‘The foundations for achievement of potentials’</a:t>
            </a:r>
            <a:br>
              <a:rPr lang="en-GB" sz="2800" dirty="0">
                <a:latin typeface="Myriad Pro"/>
              </a:rPr>
            </a:br>
            <a:r>
              <a:rPr lang="en-GB" sz="2800" dirty="0">
                <a:latin typeface="Myriad Pro"/>
              </a:rPr>
              <a:t>(Seedhouse 1986)</a:t>
            </a:r>
          </a:p>
        </p:txBody>
      </p:sp>
    </p:spTree>
    <p:extLst>
      <p:ext uri="{BB962C8B-B14F-4D97-AF65-F5344CB8AC3E}">
        <p14:creationId xmlns:p14="http://schemas.microsoft.com/office/powerpoint/2010/main" val="655951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CFCC0-326C-43AB-81DB-5DDE6FC5D99B}"/>
              </a:ext>
            </a:extLst>
          </p:cNvPr>
          <p:cNvSpPr>
            <a:spLocks noGrp="1"/>
          </p:cNvSpPr>
          <p:nvPr>
            <p:ph type="title"/>
          </p:nvPr>
        </p:nvSpPr>
        <p:spPr/>
        <p:txBody>
          <a:bodyPr/>
          <a:lstStyle/>
          <a:p>
            <a:r>
              <a:rPr lang="en-GB" dirty="0"/>
              <a:t>Models of health</a:t>
            </a:r>
          </a:p>
        </p:txBody>
      </p:sp>
      <p:sp>
        <p:nvSpPr>
          <p:cNvPr id="3" name="Content Placeholder 2">
            <a:extLst>
              <a:ext uri="{FF2B5EF4-FFF2-40B4-BE49-F238E27FC236}">
                <a16:creationId xmlns:a16="http://schemas.microsoft.com/office/drawing/2014/main" id="{79308F04-875C-4ACA-A28E-AF7448D58C14}"/>
              </a:ext>
            </a:extLst>
          </p:cNvPr>
          <p:cNvSpPr>
            <a:spLocks noGrp="1"/>
          </p:cNvSpPr>
          <p:nvPr>
            <p:ph sz="half" idx="1"/>
          </p:nvPr>
        </p:nvSpPr>
        <p:spPr>
          <a:xfrm>
            <a:off x="628650" y="1825625"/>
            <a:ext cx="4491990" cy="3584575"/>
          </a:xfrm>
        </p:spPr>
        <p:txBody>
          <a:bodyPr>
            <a:normAutofit/>
          </a:bodyPr>
          <a:lstStyle/>
          <a:p>
            <a:pPr lvl="0"/>
            <a:r>
              <a:rPr lang="en-GB" dirty="0">
                <a:latin typeface="Myriad Pro"/>
              </a:rPr>
              <a:t>A model is a conceptualised framework or way of thinking about something. </a:t>
            </a:r>
            <a:endParaRPr lang="en-US" dirty="0">
              <a:latin typeface="Myriad Pro"/>
            </a:endParaRPr>
          </a:p>
          <a:p>
            <a:pPr lvl="0"/>
            <a:r>
              <a:rPr lang="en-GB" dirty="0">
                <a:latin typeface="Myriad Pro"/>
              </a:rPr>
              <a:t>The models develop the definitions of health into ethical and philosophical ways of promoting health.</a:t>
            </a:r>
            <a:endParaRPr lang="en-US" dirty="0">
              <a:latin typeface="Myriad Pro"/>
            </a:endParaRPr>
          </a:p>
          <a:p>
            <a:endParaRPr lang="en-GB" dirty="0"/>
          </a:p>
        </p:txBody>
      </p:sp>
      <p:sp>
        <p:nvSpPr>
          <p:cNvPr id="4" name="Content Placeholder 3">
            <a:extLst>
              <a:ext uri="{FF2B5EF4-FFF2-40B4-BE49-F238E27FC236}">
                <a16:creationId xmlns:a16="http://schemas.microsoft.com/office/drawing/2014/main" id="{3EB42FD8-2204-43C6-8A95-ADE9290E2BB3}"/>
              </a:ext>
            </a:extLst>
          </p:cNvPr>
          <p:cNvSpPr>
            <a:spLocks noGrp="1"/>
          </p:cNvSpPr>
          <p:nvPr>
            <p:ph sz="half" idx="2"/>
          </p:nvPr>
        </p:nvSpPr>
        <p:spPr>
          <a:xfrm>
            <a:off x="5322771" y="1825624"/>
            <a:ext cx="3570971" cy="3508376"/>
          </a:xfrm>
        </p:spPr>
        <p:txBody>
          <a:bodyPr>
            <a:normAutofit/>
          </a:bodyPr>
          <a:lstStyle/>
          <a:p>
            <a:pPr marL="0" indent="0">
              <a:buNone/>
            </a:pPr>
            <a:r>
              <a:rPr lang="en-GB" b="1" i="1" dirty="0">
                <a:latin typeface="Myriad Pro"/>
              </a:rPr>
              <a:t>Models of health include:</a:t>
            </a:r>
          </a:p>
          <a:p>
            <a:r>
              <a:rPr lang="en-GB" dirty="0">
                <a:latin typeface="Myriad Pro"/>
              </a:rPr>
              <a:t>Medical/western scientific</a:t>
            </a:r>
          </a:p>
          <a:p>
            <a:r>
              <a:rPr lang="en-GB" dirty="0">
                <a:latin typeface="Myriad Pro"/>
              </a:rPr>
              <a:t>(Biomedical)</a:t>
            </a:r>
          </a:p>
          <a:p>
            <a:r>
              <a:rPr lang="en-GB" dirty="0">
                <a:latin typeface="Myriad Pro"/>
              </a:rPr>
              <a:t>Social</a:t>
            </a:r>
          </a:p>
          <a:p>
            <a:r>
              <a:rPr lang="en-GB" dirty="0">
                <a:latin typeface="Myriad Pro"/>
              </a:rPr>
              <a:t>Biopsychosocial</a:t>
            </a:r>
          </a:p>
          <a:p>
            <a:r>
              <a:rPr lang="en-GB" dirty="0">
                <a:latin typeface="Myriad Pro"/>
              </a:rPr>
              <a:t>Lay views</a:t>
            </a:r>
          </a:p>
          <a:p>
            <a:r>
              <a:rPr lang="en-GB" dirty="0">
                <a:latin typeface="Myriad Pro"/>
                <a:hlinkClick r:id="rId3"/>
              </a:rPr>
              <a:t>Salutogenesis</a:t>
            </a:r>
            <a:endParaRPr lang="en-GB" dirty="0">
              <a:latin typeface="Myriad Pro"/>
            </a:endParaRPr>
          </a:p>
          <a:p>
            <a:r>
              <a:rPr lang="en-GB" dirty="0">
                <a:latin typeface="Myriad Pro"/>
              </a:rPr>
              <a:t>Holistic</a:t>
            </a:r>
          </a:p>
          <a:p>
            <a:r>
              <a:rPr lang="en-GB" dirty="0">
                <a:latin typeface="Myriad Pro"/>
              </a:rPr>
              <a:t>Plus……………..</a:t>
            </a:r>
          </a:p>
        </p:txBody>
      </p:sp>
    </p:spTree>
    <p:extLst>
      <p:ext uri="{BB962C8B-B14F-4D97-AF65-F5344CB8AC3E}">
        <p14:creationId xmlns:p14="http://schemas.microsoft.com/office/powerpoint/2010/main" val="825992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309242" y="1699005"/>
            <a:ext cx="6529705" cy="1854200"/>
          </a:xfrm>
          <a:prstGeom prst="rect">
            <a:avLst/>
          </a:prstGeom>
        </p:spPr>
        <p:txBody>
          <a:bodyPr vert="horz" wrap="square" lIns="0" tIns="12065" rIns="0" bIns="0" rtlCol="0">
            <a:spAutoFit/>
          </a:bodyPr>
          <a:lstStyle/>
          <a:p>
            <a:pPr marL="12700" marR="5080" indent="-4445" algn="ctr">
              <a:lnSpc>
                <a:spcPct val="100000"/>
              </a:lnSpc>
              <a:spcBef>
                <a:spcPts val="95"/>
              </a:spcBef>
            </a:pPr>
            <a:r>
              <a:rPr sz="4000" i="1" spc="-55" dirty="0">
                <a:latin typeface="Myriad Pro"/>
              </a:rPr>
              <a:t>WHAT</a:t>
            </a:r>
            <a:r>
              <a:rPr sz="4000" i="1" spc="-215" dirty="0">
                <a:latin typeface="Myriad Pro"/>
              </a:rPr>
              <a:t> </a:t>
            </a:r>
            <a:r>
              <a:rPr sz="4000" i="1" spc="-25" dirty="0">
                <a:latin typeface="Myriad Pro"/>
              </a:rPr>
              <a:t>IS </a:t>
            </a:r>
            <a:r>
              <a:rPr sz="4000" i="1" spc="-10" dirty="0">
                <a:latin typeface="Myriad Pro"/>
              </a:rPr>
              <a:t>BIOPSYCHOSOCIAL</a:t>
            </a:r>
            <a:r>
              <a:rPr sz="4000" i="1" spc="-265" dirty="0">
                <a:latin typeface="Myriad Pro"/>
              </a:rPr>
              <a:t> </a:t>
            </a:r>
            <a:r>
              <a:rPr sz="4000" i="1" spc="-10" dirty="0">
                <a:latin typeface="Myriad Pro"/>
              </a:rPr>
              <a:t>MODEL </a:t>
            </a:r>
            <a:r>
              <a:rPr sz="4000" i="1" dirty="0">
                <a:latin typeface="Myriad Pro"/>
              </a:rPr>
              <a:t>OF</a:t>
            </a:r>
            <a:r>
              <a:rPr sz="4000" i="1" spc="-40" dirty="0">
                <a:latin typeface="Myriad Pro"/>
              </a:rPr>
              <a:t> </a:t>
            </a:r>
            <a:r>
              <a:rPr sz="4000" i="1" spc="-10" dirty="0">
                <a:latin typeface="Myriad Pro"/>
              </a:rPr>
              <a:t>HEALTH?</a:t>
            </a:r>
            <a:endParaRPr sz="4000" dirty="0">
              <a:latin typeface="Myriad Pro"/>
            </a:endParaRPr>
          </a:p>
        </p:txBody>
      </p:sp>
      <p:pic>
        <p:nvPicPr>
          <p:cNvPr id="3" name="object 3"/>
          <p:cNvPicPr/>
          <p:nvPr/>
        </p:nvPicPr>
        <p:blipFill>
          <a:blip r:embed="rId2" cstate="print"/>
          <a:stretch>
            <a:fillRect/>
          </a:stretch>
        </p:blipFill>
        <p:spPr>
          <a:xfrm>
            <a:off x="7488935" y="4131564"/>
            <a:ext cx="1459992" cy="1682496"/>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35025" y="318642"/>
            <a:ext cx="8144535" cy="829406"/>
          </a:xfrm>
          <a:prstGeom prst="rect">
            <a:avLst/>
          </a:prstGeom>
        </p:spPr>
        <p:txBody>
          <a:bodyPr vert="horz" wrap="square" lIns="0" tIns="204165" rIns="0" bIns="0" rtlCol="0">
            <a:spAutoFit/>
          </a:bodyPr>
          <a:lstStyle/>
          <a:p>
            <a:pPr marL="20320">
              <a:lnSpc>
                <a:spcPct val="100000"/>
              </a:lnSpc>
              <a:spcBef>
                <a:spcPts val="105"/>
              </a:spcBef>
            </a:pPr>
            <a:r>
              <a:rPr sz="4050" dirty="0">
                <a:latin typeface="Arial"/>
                <a:cs typeface="Arial"/>
                <a:hlinkClick r:id="rId3"/>
              </a:rPr>
              <a:t>Biopsychosocial</a:t>
            </a:r>
            <a:r>
              <a:rPr sz="4050" spc="-60" dirty="0">
                <a:latin typeface="Arial"/>
                <a:cs typeface="Arial"/>
                <a:hlinkClick r:id="rId3"/>
              </a:rPr>
              <a:t> </a:t>
            </a:r>
            <a:r>
              <a:rPr sz="4050" dirty="0">
                <a:latin typeface="Arial"/>
                <a:cs typeface="Arial"/>
                <a:hlinkClick r:id="rId3"/>
              </a:rPr>
              <a:t>model</a:t>
            </a:r>
            <a:r>
              <a:rPr sz="4050" spc="-35" dirty="0">
                <a:latin typeface="Arial"/>
                <a:cs typeface="Arial"/>
                <a:hlinkClick r:id="rId3"/>
              </a:rPr>
              <a:t> </a:t>
            </a:r>
            <a:r>
              <a:rPr sz="4050" dirty="0">
                <a:latin typeface="Arial"/>
                <a:cs typeface="Arial"/>
                <a:hlinkClick r:id="rId3"/>
              </a:rPr>
              <a:t>of</a:t>
            </a:r>
            <a:r>
              <a:rPr sz="4050" spc="-20" dirty="0">
                <a:latin typeface="Arial"/>
                <a:cs typeface="Arial"/>
                <a:hlinkClick r:id="rId3"/>
              </a:rPr>
              <a:t> </a:t>
            </a:r>
            <a:r>
              <a:rPr sz="4050" spc="-10" dirty="0">
                <a:latin typeface="Arial"/>
                <a:cs typeface="Arial"/>
                <a:hlinkClick r:id="rId3"/>
              </a:rPr>
              <a:t>health</a:t>
            </a:r>
            <a:endParaRPr sz="4050" dirty="0">
              <a:latin typeface="Arial"/>
              <a:cs typeface="Arial"/>
            </a:endParaRPr>
          </a:p>
        </p:txBody>
      </p:sp>
      <p:sp>
        <p:nvSpPr>
          <p:cNvPr id="3" name="object 3"/>
          <p:cNvSpPr txBox="1"/>
          <p:nvPr/>
        </p:nvSpPr>
        <p:spPr>
          <a:xfrm>
            <a:off x="304801" y="1313440"/>
            <a:ext cx="8449334" cy="3999172"/>
          </a:xfrm>
          <a:prstGeom prst="rect">
            <a:avLst/>
          </a:prstGeom>
        </p:spPr>
        <p:txBody>
          <a:bodyPr vert="horz" wrap="square" lIns="0" tIns="41275" rIns="0" bIns="0" rtlCol="0">
            <a:spAutoFit/>
          </a:bodyPr>
          <a:lstStyle/>
          <a:p>
            <a:pPr marL="12065" marR="5080">
              <a:spcBef>
                <a:spcPts val="325"/>
              </a:spcBef>
              <a:tabLst>
                <a:tab pos="354965" algn="l"/>
                <a:tab pos="355600" algn="l"/>
              </a:tabLst>
            </a:pPr>
            <a:r>
              <a:rPr sz="2300" dirty="0">
                <a:latin typeface="Myriad Pro"/>
                <a:cs typeface="Arial"/>
              </a:rPr>
              <a:t>The</a:t>
            </a:r>
            <a:r>
              <a:rPr sz="2300" spc="-35" dirty="0">
                <a:latin typeface="Myriad Pro"/>
                <a:cs typeface="Arial"/>
              </a:rPr>
              <a:t> </a:t>
            </a:r>
            <a:r>
              <a:rPr sz="2300" spc="-10" dirty="0">
                <a:latin typeface="Myriad Pro"/>
                <a:cs typeface="Arial"/>
              </a:rPr>
              <a:t>biopsychosocial</a:t>
            </a:r>
            <a:r>
              <a:rPr sz="2300" spc="-5" dirty="0">
                <a:latin typeface="Myriad Pro"/>
                <a:cs typeface="Arial"/>
              </a:rPr>
              <a:t> </a:t>
            </a:r>
            <a:r>
              <a:rPr sz="2300" dirty="0">
                <a:latin typeface="Myriad Pro"/>
                <a:cs typeface="Arial"/>
              </a:rPr>
              <a:t>model</a:t>
            </a:r>
            <a:r>
              <a:rPr sz="2300" spc="-30" dirty="0">
                <a:latin typeface="Myriad Pro"/>
                <a:cs typeface="Arial"/>
              </a:rPr>
              <a:t> </a:t>
            </a:r>
            <a:r>
              <a:rPr sz="2300" dirty="0">
                <a:latin typeface="Myriad Pro"/>
                <a:cs typeface="Arial"/>
              </a:rPr>
              <a:t>of</a:t>
            </a:r>
            <a:r>
              <a:rPr sz="2300" spc="-45" dirty="0">
                <a:latin typeface="Myriad Pro"/>
                <a:cs typeface="Arial"/>
              </a:rPr>
              <a:t> </a:t>
            </a:r>
            <a:r>
              <a:rPr sz="2300" dirty="0">
                <a:latin typeface="Myriad Pro"/>
                <a:cs typeface="Arial"/>
              </a:rPr>
              <a:t>health</a:t>
            </a:r>
            <a:r>
              <a:rPr sz="2300" spc="-15" dirty="0">
                <a:latin typeface="Myriad Pro"/>
                <a:cs typeface="Arial"/>
              </a:rPr>
              <a:t> </a:t>
            </a:r>
            <a:r>
              <a:rPr sz="2300" dirty="0">
                <a:latin typeface="Myriad Pro"/>
                <a:cs typeface="Arial"/>
              </a:rPr>
              <a:t>and</a:t>
            </a:r>
            <a:r>
              <a:rPr sz="2300" spc="-35" dirty="0">
                <a:latin typeface="Myriad Pro"/>
                <a:cs typeface="Arial"/>
              </a:rPr>
              <a:t> </a:t>
            </a:r>
            <a:r>
              <a:rPr sz="2300" dirty="0">
                <a:latin typeface="Myriad Pro"/>
                <a:cs typeface="Arial"/>
              </a:rPr>
              <a:t>illness</a:t>
            </a:r>
            <a:r>
              <a:rPr sz="2300" spc="-30" dirty="0">
                <a:latin typeface="Myriad Pro"/>
                <a:cs typeface="Arial"/>
              </a:rPr>
              <a:t> </a:t>
            </a:r>
            <a:r>
              <a:rPr sz="2300" dirty="0">
                <a:latin typeface="Myriad Pro"/>
                <a:cs typeface="Arial"/>
              </a:rPr>
              <a:t>is</a:t>
            </a:r>
            <a:r>
              <a:rPr sz="2300" spc="-40" dirty="0">
                <a:latin typeface="Myriad Pro"/>
                <a:cs typeface="Arial"/>
              </a:rPr>
              <a:t> </a:t>
            </a:r>
            <a:r>
              <a:rPr sz="2300" spc="-50" dirty="0">
                <a:latin typeface="Myriad Pro"/>
                <a:cs typeface="Arial"/>
              </a:rPr>
              <a:t>a </a:t>
            </a:r>
            <a:r>
              <a:rPr sz="2300" dirty="0">
                <a:latin typeface="Myriad Pro"/>
                <a:cs typeface="Arial"/>
              </a:rPr>
              <a:t>framework</a:t>
            </a:r>
            <a:r>
              <a:rPr sz="2300" spc="-30" dirty="0">
                <a:latin typeface="Myriad Pro"/>
                <a:cs typeface="Arial"/>
              </a:rPr>
              <a:t> </a:t>
            </a:r>
            <a:r>
              <a:rPr sz="2300" dirty="0">
                <a:latin typeface="Myriad Pro"/>
                <a:cs typeface="Arial"/>
              </a:rPr>
              <a:t>developed by</a:t>
            </a:r>
            <a:r>
              <a:rPr sz="2300" spc="-60" dirty="0">
                <a:latin typeface="Myriad Pro"/>
                <a:cs typeface="Arial"/>
              </a:rPr>
              <a:t> </a:t>
            </a:r>
            <a:r>
              <a:rPr sz="2300" dirty="0">
                <a:latin typeface="Myriad Pro"/>
                <a:cs typeface="Arial"/>
                <a:hlinkClick r:id="rId4"/>
              </a:rPr>
              <a:t>George</a:t>
            </a:r>
            <a:r>
              <a:rPr sz="2300" spc="-40" dirty="0">
                <a:latin typeface="Myriad Pro"/>
                <a:cs typeface="Arial"/>
                <a:hlinkClick r:id="rId4"/>
              </a:rPr>
              <a:t> </a:t>
            </a:r>
            <a:r>
              <a:rPr sz="2300" dirty="0">
                <a:latin typeface="Myriad Pro"/>
                <a:cs typeface="Arial"/>
                <a:hlinkClick r:id="rId4"/>
              </a:rPr>
              <a:t>L.</a:t>
            </a:r>
            <a:r>
              <a:rPr sz="2300" spc="-60" dirty="0">
                <a:latin typeface="Myriad Pro"/>
                <a:cs typeface="Arial"/>
                <a:hlinkClick r:id="rId4"/>
              </a:rPr>
              <a:t> </a:t>
            </a:r>
            <a:r>
              <a:rPr sz="2300" dirty="0">
                <a:latin typeface="Myriad Pro"/>
                <a:cs typeface="Arial"/>
                <a:hlinkClick r:id="rId4"/>
              </a:rPr>
              <a:t>Engel</a:t>
            </a:r>
            <a:r>
              <a:rPr lang="en-GB" sz="2300" dirty="0">
                <a:latin typeface="Myriad Pro"/>
                <a:cs typeface="Arial"/>
                <a:hlinkClick r:id="rId4"/>
              </a:rPr>
              <a:t> in 1977</a:t>
            </a:r>
            <a:r>
              <a:rPr sz="2300" spc="-30" dirty="0">
                <a:latin typeface="Myriad Pro"/>
                <a:cs typeface="Arial"/>
                <a:hlinkClick r:id="rId4"/>
              </a:rPr>
              <a:t> </a:t>
            </a:r>
            <a:r>
              <a:rPr sz="2300" dirty="0">
                <a:latin typeface="Myriad Pro"/>
                <a:cs typeface="Arial"/>
              </a:rPr>
              <a:t>that</a:t>
            </a:r>
            <a:r>
              <a:rPr sz="2300" spc="-55" dirty="0">
                <a:latin typeface="Myriad Pro"/>
                <a:cs typeface="Arial"/>
              </a:rPr>
              <a:t> </a:t>
            </a:r>
            <a:r>
              <a:rPr sz="2300" dirty="0">
                <a:latin typeface="Myriad Pro"/>
                <a:cs typeface="Arial"/>
              </a:rPr>
              <a:t>states</a:t>
            </a:r>
            <a:r>
              <a:rPr sz="2300" spc="-45" dirty="0">
                <a:latin typeface="Myriad Pro"/>
                <a:cs typeface="Arial"/>
              </a:rPr>
              <a:t> </a:t>
            </a:r>
            <a:r>
              <a:rPr sz="2300" spc="-20" dirty="0">
                <a:latin typeface="Myriad Pro"/>
                <a:cs typeface="Arial"/>
              </a:rPr>
              <a:t>that </a:t>
            </a:r>
            <a:r>
              <a:rPr sz="2300" dirty="0">
                <a:latin typeface="Myriad Pro"/>
                <a:cs typeface="Arial"/>
              </a:rPr>
              <a:t>interactions</a:t>
            </a:r>
            <a:r>
              <a:rPr sz="2300" spc="-85" dirty="0">
                <a:latin typeface="Myriad Pro"/>
                <a:cs typeface="Arial"/>
              </a:rPr>
              <a:t> </a:t>
            </a:r>
            <a:r>
              <a:rPr sz="2300" dirty="0">
                <a:latin typeface="Myriad Pro"/>
                <a:cs typeface="Arial"/>
              </a:rPr>
              <a:t>between</a:t>
            </a:r>
            <a:r>
              <a:rPr sz="2300" spc="-75" dirty="0">
                <a:latin typeface="Myriad Pro"/>
                <a:cs typeface="Arial"/>
              </a:rPr>
              <a:t> </a:t>
            </a:r>
            <a:r>
              <a:rPr sz="2300" dirty="0">
                <a:latin typeface="Myriad Pro"/>
                <a:cs typeface="Arial"/>
              </a:rPr>
              <a:t>biological,</a:t>
            </a:r>
            <a:r>
              <a:rPr sz="2300" spc="-75" dirty="0">
                <a:latin typeface="Myriad Pro"/>
                <a:cs typeface="Arial"/>
              </a:rPr>
              <a:t> </a:t>
            </a:r>
            <a:r>
              <a:rPr sz="2300" dirty="0">
                <a:latin typeface="Myriad Pro"/>
                <a:cs typeface="Arial"/>
              </a:rPr>
              <a:t>psychological,</a:t>
            </a:r>
            <a:r>
              <a:rPr sz="2300" spc="-65" dirty="0">
                <a:latin typeface="Myriad Pro"/>
                <a:cs typeface="Arial"/>
              </a:rPr>
              <a:t> </a:t>
            </a:r>
            <a:r>
              <a:rPr sz="2300" dirty="0">
                <a:latin typeface="Myriad Pro"/>
                <a:cs typeface="Arial"/>
              </a:rPr>
              <a:t>and</a:t>
            </a:r>
            <a:r>
              <a:rPr sz="2300" spc="-95" dirty="0">
                <a:latin typeface="Myriad Pro"/>
                <a:cs typeface="Arial"/>
              </a:rPr>
              <a:t> </a:t>
            </a:r>
            <a:r>
              <a:rPr sz="2300" spc="-10" dirty="0">
                <a:latin typeface="Myriad Pro"/>
                <a:cs typeface="Arial"/>
              </a:rPr>
              <a:t>social </a:t>
            </a:r>
            <a:r>
              <a:rPr sz="2300" dirty="0">
                <a:latin typeface="Myriad Pro"/>
                <a:cs typeface="Arial"/>
              </a:rPr>
              <a:t>factors</a:t>
            </a:r>
            <a:r>
              <a:rPr sz="2300" spc="-65" dirty="0">
                <a:latin typeface="Myriad Pro"/>
                <a:cs typeface="Arial"/>
              </a:rPr>
              <a:t> </a:t>
            </a:r>
            <a:r>
              <a:rPr sz="2300" dirty="0">
                <a:latin typeface="Myriad Pro"/>
                <a:cs typeface="Arial"/>
              </a:rPr>
              <a:t>determine</a:t>
            </a:r>
            <a:r>
              <a:rPr sz="2300" spc="-40" dirty="0">
                <a:latin typeface="Myriad Pro"/>
                <a:cs typeface="Arial"/>
              </a:rPr>
              <a:t> </a:t>
            </a:r>
            <a:r>
              <a:rPr sz="2300" dirty="0">
                <a:latin typeface="Myriad Pro"/>
                <a:cs typeface="Arial"/>
              </a:rPr>
              <a:t>the</a:t>
            </a:r>
            <a:r>
              <a:rPr sz="2300" spc="-75" dirty="0">
                <a:latin typeface="Myriad Pro"/>
                <a:cs typeface="Arial"/>
              </a:rPr>
              <a:t> </a:t>
            </a:r>
            <a:r>
              <a:rPr sz="2300" dirty="0">
                <a:latin typeface="Myriad Pro"/>
                <a:cs typeface="Arial"/>
              </a:rPr>
              <a:t>cause,</a:t>
            </a:r>
            <a:r>
              <a:rPr sz="2300" spc="-50" dirty="0">
                <a:latin typeface="Myriad Pro"/>
                <a:cs typeface="Arial"/>
              </a:rPr>
              <a:t> </a:t>
            </a:r>
            <a:r>
              <a:rPr sz="2300" dirty="0">
                <a:latin typeface="Myriad Pro"/>
                <a:cs typeface="Arial"/>
              </a:rPr>
              <a:t>manifestation,</a:t>
            </a:r>
            <a:r>
              <a:rPr sz="2300" spc="-40" dirty="0">
                <a:latin typeface="Myriad Pro"/>
                <a:cs typeface="Arial"/>
              </a:rPr>
              <a:t> </a:t>
            </a:r>
            <a:r>
              <a:rPr sz="2300" dirty="0">
                <a:latin typeface="Myriad Pro"/>
                <a:cs typeface="Arial"/>
              </a:rPr>
              <a:t>and</a:t>
            </a:r>
            <a:r>
              <a:rPr sz="2300" spc="-45" dirty="0">
                <a:latin typeface="Myriad Pro"/>
                <a:cs typeface="Arial"/>
              </a:rPr>
              <a:t> </a:t>
            </a:r>
            <a:r>
              <a:rPr sz="2300" spc="-10" dirty="0">
                <a:latin typeface="Myriad Pro"/>
                <a:cs typeface="Arial"/>
              </a:rPr>
              <a:t>outcome </a:t>
            </a:r>
            <a:r>
              <a:rPr sz="2300" dirty="0">
                <a:latin typeface="Myriad Pro"/>
                <a:cs typeface="Arial"/>
              </a:rPr>
              <a:t>of</a:t>
            </a:r>
            <a:r>
              <a:rPr sz="2300" spc="-65" dirty="0">
                <a:latin typeface="Myriad Pro"/>
                <a:cs typeface="Arial"/>
              </a:rPr>
              <a:t> </a:t>
            </a:r>
            <a:r>
              <a:rPr sz="2300" dirty="0">
                <a:latin typeface="Myriad Pro"/>
                <a:cs typeface="Arial"/>
              </a:rPr>
              <a:t>wellness</a:t>
            </a:r>
            <a:r>
              <a:rPr sz="2300" spc="-25" dirty="0">
                <a:latin typeface="Myriad Pro"/>
                <a:cs typeface="Arial"/>
              </a:rPr>
              <a:t> </a:t>
            </a:r>
            <a:r>
              <a:rPr sz="2300" dirty="0">
                <a:latin typeface="Myriad Pro"/>
                <a:cs typeface="Arial"/>
              </a:rPr>
              <a:t>and</a:t>
            </a:r>
            <a:r>
              <a:rPr sz="2300" spc="-40" dirty="0">
                <a:latin typeface="Myriad Pro"/>
                <a:cs typeface="Arial"/>
              </a:rPr>
              <a:t> </a:t>
            </a:r>
            <a:r>
              <a:rPr sz="2300" spc="-10" dirty="0">
                <a:latin typeface="Myriad Pro"/>
                <a:cs typeface="Arial"/>
              </a:rPr>
              <a:t>disease.</a:t>
            </a:r>
            <a:endParaRPr lang="en-GB" sz="2300" spc="-10" dirty="0">
              <a:latin typeface="Myriad Pro"/>
              <a:cs typeface="Arial"/>
            </a:endParaRPr>
          </a:p>
          <a:p>
            <a:pPr marL="12065" marR="5080">
              <a:spcBef>
                <a:spcPts val="325"/>
              </a:spcBef>
              <a:tabLst>
                <a:tab pos="354965" algn="l"/>
                <a:tab pos="355600" algn="l"/>
              </a:tabLst>
            </a:pPr>
            <a:endParaRPr sz="2300" dirty="0">
              <a:latin typeface="Myriad Pro"/>
              <a:cs typeface="Arial"/>
            </a:endParaRPr>
          </a:p>
          <a:p>
            <a:pPr marL="12065" marR="85725">
              <a:spcBef>
                <a:spcPts val="5"/>
              </a:spcBef>
              <a:tabLst>
                <a:tab pos="354965" algn="l"/>
                <a:tab pos="355600" algn="l"/>
              </a:tabLst>
            </a:pPr>
            <a:r>
              <a:rPr sz="2300" dirty="0">
                <a:latin typeface="Myriad Pro"/>
                <a:cs typeface="Arial"/>
              </a:rPr>
              <a:t>The</a:t>
            </a:r>
            <a:r>
              <a:rPr sz="2300" spc="-40" dirty="0">
                <a:latin typeface="Myriad Pro"/>
                <a:cs typeface="Arial"/>
              </a:rPr>
              <a:t> </a:t>
            </a:r>
            <a:r>
              <a:rPr sz="2300" spc="-10" dirty="0">
                <a:latin typeface="Myriad Pro"/>
                <a:cs typeface="Arial"/>
              </a:rPr>
              <a:t>biopsychosocial</a:t>
            </a:r>
            <a:r>
              <a:rPr sz="2300" spc="-5" dirty="0">
                <a:latin typeface="Myriad Pro"/>
                <a:cs typeface="Arial"/>
              </a:rPr>
              <a:t> </a:t>
            </a:r>
            <a:r>
              <a:rPr sz="2300" dirty="0">
                <a:latin typeface="Myriad Pro"/>
                <a:cs typeface="Arial"/>
              </a:rPr>
              <a:t>model</a:t>
            </a:r>
            <a:r>
              <a:rPr sz="2300" spc="-25" dirty="0">
                <a:latin typeface="Myriad Pro"/>
                <a:cs typeface="Arial"/>
              </a:rPr>
              <a:t> </a:t>
            </a:r>
            <a:r>
              <a:rPr sz="2300" dirty="0">
                <a:latin typeface="Myriad Pro"/>
                <a:cs typeface="Arial"/>
              </a:rPr>
              <a:t>states</a:t>
            </a:r>
            <a:r>
              <a:rPr sz="2300" spc="-30" dirty="0">
                <a:latin typeface="Myriad Pro"/>
                <a:cs typeface="Arial"/>
              </a:rPr>
              <a:t> </a:t>
            </a:r>
            <a:r>
              <a:rPr sz="2300" dirty="0">
                <a:latin typeface="Myriad Pro"/>
                <a:cs typeface="Arial"/>
              </a:rPr>
              <a:t>that</a:t>
            </a:r>
            <a:r>
              <a:rPr sz="2300" spc="-45" dirty="0">
                <a:latin typeface="Myriad Pro"/>
                <a:cs typeface="Arial"/>
              </a:rPr>
              <a:t> </a:t>
            </a:r>
            <a:r>
              <a:rPr sz="2300" dirty="0">
                <a:latin typeface="Myriad Pro"/>
                <a:cs typeface="Arial"/>
              </a:rPr>
              <a:t>health</a:t>
            </a:r>
            <a:r>
              <a:rPr sz="2300" spc="-10" dirty="0">
                <a:latin typeface="Myriad Pro"/>
                <a:cs typeface="Arial"/>
              </a:rPr>
              <a:t> </a:t>
            </a:r>
            <a:r>
              <a:rPr sz="2300" dirty="0">
                <a:latin typeface="Myriad Pro"/>
                <a:cs typeface="Arial"/>
              </a:rPr>
              <a:t>and</a:t>
            </a:r>
            <a:r>
              <a:rPr sz="2300" spc="-30" dirty="0">
                <a:latin typeface="Myriad Pro"/>
                <a:cs typeface="Arial"/>
              </a:rPr>
              <a:t> </a:t>
            </a:r>
            <a:r>
              <a:rPr sz="2300" spc="-10" dirty="0">
                <a:latin typeface="Myriad Pro"/>
                <a:cs typeface="Arial"/>
              </a:rPr>
              <a:t>illness </a:t>
            </a:r>
            <a:r>
              <a:rPr sz="2300" dirty="0">
                <a:latin typeface="Myriad Pro"/>
                <a:cs typeface="Arial"/>
              </a:rPr>
              <a:t>are</a:t>
            </a:r>
            <a:r>
              <a:rPr sz="2300" spc="-55" dirty="0">
                <a:latin typeface="Myriad Pro"/>
                <a:cs typeface="Arial"/>
              </a:rPr>
              <a:t> </a:t>
            </a:r>
            <a:r>
              <a:rPr sz="2300" dirty="0">
                <a:latin typeface="Myriad Pro"/>
                <a:cs typeface="Arial"/>
              </a:rPr>
              <a:t>determined</a:t>
            </a:r>
            <a:r>
              <a:rPr sz="2300" spc="-20" dirty="0">
                <a:latin typeface="Myriad Pro"/>
                <a:cs typeface="Arial"/>
              </a:rPr>
              <a:t> </a:t>
            </a:r>
            <a:r>
              <a:rPr sz="2300" dirty="0">
                <a:latin typeface="Myriad Pro"/>
                <a:cs typeface="Arial"/>
              </a:rPr>
              <a:t>by</a:t>
            </a:r>
            <a:r>
              <a:rPr sz="2300" spc="-70" dirty="0">
                <a:latin typeface="Myriad Pro"/>
                <a:cs typeface="Arial"/>
              </a:rPr>
              <a:t> </a:t>
            </a:r>
            <a:r>
              <a:rPr sz="2300" dirty="0">
                <a:latin typeface="Myriad Pro"/>
                <a:cs typeface="Arial"/>
              </a:rPr>
              <a:t>a</a:t>
            </a:r>
            <a:r>
              <a:rPr sz="2300" spc="-65" dirty="0">
                <a:latin typeface="Myriad Pro"/>
                <a:cs typeface="Arial"/>
              </a:rPr>
              <a:t> </a:t>
            </a:r>
            <a:r>
              <a:rPr sz="2300" dirty="0">
                <a:latin typeface="Myriad Pro"/>
                <a:cs typeface="Arial"/>
              </a:rPr>
              <a:t>dynamic</a:t>
            </a:r>
            <a:r>
              <a:rPr sz="2300" spc="-35" dirty="0">
                <a:latin typeface="Myriad Pro"/>
                <a:cs typeface="Arial"/>
              </a:rPr>
              <a:t> </a:t>
            </a:r>
            <a:r>
              <a:rPr sz="2300" dirty="0">
                <a:latin typeface="Myriad Pro"/>
                <a:cs typeface="Arial"/>
              </a:rPr>
              <a:t>interaction</a:t>
            </a:r>
            <a:r>
              <a:rPr sz="2300" spc="-30" dirty="0">
                <a:latin typeface="Myriad Pro"/>
                <a:cs typeface="Arial"/>
              </a:rPr>
              <a:t> </a:t>
            </a:r>
            <a:r>
              <a:rPr sz="2300" spc="-10" dirty="0">
                <a:latin typeface="Myriad Pro"/>
                <a:cs typeface="Arial"/>
              </a:rPr>
              <a:t>between </a:t>
            </a:r>
            <a:r>
              <a:rPr sz="2300" dirty="0">
                <a:latin typeface="Myriad Pro"/>
                <a:cs typeface="Arial"/>
              </a:rPr>
              <a:t>biological,</a:t>
            </a:r>
            <a:r>
              <a:rPr sz="2300" spc="-60" dirty="0">
                <a:latin typeface="Myriad Pro"/>
                <a:cs typeface="Arial"/>
              </a:rPr>
              <a:t> </a:t>
            </a:r>
            <a:r>
              <a:rPr sz="2300" dirty="0">
                <a:latin typeface="Myriad Pro"/>
                <a:cs typeface="Arial"/>
              </a:rPr>
              <a:t>psychological,</a:t>
            </a:r>
            <a:r>
              <a:rPr sz="2300" spc="-45" dirty="0">
                <a:latin typeface="Myriad Pro"/>
                <a:cs typeface="Arial"/>
              </a:rPr>
              <a:t> </a:t>
            </a:r>
            <a:r>
              <a:rPr sz="2300" dirty="0">
                <a:latin typeface="Myriad Pro"/>
                <a:cs typeface="Arial"/>
              </a:rPr>
              <a:t>and</a:t>
            </a:r>
            <a:r>
              <a:rPr sz="2300" spc="-80" dirty="0">
                <a:latin typeface="Myriad Pro"/>
                <a:cs typeface="Arial"/>
              </a:rPr>
              <a:t> </a:t>
            </a:r>
            <a:r>
              <a:rPr sz="2300" dirty="0">
                <a:latin typeface="Myriad Pro"/>
                <a:cs typeface="Arial"/>
              </a:rPr>
              <a:t>social</a:t>
            </a:r>
            <a:r>
              <a:rPr sz="2300" spc="-75" dirty="0">
                <a:latin typeface="Myriad Pro"/>
                <a:cs typeface="Arial"/>
              </a:rPr>
              <a:t> </a:t>
            </a:r>
            <a:r>
              <a:rPr sz="2300" spc="-10" dirty="0">
                <a:latin typeface="Myriad Pro"/>
                <a:cs typeface="Arial"/>
              </a:rPr>
              <a:t>factors.</a:t>
            </a:r>
            <a:endParaRPr lang="en-GB" sz="2300" spc="-10" dirty="0">
              <a:latin typeface="Myriad Pro"/>
              <a:cs typeface="Arial"/>
            </a:endParaRPr>
          </a:p>
          <a:p>
            <a:pPr marL="12065" marR="85725">
              <a:spcBef>
                <a:spcPts val="5"/>
              </a:spcBef>
              <a:tabLst>
                <a:tab pos="354965" algn="l"/>
                <a:tab pos="355600" algn="l"/>
              </a:tabLst>
            </a:pPr>
            <a:endParaRPr sz="2300" dirty="0">
              <a:latin typeface="Myriad Pro"/>
              <a:cs typeface="Arial"/>
            </a:endParaRPr>
          </a:p>
          <a:p>
            <a:pPr marL="12065">
              <a:spcBef>
                <a:spcPts val="200"/>
              </a:spcBef>
              <a:tabLst>
                <a:tab pos="354965" algn="l"/>
                <a:tab pos="355600" algn="l"/>
              </a:tabLst>
            </a:pPr>
            <a:r>
              <a:rPr sz="2300" dirty="0">
                <a:latin typeface="Myriad Pro"/>
                <a:cs typeface="Arial"/>
              </a:rPr>
              <a:t>Each</a:t>
            </a:r>
            <a:r>
              <a:rPr sz="2300" spc="-45" dirty="0">
                <a:latin typeface="Myriad Pro"/>
                <a:cs typeface="Arial"/>
              </a:rPr>
              <a:t> </a:t>
            </a:r>
            <a:r>
              <a:rPr sz="2300" dirty="0">
                <a:latin typeface="Myriad Pro"/>
                <a:cs typeface="Arial"/>
              </a:rPr>
              <a:t>component</a:t>
            </a:r>
            <a:r>
              <a:rPr sz="2300" spc="-20" dirty="0">
                <a:latin typeface="Myriad Pro"/>
                <a:cs typeface="Arial"/>
              </a:rPr>
              <a:t> </a:t>
            </a:r>
            <a:r>
              <a:rPr sz="2300" dirty="0">
                <a:latin typeface="Myriad Pro"/>
                <a:cs typeface="Arial"/>
              </a:rPr>
              <a:t>on</a:t>
            </a:r>
            <a:r>
              <a:rPr sz="2300" spc="-40" dirty="0">
                <a:latin typeface="Myriad Pro"/>
                <a:cs typeface="Arial"/>
              </a:rPr>
              <a:t> </a:t>
            </a:r>
            <a:r>
              <a:rPr sz="2300" dirty="0">
                <a:latin typeface="Myriad Pro"/>
                <a:cs typeface="Arial"/>
              </a:rPr>
              <a:t>its</a:t>
            </a:r>
            <a:r>
              <a:rPr sz="2300" spc="-50" dirty="0">
                <a:latin typeface="Myriad Pro"/>
                <a:cs typeface="Arial"/>
              </a:rPr>
              <a:t> </a:t>
            </a:r>
            <a:r>
              <a:rPr sz="2300" dirty="0">
                <a:latin typeface="Myriad Pro"/>
                <a:cs typeface="Arial"/>
              </a:rPr>
              <a:t>own</a:t>
            </a:r>
            <a:r>
              <a:rPr sz="2300" spc="-20" dirty="0">
                <a:latin typeface="Myriad Pro"/>
                <a:cs typeface="Arial"/>
              </a:rPr>
              <a:t> </a:t>
            </a:r>
            <a:r>
              <a:rPr sz="2300" dirty="0">
                <a:latin typeface="Myriad Pro"/>
                <a:cs typeface="Arial"/>
              </a:rPr>
              <a:t>is</a:t>
            </a:r>
            <a:r>
              <a:rPr sz="2300" spc="-40" dirty="0">
                <a:latin typeface="Myriad Pro"/>
                <a:cs typeface="Arial"/>
              </a:rPr>
              <a:t> </a:t>
            </a:r>
            <a:r>
              <a:rPr sz="2300" b="1" dirty="0">
                <a:latin typeface="Myriad Pro"/>
                <a:cs typeface="Arial"/>
              </a:rPr>
              <a:t>insufficient</a:t>
            </a:r>
            <a:r>
              <a:rPr sz="2300" b="1" spc="-25" dirty="0">
                <a:latin typeface="Myriad Pro"/>
                <a:cs typeface="Arial"/>
              </a:rPr>
              <a:t> </a:t>
            </a:r>
            <a:r>
              <a:rPr sz="2300" dirty="0">
                <a:latin typeface="Myriad Pro"/>
                <a:cs typeface="Arial"/>
              </a:rPr>
              <a:t>to</a:t>
            </a:r>
            <a:r>
              <a:rPr sz="2300" spc="-50" dirty="0">
                <a:latin typeface="Myriad Pro"/>
                <a:cs typeface="Arial"/>
              </a:rPr>
              <a:t> </a:t>
            </a:r>
            <a:r>
              <a:rPr sz="2300" spc="-20" dirty="0">
                <a:latin typeface="Myriad Pro"/>
                <a:cs typeface="Arial"/>
              </a:rPr>
              <a:t>lead</a:t>
            </a:r>
            <a:r>
              <a:rPr lang="en-GB" sz="2300" spc="-20" dirty="0">
                <a:latin typeface="Myriad Pro"/>
                <a:cs typeface="Arial"/>
              </a:rPr>
              <a:t> </a:t>
            </a:r>
            <a:r>
              <a:rPr sz="2300" dirty="0">
                <a:latin typeface="Myriad Pro"/>
                <a:cs typeface="Arial"/>
              </a:rPr>
              <a:t>definitively</a:t>
            </a:r>
            <a:r>
              <a:rPr sz="2300" spc="-35" dirty="0">
                <a:latin typeface="Myriad Pro"/>
                <a:cs typeface="Arial"/>
              </a:rPr>
              <a:t> </a:t>
            </a:r>
            <a:r>
              <a:rPr sz="2300" dirty="0">
                <a:latin typeface="Myriad Pro"/>
                <a:cs typeface="Arial"/>
              </a:rPr>
              <a:t>to</a:t>
            </a:r>
            <a:r>
              <a:rPr sz="2300" spc="-65" dirty="0">
                <a:latin typeface="Myriad Pro"/>
                <a:cs typeface="Arial"/>
              </a:rPr>
              <a:t> </a:t>
            </a:r>
            <a:r>
              <a:rPr sz="2300" dirty="0">
                <a:latin typeface="Myriad Pro"/>
                <a:cs typeface="Arial"/>
              </a:rPr>
              <a:t>health</a:t>
            </a:r>
            <a:r>
              <a:rPr sz="2300" spc="-25" dirty="0">
                <a:latin typeface="Myriad Pro"/>
                <a:cs typeface="Arial"/>
              </a:rPr>
              <a:t> </a:t>
            </a:r>
            <a:r>
              <a:rPr sz="2300" dirty="0">
                <a:latin typeface="Myriad Pro"/>
                <a:cs typeface="Arial"/>
              </a:rPr>
              <a:t>or</a:t>
            </a:r>
            <a:r>
              <a:rPr sz="2300" spc="-60" dirty="0">
                <a:latin typeface="Myriad Pro"/>
                <a:cs typeface="Arial"/>
              </a:rPr>
              <a:t> </a:t>
            </a:r>
            <a:r>
              <a:rPr sz="2300" spc="-10" dirty="0">
                <a:latin typeface="Myriad Pro"/>
                <a:cs typeface="Arial"/>
              </a:rPr>
              <a:t>illness.</a:t>
            </a:r>
            <a:endParaRPr sz="2300" dirty="0">
              <a:latin typeface="Myriad Pro"/>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35025" y="318642"/>
            <a:ext cx="8144535" cy="1745606"/>
          </a:xfrm>
          <a:prstGeom prst="rect">
            <a:avLst/>
          </a:prstGeom>
        </p:spPr>
        <p:txBody>
          <a:bodyPr vert="horz" wrap="square" lIns="0" tIns="265684" rIns="0" bIns="0" rtlCol="0">
            <a:spAutoFit/>
          </a:bodyPr>
          <a:lstStyle/>
          <a:p>
            <a:pPr marL="854075">
              <a:lnSpc>
                <a:spcPct val="100000"/>
              </a:lnSpc>
              <a:spcBef>
                <a:spcPts val="100"/>
              </a:spcBef>
            </a:pPr>
            <a:r>
              <a:rPr sz="4800" dirty="0">
                <a:latin typeface="Myriad Pro"/>
              </a:rPr>
              <a:t>Biopsychosocial</a:t>
            </a:r>
            <a:r>
              <a:rPr sz="4800" spc="-65" dirty="0">
                <a:latin typeface="Myriad Pro"/>
              </a:rPr>
              <a:t> </a:t>
            </a:r>
            <a:r>
              <a:rPr sz="4800" dirty="0">
                <a:latin typeface="Myriad Pro"/>
              </a:rPr>
              <a:t>model</a:t>
            </a:r>
            <a:r>
              <a:rPr sz="4800" spc="-50" dirty="0">
                <a:latin typeface="Myriad Pro"/>
              </a:rPr>
              <a:t> </a:t>
            </a:r>
            <a:r>
              <a:rPr sz="4800" dirty="0">
                <a:latin typeface="Myriad Pro"/>
              </a:rPr>
              <a:t>of</a:t>
            </a:r>
            <a:r>
              <a:rPr sz="4800" spc="-50" dirty="0">
                <a:latin typeface="Myriad Pro"/>
              </a:rPr>
              <a:t> </a:t>
            </a:r>
            <a:r>
              <a:rPr sz="4800" spc="-10" dirty="0">
                <a:latin typeface="Myriad Pro"/>
              </a:rPr>
              <a:t>health</a:t>
            </a:r>
            <a:endParaRPr sz="4800" dirty="0">
              <a:latin typeface="Myriad Pro"/>
            </a:endParaRPr>
          </a:p>
        </p:txBody>
      </p:sp>
      <p:sp>
        <p:nvSpPr>
          <p:cNvPr id="3" name="object 3"/>
          <p:cNvSpPr txBox="1">
            <a:spLocks noGrp="1"/>
          </p:cNvSpPr>
          <p:nvPr>
            <p:ph type="body" idx="1"/>
          </p:nvPr>
        </p:nvSpPr>
        <p:spPr>
          <a:xfrm>
            <a:off x="457200" y="2104771"/>
            <a:ext cx="8305800" cy="3336811"/>
          </a:xfrm>
          <a:prstGeom prst="rect">
            <a:avLst/>
          </a:prstGeom>
        </p:spPr>
        <p:txBody>
          <a:bodyPr vert="horz" wrap="square" lIns="0" tIns="12700" rIns="0" bIns="0" rtlCol="0">
            <a:spAutoFit/>
          </a:bodyPr>
          <a:lstStyle/>
          <a:p>
            <a:pPr marL="15875" marR="5080" algn="l">
              <a:lnSpc>
                <a:spcPct val="100000"/>
              </a:lnSpc>
              <a:spcBef>
                <a:spcPts val="100"/>
              </a:spcBef>
              <a:tabLst>
                <a:tab pos="358140" algn="l"/>
                <a:tab pos="358775" algn="l"/>
                <a:tab pos="971550" algn="l"/>
                <a:tab pos="3001645" algn="l"/>
                <a:tab pos="3879215" algn="l"/>
                <a:tab pos="4698365" algn="l"/>
                <a:tab pos="5574665" algn="l"/>
                <a:tab pos="6170295" algn="l"/>
              </a:tabLst>
            </a:pPr>
            <a:r>
              <a:rPr sz="2400" spc="-25" dirty="0">
                <a:latin typeface="Myriad Pro"/>
              </a:rPr>
              <a:t>The</a:t>
            </a:r>
            <a:r>
              <a:rPr lang="en-GB" sz="2400" spc="-25" dirty="0">
                <a:latin typeface="Myriad Pro"/>
              </a:rPr>
              <a:t> </a:t>
            </a:r>
            <a:r>
              <a:rPr sz="2400" spc="-10" dirty="0">
                <a:latin typeface="Myriad Pro"/>
              </a:rPr>
              <a:t>biopsychosocial</a:t>
            </a:r>
            <a:r>
              <a:rPr lang="en-GB" sz="2400" spc="-10" dirty="0">
                <a:latin typeface="Myriad Pro"/>
              </a:rPr>
              <a:t> </a:t>
            </a:r>
            <a:r>
              <a:rPr sz="2400" spc="-10" dirty="0">
                <a:latin typeface="Myriad Pro"/>
              </a:rPr>
              <a:t>model</a:t>
            </a:r>
            <a:r>
              <a:rPr lang="en-GB" sz="2400" spc="-10" dirty="0">
                <a:latin typeface="Myriad Pro"/>
              </a:rPr>
              <a:t> </a:t>
            </a:r>
            <a:r>
              <a:rPr sz="2400" spc="-10" dirty="0">
                <a:latin typeface="Myriad Pro"/>
              </a:rPr>
              <a:t>views</a:t>
            </a:r>
            <a:r>
              <a:rPr lang="en-GB" sz="2400" spc="-10" dirty="0">
                <a:latin typeface="Myriad Pro"/>
              </a:rPr>
              <a:t> </a:t>
            </a:r>
            <a:r>
              <a:rPr sz="2400" spc="-10" dirty="0">
                <a:latin typeface="Myriad Pro"/>
              </a:rPr>
              <a:t>health</a:t>
            </a:r>
            <a:r>
              <a:rPr lang="en-GB" sz="2400" spc="-10" dirty="0">
                <a:latin typeface="Myriad Pro"/>
              </a:rPr>
              <a:t> </a:t>
            </a:r>
            <a:r>
              <a:rPr sz="2400" spc="-25" dirty="0">
                <a:latin typeface="Myriad Pro"/>
              </a:rPr>
              <a:t>and</a:t>
            </a:r>
            <a:r>
              <a:rPr lang="en-GB" sz="2400" spc="-25" dirty="0">
                <a:latin typeface="Myriad Pro"/>
              </a:rPr>
              <a:t> </a:t>
            </a:r>
            <a:r>
              <a:rPr sz="2400" spc="-10" dirty="0">
                <a:latin typeface="Myriad Pro"/>
              </a:rPr>
              <a:t>illness </a:t>
            </a:r>
            <a:r>
              <a:rPr sz="2400" dirty="0">
                <a:latin typeface="Myriad Pro"/>
              </a:rPr>
              <a:t>behaviours</a:t>
            </a:r>
            <a:r>
              <a:rPr sz="2400" spc="-40" dirty="0">
                <a:latin typeface="Myriad Pro"/>
              </a:rPr>
              <a:t> </a:t>
            </a:r>
            <a:r>
              <a:rPr sz="2400" dirty="0">
                <a:latin typeface="Myriad Pro"/>
              </a:rPr>
              <a:t>as</a:t>
            </a:r>
            <a:r>
              <a:rPr sz="2400" spc="-40" dirty="0">
                <a:latin typeface="Myriad Pro"/>
              </a:rPr>
              <a:t> </a:t>
            </a:r>
            <a:r>
              <a:rPr sz="2400" dirty="0">
                <a:latin typeface="Myriad Pro"/>
              </a:rPr>
              <a:t>products</a:t>
            </a:r>
            <a:r>
              <a:rPr sz="2400" spc="-30" dirty="0">
                <a:latin typeface="Myriad Pro"/>
              </a:rPr>
              <a:t> </a:t>
            </a:r>
            <a:r>
              <a:rPr sz="2400" spc="-25" dirty="0">
                <a:latin typeface="Myriad Pro"/>
              </a:rPr>
              <a:t>of</a:t>
            </a:r>
            <a:endParaRPr sz="2400" dirty="0">
              <a:latin typeface="Myriad Pro"/>
            </a:endParaRPr>
          </a:p>
          <a:p>
            <a:pPr marL="15875" algn="l">
              <a:lnSpc>
                <a:spcPct val="100000"/>
              </a:lnSpc>
              <a:spcBef>
                <a:spcPts val="5"/>
              </a:spcBef>
              <a:tabLst>
                <a:tab pos="358140" algn="l"/>
                <a:tab pos="358775" algn="l"/>
              </a:tabLst>
            </a:pPr>
            <a:r>
              <a:rPr sz="2400" b="1" dirty="0">
                <a:latin typeface="Myriad Pro"/>
              </a:rPr>
              <a:t>Biological</a:t>
            </a:r>
            <a:r>
              <a:rPr sz="2400" spc="-45" dirty="0">
                <a:latin typeface="Myriad Pro"/>
              </a:rPr>
              <a:t> </a:t>
            </a:r>
            <a:r>
              <a:rPr sz="2400" dirty="0">
                <a:latin typeface="Myriad Pro"/>
              </a:rPr>
              <a:t>characteristics</a:t>
            </a:r>
            <a:r>
              <a:rPr sz="2400" spc="-40" dirty="0">
                <a:latin typeface="Myriad Pro"/>
              </a:rPr>
              <a:t> </a:t>
            </a:r>
            <a:r>
              <a:rPr sz="2400" dirty="0">
                <a:latin typeface="Myriad Pro"/>
              </a:rPr>
              <a:t>(such</a:t>
            </a:r>
            <a:r>
              <a:rPr sz="2400" spc="-15" dirty="0">
                <a:latin typeface="Myriad Pro"/>
              </a:rPr>
              <a:t> </a:t>
            </a:r>
            <a:r>
              <a:rPr sz="2400" dirty="0">
                <a:latin typeface="Myriad Pro"/>
              </a:rPr>
              <a:t>as</a:t>
            </a:r>
            <a:r>
              <a:rPr sz="2400" spc="10" dirty="0">
                <a:latin typeface="Myriad Pro"/>
              </a:rPr>
              <a:t> </a:t>
            </a:r>
            <a:r>
              <a:rPr sz="2400" spc="-10" dirty="0">
                <a:latin typeface="Myriad Pro"/>
              </a:rPr>
              <a:t>genes),</a:t>
            </a:r>
          </a:p>
          <a:p>
            <a:pPr marL="15875" algn="l">
              <a:lnSpc>
                <a:spcPct val="100000"/>
              </a:lnSpc>
              <a:tabLst>
                <a:tab pos="358140" algn="l"/>
                <a:tab pos="358775" algn="l"/>
                <a:tab pos="1966595" algn="l"/>
                <a:tab pos="2971165" algn="l"/>
                <a:tab pos="3825875" algn="l"/>
                <a:tab pos="4309110" algn="l"/>
                <a:tab pos="5475605" algn="l"/>
                <a:tab pos="6466205" algn="l"/>
              </a:tabLst>
            </a:pPr>
            <a:r>
              <a:rPr sz="2400" b="1" spc="-10" dirty="0">
                <a:latin typeface="Myriad Pro"/>
              </a:rPr>
              <a:t>Behavioural</a:t>
            </a:r>
            <a:r>
              <a:rPr sz="2400" b="1" dirty="0">
                <a:latin typeface="Myriad Pro"/>
              </a:rPr>
              <a:t>	</a:t>
            </a:r>
            <a:r>
              <a:rPr sz="2400" b="1" spc="-10" dirty="0">
                <a:latin typeface="Myriad Pro"/>
              </a:rPr>
              <a:t>factors</a:t>
            </a:r>
            <a:r>
              <a:rPr lang="en-GB" sz="2400" b="1" spc="-10" dirty="0">
                <a:latin typeface="Myriad Pro"/>
              </a:rPr>
              <a:t> </a:t>
            </a:r>
            <a:r>
              <a:rPr sz="2400" spc="-10" dirty="0">
                <a:latin typeface="Myriad Pro"/>
              </a:rPr>
              <a:t>(such</a:t>
            </a:r>
            <a:r>
              <a:rPr sz="2400" dirty="0">
                <a:latin typeface="Myriad Pro"/>
              </a:rPr>
              <a:t>	</a:t>
            </a:r>
            <a:r>
              <a:rPr sz="2400" spc="-25" dirty="0">
                <a:latin typeface="Myriad Pro"/>
              </a:rPr>
              <a:t>as</a:t>
            </a:r>
            <a:r>
              <a:rPr lang="en-GB" sz="2400" spc="-25" dirty="0">
                <a:latin typeface="Myriad Pro"/>
              </a:rPr>
              <a:t> </a:t>
            </a:r>
            <a:r>
              <a:rPr sz="2400" spc="-10" dirty="0">
                <a:latin typeface="Myriad Pro"/>
              </a:rPr>
              <a:t>lifestyle,</a:t>
            </a:r>
            <a:r>
              <a:rPr lang="en-GB" sz="2400" spc="-10" dirty="0">
                <a:latin typeface="Myriad Pro"/>
              </a:rPr>
              <a:t> </a:t>
            </a:r>
            <a:r>
              <a:rPr sz="2400" spc="-10" dirty="0">
                <a:latin typeface="Myriad Pro"/>
              </a:rPr>
              <a:t>stress</a:t>
            </a:r>
            <a:r>
              <a:rPr lang="en-GB" sz="2400" spc="-10" dirty="0">
                <a:latin typeface="Myriad Pro"/>
              </a:rPr>
              <a:t> </a:t>
            </a:r>
            <a:r>
              <a:rPr sz="2400" spc="-25" dirty="0">
                <a:latin typeface="Myriad Pro"/>
              </a:rPr>
              <a:t>and</a:t>
            </a:r>
            <a:r>
              <a:rPr lang="en-GB" sz="2400" spc="-25" dirty="0">
                <a:latin typeface="Myriad Pro"/>
              </a:rPr>
              <a:t> </a:t>
            </a:r>
            <a:r>
              <a:rPr sz="2400" dirty="0">
                <a:latin typeface="Myriad Pro"/>
              </a:rPr>
              <a:t>health</a:t>
            </a:r>
            <a:r>
              <a:rPr sz="2400" spc="-45" dirty="0">
                <a:latin typeface="Myriad Pro"/>
              </a:rPr>
              <a:t> </a:t>
            </a:r>
            <a:r>
              <a:rPr sz="2400" dirty="0">
                <a:latin typeface="Myriad Pro"/>
              </a:rPr>
              <a:t>beliefs),</a:t>
            </a:r>
            <a:r>
              <a:rPr sz="2400" spc="-45" dirty="0">
                <a:latin typeface="Myriad Pro"/>
              </a:rPr>
              <a:t> </a:t>
            </a:r>
            <a:r>
              <a:rPr sz="2400" spc="-25" dirty="0">
                <a:latin typeface="Myriad Pro"/>
              </a:rPr>
              <a:t>and</a:t>
            </a:r>
            <a:r>
              <a:rPr lang="en-GB" sz="2400" spc="-25" dirty="0">
                <a:latin typeface="Myriad Pro"/>
              </a:rPr>
              <a:t> </a:t>
            </a:r>
          </a:p>
          <a:p>
            <a:pPr marL="15875" algn="l">
              <a:lnSpc>
                <a:spcPct val="100000"/>
              </a:lnSpc>
              <a:tabLst>
                <a:tab pos="358140" algn="l"/>
                <a:tab pos="358775" algn="l"/>
                <a:tab pos="1966595" algn="l"/>
                <a:tab pos="2971165" algn="l"/>
                <a:tab pos="3825875" algn="l"/>
                <a:tab pos="4309110" algn="l"/>
                <a:tab pos="5475605" algn="l"/>
                <a:tab pos="6466205" algn="l"/>
              </a:tabLst>
            </a:pPr>
            <a:r>
              <a:rPr sz="2400" b="1" spc="-10" dirty="0">
                <a:latin typeface="Myriad Pro"/>
              </a:rPr>
              <a:t>Social</a:t>
            </a:r>
            <a:r>
              <a:rPr lang="en-GB" sz="2400" b="1" spc="-10" dirty="0">
                <a:latin typeface="Myriad Pro"/>
              </a:rPr>
              <a:t> </a:t>
            </a:r>
            <a:r>
              <a:rPr sz="2400" b="1" spc="-10" dirty="0">
                <a:latin typeface="Myriad Pro"/>
              </a:rPr>
              <a:t>conditions</a:t>
            </a:r>
            <a:r>
              <a:rPr lang="en-GB" sz="2400" b="1" spc="-10" dirty="0">
                <a:latin typeface="Myriad Pro"/>
              </a:rPr>
              <a:t> </a:t>
            </a:r>
            <a:r>
              <a:rPr sz="2400" spc="-20" dirty="0">
                <a:latin typeface="Myriad Pro"/>
              </a:rPr>
              <a:t>(such</a:t>
            </a:r>
            <a:r>
              <a:rPr lang="en-GB" sz="2400" spc="-20" dirty="0">
                <a:latin typeface="Myriad Pro"/>
              </a:rPr>
              <a:t> </a:t>
            </a:r>
            <a:r>
              <a:rPr sz="2400" spc="-25" dirty="0">
                <a:latin typeface="Myriad Pro"/>
              </a:rPr>
              <a:t>as</a:t>
            </a:r>
            <a:r>
              <a:rPr lang="en-GB" sz="2400" spc="-25" dirty="0">
                <a:latin typeface="Myriad Pro"/>
              </a:rPr>
              <a:t> </a:t>
            </a:r>
            <a:r>
              <a:rPr sz="2400" spc="-10" dirty="0">
                <a:latin typeface="Myriad Pro"/>
              </a:rPr>
              <a:t>cultural</a:t>
            </a:r>
            <a:r>
              <a:rPr lang="en-GB" sz="2400" spc="-10" dirty="0">
                <a:latin typeface="Myriad Pro"/>
              </a:rPr>
              <a:t> </a:t>
            </a:r>
            <a:r>
              <a:rPr sz="2400" spc="-10" dirty="0">
                <a:latin typeface="Myriad Pro"/>
              </a:rPr>
              <a:t>influences,</a:t>
            </a:r>
            <a:r>
              <a:rPr lang="en-GB" sz="2400" spc="-10" dirty="0">
                <a:latin typeface="Myriad Pro"/>
              </a:rPr>
              <a:t> </a:t>
            </a:r>
            <a:r>
              <a:rPr sz="2400" spc="-10" dirty="0">
                <a:latin typeface="Myriad Pro"/>
              </a:rPr>
              <a:t>family </a:t>
            </a:r>
            <a:r>
              <a:rPr sz="2400" dirty="0">
                <a:latin typeface="Myriad Pro"/>
              </a:rPr>
              <a:t>relationships,</a:t>
            </a:r>
            <a:r>
              <a:rPr sz="2400" spc="-55" dirty="0">
                <a:latin typeface="Myriad Pro"/>
              </a:rPr>
              <a:t> </a:t>
            </a:r>
            <a:r>
              <a:rPr sz="2400" dirty="0">
                <a:latin typeface="Myriad Pro"/>
              </a:rPr>
              <a:t>and</a:t>
            </a:r>
            <a:r>
              <a:rPr sz="2400" spc="-30" dirty="0">
                <a:latin typeface="Myriad Pro"/>
              </a:rPr>
              <a:t> </a:t>
            </a:r>
            <a:r>
              <a:rPr sz="2400" dirty="0">
                <a:latin typeface="Myriad Pro"/>
              </a:rPr>
              <a:t>social</a:t>
            </a:r>
            <a:r>
              <a:rPr sz="2400" spc="-60" dirty="0">
                <a:latin typeface="Myriad Pro"/>
              </a:rPr>
              <a:t> </a:t>
            </a:r>
            <a:r>
              <a:rPr sz="2400" spc="-10" dirty="0">
                <a:latin typeface="Myriad Pro"/>
              </a:rPr>
              <a:t>support).</a:t>
            </a:r>
            <a:endParaRPr lang="en-GB" sz="2400" spc="-10" dirty="0">
              <a:latin typeface="Myriad Pro"/>
            </a:endParaRPr>
          </a:p>
          <a:p>
            <a:pPr marL="15875" algn="l">
              <a:lnSpc>
                <a:spcPct val="100000"/>
              </a:lnSpc>
              <a:tabLst>
                <a:tab pos="358140" algn="l"/>
                <a:tab pos="358775" algn="l"/>
                <a:tab pos="1966595" algn="l"/>
                <a:tab pos="2971165" algn="l"/>
                <a:tab pos="3825875" algn="l"/>
                <a:tab pos="4309110" algn="l"/>
                <a:tab pos="5475605" algn="l"/>
                <a:tab pos="6466205" algn="l"/>
              </a:tabLst>
            </a:pPr>
            <a:r>
              <a:rPr lang="en-GB" sz="2400" spc="-10" dirty="0">
                <a:latin typeface="Myriad Pro"/>
              </a:rPr>
              <a:t>Think back to some of the </a:t>
            </a:r>
            <a:r>
              <a:rPr lang="en-GB" sz="2400" spc="-10" dirty="0" err="1">
                <a:latin typeface="Myriad Pro"/>
              </a:rPr>
              <a:t>LTC</a:t>
            </a:r>
            <a:r>
              <a:rPr lang="en-GB" sz="2400" spc="-10" dirty="0">
                <a:latin typeface="Myriad Pro"/>
              </a:rPr>
              <a:t> we have discussed and give examples</a:t>
            </a:r>
            <a:endParaRPr sz="2400" spc="-10" dirty="0">
              <a:latin typeface="Myriad Pro"/>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35025" y="318642"/>
            <a:ext cx="8144535" cy="774571"/>
          </a:xfrm>
          <a:prstGeom prst="rect">
            <a:avLst/>
          </a:prstGeom>
        </p:spPr>
        <p:txBody>
          <a:bodyPr vert="horz" wrap="square" lIns="0" tIns="264160" rIns="0" bIns="0" rtlCol="0">
            <a:spAutoFit/>
          </a:bodyPr>
          <a:lstStyle/>
          <a:p>
            <a:pPr marL="767080">
              <a:lnSpc>
                <a:spcPct val="100000"/>
              </a:lnSpc>
              <a:spcBef>
                <a:spcPts val="100"/>
              </a:spcBef>
            </a:pPr>
            <a:r>
              <a:rPr sz="3300" spc="-10" dirty="0">
                <a:latin typeface="Myriad Pro"/>
                <a:cs typeface="Arial"/>
              </a:rPr>
              <a:t>Biopsychosocial</a:t>
            </a:r>
            <a:r>
              <a:rPr sz="3300" spc="-125" dirty="0">
                <a:latin typeface="Myriad Pro"/>
                <a:cs typeface="Arial"/>
              </a:rPr>
              <a:t> </a:t>
            </a:r>
            <a:r>
              <a:rPr sz="3300" dirty="0">
                <a:latin typeface="Myriad Pro"/>
                <a:cs typeface="Arial"/>
              </a:rPr>
              <a:t>model</a:t>
            </a:r>
            <a:r>
              <a:rPr sz="3300" spc="-100" dirty="0">
                <a:latin typeface="Myriad Pro"/>
                <a:cs typeface="Arial"/>
              </a:rPr>
              <a:t> </a:t>
            </a:r>
            <a:r>
              <a:rPr sz="3300" dirty="0">
                <a:latin typeface="Myriad Pro"/>
                <a:cs typeface="Arial"/>
              </a:rPr>
              <a:t>of</a:t>
            </a:r>
            <a:r>
              <a:rPr sz="3300" spc="-110" dirty="0">
                <a:latin typeface="Myriad Pro"/>
                <a:cs typeface="Arial"/>
              </a:rPr>
              <a:t> </a:t>
            </a:r>
            <a:r>
              <a:rPr sz="3300" spc="-10" dirty="0">
                <a:latin typeface="Myriad Pro"/>
                <a:cs typeface="Arial"/>
              </a:rPr>
              <a:t>health</a:t>
            </a:r>
            <a:endParaRPr sz="3300" dirty="0">
              <a:latin typeface="Myriad Pro"/>
              <a:cs typeface="Arial"/>
            </a:endParaRPr>
          </a:p>
        </p:txBody>
      </p:sp>
      <p:sp>
        <p:nvSpPr>
          <p:cNvPr id="3" name="object 3"/>
          <p:cNvSpPr txBox="1"/>
          <p:nvPr/>
        </p:nvSpPr>
        <p:spPr>
          <a:xfrm>
            <a:off x="535940" y="1626234"/>
            <a:ext cx="8070850" cy="3464560"/>
          </a:xfrm>
          <a:prstGeom prst="rect">
            <a:avLst/>
          </a:prstGeom>
        </p:spPr>
        <p:txBody>
          <a:bodyPr vert="horz" wrap="square" lIns="0" tIns="12700" rIns="0" bIns="0" rtlCol="0">
            <a:spAutoFit/>
          </a:bodyPr>
          <a:lstStyle/>
          <a:p>
            <a:pPr marL="12065" marR="5080" algn="just">
              <a:lnSpc>
                <a:spcPct val="100000"/>
              </a:lnSpc>
              <a:spcBef>
                <a:spcPts val="100"/>
              </a:spcBef>
              <a:tabLst>
                <a:tab pos="356235" algn="l"/>
              </a:tabLst>
            </a:pPr>
            <a:r>
              <a:rPr sz="2400" dirty="0">
                <a:latin typeface="Myriad Pro"/>
                <a:cs typeface="Arial"/>
              </a:rPr>
              <a:t>Health</a:t>
            </a:r>
            <a:r>
              <a:rPr sz="2400" spc="215" dirty="0">
                <a:latin typeface="Myriad Pro"/>
                <a:cs typeface="Arial"/>
              </a:rPr>
              <a:t> </a:t>
            </a:r>
            <a:r>
              <a:rPr sz="2400" dirty="0">
                <a:latin typeface="Myriad Pro"/>
                <a:cs typeface="Arial"/>
              </a:rPr>
              <a:t>psychologists</a:t>
            </a:r>
            <a:r>
              <a:rPr sz="2400" spc="235" dirty="0">
                <a:latin typeface="Myriad Pro"/>
                <a:cs typeface="Arial"/>
              </a:rPr>
              <a:t> </a:t>
            </a:r>
            <a:r>
              <a:rPr sz="2400" dirty="0">
                <a:latin typeface="Myriad Pro"/>
                <a:cs typeface="Arial"/>
              </a:rPr>
              <a:t>work</a:t>
            </a:r>
            <a:r>
              <a:rPr sz="2400" spc="225" dirty="0">
                <a:latin typeface="Myriad Pro"/>
                <a:cs typeface="Arial"/>
              </a:rPr>
              <a:t> </a:t>
            </a:r>
            <a:r>
              <a:rPr sz="2400" dirty="0">
                <a:latin typeface="Myriad Pro"/>
                <a:cs typeface="Arial"/>
              </a:rPr>
              <a:t>with</a:t>
            </a:r>
            <a:r>
              <a:rPr sz="2400" spc="229" dirty="0">
                <a:latin typeface="Myriad Pro"/>
                <a:cs typeface="Arial"/>
              </a:rPr>
              <a:t> </a:t>
            </a:r>
            <a:r>
              <a:rPr sz="2400" dirty="0">
                <a:latin typeface="Myriad Pro"/>
                <a:cs typeface="Arial"/>
              </a:rPr>
              <a:t>healthcare</a:t>
            </a:r>
            <a:r>
              <a:rPr sz="2400" spc="240" dirty="0">
                <a:latin typeface="Myriad Pro"/>
                <a:cs typeface="Arial"/>
              </a:rPr>
              <a:t> </a:t>
            </a:r>
            <a:r>
              <a:rPr sz="2400" spc="-10" dirty="0">
                <a:latin typeface="Myriad Pro"/>
                <a:cs typeface="Arial"/>
              </a:rPr>
              <a:t>professionals </a:t>
            </a:r>
            <a:r>
              <a:rPr sz="2400" dirty="0">
                <a:latin typeface="Myriad Pro"/>
                <a:cs typeface="Arial"/>
              </a:rPr>
              <a:t>and</a:t>
            </a:r>
            <a:r>
              <a:rPr sz="2400" spc="300" dirty="0">
                <a:latin typeface="Myriad Pro"/>
                <a:cs typeface="Arial"/>
              </a:rPr>
              <a:t> </a:t>
            </a:r>
            <a:r>
              <a:rPr sz="2400" dirty="0">
                <a:latin typeface="Myriad Pro"/>
                <a:cs typeface="Arial"/>
              </a:rPr>
              <a:t>patients</a:t>
            </a:r>
            <a:r>
              <a:rPr sz="2400" spc="310" dirty="0">
                <a:latin typeface="Myriad Pro"/>
                <a:cs typeface="Arial"/>
              </a:rPr>
              <a:t> </a:t>
            </a:r>
            <a:r>
              <a:rPr sz="2400" dirty="0">
                <a:latin typeface="Myriad Pro"/>
                <a:cs typeface="Arial"/>
              </a:rPr>
              <a:t>to</a:t>
            </a:r>
            <a:r>
              <a:rPr sz="2400" spc="300" dirty="0">
                <a:latin typeface="Myriad Pro"/>
                <a:cs typeface="Arial"/>
              </a:rPr>
              <a:t> </a:t>
            </a:r>
            <a:r>
              <a:rPr sz="2400" dirty="0">
                <a:latin typeface="Myriad Pro"/>
                <a:cs typeface="Arial"/>
              </a:rPr>
              <a:t>help</a:t>
            </a:r>
            <a:r>
              <a:rPr sz="2400" spc="315" dirty="0">
                <a:latin typeface="Myriad Pro"/>
                <a:cs typeface="Arial"/>
              </a:rPr>
              <a:t> </a:t>
            </a:r>
            <a:r>
              <a:rPr sz="2400" dirty="0">
                <a:latin typeface="Myriad Pro"/>
                <a:cs typeface="Arial"/>
              </a:rPr>
              <a:t>people</a:t>
            </a:r>
            <a:r>
              <a:rPr sz="2400" spc="315" dirty="0">
                <a:latin typeface="Myriad Pro"/>
                <a:cs typeface="Arial"/>
              </a:rPr>
              <a:t> </a:t>
            </a:r>
            <a:r>
              <a:rPr sz="2400" dirty="0">
                <a:latin typeface="Myriad Pro"/>
                <a:cs typeface="Arial"/>
              </a:rPr>
              <a:t>deal</a:t>
            </a:r>
            <a:r>
              <a:rPr sz="2400" spc="325" dirty="0">
                <a:latin typeface="Myriad Pro"/>
                <a:cs typeface="Arial"/>
              </a:rPr>
              <a:t> </a:t>
            </a:r>
            <a:r>
              <a:rPr sz="2400" dirty="0">
                <a:latin typeface="Myriad Pro"/>
                <a:cs typeface="Arial"/>
              </a:rPr>
              <a:t>with</a:t>
            </a:r>
            <a:r>
              <a:rPr sz="2400" spc="310" dirty="0">
                <a:latin typeface="Myriad Pro"/>
                <a:cs typeface="Arial"/>
              </a:rPr>
              <a:t> </a:t>
            </a:r>
            <a:r>
              <a:rPr sz="2400" dirty="0">
                <a:latin typeface="Myriad Pro"/>
                <a:cs typeface="Arial"/>
              </a:rPr>
              <a:t>the</a:t>
            </a:r>
            <a:r>
              <a:rPr sz="2400" spc="315" dirty="0">
                <a:latin typeface="Myriad Pro"/>
                <a:cs typeface="Arial"/>
              </a:rPr>
              <a:t> </a:t>
            </a:r>
            <a:r>
              <a:rPr sz="2400" spc="-10" dirty="0">
                <a:latin typeface="Myriad Pro"/>
                <a:cs typeface="Arial"/>
              </a:rPr>
              <a:t>psychological </a:t>
            </a:r>
            <a:r>
              <a:rPr sz="2400" dirty="0">
                <a:latin typeface="Myriad Pro"/>
                <a:cs typeface="Arial"/>
              </a:rPr>
              <a:t>and</a:t>
            </a:r>
            <a:r>
              <a:rPr sz="2400" spc="-15" dirty="0">
                <a:latin typeface="Myriad Pro"/>
                <a:cs typeface="Arial"/>
              </a:rPr>
              <a:t> </a:t>
            </a:r>
            <a:r>
              <a:rPr sz="2400" dirty="0">
                <a:latin typeface="Myriad Pro"/>
                <a:cs typeface="Arial"/>
              </a:rPr>
              <a:t>emotional aspects</a:t>
            </a:r>
            <a:r>
              <a:rPr sz="2400" spc="-30" dirty="0">
                <a:latin typeface="Myriad Pro"/>
                <a:cs typeface="Arial"/>
              </a:rPr>
              <a:t> </a:t>
            </a:r>
            <a:r>
              <a:rPr sz="2400" dirty="0">
                <a:latin typeface="Myriad Pro"/>
                <a:cs typeface="Arial"/>
              </a:rPr>
              <a:t>of</a:t>
            </a:r>
            <a:r>
              <a:rPr sz="2400" spc="-20" dirty="0">
                <a:latin typeface="Myriad Pro"/>
                <a:cs typeface="Arial"/>
              </a:rPr>
              <a:t> </a:t>
            </a:r>
            <a:r>
              <a:rPr sz="2400" dirty="0">
                <a:latin typeface="Myriad Pro"/>
                <a:cs typeface="Arial"/>
              </a:rPr>
              <a:t>health</a:t>
            </a:r>
            <a:r>
              <a:rPr sz="2400" spc="-10" dirty="0">
                <a:latin typeface="Myriad Pro"/>
                <a:cs typeface="Arial"/>
              </a:rPr>
              <a:t> </a:t>
            </a:r>
            <a:r>
              <a:rPr sz="2400" dirty="0">
                <a:latin typeface="Myriad Pro"/>
                <a:cs typeface="Arial"/>
              </a:rPr>
              <a:t>and</a:t>
            </a:r>
            <a:r>
              <a:rPr sz="2400" spc="-10" dirty="0">
                <a:latin typeface="Myriad Pro"/>
                <a:cs typeface="Arial"/>
              </a:rPr>
              <a:t> illness.</a:t>
            </a:r>
            <a:endParaRPr sz="2400" dirty="0">
              <a:latin typeface="Myriad Pro"/>
              <a:cs typeface="Arial"/>
            </a:endParaRPr>
          </a:p>
          <a:p>
            <a:pPr marL="12065" marR="352425">
              <a:lnSpc>
                <a:spcPct val="100000"/>
              </a:lnSpc>
              <a:spcBef>
                <a:spcPts val="575"/>
              </a:spcBef>
              <a:tabLst>
                <a:tab pos="355600" algn="l"/>
                <a:tab pos="356235" algn="l"/>
              </a:tabLst>
            </a:pPr>
            <a:r>
              <a:rPr sz="2400" dirty="0">
                <a:latin typeface="Myriad Pro"/>
                <a:cs typeface="Arial"/>
              </a:rPr>
              <a:t>This</a:t>
            </a:r>
            <a:r>
              <a:rPr sz="2400" spc="-40" dirty="0">
                <a:latin typeface="Myriad Pro"/>
                <a:cs typeface="Arial"/>
              </a:rPr>
              <a:t> </a:t>
            </a:r>
            <a:r>
              <a:rPr sz="2400" dirty="0">
                <a:latin typeface="Myriad Pro"/>
                <a:cs typeface="Arial"/>
              </a:rPr>
              <a:t>can</a:t>
            </a:r>
            <a:r>
              <a:rPr sz="2400" spc="-30" dirty="0">
                <a:latin typeface="Myriad Pro"/>
                <a:cs typeface="Arial"/>
              </a:rPr>
              <a:t> </a:t>
            </a:r>
            <a:r>
              <a:rPr sz="2400" dirty="0">
                <a:latin typeface="Myriad Pro"/>
                <a:cs typeface="Arial"/>
              </a:rPr>
              <a:t>include</a:t>
            </a:r>
            <a:r>
              <a:rPr sz="2400" spc="5" dirty="0">
                <a:latin typeface="Myriad Pro"/>
                <a:cs typeface="Arial"/>
              </a:rPr>
              <a:t> </a:t>
            </a:r>
            <a:r>
              <a:rPr sz="2400" dirty="0">
                <a:latin typeface="Myriad Pro"/>
                <a:cs typeface="Arial"/>
              </a:rPr>
              <a:t>developing</a:t>
            </a:r>
            <a:r>
              <a:rPr sz="2400" spc="15" dirty="0">
                <a:latin typeface="Myriad Pro"/>
                <a:cs typeface="Arial"/>
              </a:rPr>
              <a:t> </a:t>
            </a:r>
            <a:r>
              <a:rPr sz="2400" dirty="0">
                <a:latin typeface="Myriad Pro"/>
                <a:cs typeface="Arial"/>
              </a:rPr>
              <a:t>treatment</a:t>
            </a:r>
            <a:r>
              <a:rPr sz="2400" spc="-45" dirty="0">
                <a:latin typeface="Myriad Pro"/>
                <a:cs typeface="Arial"/>
              </a:rPr>
              <a:t> </a:t>
            </a:r>
            <a:r>
              <a:rPr sz="2400" dirty="0">
                <a:latin typeface="Myriad Pro"/>
                <a:cs typeface="Arial"/>
              </a:rPr>
              <a:t>protocols</a:t>
            </a:r>
            <a:r>
              <a:rPr sz="2400" spc="-20" dirty="0">
                <a:latin typeface="Myriad Pro"/>
                <a:cs typeface="Arial"/>
              </a:rPr>
              <a:t> </a:t>
            </a:r>
            <a:r>
              <a:rPr sz="2400" spc="-25" dirty="0">
                <a:latin typeface="Myriad Pro"/>
                <a:cs typeface="Arial"/>
              </a:rPr>
              <a:t>to </a:t>
            </a:r>
            <a:r>
              <a:rPr sz="2400" dirty="0">
                <a:latin typeface="Myriad Pro"/>
                <a:cs typeface="Arial"/>
              </a:rPr>
              <a:t>increase</a:t>
            </a:r>
            <a:r>
              <a:rPr sz="2400" spc="-25" dirty="0">
                <a:latin typeface="Myriad Pro"/>
                <a:cs typeface="Arial"/>
              </a:rPr>
              <a:t> </a:t>
            </a:r>
            <a:r>
              <a:rPr sz="2400" dirty="0">
                <a:latin typeface="Myriad Pro"/>
                <a:cs typeface="Arial"/>
              </a:rPr>
              <a:t>adherence</a:t>
            </a:r>
            <a:r>
              <a:rPr sz="2400" spc="10" dirty="0">
                <a:latin typeface="Myriad Pro"/>
                <a:cs typeface="Arial"/>
              </a:rPr>
              <a:t> </a:t>
            </a:r>
            <a:r>
              <a:rPr sz="2400" dirty="0">
                <a:latin typeface="Myriad Pro"/>
                <a:cs typeface="Arial"/>
              </a:rPr>
              <a:t>to</a:t>
            </a:r>
            <a:r>
              <a:rPr sz="2400" spc="-45" dirty="0">
                <a:latin typeface="Myriad Pro"/>
                <a:cs typeface="Arial"/>
              </a:rPr>
              <a:t> </a:t>
            </a:r>
            <a:r>
              <a:rPr sz="2400" dirty="0">
                <a:latin typeface="Myriad Pro"/>
                <a:cs typeface="Arial"/>
              </a:rPr>
              <a:t>medical</a:t>
            </a:r>
            <a:r>
              <a:rPr sz="2400" spc="-10" dirty="0">
                <a:latin typeface="Myriad Pro"/>
                <a:cs typeface="Arial"/>
              </a:rPr>
              <a:t> </a:t>
            </a:r>
            <a:r>
              <a:rPr sz="2400" dirty="0">
                <a:latin typeface="Myriad Pro"/>
                <a:cs typeface="Arial"/>
              </a:rPr>
              <a:t>treatments,</a:t>
            </a:r>
            <a:r>
              <a:rPr sz="2400" spc="-35" dirty="0">
                <a:latin typeface="Myriad Pro"/>
                <a:cs typeface="Arial"/>
              </a:rPr>
              <a:t> </a:t>
            </a:r>
            <a:r>
              <a:rPr sz="2400" dirty="0">
                <a:latin typeface="Myriad Pro"/>
                <a:cs typeface="Arial"/>
              </a:rPr>
              <a:t>weight</a:t>
            </a:r>
            <a:r>
              <a:rPr sz="2400" spc="-5" dirty="0">
                <a:latin typeface="Myriad Pro"/>
                <a:cs typeface="Arial"/>
              </a:rPr>
              <a:t> </a:t>
            </a:r>
            <a:r>
              <a:rPr sz="2400" spc="-20" dirty="0">
                <a:latin typeface="Myriad Pro"/>
                <a:cs typeface="Arial"/>
              </a:rPr>
              <a:t>loss </a:t>
            </a:r>
            <a:r>
              <a:rPr sz="2400" dirty="0">
                <a:latin typeface="Myriad Pro"/>
                <a:cs typeface="Arial"/>
              </a:rPr>
              <a:t>programs,</a:t>
            </a:r>
            <a:r>
              <a:rPr sz="2400" spc="-15" dirty="0">
                <a:latin typeface="Myriad Pro"/>
                <a:cs typeface="Arial"/>
              </a:rPr>
              <a:t> </a:t>
            </a:r>
            <a:r>
              <a:rPr sz="2400" dirty="0">
                <a:latin typeface="Myriad Pro"/>
                <a:cs typeface="Arial"/>
              </a:rPr>
              <a:t>smoking</a:t>
            </a:r>
            <a:r>
              <a:rPr sz="2400" spc="-15" dirty="0">
                <a:latin typeface="Myriad Pro"/>
                <a:cs typeface="Arial"/>
              </a:rPr>
              <a:t> </a:t>
            </a:r>
            <a:r>
              <a:rPr sz="2400" dirty="0">
                <a:latin typeface="Myriad Pro"/>
                <a:cs typeface="Arial"/>
              </a:rPr>
              <a:t>cessation,</a:t>
            </a:r>
            <a:r>
              <a:rPr sz="2400" spc="-5" dirty="0">
                <a:latin typeface="Myriad Pro"/>
                <a:cs typeface="Arial"/>
              </a:rPr>
              <a:t> </a:t>
            </a:r>
            <a:r>
              <a:rPr lang="en-GB" sz="2400" spc="-20" dirty="0">
                <a:latin typeface="Myriad Pro"/>
                <a:cs typeface="Arial"/>
              </a:rPr>
              <a:t>for example</a:t>
            </a:r>
            <a:endParaRPr sz="2400" dirty="0">
              <a:latin typeface="Myriad Pro"/>
              <a:cs typeface="Arial"/>
            </a:endParaRPr>
          </a:p>
          <a:p>
            <a:pPr marL="12065" marR="640715">
              <a:lnSpc>
                <a:spcPct val="100000"/>
              </a:lnSpc>
              <a:spcBef>
                <a:spcPts val="580"/>
              </a:spcBef>
              <a:tabLst>
                <a:tab pos="355600" algn="l"/>
                <a:tab pos="356235" algn="l"/>
              </a:tabLst>
            </a:pPr>
            <a:r>
              <a:rPr sz="2400" dirty="0">
                <a:latin typeface="Myriad Pro"/>
                <a:cs typeface="Arial"/>
              </a:rPr>
              <a:t>Their</a:t>
            </a:r>
            <a:r>
              <a:rPr sz="2400" spc="-30" dirty="0">
                <a:latin typeface="Myriad Pro"/>
                <a:cs typeface="Arial"/>
              </a:rPr>
              <a:t> </a:t>
            </a:r>
            <a:r>
              <a:rPr sz="2400" dirty="0">
                <a:latin typeface="Myriad Pro"/>
                <a:cs typeface="Arial"/>
              </a:rPr>
              <a:t>research</a:t>
            </a:r>
            <a:r>
              <a:rPr sz="2400" spc="-10" dirty="0">
                <a:latin typeface="Myriad Pro"/>
                <a:cs typeface="Arial"/>
              </a:rPr>
              <a:t> </a:t>
            </a:r>
            <a:r>
              <a:rPr sz="2400" dirty="0">
                <a:latin typeface="Myriad Pro"/>
                <a:cs typeface="Arial"/>
              </a:rPr>
              <a:t>often</a:t>
            </a:r>
            <a:r>
              <a:rPr sz="2400" spc="-30" dirty="0">
                <a:latin typeface="Myriad Pro"/>
                <a:cs typeface="Arial"/>
              </a:rPr>
              <a:t> </a:t>
            </a:r>
            <a:r>
              <a:rPr sz="2400" dirty="0">
                <a:latin typeface="Myriad Pro"/>
                <a:cs typeface="Arial"/>
              </a:rPr>
              <a:t>focuses</a:t>
            </a:r>
            <a:r>
              <a:rPr sz="2400" spc="-20" dirty="0">
                <a:latin typeface="Myriad Pro"/>
                <a:cs typeface="Arial"/>
              </a:rPr>
              <a:t> </a:t>
            </a:r>
            <a:r>
              <a:rPr sz="2400" dirty="0">
                <a:latin typeface="Myriad Pro"/>
                <a:cs typeface="Arial"/>
              </a:rPr>
              <a:t>on</a:t>
            </a:r>
            <a:r>
              <a:rPr sz="2400" spc="-20" dirty="0">
                <a:latin typeface="Myriad Pro"/>
                <a:cs typeface="Arial"/>
              </a:rPr>
              <a:t> </a:t>
            </a:r>
            <a:r>
              <a:rPr sz="2400" dirty="0">
                <a:latin typeface="Myriad Pro"/>
                <a:cs typeface="Arial"/>
              </a:rPr>
              <a:t>prevention</a:t>
            </a:r>
            <a:r>
              <a:rPr sz="2400" spc="-15" dirty="0">
                <a:latin typeface="Myriad Pro"/>
                <a:cs typeface="Arial"/>
              </a:rPr>
              <a:t> </a:t>
            </a:r>
            <a:r>
              <a:rPr sz="2400" spc="-25" dirty="0">
                <a:latin typeface="Myriad Pro"/>
                <a:cs typeface="Arial"/>
              </a:rPr>
              <a:t>and </a:t>
            </a:r>
            <a:r>
              <a:rPr sz="2400" dirty="0">
                <a:latin typeface="Myriad Pro"/>
                <a:cs typeface="Arial"/>
              </a:rPr>
              <a:t>intervention</a:t>
            </a:r>
            <a:r>
              <a:rPr sz="2400" spc="-20" dirty="0">
                <a:latin typeface="Myriad Pro"/>
                <a:cs typeface="Arial"/>
              </a:rPr>
              <a:t> </a:t>
            </a:r>
            <a:r>
              <a:rPr sz="2400" dirty="0">
                <a:latin typeface="Myriad Pro"/>
                <a:cs typeface="Arial"/>
              </a:rPr>
              <a:t>programs</a:t>
            </a:r>
            <a:r>
              <a:rPr sz="2400" spc="-15" dirty="0">
                <a:latin typeface="Myriad Pro"/>
                <a:cs typeface="Arial"/>
              </a:rPr>
              <a:t> </a:t>
            </a:r>
            <a:r>
              <a:rPr sz="2400" dirty="0">
                <a:latin typeface="Myriad Pro"/>
                <a:cs typeface="Arial"/>
              </a:rPr>
              <a:t>designed</a:t>
            </a:r>
            <a:r>
              <a:rPr sz="2400" spc="-5" dirty="0">
                <a:latin typeface="Myriad Pro"/>
                <a:cs typeface="Arial"/>
              </a:rPr>
              <a:t> </a:t>
            </a:r>
            <a:r>
              <a:rPr sz="2400" dirty="0">
                <a:latin typeface="Myriad Pro"/>
                <a:cs typeface="Arial"/>
              </a:rPr>
              <a:t>to</a:t>
            </a:r>
            <a:r>
              <a:rPr sz="2400" spc="-20" dirty="0">
                <a:latin typeface="Myriad Pro"/>
                <a:cs typeface="Arial"/>
              </a:rPr>
              <a:t> </a:t>
            </a:r>
            <a:r>
              <a:rPr sz="2400" dirty="0">
                <a:latin typeface="Myriad Pro"/>
                <a:cs typeface="Arial"/>
              </a:rPr>
              <a:t>promote</a:t>
            </a:r>
            <a:r>
              <a:rPr sz="2400" spc="-25" dirty="0">
                <a:latin typeface="Myriad Pro"/>
                <a:cs typeface="Arial"/>
              </a:rPr>
              <a:t> </a:t>
            </a:r>
            <a:r>
              <a:rPr sz="2400" spc="-10" dirty="0">
                <a:latin typeface="Myriad Pro"/>
                <a:cs typeface="Arial"/>
              </a:rPr>
              <a:t>healthier </a:t>
            </a:r>
            <a:r>
              <a:rPr sz="2400" dirty="0">
                <a:latin typeface="Myriad Pro"/>
                <a:cs typeface="Arial"/>
              </a:rPr>
              <a:t>lifestyles</a:t>
            </a:r>
            <a:r>
              <a:rPr sz="2400" spc="-25" dirty="0">
                <a:latin typeface="Myriad Pro"/>
                <a:cs typeface="Arial"/>
              </a:rPr>
              <a:t> </a:t>
            </a:r>
            <a:r>
              <a:rPr sz="2400" dirty="0">
                <a:latin typeface="Myriad Pro"/>
                <a:cs typeface="Arial"/>
              </a:rPr>
              <a:t>(e.g.,</a:t>
            </a:r>
            <a:r>
              <a:rPr sz="2400" spc="-50" dirty="0">
                <a:latin typeface="Myriad Pro"/>
                <a:cs typeface="Arial"/>
              </a:rPr>
              <a:t> </a:t>
            </a:r>
            <a:r>
              <a:rPr sz="2400" dirty="0">
                <a:latin typeface="Myriad Pro"/>
                <a:cs typeface="Arial"/>
              </a:rPr>
              <a:t>exercise</a:t>
            </a:r>
            <a:r>
              <a:rPr sz="2400" spc="-5" dirty="0">
                <a:latin typeface="Myriad Pro"/>
                <a:cs typeface="Arial"/>
              </a:rPr>
              <a:t> </a:t>
            </a:r>
            <a:r>
              <a:rPr sz="2400" dirty="0">
                <a:latin typeface="Myriad Pro"/>
                <a:cs typeface="Arial"/>
              </a:rPr>
              <a:t>and</a:t>
            </a:r>
            <a:r>
              <a:rPr sz="2400" spc="-15" dirty="0">
                <a:latin typeface="Myriad Pro"/>
                <a:cs typeface="Arial"/>
              </a:rPr>
              <a:t> </a:t>
            </a:r>
            <a:r>
              <a:rPr sz="2400" dirty="0">
                <a:latin typeface="Myriad Pro"/>
                <a:cs typeface="Arial"/>
              </a:rPr>
              <a:t>nutrition</a:t>
            </a:r>
            <a:r>
              <a:rPr sz="2400" spc="-15" dirty="0">
                <a:latin typeface="Myriad Pro"/>
                <a:cs typeface="Arial"/>
              </a:rPr>
              <a:t> </a:t>
            </a:r>
            <a:r>
              <a:rPr sz="2400" spc="-10" dirty="0">
                <a:latin typeface="Myriad Pro"/>
                <a:cs typeface="Arial"/>
              </a:rPr>
              <a:t>programs).</a:t>
            </a:r>
            <a:endParaRPr sz="2400" dirty="0">
              <a:latin typeface="Myriad Pro"/>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35025" y="318642"/>
            <a:ext cx="8144535" cy="753027"/>
          </a:xfrm>
          <a:prstGeom prst="rect">
            <a:avLst/>
          </a:prstGeom>
        </p:spPr>
        <p:txBody>
          <a:bodyPr vert="horz" wrap="square" lIns="0" tIns="288544" rIns="0" bIns="0" rtlCol="0">
            <a:spAutoFit/>
          </a:bodyPr>
          <a:lstStyle/>
          <a:p>
            <a:pPr marL="80645">
              <a:lnSpc>
                <a:spcPct val="100000"/>
              </a:lnSpc>
              <a:spcBef>
                <a:spcPts val="100"/>
              </a:spcBef>
            </a:pPr>
            <a:r>
              <a:rPr sz="3000" dirty="0">
                <a:latin typeface="Myriad Pro"/>
                <a:cs typeface="Arial"/>
              </a:rPr>
              <a:t>Diagram</a:t>
            </a:r>
            <a:r>
              <a:rPr sz="3000" spc="-55" dirty="0">
                <a:latin typeface="Myriad Pro"/>
                <a:cs typeface="Arial"/>
              </a:rPr>
              <a:t> </a:t>
            </a:r>
            <a:r>
              <a:rPr sz="3000" dirty="0">
                <a:latin typeface="Myriad Pro"/>
                <a:cs typeface="Arial"/>
              </a:rPr>
              <a:t>of</a:t>
            </a:r>
            <a:r>
              <a:rPr sz="3000" spc="-50" dirty="0">
                <a:latin typeface="Myriad Pro"/>
                <a:cs typeface="Arial"/>
              </a:rPr>
              <a:t> </a:t>
            </a:r>
            <a:r>
              <a:rPr sz="3000" dirty="0">
                <a:latin typeface="Myriad Pro"/>
                <a:cs typeface="Arial"/>
              </a:rPr>
              <a:t>Biopsychosocial</a:t>
            </a:r>
            <a:r>
              <a:rPr sz="3000" spc="-45" dirty="0">
                <a:latin typeface="Myriad Pro"/>
                <a:cs typeface="Arial"/>
              </a:rPr>
              <a:t> </a:t>
            </a:r>
            <a:r>
              <a:rPr sz="3000" dirty="0">
                <a:latin typeface="Myriad Pro"/>
                <a:cs typeface="Arial"/>
              </a:rPr>
              <a:t>model</a:t>
            </a:r>
            <a:r>
              <a:rPr sz="3000" spc="-30" dirty="0">
                <a:latin typeface="Myriad Pro"/>
                <a:cs typeface="Arial"/>
              </a:rPr>
              <a:t> </a:t>
            </a:r>
            <a:r>
              <a:rPr sz="3000" dirty="0">
                <a:latin typeface="Myriad Pro"/>
                <a:cs typeface="Arial"/>
              </a:rPr>
              <a:t>of</a:t>
            </a:r>
            <a:r>
              <a:rPr sz="3000" spc="-40" dirty="0">
                <a:latin typeface="Myriad Pro"/>
                <a:cs typeface="Arial"/>
              </a:rPr>
              <a:t> </a:t>
            </a:r>
            <a:r>
              <a:rPr sz="3000" spc="-10" dirty="0">
                <a:latin typeface="Myriad Pro"/>
                <a:cs typeface="Arial"/>
              </a:rPr>
              <a:t>health</a:t>
            </a:r>
            <a:endParaRPr sz="3000" dirty="0">
              <a:latin typeface="Myriad Pro"/>
              <a:cs typeface="Arial"/>
            </a:endParaRPr>
          </a:p>
        </p:txBody>
      </p:sp>
      <p:pic>
        <p:nvPicPr>
          <p:cNvPr id="3" name="object 3" descr="A Venn diagram looking at overlap between biological, psychological and sociological factors"/>
          <p:cNvPicPr/>
          <p:nvPr/>
        </p:nvPicPr>
        <p:blipFill>
          <a:blip r:embed="rId3" cstate="print"/>
          <a:stretch>
            <a:fillRect/>
          </a:stretch>
        </p:blipFill>
        <p:spPr>
          <a:xfrm>
            <a:off x="2196083" y="1629155"/>
            <a:ext cx="4914900" cy="3793236"/>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35025" y="318642"/>
            <a:ext cx="8144535" cy="774571"/>
          </a:xfrm>
          <a:prstGeom prst="rect">
            <a:avLst/>
          </a:prstGeom>
        </p:spPr>
        <p:txBody>
          <a:bodyPr vert="horz" wrap="square" lIns="0" tIns="264160" rIns="0" bIns="0" rtlCol="0">
            <a:spAutoFit/>
          </a:bodyPr>
          <a:lstStyle/>
          <a:p>
            <a:pPr marL="767080">
              <a:lnSpc>
                <a:spcPct val="100000"/>
              </a:lnSpc>
              <a:spcBef>
                <a:spcPts val="100"/>
              </a:spcBef>
            </a:pPr>
            <a:r>
              <a:rPr sz="3300" spc="-10" dirty="0">
                <a:latin typeface="Myriad Pro"/>
                <a:cs typeface="Arial"/>
              </a:rPr>
              <a:t>Biopsychosocial</a:t>
            </a:r>
            <a:r>
              <a:rPr sz="3300" spc="-125" dirty="0">
                <a:latin typeface="Myriad Pro"/>
                <a:cs typeface="Arial"/>
              </a:rPr>
              <a:t> </a:t>
            </a:r>
            <a:r>
              <a:rPr sz="3300" dirty="0">
                <a:latin typeface="Myriad Pro"/>
                <a:cs typeface="Arial"/>
              </a:rPr>
              <a:t>model</a:t>
            </a:r>
            <a:r>
              <a:rPr sz="3300" spc="-100" dirty="0">
                <a:latin typeface="Myriad Pro"/>
                <a:cs typeface="Arial"/>
              </a:rPr>
              <a:t> </a:t>
            </a:r>
            <a:r>
              <a:rPr sz="3300" dirty="0">
                <a:latin typeface="Myriad Pro"/>
                <a:cs typeface="Arial"/>
              </a:rPr>
              <a:t>of</a:t>
            </a:r>
            <a:r>
              <a:rPr sz="3300" spc="-110" dirty="0">
                <a:latin typeface="Myriad Pro"/>
                <a:cs typeface="Arial"/>
              </a:rPr>
              <a:t> </a:t>
            </a:r>
            <a:r>
              <a:rPr sz="3300" spc="-10" dirty="0">
                <a:latin typeface="Myriad Pro"/>
                <a:cs typeface="Arial"/>
              </a:rPr>
              <a:t>health</a:t>
            </a:r>
            <a:endParaRPr sz="3300" dirty="0">
              <a:latin typeface="Myriad Pro"/>
              <a:cs typeface="Arial"/>
            </a:endParaRPr>
          </a:p>
        </p:txBody>
      </p:sp>
      <p:sp>
        <p:nvSpPr>
          <p:cNvPr id="3" name="object 3"/>
          <p:cNvSpPr txBox="1"/>
          <p:nvPr/>
        </p:nvSpPr>
        <p:spPr>
          <a:xfrm>
            <a:off x="535025" y="1729866"/>
            <a:ext cx="8144535" cy="3336811"/>
          </a:xfrm>
          <a:prstGeom prst="rect">
            <a:avLst/>
          </a:prstGeom>
        </p:spPr>
        <p:txBody>
          <a:bodyPr vert="horz" wrap="square" lIns="0" tIns="12700" rIns="0" bIns="0" rtlCol="0">
            <a:spAutoFit/>
          </a:bodyPr>
          <a:lstStyle/>
          <a:p>
            <a:pPr marL="12065" marR="5080">
              <a:lnSpc>
                <a:spcPct val="100000"/>
              </a:lnSpc>
              <a:spcBef>
                <a:spcPts val="100"/>
              </a:spcBef>
              <a:tabLst>
                <a:tab pos="270510" algn="l"/>
                <a:tab pos="271145" algn="l"/>
              </a:tabLst>
            </a:pPr>
            <a:r>
              <a:rPr sz="2400" dirty="0">
                <a:latin typeface="Myriad Pro"/>
                <a:cs typeface="Arial"/>
              </a:rPr>
              <a:t>The</a:t>
            </a:r>
            <a:r>
              <a:rPr sz="2400" spc="-40" dirty="0">
                <a:latin typeface="Myriad Pro"/>
                <a:cs typeface="Arial"/>
              </a:rPr>
              <a:t> </a:t>
            </a:r>
            <a:r>
              <a:rPr sz="2400" b="1" dirty="0">
                <a:latin typeface="Myriad Pro"/>
                <a:cs typeface="Arial"/>
              </a:rPr>
              <a:t>psychological</a:t>
            </a:r>
            <a:r>
              <a:rPr sz="2400" b="1" spc="40" dirty="0">
                <a:latin typeface="Myriad Pro"/>
                <a:cs typeface="Arial"/>
              </a:rPr>
              <a:t> </a:t>
            </a:r>
            <a:r>
              <a:rPr sz="2400" dirty="0">
                <a:latin typeface="Myriad Pro"/>
                <a:cs typeface="Arial"/>
              </a:rPr>
              <a:t>component</a:t>
            </a:r>
            <a:r>
              <a:rPr sz="2400" spc="-40" dirty="0">
                <a:latin typeface="Myriad Pro"/>
                <a:cs typeface="Arial"/>
              </a:rPr>
              <a:t> </a:t>
            </a:r>
            <a:r>
              <a:rPr sz="2400" dirty="0">
                <a:latin typeface="Myriad Pro"/>
                <a:cs typeface="Arial"/>
              </a:rPr>
              <a:t>of</a:t>
            </a:r>
            <a:r>
              <a:rPr sz="2400" spc="-25" dirty="0">
                <a:latin typeface="Myriad Pro"/>
                <a:cs typeface="Arial"/>
              </a:rPr>
              <a:t> </a:t>
            </a:r>
            <a:r>
              <a:rPr sz="2400" dirty="0">
                <a:latin typeface="Myriad Pro"/>
                <a:cs typeface="Arial"/>
              </a:rPr>
              <a:t>the</a:t>
            </a:r>
            <a:r>
              <a:rPr sz="2400" spc="-30" dirty="0">
                <a:latin typeface="Myriad Pro"/>
                <a:cs typeface="Arial"/>
              </a:rPr>
              <a:t> </a:t>
            </a:r>
            <a:r>
              <a:rPr sz="2400" spc="-10" dirty="0">
                <a:latin typeface="Myriad Pro"/>
                <a:cs typeface="Arial"/>
              </a:rPr>
              <a:t>biopsychosocial </a:t>
            </a:r>
            <a:r>
              <a:rPr sz="2400" dirty="0">
                <a:latin typeface="Myriad Pro"/>
                <a:cs typeface="Arial"/>
              </a:rPr>
              <a:t>model</a:t>
            </a:r>
            <a:r>
              <a:rPr sz="2400" spc="-45" dirty="0">
                <a:latin typeface="Myriad Pro"/>
                <a:cs typeface="Arial"/>
              </a:rPr>
              <a:t> </a:t>
            </a:r>
            <a:r>
              <a:rPr sz="2400" dirty="0">
                <a:latin typeface="Myriad Pro"/>
                <a:cs typeface="Arial"/>
              </a:rPr>
              <a:t>seeks</a:t>
            </a:r>
            <a:r>
              <a:rPr sz="2400" spc="-35" dirty="0">
                <a:latin typeface="Myriad Pro"/>
                <a:cs typeface="Arial"/>
              </a:rPr>
              <a:t> </a:t>
            </a:r>
            <a:r>
              <a:rPr sz="2400" dirty="0">
                <a:latin typeface="Myriad Pro"/>
                <a:cs typeface="Arial"/>
              </a:rPr>
              <a:t>to</a:t>
            </a:r>
            <a:r>
              <a:rPr sz="2400" spc="-15" dirty="0">
                <a:latin typeface="Myriad Pro"/>
                <a:cs typeface="Arial"/>
              </a:rPr>
              <a:t> </a:t>
            </a:r>
            <a:r>
              <a:rPr sz="2400" dirty="0">
                <a:latin typeface="Myriad Pro"/>
                <a:cs typeface="Arial"/>
              </a:rPr>
              <a:t>find</a:t>
            </a:r>
            <a:r>
              <a:rPr sz="2400" spc="-35" dirty="0">
                <a:latin typeface="Myriad Pro"/>
                <a:cs typeface="Arial"/>
              </a:rPr>
              <a:t> </a:t>
            </a:r>
            <a:r>
              <a:rPr sz="2400" dirty="0">
                <a:latin typeface="Myriad Pro"/>
                <a:cs typeface="Arial"/>
              </a:rPr>
              <a:t>a</a:t>
            </a:r>
            <a:r>
              <a:rPr sz="2400" spc="-15" dirty="0">
                <a:latin typeface="Myriad Pro"/>
                <a:cs typeface="Arial"/>
              </a:rPr>
              <a:t> </a:t>
            </a:r>
            <a:r>
              <a:rPr sz="2400" dirty="0">
                <a:latin typeface="Myriad Pro"/>
                <a:cs typeface="Arial"/>
              </a:rPr>
              <a:t>psychological</a:t>
            </a:r>
            <a:r>
              <a:rPr sz="2400" spc="-45" dirty="0">
                <a:latin typeface="Myriad Pro"/>
                <a:cs typeface="Arial"/>
              </a:rPr>
              <a:t> </a:t>
            </a:r>
            <a:r>
              <a:rPr sz="2400" dirty="0">
                <a:latin typeface="Myriad Pro"/>
                <a:cs typeface="Arial"/>
              </a:rPr>
              <a:t>foundation</a:t>
            </a:r>
            <a:r>
              <a:rPr sz="2400" spc="-50" dirty="0">
                <a:latin typeface="Myriad Pro"/>
                <a:cs typeface="Arial"/>
              </a:rPr>
              <a:t> </a:t>
            </a:r>
            <a:r>
              <a:rPr sz="2400" dirty="0">
                <a:latin typeface="Myriad Pro"/>
                <a:cs typeface="Arial"/>
              </a:rPr>
              <a:t>for</a:t>
            </a:r>
            <a:r>
              <a:rPr sz="2400" spc="-5" dirty="0">
                <a:latin typeface="Myriad Pro"/>
                <a:cs typeface="Arial"/>
              </a:rPr>
              <a:t> </a:t>
            </a:r>
            <a:r>
              <a:rPr sz="2400" spc="-50" dirty="0">
                <a:latin typeface="Myriad Pro"/>
                <a:cs typeface="Arial"/>
              </a:rPr>
              <a:t>a </a:t>
            </a:r>
            <a:r>
              <a:rPr sz="2400" dirty="0">
                <a:latin typeface="Myriad Pro"/>
                <a:cs typeface="Arial"/>
              </a:rPr>
              <a:t>particular</a:t>
            </a:r>
            <a:r>
              <a:rPr sz="2400" spc="-45" dirty="0">
                <a:latin typeface="Myriad Pro"/>
                <a:cs typeface="Arial"/>
              </a:rPr>
              <a:t> </a:t>
            </a:r>
            <a:r>
              <a:rPr sz="2400" dirty="0">
                <a:latin typeface="Myriad Pro"/>
                <a:cs typeface="Arial"/>
              </a:rPr>
              <a:t>symptom</a:t>
            </a:r>
            <a:r>
              <a:rPr sz="2400" spc="-10" dirty="0">
                <a:latin typeface="Myriad Pro"/>
                <a:cs typeface="Arial"/>
              </a:rPr>
              <a:t> </a:t>
            </a:r>
            <a:r>
              <a:rPr sz="2400" dirty="0">
                <a:latin typeface="Myriad Pro"/>
                <a:cs typeface="Arial"/>
              </a:rPr>
              <a:t>or</a:t>
            </a:r>
            <a:r>
              <a:rPr sz="2400" spc="-10" dirty="0">
                <a:latin typeface="Myriad Pro"/>
                <a:cs typeface="Arial"/>
              </a:rPr>
              <a:t> </a:t>
            </a:r>
            <a:r>
              <a:rPr sz="2400" dirty="0">
                <a:latin typeface="Myriad Pro"/>
                <a:cs typeface="Arial"/>
              </a:rPr>
              <a:t>array</a:t>
            </a:r>
            <a:r>
              <a:rPr sz="2400" spc="-15" dirty="0">
                <a:latin typeface="Myriad Pro"/>
                <a:cs typeface="Arial"/>
              </a:rPr>
              <a:t> </a:t>
            </a:r>
            <a:r>
              <a:rPr sz="2400" dirty="0">
                <a:latin typeface="Myriad Pro"/>
                <a:cs typeface="Arial"/>
              </a:rPr>
              <a:t>of</a:t>
            </a:r>
            <a:r>
              <a:rPr sz="2400" spc="-15" dirty="0">
                <a:latin typeface="Myriad Pro"/>
                <a:cs typeface="Arial"/>
              </a:rPr>
              <a:t> </a:t>
            </a:r>
            <a:r>
              <a:rPr sz="2400" dirty="0">
                <a:latin typeface="Myriad Pro"/>
                <a:cs typeface="Arial"/>
              </a:rPr>
              <a:t>symptoms</a:t>
            </a:r>
            <a:r>
              <a:rPr sz="2400" spc="-15" dirty="0">
                <a:latin typeface="Myriad Pro"/>
                <a:cs typeface="Arial"/>
              </a:rPr>
              <a:t> </a:t>
            </a:r>
            <a:r>
              <a:rPr sz="2400" spc="-10" dirty="0">
                <a:latin typeface="Myriad Pro"/>
                <a:cs typeface="Arial"/>
              </a:rPr>
              <a:t>(e.g., impulsivity,</a:t>
            </a:r>
            <a:r>
              <a:rPr sz="2400" spc="-85" dirty="0">
                <a:latin typeface="Myriad Pro"/>
                <a:cs typeface="Arial"/>
              </a:rPr>
              <a:t> </a:t>
            </a:r>
            <a:r>
              <a:rPr sz="2400" spc="-10" dirty="0">
                <a:latin typeface="Myriad Pro"/>
                <a:cs typeface="Arial"/>
              </a:rPr>
              <a:t>irritability,</a:t>
            </a:r>
            <a:r>
              <a:rPr sz="2400" spc="-60" dirty="0">
                <a:latin typeface="Myriad Pro"/>
                <a:cs typeface="Arial"/>
              </a:rPr>
              <a:t> </a:t>
            </a:r>
            <a:r>
              <a:rPr sz="2400" dirty="0">
                <a:latin typeface="Myriad Pro"/>
                <a:cs typeface="Arial"/>
              </a:rPr>
              <a:t>overwhelming</a:t>
            </a:r>
            <a:r>
              <a:rPr sz="2400" spc="-65" dirty="0">
                <a:latin typeface="Myriad Pro"/>
                <a:cs typeface="Arial"/>
              </a:rPr>
              <a:t> </a:t>
            </a:r>
            <a:r>
              <a:rPr sz="2400" dirty="0">
                <a:latin typeface="Myriad Pro"/>
                <a:cs typeface="Arial"/>
              </a:rPr>
              <a:t>sadness,</a:t>
            </a:r>
            <a:r>
              <a:rPr sz="2400" spc="-70" dirty="0">
                <a:latin typeface="Myriad Pro"/>
                <a:cs typeface="Arial"/>
              </a:rPr>
              <a:t> </a:t>
            </a:r>
            <a:r>
              <a:rPr sz="2400" spc="-10" dirty="0">
                <a:latin typeface="Myriad Pro"/>
                <a:cs typeface="Arial"/>
              </a:rPr>
              <a:t>etc.).</a:t>
            </a:r>
            <a:endParaRPr sz="2400" dirty="0">
              <a:latin typeface="Myriad Pro"/>
              <a:cs typeface="Arial"/>
            </a:endParaRPr>
          </a:p>
          <a:p>
            <a:pPr>
              <a:lnSpc>
                <a:spcPct val="100000"/>
              </a:lnSpc>
              <a:spcBef>
                <a:spcPts val="45"/>
              </a:spcBef>
            </a:pPr>
            <a:endParaRPr sz="2400" dirty="0">
              <a:latin typeface="Myriad Pro"/>
              <a:cs typeface="Arial"/>
            </a:endParaRPr>
          </a:p>
          <a:p>
            <a:pPr marL="12065" marR="13970">
              <a:lnSpc>
                <a:spcPct val="100000"/>
              </a:lnSpc>
              <a:spcBef>
                <a:spcPts val="5"/>
              </a:spcBef>
              <a:tabLst>
                <a:tab pos="270510" algn="l"/>
                <a:tab pos="271145" algn="l"/>
              </a:tabLst>
            </a:pPr>
            <a:r>
              <a:rPr sz="2400" b="1" dirty="0">
                <a:latin typeface="Myriad Pro"/>
                <a:cs typeface="Arial"/>
              </a:rPr>
              <a:t>Social</a:t>
            </a:r>
            <a:r>
              <a:rPr sz="2400" b="1" spc="-20" dirty="0">
                <a:latin typeface="Myriad Pro"/>
                <a:cs typeface="Arial"/>
              </a:rPr>
              <a:t> </a:t>
            </a:r>
            <a:r>
              <a:rPr sz="2400" b="1" dirty="0">
                <a:latin typeface="Myriad Pro"/>
                <a:cs typeface="Arial"/>
              </a:rPr>
              <a:t>and</a:t>
            </a:r>
            <a:r>
              <a:rPr sz="2400" b="1" spc="-20" dirty="0">
                <a:latin typeface="Myriad Pro"/>
                <a:cs typeface="Arial"/>
              </a:rPr>
              <a:t> </a:t>
            </a:r>
            <a:r>
              <a:rPr sz="2400" b="1" dirty="0">
                <a:latin typeface="Myriad Pro"/>
                <a:cs typeface="Arial"/>
              </a:rPr>
              <a:t>cultural</a:t>
            </a:r>
            <a:r>
              <a:rPr sz="2400" b="1" spc="-5" dirty="0">
                <a:latin typeface="Myriad Pro"/>
                <a:cs typeface="Arial"/>
              </a:rPr>
              <a:t> </a:t>
            </a:r>
            <a:r>
              <a:rPr sz="2400" dirty="0">
                <a:latin typeface="Myriad Pro"/>
                <a:cs typeface="Arial"/>
              </a:rPr>
              <a:t>factors</a:t>
            </a:r>
            <a:r>
              <a:rPr sz="2400" spc="-20" dirty="0">
                <a:latin typeface="Myriad Pro"/>
                <a:cs typeface="Arial"/>
              </a:rPr>
              <a:t> </a:t>
            </a:r>
            <a:r>
              <a:rPr sz="2400" dirty="0">
                <a:latin typeface="Myriad Pro"/>
                <a:cs typeface="Arial"/>
              </a:rPr>
              <a:t>are</a:t>
            </a:r>
            <a:r>
              <a:rPr sz="2400" spc="-30" dirty="0">
                <a:latin typeface="Myriad Pro"/>
                <a:cs typeface="Arial"/>
              </a:rPr>
              <a:t> </a:t>
            </a:r>
            <a:r>
              <a:rPr sz="2400" dirty="0">
                <a:latin typeface="Myriad Pro"/>
                <a:cs typeface="Arial"/>
              </a:rPr>
              <a:t>conceptualised</a:t>
            </a:r>
            <a:r>
              <a:rPr sz="2400" spc="-55" dirty="0">
                <a:latin typeface="Myriad Pro"/>
                <a:cs typeface="Arial"/>
              </a:rPr>
              <a:t> </a:t>
            </a:r>
            <a:r>
              <a:rPr sz="2400" dirty="0">
                <a:latin typeface="Myriad Pro"/>
                <a:cs typeface="Arial"/>
              </a:rPr>
              <a:t>as</a:t>
            </a:r>
            <a:r>
              <a:rPr sz="2400" spc="-25" dirty="0">
                <a:latin typeface="Myriad Pro"/>
                <a:cs typeface="Arial"/>
              </a:rPr>
              <a:t> </a:t>
            </a:r>
            <a:r>
              <a:rPr sz="2400" spc="-50" dirty="0">
                <a:latin typeface="Myriad Pro"/>
                <a:cs typeface="Arial"/>
              </a:rPr>
              <a:t>a </a:t>
            </a:r>
            <a:r>
              <a:rPr sz="2400" dirty="0">
                <a:latin typeface="Myriad Pro"/>
                <a:cs typeface="Arial"/>
              </a:rPr>
              <a:t>particular</a:t>
            </a:r>
            <a:r>
              <a:rPr sz="2400" spc="-40" dirty="0">
                <a:latin typeface="Myriad Pro"/>
                <a:cs typeface="Arial"/>
              </a:rPr>
              <a:t> </a:t>
            </a:r>
            <a:r>
              <a:rPr sz="2400" dirty="0">
                <a:latin typeface="Myriad Pro"/>
                <a:cs typeface="Arial"/>
              </a:rPr>
              <a:t>set</a:t>
            </a:r>
            <a:r>
              <a:rPr sz="2400" spc="-20" dirty="0">
                <a:latin typeface="Myriad Pro"/>
                <a:cs typeface="Arial"/>
              </a:rPr>
              <a:t> </a:t>
            </a:r>
            <a:r>
              <a:rPr sz="2400" dirty="0">
                <a:latin typeface="Myriad Pro"/>
                <a:cs typeface="Arial"/>
              </a:rPr>
              <a:t>of</a:t>
            </a:r>
            <a:r>
              <a:rPr sz="2400" spc="-25" dirty="0">
                <a:latin typeface="Myriad Pro"/>
                <a:cs typeface="Arial"/>
              </a:rPr>
              <a:t> </a:t>
            </a:r>
            <a:r>
              <a:rPr sz="2400" dirty="0">
                <a:latin typeface="Myriad Pro"/>
                <a:cs typeface="Arial"/>
              </a:rPr>
              <a:t>stressful</a:t>
            </a:r>
            <a:r>
              <a:rPr sz="2400" spc="-35" dirty="0">
                <a:latin typeface="Myriad Pro"/>
                <a:cs typeface="Arial"/>
              </a:rPr>
              <a:t> </a:t>
            </a:r>
            <a:r>
              <a:rPr sz="2400" dirty="0">
                <a:latin typeface="Myriad Pro"/>
                <a:cs typeface="Arial"/>
              </a:rPr>
              <a:t>events</a:t>
            </a:r>
            <a:r>
              <a:rPr sz="2400" spc="-20" dirty="0">
                <a:latin typeface="Myriad Pro"/>
                <a:cs typeface="Arial"/>
              </a:rPr>
              <a:t> </a:t>
            </a:r>
            <a:r>
              <a:rPr sz="2400" dirty="0">
                <a:latin typeface="Myriad Pro"/>
                <a:cs typeface="Arial"/>
              </a:rPr>
              <a:t>(being</a:t>
            </a:r>
            <a:r>
              <a:rPr sz="2400" spc="-25" dirty="0">
                <a:latin typeface="Myriad Pro"/>
                <a:cs typeface="Arial"/>
              </a:rPr>
              <a:t> </a:t>
            </a:r>
            <a:r>
              <a:rPr sz="2400" dirty="0">
                <a:latin typeface="Myriad Pro"/>
                <a:cs typeface="Arial"/>
              </a:rPr>
              <a:t>laid</a:t>
            </a:r>
            <a:r>
              <a:rPr sz="2400" spc="-40" dirty="0">
                <a:latin typeface="Myriad Pro"/>
                <a:cs typeface="Arial"/>
              </a:rPr>
              <a:t> </a:t>
            </a:r>
            <a:r>
              <a:rPr sz="2400" dirty="0">
                <a:latin typeface="Myriad Pro"/>
                <a:cs typeface="Arial"/>
              </a:rPr>
              <a:t>off,</a:t>
            </a:r>
            <a:r>
              <a:rPr sz="2400" spc="-10" dirty="0">
                <a:latin typeface="Myriad Pro"/>
                <a:cs typeface="Arial"/>
              </a:rPr>
              <a:t> </a:t>
            </a:r>
            <a:r>
              <a:rPr sz="2400" spc="-25" dirty="0">
                <a:latin typeface="Myriad Pro"/>
                <a:cs typeface="Arial"/>
              </a:rPr>
              <a:t>for </a:t>
            </a:r>
            <a:r>
              <a:rPr sz="2400" dirty="0">
                <a:latin typeface="Myriad Pro"/>
                <a:cs typeface="Arial"/>
              </a:rPr>
              <a:t>example)</a:t>
            </a:r>
            <a:r>
              <a:rPr sz="2400" spc="-50" dirty="0">
                <a:latin typeface="Myriad Pro"/>
                <a:cs typeface="Arial"/>
              </a:rPr>
              <a:t> </a:t>
            </a:r>
            <a:r>
              <a:rPr sz="2400" dirty="0">
                <a:latin typeface="Myriad Pro"/>
                <a:cs typeface="Arial"/>
              </a:rPr>
              <a:t>that</a:t>
            </a:r>
            <a:r>
              <a:rPr sz="2400" spc="-20" dirty="0">
                <a:latin typeface="Myriad Pro"/>
                <a:cs typeface="Arial"/>
              </a:rPr>
              <a:t> </a:t>
            </a:r>
            <a:r>
              <a:rPr sz="2400" dirty="0">
                <a:latin typeface="Myriad Pro"/>
                <a:cs typeface="Arial"/>
              </a:rPr>
              <a:t>may</a:t>
            </a:r>
            <a:r>
              <a:rPr sz="2400" spc="-35" dirty="0">
                <a:latin typeface="Myriad Pro"/>
                <a:cs typeface="Arial"/>
              </a:rPr>
              <a:t> </a:t>
            </a:r>
            <a:r>
              <a:rPr sz="2400" dirty="0">
                <a:latin typeface="Myriad Pro"/>
                <a:cs typeface="Arial"/>
              </a:rPr>
              <a:t>differently</a:t>
            </a:r>
            <a:r>
              <a:rPr sz="2400" spc="-25" dirty="0">
                <a:latin typeface="Myriad Pro"/>
                <a:cs typeface="Arial"/>
              </a:rPr>
              <a:t> </a:t>
            </a:r>
            <a:r>
              <a:rPr sz="2400" dirty="0">
                <a:latin typeface="Myriad Pro"/>
                <a:cs typeface="Arial"/>
              </a:rPr>
              <a:t>impact</a:t>
            </a:r>
            <a:r>
              <a:rPr sz="2400" spc="-35" dirty="0">
                <a:latin typeface="Myriad Pro"/>
                <a:cs typeface="Arial"/>
              </a:rPr>
              <a:t> </a:t>
            </a:r>
            <a:r>
              <a:rPr sz="2400" dirty="0">
                <a:latin typeface="Myriad Pro"/>
                <a:cs typeface="Arial"/>
              </a:rPr>
              <a:t>the</a:t>
            </a:r>
            <a:r>
              <a:rPr sz="2400" spc="-20" dirty="0">
                <a:latin typeface="Myriad Pro"/>
                <a:cs typeface="Arial"/>
              </a:rPr>
              <a:t> </a:t>
            </a:r>
            <a:r>
              <a:rPr sz="2400" dirty="0">
                <a:latin typeface="Myriad Pro"/>
                <a:cs typeface="Arial"/>
              </a:rPr>
              <a:t>mental</a:t>
            </a:r>
            <a:r>
              <a:rPr sz="2400" spc="-30" dirty="0">
                <a:latin typeface="Myriad Pro"/>
                <a:cs typeface="Arial"/>
              </a:rPr>
              <a:t> </a:t>
            </a:r>
            <a:r>
              <a:rPr sz="2400" spc="-10" dirty="0">
                <a:latin typeface="Myriad Pro"/>
                <a:cs typeface="Arial"/>
              </a:rPr>
              <a:t>health </a:t>
            </a:r>
            <a:r>
              <a:rPr sz="2400" dirty="0">
                <a:latin typeface="Myriad Pro"/>
                <a:cs typeface="Arial"/>
              </a:rPr>
              <a:t>of</a:t>
            </a:r>
            <a:r>
              <a:rPr sz="2400" spc="-40" dirty="0">
                <a:latin typeface="Myriad Pro"/>
                <a:cs typeface="Arial"/>
              </a:rPr>
              <a:t> </a:t>
            </a:r>
            <a:r>
              <a:rPr sz="2400" dirty="0">
                <a:latin typeface="Myriad Pro"/>
                <a:cs typeface="Arial"/>
              </a:rPr>
              <a:t>people</a:t>
            </a:r>
            <a:r>
              <a:rPr sz="2400" spc="-40" dirty="0">
                <a:latin typeface="Myriad Pro"/>
                <a:cs typeface="Arial"/>
              </a:rPr>
              <a:t> </a:t>
            </a:r>
            <a:r>
              <a:rPr sz="2400" dirty="0">
                <a:latin typeface="Myriad Pro"/>
                <a:cs typeface="Arial"/>
              </a:rPr>
              <a:t>from</a:t>
            </a:r>
            <a:r>
              <a:rPr sz="2400" spc="-25" dirty="0">
                <a:latin typeface="Myriad Pro"/>
                <a:cs typeface="Arial"/>
              </a:rPr>
              <a:t> </a:t>
            </a:r>
            <a:r>
              <a:rPr sz="2400" dirty="0">
                <a:latin typeface="Myriad Pro"/>
                <a:cs typeface="Arial"/>
              </a:rPr>
              <a:t>different</a:t>
            </a:r>
            <a:r>
              <a:rPr sz="2400" spc="-30" dirty="0">
                <a:latin typeface="Myriad Pro"/>
                <a:cs typeface="Arial"/>
              </a:rPr>
              <a:t> </a:t>
            </a:r>
            <a:r>
              <a:rPr sz="2400" dirty="0">
                <a:latin typeface="Myriad Pro"/>
                <a:cs typeface="Arial"/>
              </a:rPr>
              <a:t>social</a:t>
            </a:r>
            <a:r>
              <a:rPr sz="2400" spc="-60" dirty="0">
                <a:latin typeface="Myriad Pro"/>
                <a:cs typeface="Arial"/>
              </a:rPr>
              <a:t> </a:t>
            </a:r>
            <a:r>
              <a:rPr sz="2400" dirty="0">
                <a:latin typeface="Myriad Pro"/>
                <a:cs typeface="Arial"/>
              </a:rPr>
              <a:t>environments</a:t>
            </a:r>
            <a:r>
              <a:rPr sz="2400" spc="-20" dirty="0">
                <a:latin typeface="Myriad Pro"/>
                <a:cs typeface="Arial"/>
              </a:rPr>
              <a:t> </a:t>
            </a:r>
            <a:r>
              <a:rPr sz="2400" spc="-25" dirty="0">
                <a:latin typeface="Myriad Pro"/>
                <a:cs typeface="Arial"/>
              </a:rPr>
              <a:t>and </a:t>
            </a:r>
            <a:r>
              <a:rPr sz="2400" spc="-10" dirty="0">
                <a:latin typeface="Myriad Pro"/>
                <a:cs typeface="Arial"/>
              </a:rPr>
              <a:t>histories.</a:t>
            </a:r>
            <a:endParaRPr sz="2400" dirty="0">
              <a:latin typeface="Myriad Pro"/>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842263" y="1674622"/>
            <a:ext cx="7025005" cy="1878964"/>
          </a:xfrm>
          <a:prstGeom prst="rect">
            <a:avLst/>
          </a:prstGeom>
        </p:spPr>
        <p:txBody>
          <a:bodyPr vert="horz" wrap="square" lIns="0" tIns="13335" rIns="0" bIns="0" rtlCol="0">
            <a:spAutoFit/>
          </a:bodyPr>
          <a:lstStyle/>
          <a:p>
            <a:pPr marL="12700" marR="5080" algn="ctr">
              <a:lnSpc>
                <a:spcPct val="100000"/>
              </a:lnSpc>
              <a:spcBef>
                <a:spcPts val="105"/>
              </a:spcBef>
            </a:pPr>
            <a:r>
              <a:rPr sz="4000" i="1" spc="-55" dirty="0">
                <a:latin typeface="Myriad Pro"/>
              </a:rPr>
              <a:t>WHAT</a:t>
            </a:r>
            <a:r>
              <a:rPr sz="4000" i="1" spc="-75" dirty="0">
                <a:latin typeface="Myriad Pro"/>
              </a:rPr>
              <a:t> </a:t>
            </a:r>
            <a:r>
              <a:rPr sz="4000" i="1" dirty="0">
                <a:latin typeface="Myriad Pro"/>
              </a:rPr>
              <a:t>ARE</a:t>
            </a:r>
            <a:r>
              <a:rPr sz="4000" i="1" spc="-85" dirty="0">
                <a:latin typeface="Myriad Pro"/>
              </a:rPr>
              <a:t> </a:t>
            </a:r>
            <a:r>
              <a:rPr sz="4000" i="1" dirty="0">
                <a:latin typeface="Myriad Pro"/>
              </a:rPr>
              <a:t>THE</a:t>
            </a:r>
            <a:r>
              <a:rPr sz="4000" i="1" spc="-95" dirty="0">
                <a:latin typeface="Myriad Pro"/>
              </a:rPr>
              <a:t> </a:t>
            </a:r>
            <a:r>
              <a:rPr sz="4000" i="1" dirty="0">
                <a:latin typeface="Myriad Pro"/>
              </a:rPr>
              <a:t>I</a:t>
            </a:r>
            <a:r>
              <a:rPr sz="4050" i="1" dirty="0">
                <a:latin typeface="Myriad Pro"/>
              </a:rPr>
              <a:t>SSUES</a:t>
            </a:r>
            <a:r>
              <a:rPr sz="4050" i="1" spc="-130" dirty="0">
                <a:latin typeface="Myriad Pro"/>
              </a:rPr>
              <a:t> </a:t>
            </a:r>
            <a:r>
              <a:rPr sz="4050" i="1" spc="-20" dirty="0">
                <a:latin typeface="Myriad Pro"/>
              </a:rPr>
              <a:t>WITH </a:t>
            </a:r>
            <a:r>
              <a:rPr sz="4050" i="1" dirty="0">
                <a:latin typeface="Myriad Pro"/>
              </a:rPr>
              <a:t>THE </a:t>
            </a:r>
            <a:r>
              <a:rPr sz="4050" i="1" spc="-10" dirty="0">
                <a:latin typeface="Myriad Pro"/>
              </a:rPr>
              <a:t>BIOPSYCHOSOCIAL MODEL</a:t>
            </a:r>
            <a:r>
              <a:rPr sz="4000" i="1" spc="-10" dirty="0">
                <a:latin typeface="Myriad Pro"/>
              </a:rPr>
              <a:t>?</a:t>
            </a:r>
            <a:endParaRPr sz="4000" dirty="0">
              <a:latin typeface="Myriad Pro"/>
            </a:endParaRPr>
          </a:p>
        </p:txBody>
      </p:sp>
      <p:pic>
        <p:nvPicPr>
          <p:cNvPr id="3" name="object 3"/>
          <p:cNvPicPr/>
          <p:nvPr/>
        </p:nvPicPr>
        <p:blipFill>
          <a:blip r:embed="rId3" cstate="print"/>
          <a:stretch>
            <a:fillRect/>
          </a:stretch>
        </p:blipFill>
        <p:spPr>
          <a:xfrm>
            <a:off x="7488935" y="4131564"/>
            <a:ext cx="1459992" cy="1682496"/>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3FECB-C9C4-7CF0-E6B3-554E1F38CA6B}"/>
              </a:ext>
            </a:extLst>
          </p:cNvPr>
          <p:cNvSpPr>
            <a:spLocks noGrp="1"/>
          </p:cNvSpPr>
          <p:nvPr>
            <p:ph type="title"/>
          </p:nvPr>
        </p:nvSpPr>
        <p:spPr>
          <a:xfrm>
            <a:off x="535025" y="318642"/>
            <a:ext cx="8144535" cy="3323987"/>
          </a:xfrm>
        </p:spPr>
        <p:txBody>
          <a:bodyPr/>
          <a:lstStyle/>
          <a:p>
            <a:r>
              <a:rPr lang="en-GB" dirty="0"/>
              <a:t>Seminar Session</a:t>
            </a:r>
            <a:br>
              <a:rPr lang="en-GB" dirty="0"/>
            </a:br>
            <a:br>
              <a:rPr lang="en-GB" dirty="0"/>
            </a:br>
            <a:r>
              <a:rPr lang="en-GB" b="0" dirty="0"/>
              <a:t>Research the biopsychosocial model of health and identify a minimum of four academic sources which critically appraise this model.</a:t>
            </a:r>
            <a:endParaRPr lang="en-GB" dirty="0"/>
          </a:p>
        </p:txBody>
      </p:sp>
    </p:spTree>
    <p:extLst>
      <p:ext uri="{BB962C8B-B14F-4D97-AF65-F5344CB8AC3E}">
        <p14:creationId xmlns:p14="http://schemas.microsoft.com/office/powerpoint/2010/main" val="35798211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593598" y="1276350"/>
            <a:ext cx="7910830" cy="0"/>
          </a:xfrm>
          <a:custGeom>
            <a:avLst/>
            <a:gdLst/>
            <a:ahLst/>
            <a:cxnLst/>
            <a:rect l="l" t="t" r="r" b="b"/>
            <a:pathLst>
              <a:path w="7910830">
                <a:moveTo>
                  <a:pt x="0" y="0"/>
                </a:moveTo>
                <a:lnTo>
                  <a:pt x="7910576" y="0"/>
                </a:lnTo>
              </a:path>
            </a:pathLst>
          </a:custGeom>
          <a:ln w="31750">
            <a:solidFill>
              <a:srgbClr val="0E3757"/>
            </a:solidFill>
          </a:ln>
        </p:spPr>
        <p:txBody>
          <a:bodyPr wrap="square" lIns="0" tIns="0" rIns="0" bIns="0" rtlCol="0"/>
          <a:lstStyle/>
          <a:p>
            <a:endParaRPr/>
          </a:p>
        </p:txBody>
      </p:sp>
      <p:sp>
        <p:nvSpPr>
          <p:cNvPr id="3" name="object 3"/>
          <p:cNvSpPr txBox="1"/>
          <p:nvPr/>
        </p:nvSpPr>
        <p:spPr>
          <a:xfrm>
            <a:off x="970986" y="1765982"/>
            <a:ext cx="6301740" cy="936154"/>
          </a:xfrm>
          <a:prstGeom prst="rect">
            <a:avLst/>
          </a:prstGeom>
        </p:spPr>
        <p:txBody>
          <a:bodyPr vert="horz" wrap="square" lIns="0" tIns="12700" rIns="0" bIns="0" rtlCol="0">
            <a:spAutoFit/>
          </a:bodyPr>
          <a:lstStyle/>
          <a:p>
            <a:pPr marL="12700">
              <a:lnSpc>
                <a:spcPts val="2395"/>
              </a:lnSpc>
              <a:spcBef>
                <a:spcPts val="100"/>
              </a:spcBef>
            </a:pPr>
            <a:r>
              <a:rPr sz="2100" dirty="0">
                <a:latin typeface="Myriad Pro"/>
                <a:cs typeface="Arial"/>
              </a:rPr>
              <a:t>Working</a:t>
            </a:r>
            <a:r>
              <a:rPr sz="2100" spc="-75" dirty="0">
                <a:latin typeface="Myriad Pro"/>
                <a:cs typeface="Arial"/>
              </a:rPr>
              <a:t> </a:t>
            </a:r>
            <a:r>
              <a:rPr sz="2100" spc="-10" dirty="0">
                <a:latin typeface="Myriad Pro"/>
                <a:cs typeface="Arial"/>
              </a:rPr>
              <a:t>independently,</a:t>
            </a:r>
            <a:r>
              <a:rPr sz="2100" spc="-45" dirty="0">
                <a:latin typeface="Myriad Pro"/>
                <a:cs typeface="Arial"/>
              </a:rPr>
              <a:t> </a:t>
            </a:r>
            <a:r>
              <a:rPr lang="en-GB" sz="2100" spc="-45" dirty="0">
                <a:latin typeface="Myriad Pro"/>
                <a:cs typeface="Arial"/>
              </a:rPr>
              <a:t>read Engel’s paper on the VLE and make a note of his key critiques of the medical model</a:t>
            </a:r>
            <a:endParaRPr sz="2100" dirty="0">
              <a:latin typeface="Myriad Pro"/>
              <a:cs typeface="Arial"/>
            </a:endParaRPr>
          </a:p>
        </p:txBody>
      </p:sp>
      <p:sp>
        <p:nvSpPr>
          <p:cNvPr id="4" name="object 4"/>
          <p:cNvSpPr txBox="1"/>
          <p:nvPr/>
        </p:nvSpPr>
        <p:spPr>
          <a:xfrm>
            <a:off x="2340101" y="4067682"/>
            <a:ext cx="4968875" cy="345440"/>
          </a:xfrm>
          <a:prstGeom prst="rect">
            <a:avLst/>
          </a:prstGeom>
        </p:spPr>
        <p:txBody>
          <a:bodyPr vert="horz" wrap="square" lIns="0" tIns="12700" rIns="0" bIns="0" rtlCol="0">
            <a:spAutoFit/>
          </a:bodyPr>
          <a:lstStyle/>
          <a:p>
            <a:pPr marL="12700">
              <a:lnSpc>
                <a:spcPct val="100000"/>
              </a:lnSpc>
              <a:spcBef>
                <a:spcPts val="100"/>
              </a:spcBef>
            </a:pPr>
            <a:r>
              <a:rPr sz="2100" dirty="0">
                <a:latin typeface="Myriad Pro"/>
                <a:cs typeface="Arial"/>
              </a:rPr>
              <a:t>Feedback</a:t>
            </a:r>
            <a:r>
              <a:rPr sz="2100" spc="-35" dirty="0">
                <a:latin typeface="Myriad Pro"/>
                <a:cs typeface="Arial"/>
              </a:rPr>
              <a:t> </a:t>
            </a:r>
            <a:r>
              <a:rPr sz="2100" dirty="0">
                <a:latin typeface="Myriad Pro"/>
                <a:cs typeface="Arial"/>
              </a:rPr>
              <a:t>your</a:t>
            </a:r>
            <a:r>
              <a:rPr sz="2100" spc="-30" dirty="0">
                <a:latin typeface="Myriad Pro"/>
                <a:cs typeface="Arial"/>
              </a:rPr>
              <a:t> </a:t>
            </a:r>
            <a:r>
              <a:rPr sz="2100" dirty="0">
                <a:latin typeface="Myriad Pro"/>
                <a:cs typeface="Arial"/>
              </a:rPr>
              <a:t>findings</a:t>
            </a:r>
            <a:r>
              <a:rPr sz="2100" spc="-35" dirty="0">
                <a:latin typeface="Myriad Pro"/>
                <a:cs typeface="Arial"/>
              </a:rPr>
              <a:t> </a:t>
            </a:r>
            <a:r>
              <a:rPr sz="2100" dirty="0">
                <a:latin typeface="Myriad Pro"/>
                <a:cs typeface="Arial"/>
              </a:rPr>
              <a:t>to</a:t>
            </a:r>
            <a:r>
              <a:rPr sz="2100" spc="-20" dirty="0">
                <a:latin typeface="Myriad Pro"/>
                <a:cs typeface="Arial"/>
              </a:rPr>
              <a:t> </a:t>
            </a:r>
            <a:r>
              <a:rPr sz="2100" dirty="0">
                <a:latin typeface="Myriad Pro"/>
                <a:cs typeface="Arial"/>
              </a:rPr>
              <a:t>the</a:t>
            </a:r>
            <a:r>
              <a:rPr sz="2100" spc="-30" dirty="0">
                <a:latin typeface="Myriad Pro"/>
                <a:cs typeface="Arial"/>
              </a:rPr>
              <a:t> </a:t>
            </a:r>
            <a:r>
              <a:rPr sz="2100" dirty="0">
                <a:latin typeface="Myriad Pro"/>
                <a:cs typeface="Arial"/>
              </a:rPr>
              <a:t>whole</a:t>
            </a:r>
            <a:r>
              <a:rPr sz="2100" spc="-30" dirty="0">
                <a:latin typeface="Myriad Pro"/>
                <a:cs typeface="Arial"/>
              </a:rPr>
              <a:t> </a:t>
            </a:r>
            <a:r>
              <a:rPr sz="2100" spc="-10" dirty="0">
                <a:latin typeface="Myriad Pro"/>
                <a:cs typeface="Arial"/>
              </a:rPr>
              <a:t>class</a:t>
            </a:r>
            <a:endParaRPr sz="2100" dirty="0">
              <a:latin typeface="Myriad Pro"/>
              <a:cs typeface="Arial"/>
            </a:endParaRPr>
          </a:p>
        </p:txBody>
      </p:sp>
      <p:sp>
        <p:nvSpPr>
          <p:cNvPr id="5" name="object 5"/>
          <p:cNvSpPr txBox="1">
            <a:spLocks noGrp="1"/>
          </p:cNvSpPr>
          <p:nvPr>
            <p:ph type="title"/>
          </p:nvPr>
        </p:nvSpPr>
        <p:spPr>
          <a:xfrm>
            <a:off x="535025" y="318642"/>
            <a:ext cx="8144535" cy="780983"/>
          </a:xfrm>
          <a:prstGeom prst="rect">
            <a:avLst/>
          </a:prstGeom>
        </p:spPr>
        <p:txBody>
          <a:bodyPr vert="horz" wrap="square" lIns="0" tIns="224790" rIns="0" bIns="0" rtlCol="0">
            <a:spAutoFit/>
          </a:bodyPr>
          <a:lstStyle/>
          <a:p>
            <a:pPr marL="3211195" algn="just">
              <a:lnSpc>
                <a:spcPct val="100000"/>
              </a:lnSpc>
              <a:spcBef>
                <a:spcPts val="100"/>
              </a:spcBef>
            </a:pPr>
            <a:r>
              <a:rPr lang="en-GB" spc="-10" dirty="0">
                <a:latin typeface="Myriad Pro"/>
                <a:cs typeface="Arial"/>
              </a:rPr>
              <a:t>Extension </a:t>
            </a:r>
            <a:r>
              <a:rPr spc="-10" dirty="0">
                <a:latin typeface="Myriad Pro"/>
                <a:cs typeface="Arial"/>
              </a:rPr>
              <a:t>Activity</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35025" y="318642"/>
            <a:ext cx="8144535" cy="774571"/>
          </a:xfrm>
          <a:prstGeom prst="rect">
            <a:avLst/>
          </a:prstGeom>
        </p:spPr>
        <p:txBody>
          <a:bodyPr vert="horz" wrap="square" lIns="0" tIns="264160" rIns="0" bIns="0" rtlCol="0">
            <a:spAutoFit/>
          </a:bodyPr>
          <a:lstStyle/>
          <a:p>
            <a:pPr marL="161925">
              <a:lnSpc>
                <a:spcPct val="100000"/>
              </a:lnSpc>
              <a:spcBef>
                <a:spcPts val="100"/>
              </a:spcBef>
            </a:pPr>
            <a:r>
              <a:rPr sz="3300" dirty="0">
                <a:latin typeface="Myriad Pro"/>
                <a:cs typeface="Arial"/>
              </a:rPr>
              <a:t>Issues</a:t>
            </a:r>
            <a:r>
              <a:rPr sz="3300" spc="-10" dirty="0">
                <a:latin typeface="Myriad Pro"/>
                <a:cs typeface="Arial"/>
              </a:rPr>
              <a:t> </a:t>
            </a:r>
            <a:r>
              <a:rPr sz="3300" dirty="0">
                <a:latin typeface="Myriad Pro"/>
                <a:cs typeface="Arial"/>
              </a:rPr>
              <a:t>with</a:t>
            </a:r>
            <a:r>
              <a:rPr sz="3300" spc="-20" dirty="0">
                <a:latin typeface="Myriad Pro"/>
                <a:cs typeface="Arial"/>
              </a:rPr>
              <a:t> </a:t>
            </a:r>
            <a:r>
              <a:rPr sz="3300" dirty="0">
                <a:latin typeface="Myriad Pro"/>
                <a:cs typeface="Arial"/>
              </a:rPr>
              <a:t>the</a:t>
            </a:r>
            <a:r>
              <a:rPr sz="3300" spc="-5" dirty="0">
                <a:latin typeface="Myriad Pro"/>
                <a:cs typeface="Arial"/>
              </a:rPr>
              <a:t> </a:t>
            </a:r>
            <a:r>
              <a:rPr sz="3300" dirty="0">
                <a:latin typeface="Myriad Pro"/>
                <a:cs typeface="Arial"/>
              </a:rPr>
              <a:t>biopsychosocial</a:t>
            </a:r>
            <a:r>
              <a:rPr sz="3300" spc="-35" dirty="0">
                <a:latin typeface="Myriad Pro"/>
                <a:cs typeface="Arial"/>
              </a:rPr>
              <a:t> </a:t>
            </a:r>
            <a:r>
              <a:rPr sz="3300" spc="-10" dirty="0">
                <a:latin typeface="Myriad Pro"/>
                <a:cs typeface="Arial"/>
              </a:rPr>
              <a:t>model</a:t>
            </a:r>
            <a:endParaRPr sz="3300" dirty="0">
              <a:latin typeface="Myriad Pro"/>
              <a:cs typeface="Arial"/>
            </a:endParaRPr>
          </a:p>
        </p:txBody>
      </p:sp>
      <p:sp>
        <p:nvSpPr>
          <p:cNvPr id="3" name="object 3"/>
          <p:cNvSpPr txBox="1"/>
          <p:nvPr/>
        </p:nvSpPr>
        <p:spPr>
          <a:xfrm>
            <a:off x="762406" y="1654251"/>
            <a:ext cx="6809105" cy="3690754"/>
          </a:xfrm>
          <a:prstGeom prst="rect">
            <a:avLst/>
          </a:prstGeom>
        </p:spPr>
        <p:txBody>
          <a:bodyPr vert="horz" wrap="square" lIns="0" tIns="12700" rIns="0" bIns="0" rtlCol="0">
            <a:spAutoFit/>
          </a:bodyPr>
          <a:lstStyle/>
          <a:p>
            <a:pPr marL="12700">
              <a:lnSpc>
                <a:spcPct val="100000"/>
              </a:lnSpc>
              <a:spcBef>
                <a:spcPts val="100"/>
              </a:spcBef>
              <a:tabLst>
                <a:tab pos="354965" algn="l"/>
                <a:tab pos="355600" algn="l"/>
              </a:tabLst>
            </a:pPr>
            <a:r>
              <a:rPr sz="2800" dirty="0">
                <a:latin typeface="Myriad Pro"/>
                <a:cs typeface="Arial"/>
              </a:rPr>
              <a:t>Despite</a:t>
            </a:r>
            <a:r>
              <a:rPr sz="2800" spc="-20" dirty="0">
                <a:latin typeface="Myriad Pro"/>
                <a:cs typeface="Arial"/>
              </a:rPr>
              <a:t> </a:t>
            </a:r>
            <a:r>
              <a:rPr sz="2800" dirty="0">
                <a:latin typeface="Myriad Pro"/>
                <a:cs typeface="Arial"/>
              </a:rPr>
              <a:t>its</a:t>
            </a:r>
            <a:r>
              <a:rPr sz="2800" spc="-20" dirty="0">
                <a:latin typeface="Myriad Pro"/>
                <a:cs typeface="Arial"/>
              </a:rPr>
              <a:t> </a:t>
            </a:r>
            <a:r>
              <a:rPr sz="2800" dirty="0">
                <a:latin typeface="Myriad Pro"/>
                <a:cs typeface="Arial"/>
              </a:rPr>
              <a:t>usefulness,</a:t>
            </a:r>
            <a:r>
              <a:rPr sz="2800" spc="-20" dirty="0">
                <a:latin typeface="Myriad Pro"/>
                <a:cs typeface="Arial"/>
              </a:rPr>
              <a:t> </a:t>
            </a:r>
            <a:r>
              <a:rPr sz="2800" dirty="0">
                <a:latin typeface="Myriad Pro"/>
                <a:cs typeface="Arial"/>
              </a:rPr>
              <a:t>there</a:t>
            </a:r>
            <a:r>
              <a:rPr sz="2800" spc="-25" dirty="0">
                <a:latin typeface="Myriad Pro"/>
                <a:cs typeface="Arial"/>
              </a:rPr>
              <a:t> </a:t>
            </a:r>
            <a:r>
              <a:rPr sz="2800" dirty="0">
                <a:latin typeface="Myriad Pro"/>
                <a:cs typeface="Arial"/>
              </a:rPr>
              <a:t>are</a:t>
            </a:r>
            <a:r>
              <a:rPr sz="2800" spc="-20" dirty="0">
                <a:latin typeface="Myriad Pro"/>
                <a:cs typeface="Arial"/>
              </a:rPr>
              <a:t> </a:t>
            </a:r>
            <a:r>
              <a:rPr sz="2800" dirty="0">
                <a:latin typeface="Myriad Pro"/>
                <a:cs typeface="Arial"/>
              </a:rPr>
              <a:t>issues</a:t>
            </a:r>
            <a:r>
              <a:rPr sz="2800" spc="-20" dirty="0">
                <a:latin typeface="Myriad Pro"/>
                <a:cs typeface="Arial"/>
              </a:rPr>
              <a:t> </a:t>
            </a:r>
            <a:r>
              <a:rPr sz="2800" dirty="0">
                <a:latin typeface="Myriad Pro"/>
                <a:cs typeface="Arial"/>
              </a:rPr>
              <a:t>with</a:t>
            </a:r>
            <a:r>
              <a:rPr sz="2800" spc="-5" dirty="0">
                <a:latin typeface="Myriad Pro"/>
                <a:cs typeface="Arial"/>
              </a:rPr>
              <a:t> </a:t>
            </a:r>
            <a:r>
              <a:rPr sz="2800" spc="-25" dirty="0">
                <a:latin typeface="Myriad Pro"/>
                <a:cs typeface="Arial"/>
              </a:rPr>
              <a:t>the</a:t>
            </a:r>
            <a:r>
              <a:rPr lang="en-GB" sz="2800" spc="-25" dirty="0">
                <a:latin typeface="Myriad Pro"/>
                <a:cs typeface="Arial"/>
              </a:rPr>
              <a:t> </a:t>
            </a:r>
            <a:r>
              <a:rPr sz="2800" dirty="0">
                <a:latin typeface="Myriad Pro"/>
                <a:cs typeface="Arial"/>
              </a:rPr>
              <a:t>biopsychosocial</a:t>
            </a:r>
            <a:r>
              <a:rPr sz="2800" spc="15" dirty="0">
                <a:latin typeface="Myriad Pro"/>
                <a:cs typeface="Arial"/>
              </a:rPr>
              <a:t> </a:t>
            </a:r>
            <a:r>
              <a:rPr sz="2800" dirty="0">
                <a:latin typeface="Myriad Pro"/>
                <a:cs typeface="Arial"/>
              </a:rPr>
              <a:t>model,</a:t>
            </a:r>
            <a:r>
              <a:rPr sz="2800" spc="-25" dirty="0">
                <a:latin typeface="Myriad Pro"/>
                <a:cs typeface="Arial"/>
              </a:rPr>
              <a:t> </a:t>
            </a:r>
            <a:r>
              <a:rPr sz="2800" spc="-10" dirty="0">
                <a:latin typeface="Myriad Pro"/>
                <a:cs typeface="Arial"/>
              </a:rPr>
              <a:t>including</a:t>
            </a:r>
            <a:endParaRPr sz="2800" dirty="0">
              <a:latin typeface="Myriad Pro"/>
              <a:cs typeface="Arial"/>
            </a:endParaRPr>
          </a:p>
          <a:p>
            <a:pPr marL="355600" indent="-342900">
              <a:lnSpc>
                <a:spcPct val="100000"/>
              </a:lnSpc>
              <a:spcBef>
                <a:spcPts val="575"/>
              </a:spcBef>
              <a:buFont typeface="Arial" panose="020B0604020202020204" pitchFamily="34" charset="0"/>
              <a:buChar char="•"/>
              <a:tabLst>
                <a:tab pos="354965" algn="l"/>
                <a:tab pos="355600" algn="l"/>
              </a:tabLst>
            </a:pPr>
            <a:r>
              <a:rPr sz="2800" dirty="0">
                <a:latin typeface="Myriad Pro"/>
                <a:cs typeface="Arial"/>
              </a:rPr>
              <a:t>The</a:t>
            </a:r>
            <a:r>
              <a:rPr sz="2800" spc="-35" dirty="0">
                <a:latin typeface="Myriad Pro"/>
                <a:cs typeface="Arial"/>
              </a:rPr>
              <a:t> </a:t>
            </a:r>
            <a:r>
              <a:rPr sz="2800" dirty="0">
                <a:latin typeface="Myriad Pro"/>
                <a:cs typeface="Arial"/>
              </a:rPr>
              <a:t>degree</a:t>
            </a:r>
            <a:r>
              <a:rPr sz="2800" spc="-5" dirty="0">
                <a:latin typeface="Myriad Pro"/>
                <a:cs typeface="Arial"/>
              </a:rPr>
              <a:t> </a:t>
            </a:r>
            <a:r>
              <a:rPr sz="2800" dirty="0">
                <a:latin typeface="Myriad Pro"/>
                <a:cs typeface="Arial"/>
              </a:rPr>
              <a:t>of</a:t>
            </a:r>
            <a:r>
              <a:rPr sz="2800" spc="-20" dirty="0">
                <a:latin typeface="Myriad Pro"/>
                <a:cs typeface="Arial"/>
              </a:rPr>
              <a:t> </a:t>
            </a:r>
            <a:r>
              <a:rPr sz="2800" dirty="0">
                <a:latin typeface="Myriad Pro"/>
                <a:cs typeface="Arial"/>
              </a:rPr>
              <a:t>influence that</a:t>
            </a:r>
            <a:r>
              <a:rPr sz="2800" spc="-15" dirty="0">
                <a:latin typeface="Myriad Pro"/>
                <a:cs typeface="Arial"/>
              </a:rPr>
              <a:t> </a:t>
            </a:r>
            <a:r>
              <a:rPr sz="2800" dirty="0">
                <a:latin typeface="Myriad Pro"/>
                <a:cs typeface="Arial"/>
              </a:rPr>
              <a:t>each</a:t>
            </a:r>
            <a:r>
              <a:rPr sz="2800" spc="-25" dirty="0">
                <a:latin typeface="Myriad Pro"/>
                <a:cs typeface="Arial"/>
              </a:rPr>
              <a:t> </a:t>
            </a:r>
            <a:r>
              <a:rPr sz="2800" dirty="0">
                <a:latin typeface="Myriad Pro"/>
                <a:cs typeface="Arial"/>
              </a:rPr>
              <a:t>factor</a:t>
            </a:r>
            <a:r>
              <a:rPr sz="2800" spc="-15" dirty="0">
                <a:latin typeface="Myriad Pro"/>
                <a:cs typeface="Arial"/>
              </a:rPr>
              <a:t> </a:t>
            </a:r>
            <a:r>
              <a:rPr sz="2800" spc="-20" dirty="0">
                <a:latin typeface="Myriad Pro"/>
                <a:cs typeface="Arial"/>
              </a:rPr>
              <a:t>has,</a:t>
            </a:r>
            <a:endParaRPr sz="2800" dirty="0">
              <a:latin typeface="Myriad Pro"/>
              <a:cs typeface="Arial"/>
            </a:endParaRPr>
          </a:p>
          <a:p>
            <a:pPr marL="355600" indent="-342900">
              <a:lnSpc>
                <a:spcPct val="100000"/>
              </a:lnSpc>
              <a:spcBef>
                <a:spcPts val="575"/>
              </a:spcBef>
              <a:buFont typeface="Arial" panose="020B0604020202020204" pitchFamily="34" charset="0"/>
              <a:buChar char="•"/>
              <a:tabLst>
                <a:tab pos="354965" algn="l"/>
                <a:tab pos="355600" algn="l"/>
              </a:tabLst>
            </a:pPr>
            <a:r>
              <a:rPr sz="2800" dirty="0">
                <a:latin typeface="Myriad Pro"/>
                <a:cs typeface="Arial"/>
              </a:rPr>
              <a:t>The</a:t>
            </a:r>
            <a:r>
              <a:rPr sz="2800" spc="-15" dirty="0">
                <a:latin typeface="Myriad Pro"/>
                <a:cs typeface="Arial"/>
              </a:rPr>
              <a:t> </a:t>
            </a:r>
            <a:r>
              <a:rPr sz="2800" dirty="0">
                <a:latin typeface="Myriad Pro"/>
                <a:cs typeface="Arial"/>
              </a:rPr>
              <a:t>degree</a:t>
            </a:r>
            <a:r>
              <a:rPr sz="2800" spc="-5" dirty="0">
                <a:latin typeface="Myriad Pro"/>
                <a:cs typeface="Arial"/>
              </a:rPr>
              <a:t> </a:t>
            </a:r>
            <a:r>
              <a:rPr sz="2800" dirty="0">
                <a:latin typeface="Myriad Pro"/>
                <a:cs typeface="Arial"/>
              </a:rPr>
              <a:t>of</a:t>
            </a:r>
            <a:r>
              <a:rPr sz="2800" spc="-25" dirty="0">
                <a:latin typeface="Myriad Pro"/>
                <a:cs typeface="Arial"/>
              </a:rPr>
              <a:t> </a:t>
            </a:r>
            <a:r>
              <a:rPr sz="2800" dirty="0">
                <a:latin typeface="Myriad Pro"/>
                <a:cs typeface="Arial"/>
              </a:rPr>
              <a:t>interaction</a:t>
            </a:r>
            <a:r>
              <a:rPr sz="2800" spc="-10" dirty="0">
                <a:latin typeface="Myriad Pro"/>
                <a:cs typeface="Arial"/>
              </a:rPr>
              <a:t> </a:t>
            </a:r>
            <a:r>
              <a:rPr sz="2800" dirty="0">
                <a:latin typeface="Myriad Pro"/>
                <a:cs typeface="Arial"/>
              </a:rPr>
              <a:t>between</a:t>
            </a:r>
            <a:r>
              <a:rPr sz="2800" spc="5" dirty="0">
                <a:latin typeface="Myriad Pro"/>
                <a:cs typeface="Arial"/>
              </a:rPr>
              <a:t> </a:t>
            </a:r>
            <a:r>
              <a:rPr sz="2800" spc="-10" dirty="0">
                <a:latin typeface="Myriad Pro"/>
                <a:cs typeface="Arial"/>
              </a:rPr>
              <a:t>factors,</a:t>
            </a:r>
            <a:endParaRPr sz="2800" dirty="0">
              <a:latin typeface="Myriad Pro"/>
              <a:cs typeface="Arial"/>
            </a:endParaRPr>
          </a:p>
          <a:p>
            <a:pPr marL="355600" indent="-342900">
              <a:lnSpc>
                <a:spcPct val="100000"/>
              </a:lnSpc>
              <a:spcBef>
                <a:spcPts val="580"/>
              </a:spcBef>
              <a:buFont typeface="Arial" panose="020B0604020202020204" pitchFamily="34" charset="0"/>
              <a:buChar char="•"/>
              <a:tabLst>
                <a:tab pos="354965" algn="l"/>
                <a:tab pos="355600" algn="l"/>
              </a:tabLst>
            </a:pPr>
            <a:r>
              <a:rPr sz="2800" dirty="0">
                <a:latin typeface="Myriad Pro"/>
                <a:cs typeface="Arial"/>
              </a:rPr>
              <a:t>And</a:t>
            </a:r>
            <a:r>
              <a:rPr sz="2800" spc="-35" dirty="0">
                <a:latin typeface="Myriad Pro"/>
                <a:cs typeface="Arial"/>
              </a:rPr>
              <a:t> </a:t>
            </a:r>
            <a:r>
              <a:rPr sz="2800" dirty="0">
                <a:latin typeface="Myriad Pro"/>
                <a:cs typeface="Arial"/>
              </a:rPr>
              <a:t>variation</a:t>
            </a:r>
            <a:r>
              <a:rPr sz="2800" spc="-5" dirty="0">
                <a:latin typeface="Myriad Pro"/>
                <a:cs typeface="Arial"/>
              </a:rPr>
              <a:t> </a:t>
            </a:r>
            <a:r>
              <a:rPr sz="2800" dirty="0">
                <a:latin typeface="Myriad Pro"/>
                <a:cs typeface="Arial"/>
              </a:rPr>
              <a:t>across</a:t>
            </a:r>
            <a:r>
              <a:rPr sz="2800" spc="-25" dirty="0">
                <a:latin typeface="Myriad Pro"/>
                <a:cs typeface="Arial"/>
              </a:rPr>
              <a:t> </a:t>
            </a:r>
            <a:r>
              <a:rPr sz="2800" dirty="0">
                <a:latin typeface="Myriad Pro"/>
                <a:cs typeface="Arial"/>
              </a:rPr>
              <a:t>individuals</a:t>
            </a:r>
            <a:r>
              <a:rPr sz="2800" spc="30" dirty="0">
                <a:latin typeface="Myriad Pro"/>
                <a:cs typeface="Arial"/>
              </a:rPr>
              <a:t> </a:t>
            </a:r>
            <a:r>
              <a:rPr sz="2800" dirty="0">
                <a:latin typeface="Myriad Pro"/>
                <a:cs typeface="Arial"/>
              </a:rPr>
              <a:t>and</a:t>
            </a:r>
            <a:r>
              <a:rPr sz="2800" spc="-15" dirty="0">
                <a:latin typeface="Myriad Pro"/>
                <a:cs typeface="Arial"/>
              </a:rPr>
              <a:t> </a:t>
            </a:r>
            <a:r>
              <a:rPr sz="2800" dirty="0">
                <a:latin typeface="Myriad Pro"/>
                <a:cs typeface="Arial"/>
              </a:rPr>
              <a:t>life</a:t>
            </a:r>
            <a:r>
              <a:rPr sz="2800" spc="-10" dirty="0">
                <a:latin typeface="Myriad Pro"/>
                <a:cs typeface="Arial"/>
              </a:rPr>
              <a:t> spans</a:t>
            </a:r>
            <a:r>
              <a:rPr sz="2400" spc="-10" dirty="0">
                <a:latin typeface="Myriad Pro"/>
                <a:cs typeface="Arial"/>
              </a:rPr>
              <a:t>.</a:t>
            </a:r>
            <a:endParaRPr sz="2400" dirty="0">
              <a:latin typeface="Myriad Pro"/>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090675" y="1699005"/>
            <a:ext cx="6528434" cy="1854200"/>
          </a:xfrm>
          <a:prstGeom prst="rect">
            <a:avLst/>
          </a:prstGeom>
        </p:spPr>
        <p:txBody>
          <a:bodyPr vert="horz" wrap="square" lIns="0" tIns="12065" rIns="0" bIns="0" rtlCol="0">
            <a:spAutoFit/>
          </a:bodyPr>
          <a:lstStyle/>
          <a:p>
            <a:pPr marL="12700" marR="5080" indent="-1270" algn="ctr">
              <a:lnSpc>
                <a:spcPct val="100000"/>
              </a:lnSpc>
              <a:spcBef>
                <a:spcPts val="95"/>
              </a:spcBef>
            </a:pPr>
            <a:r>
              <a:rPr sz="4000" i="1" spc="-55" dirty="0">
                <a:latin typeface="Myriad Pro"/>
              </a:rPr>
              <a:t>WHAT</a:t>
            </a:r>
            <a:r>
              <a:rPr sz="4000" i="1" spc="-145" dirty="0">
                <a:latin typeface="Myriad Pro"/>
              </a:rPr>
              <a:t> </a:t>
            </a:r>
            <a:r>
              <a:rPr sz="4000" i="1" dirty="0">
                <a:latin typeface="Myriad Pro"/>
              </a:rPr>
              <a:t>DOES</a:t>
            </a:r>
            <a:r>
              <a:rPr sz="4000" i="1" spc="-160" dirty="0">
                <a:latin typeface="Myriad Pro"/>
              </a:rPr>
              <a:t> </a:t>
            </a:r>
            <a:r>
              <a:rPr sz="4000" i="1" spc="-25" dirty="0">
                <a:latin typeface="Myriad Pro"/>
              </a:rPr>
              <a:t>THE </a:t>
            </a:r>
            <a:r>
              <a:rPr sz="4000" i="1" spc="-10" dirty="0">
                <a:latin typeface="Myriad Pro"/>
              </a:rPr>
              <a:t>BIOPSYCHOSOCIAL</a:t>
            </a:r>
            <a:r>
              <a:rPr sz="4000" i="1" spc="-265" dirty="0">
                <a:latin typeface="Myriad Pro"/>
              </a:rPr>
              <a:t> </a:t>
            </a:r>
            <a:r>
              <a:rPr sz="4000" i="1" spc="-20" dirty="0">
                <a:latin typeface="Myriad Pro"/>
              </a:rPr>
              <a:t>MODEL </a:t>
            </a:r>
            <a:r>
              <a:rPr sz="4000" i="1" spc="-25" dirty="0">
                <a:latin typeface="Myriad Pro"/>
              </a:rPr>
              <a:t>DO?</a:t>
            </a:r>
            <a:endParaRPr sz="4000" dirty="0">
              <a:latin typeface="Myriad Pro"/>
            </a:endParaRPr>
          </a:p>
        </p:txBody>
      </p:sp>
      <p:pic>
        <p:nvPicPr>
          <p:cNvPr id="3" name="object 3"/>
          <p:cNvPicPr/>
          <p:nvPr/>
        </p:nvPicPr>
        <p:blipFill>
          <a:blip r:embed="rId3" cstate="print"/>
          <a:stretch>
            <a:fillRect/>
          </a:stretch>
        </p:blipFill>
        <p:spPr>
          <a:xfrm>
            <a:off x="7488935" y="4131564"/>
            <a:ext cx="1459992" cy="1682496"/>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35025" y="318642"/>
            <a:ext cx="8144535" cy="774571"/>
          </a:xfrm>
          <a:prstGeom prst="rect">
            <a:avLst/>
          </a:prstGeom>
        </p:spPr>
        <p:txBody>
          <a:bodyPr vert="horz" wrap="square" lIns="0" tIns="264160" rIns="0" bIns="0" rtlCol="0">
            <a:spAutoFit/>
          </a:bodyPr>
          <a:lstStyle/>
          <a:p>
            <a:pPr marL="767080">
              <a:lnSpc>
                <a:spcPct val="100000"/>
              </a:lnSpc>
              <a:spcBef>
                <a:spcPts val="100"/>
              </a:spcBef>
            </a:pPr>
            <a:r>
              <a:rPr sz="3300" spc="-10" dirty="0">
                <a:latin typeface="Myriad Pro"/>
                <a:cs typeface="Arial"/>
              </a:rPr>
              <a:t>Biopsychosocial</a:t>
            </a:r>
            <a:r>
              <a:rPr sz="3300" spc="-125" dirty="0">
                <a:latin typeface="Myriad Pro"/>
                <a:cs typeface="Arial"/>
              </a:rPr>
              <a:t> </a:t>
            </a:r>
            <a:r>
              <a:rPr sz="3300" dirty="0">
                <a:latin typeface="Myriad Pro"/>
                <a:cs typeface="Arial"/>
              </a:rPr>
              <a:t>model</a:t>
            </a:r>
            <a:r>
              <a:rPr sz="3300" spc="-100" dirty="0">
                <a:latin typeface="Myriad Pro"/>
                <a:cs typeface="Arial"/>
              </a:rPr>
              <a:t> </a:t>
            </a:r>
            <a:r>
              <a:rPr sz="3300" dirty="0">
                <a:latin typeface="Myriad Pro"/>
                <a:cs typeface="Arial"/>
              </a:rPr>
              <a:t>of</a:t>
            </a:r>
            <a:r>
              <a:rPr sz="3300" spc="-110" dirty="0">
                <a:latin typeface="Myriad Pro"/>
                <a:cs typeface="Arial"/>
              </a:rPr>
              <a:t> </a:t>
            </a:r>
            <a:r>
              <a:rPr sz="3300" spc="-10" dirty="0">
                <a:latin typeface="Myriad Pro"/>
                <a:cs typeface="Arial"/>
              </a:rPr>
              <a:t>health</a:t>
            </a:r>
            <a:endParaRPr sz="3300" dirty="0">
              <a:latin typeface="Myriad Pro"/>
              <a:cs typeface="Arial"/>
            </a:endParaRPr>
          </a:p>
        </p:txBody>
      </p:sp>
      <p:sp>
        <p:nvSpPr>
          <p:cNvPr id="3" name="object 3"/>
          <p:cNvSpPr txBox="1"/>
          <p:nvPr/>
        </p:nvSpPr>
        <p:spPr>
          <a:xfrm>
            <a:off x="990600" y="1769745"/>
            <a:ext cx="7156196" cy="2982868"/>
          </a:xfrm>
          <a:prstGeom prst="rect">
            <a:avLst/>
          </a:prstGeom>
        </p:spPr>
        <p:txBody>
          <a:bodyPr vert="horz" wrap="square" lIns="0" tIns="12700" rIns="0" bIns="0" rtlCol="0">
            <a:spAutoFit/>
          </a:bodyPr>
          <a:lstStyle/>
          <a:p>
            <a:pPr marL="12700" marR="5080">
              <a:lnSpc>
                <a:spcPct val="100000"/>
              </a:lnSpc>
              <a:spcBef>
                <a:spcPts val="100"/>
              </a:spcBef>
              <a:tabLst>
                <a:tab pos="354965" algn="l"/>
                <a:tab pos="355600" algn="l"/>
              </a:tabLst>
            </a:pPr>
            <a:r>
              <a:rPr sz="2400" dirty="0">
                <a:latin typeface="Myriad Pro"/>
                <a:cs typeface="Arial"/>
              </a:rPr>
              <a:t>The</a:t>
            </a:r>
            <a:r>
              <a:rPr sz="2400" spc="-40" dirty="0">
                <a:latin typeface="Myriad Pro"/>
                <a:cs typeface="Arial"/>
              </a:rPr>
              <a:t> </a:t>
            </a:r>
            <a:r>
              <a:rPr sz="2400" dirty="0">
                <a:latin typeface="Myriad Pro"/>
                <a:cs typeface="Arial"/>
              </a:rPr>
              <a:t>biopsychosocial</a:t>
            </a:r>
            <a:r>
              <a:rPr sz="2400" spc="30" dirty="0">
                <a:latin typeface="Myriad Pro"/>
                <a:cs typeface="Arial"/>
              </a:rPr>
              <a:t> </a:t>
            </a:r>
            <a:r>
              <a:rPr sz="2400" dirty="0">
                <a:latin typeface="Myriad Pro"/>
                <a:cs typeface="Arial"/>
              </a:rPr>
              <a:t>model</a:t>
            </a:r>
            <a:r>
              <a:rPr sz="2400" spc="-10" dirty="0">
                <a:latin typeface="Myriad Pro"/>
                <a:cs typeface="Arial"/>
              </a:rPr>
              <a:t> </a:t>
            </a:r>
            <a:r>
              <a:rPr sz="2400" dirty="0">
                <a:latin typeface="Myriad Pro"/>
                <a:cs typeface="Arial"/>
              </a:rPr>
              <a:t>is</a:t>
            </a:r>
            <a:r>
              <a:rPr sz="2400" spc="-20" dirty="0">
                <a:latin typeface="Myriad Pro"/>
                <a:cs typeface="Arial"/>
              </a:rPr>
              <a:t> </a:t>
            </a:r>
            <a:r>
              <a:rPr sz="2400" dirty="0">
                <a:latin typeface="Myriad Pro"/>
                <a:cs typeface="Arial"/>
              </a:rPr>
              <a:t>an</a:t>
            </a:r>
            <a:r>
              <a:rPr sz="2400" spc="-20" dirty="0">
                <a:latin typeface="Myriad Pro"/>
                <a:cs typeface="Arial"/>
              </a:rPr>
              <a:t> </a:t>
            </a:r>
            <a:r>
              <a:rPr sz="2400" spc="-10" dirty="0">
                <a:latin typeface="Myriad Pro"/>
                <a:cs typeface="Arial"/>
              </a:rPr>
              <a:t>inter- </a:t>
            </a:r>
            <a:r>
              <a:rPr sz="2400" dirty="0">
                <a:latin typeface="Myriad Pro"/>
                <a:cs typeface="Arial"/>
              </a:rPr>
              <a:t>disciplinary</a:t>
            </a:r>
            <a:r>
              <a:rPr sz="2400" spc="20" dirty="0">
                <a:latin typeface="Myriad Pro"/>
                <a:cs typeface="Arial"/>
              </a:rPr>
              <a:t> </a:t>
            </a:r>
            <a:r>
              <a:rPr sz="2400" dirty="0">
                <a:latin typeface="Myriad Pro"/>
                <a:cs typeface="Arial"/>
              </a:rPr>
              <a:t>model</a:t>
            </a:r>
            <a:r>
              <a:rPr sz="2400" spc="-10" dirty="0">
                <a:latin typeface="Myriad Pro"/>
                <a:cs typeface="Arial"/>
              </a:rPr>
              <a:t> </a:t>
            </a:r>
            <a:r>
              <a:rPr sz="2400" dirty="0">
                <a:latin typeface="Myriad Pro"/>
                <a:cs typeface="Arial"/>
              </a:rPr>
              <a:t>that</a:t>
            </a:r>
            <a:r>
              <a:rPr sz="2400" spc="-35" dirty="0">
                <a:latin typeface="Myriad Pro"/>
                <a:cs typeface="Arial"/>
              </a:rPr>
              <a:t> </a:t>
            </a:r>
            <a:r>
              <a:rPr sz="2400" dirty="0">
                <a:latin typeface="Myriad Pro"/>
                <a:cs typeface="Arial"/>
              </a:rPr>
              <a:t>looks</a:t>
            </a:r>
            <a:r>
              <a:rPr sz="2400" spc="-5" dirty="0">
                <a:latin typeface="Myriad Pro"/>
                <a:cs typeface="Arial"/>
              </a:rPr>
              <a:t> </a:t>
            </a:r>
            <a:r>
              <a:rPr sz="2400" dirty="0">
                <a:latin typeface="Myriad Pro"/>
                <a:cs typeface="Arial"/>
              </a:rPr>
              <a:t>at</a:t>
            </a:r>
            <a:r>
              <a:rPr sz="2400" spc="-20" dirty="0">
                <a:latin typeface="Myriad Pro"/>
                <a:cs typeface="Arial"/>
              </a:rPr>
              <a:t> </a:t>
            </a:r>
            <a:r>
              <a:rPr sz="2400" spc="-25" dirty="0">
                <a:latin typeface="Myriad Pro"/>
                <a:cs typeface="Arial"/>
              </a:rPr>
              <a:t>the </a:t>
            </a:r>
            <a:r>
              <a:rPr sz="2400" dirty="0">
                <a:latin typeface="Myriad Pro"/>
                <a:cs typeface="Arial"/>
              </a:rPr>
              <a:t>interconnection</a:t>
            </a:r>
            <a:r>
              <a:rPr sz="2400" spc="-45" dirty="0">
                <a:latin typeface="Myriad Pro"/>
                <a:cs typeface="Arial"/>
              </a:rPr>
              <a:t> </a:t>
            </a:r>
            <a:r>
              <a:rPr sz="2400" dirty="0">
                <a:latin typeface="Myriad Pro"/>
                <a:cs typeface="Arial"/>
              </a:rPr>
              <a:t>between</a:t>
            </a:r>
            <a:r>
              <a:rPr sz="2400" spc="-45" dirty="0">
                <a:latin typeface="Myriad Pro"/>
                <a:cs typeface="Arial"/>
              </a:rPr>
              <a:t> </a:t>
            </a:r>
            <a:r>
              <a:rPr sz="2400" b="1" spc="-10" dirty="0">
                <a:latin typeface="Myriad Pro"/>
                <a:cs typeface="Arial"/>
              </a:rPr>
              <a:t>biology,</a:t>
            </a:r>
            <a:r>
              <a:rPr sz="2400" b="1" spc="-60" dirty="0">
                <a:latin typeface="Myriad Pro"/>
                <a:cs typeface="Arial"/>
              </a:rPr>
              <a:t> </a:t>
            </a:r>
            <a:r>
              <a:rPr sz="2400" b="1" spc="-30" dirty="0">
                <a:latin typeface="Myriad Pro"/>
                <a:cs typeface="Arial"/>
              </a:rPr>
              <a:t>psychology, </a:t>
            </a:r>
            <a:r>
              <a:rPr sz="2400" b="1" dirty="0">
                <a:latin typeface="Myriad Pro"/>
                <a:cs typeface="Arial"/>
              </a:rPr>
              <a:t>and</a:t>
            </a:r>
            <a:r>
              <a:rPr sz="2400" b="1" spc="-15" dirty="0">
                <a:latin typeface="Myriad Pro"/>
                <a:cs typeface="Arial"/>
              </a:rPr>
              <a:t> </a:t>
            </a:r>
            <a:r>
              <a:rPr sz="2400" b="1" spc="-10" dirty="0">
                <a:latin typeface="Myriad Pro"/>
                <a:cs typeface="Arial"/>
              </a:rPr>
              <a:t>socio-</a:t>
            </a:r>
            <a:r>
              <a:rPr sz="2400" b="1" dirty="0">
                <a:latin typeface="Myriad Pro"/>
                <a:cs typeface="Arial"/>
              </a:rPr>
              <a:t>environmental</a:t>
            </a:r>
            <a:r>
              <a:rPr sz="2400" b="1" spc="20" dirty="0">
                <a:latin typeface="Myriad Pro"/>
                <a:cs typeface="Arial"/>
              </a:rPr>
              <a:t> </a:t>
            </a:r>
            <a:r>
              <a:rPr sz="2400" b="1" spc="-10" dirty="0">
                <a:latin typeface="Myriad Pro"/>
                <a:cs typeface="Arial"/>
              </a:rPr>
              <a:t>factors</a:t>
            </a:r>
            <a:r>
              <a:rPr sz="2400" spc="-10" dirty="0">
                <a:latin typeface="Myriad Pro"/>
                <a:cs typeface="Arial"/>
              </a:rPr>
              <a:t>.</a:t>
            </a:r>
            <a:endParaRPr sz="2400" dirty="0">
              <a:latin typeface="Myriad Pro"/>
              <a:cs typeface="Arial"/>
            </a:endParaRPr>
          </a:p>
          <a:p>
            <a:pPr>
              <a:lnSpc>
                <a:spcPct val="100000"/>
              </a:lnSpc>
              <a:spcBef>
                <a:spcPts val="10"/>
              </a:spcBef>
            </a:pPr>
            <a:endParaRPr sz="2500" dirty="0">
              <a:latin typeface="Myriad Pro"/>
              <a:cs typeface="Arial"/>
            </a:endParaRPr>
          </a:p>
          <a:p>
            <a:pPr marL="12700" marR="458470">
              <a:lnSpc>
                <a:spcPct val="100000"/>
              </a:lnSpc>
              <a:tabLst>
                <a:tab pos="354965" algn="l"/>
                <a:tab pos="355600" algn="l"/>
              </a:tabLst>
            </a:pPr>
            <a:r>
              <a:rPr sz="2400" dirty="0">
                <a:latin typeface="Myriad Pro"/>
                <a:cs typeface="Arial"/>
              </a:rPr>
              <a:t>The</a:t>
            </a:r>
            <a:r>
              <a:rPr sz="2400" spc="-40" dirty="0">
                <a:latin typeface="Myriad Pro"/>
                <a:cs typeface="Arial"/>
              </a:rPr>
              <a:t> </a:t>
            </a:r>
            <a:r>
              <a:rPr sz="2400" dirty="0">
                <a:latin typeface="Myriad Pro"/>
                <a:cs typeface="Arial"/>
              </a:rPr>
              <a:t>model</a:t>
            </a:r>
            <a:r>
              <a:rPr sz="2400" spc="-15" dirty="0">
                <a:latin typeface="Myriad Pro"/>
                <a:cs typeface="Arial"/>
              </a:rPr>
              <a:t> </a:t>
            </a:r>
            <a:r>
              <a:rPr sz="2400" dirty="0">
                <a:latin typeface="Myriad Pro"/>
                <a:cs typeface="Arial"/>
              </a:rPr>
              <a:t>specifically</a:t>
            </a:r>
            <a:r>
              <a:rPr sz="2400" spc="15" dirty="0">
                <a:latin typeface="Myriad Pro"/>
                <a:cs typeface="Arial"/>
              </a:rPr>
              <a:t> </a:t>
            </a:r>
            <a:r>
              <a:rPr sz="2400" dirty="0">
                <a:latin typeface="Myriad Pro"/>
                <a:cs typeface="Arial"/>
              </a:rPr>
              <a:t>examines</a:t>
            </a:r>
            <a:r>
              <a:rPr sz="2400" spc="10" dirty="0">
                <a:latin typeface="Myriad Pro"/>
                <a:cs typeface="Arial"/>
              </a:rPr>
              <a:t> </a:t>
            </a:r>
            <a:r>
              <a:rPr sz="2400" dirty="0">
                <a:latin typeface="Myriad Pro"/>
                <a:cs typeface="Arial"/>
              </a:rPr>
              <a:t>how</a:t>
            </a:r>
            <a:r>
              <a:rPr sz="2400" spc="-25" dirty="0">
                <a:latin typeface="Myriad Pro"/>
                <a:cs typeface="Arial"/>
              </a:rPr>
              <a:t> </a:t>
            </a:r>
            <a:r>
              <a:rPr sz="2400" spc="-10" dirty="0">
                <a:latin typeface="Myriad Pro"/>
                <a:cs typeface="Arial"/>
              </a:rPr>
              <a:t>these </a:t>
            </a:r>
            <a:r>
              <a:rPr sz="2400" dirty="0">
                <a:latin typeface="Myriad Pro"/>
                <a:cs typeface="Arial"/>
              </a:rPr>
              <a:t>aspects</a:t>
            </a:r>
            <a:r>
              <a:rPr sz="2400" spc="-20" dirty="0">
                <a:latin typeface="Myriad Pro"/>
                <a:cs typeface="Arial"/>
              </a:rPr>
              <a:t> </a:t>
            </a:r>
            <a:r>
              <a:rPr sz="2400" dirty="0">
                <a:latin typeface="Myriad Pro"/>
                <a:cs typeface="Arial"/>
              </a:rPr>
              <a:t>play</a:t>
            </a:r>
            <a:r>
              <a:rPr sz="2400" spc="-5" dirty="0">
                <a:latin typeface="Myriad Pro"/>
                <a:cs typeface="Arial"/>
              </a:rPr>
              <a:t> </a:t>
            </a:r>
            <a:r>
              <a:rPr sz="2400" dirty="0">
                <a:latin typeface="Myriad Pro"/>
                <a:cs typeface="Arial"/>
              </a:rPr>
              <a:t>a</a:t>
            </a:r>
            <a:r>
              <a:rPr sz="2400" spc="-20" dirty="0">
                <a:latin typeface="Myriad Pro"/>
                <a:cs typeface="Arial"/>
              </a:rPr>
              <a:t> </a:t>
            </a:r>
            <a:r>
              <a:rPr sz="2400" dirty="0">
                <a:latin typeface="Myriad Pro"/>
                <a:cs typeface="Arial"/>
              </a:rPr>
              <a:t>role</a:t>
            </a:r>
            <a:r>
              <a:rPr sz="2400" spc="-5" dirty="0">
                <a:latin typeface="Myriad Pro"/>
                <a:cs typeface="Arial"/>
              </a:rPr>
              <a:t> </a:t>
            </a:r>
            <a:r>
              <a:rPr sz="2400" dirty="0">
                <a:latin typeface="Myriad Pro"/>
                <a:cs typeface="Arial"/>
              </a:rPr>
              <a:t>in</a:t>
            </a:r>
            <a:r>
              <a:rPr sz="2400" spc="-20" dirty="0">
                <a:latin typeface="Myriad Pro"/>
                <a:cs typeface="Arial"/>
              </a:rPr>
              <a:t> </a:t>
            </a:r>
            <a:r>
              <a:rPr sz="2400" dirty="0">
                <a:latin typeface="Myriad Pro"/>
                <a:cs typeface="Arial"/>
              </a:rPr>
              <a:t>topics ranging</a:t>
            </a:r>
            <a:r>
              <a:rPr sz="2400" spc="10" dirty="0">
                <a:latin typeface="Myriad Pro"/>
                <a:cs typeface="Arial"/>
              </a:rPr>
              <a:t> </a:t>
            </a:r>
            <a:r>
              <a:rPr sz="2400" spc="-20" dirty="0">
                <a:latin typeface="Myriad Pro"/>
                <a:cs typeface="Arial"/>
              </a:rPr>
              <a:t>from </a:t>
            </a:r>
            <a:r>
              <a:rPr sz="2400" dirty="0">
                <a:latin typeface="Myriad Pro"/>
                <a:cs typeface="Arial"/>
              </a:rPr>
              <a:t>health</a:t>
            </a:r>
            <a:r>
              <a:rPr sz="2400" spc="-15" dirty="0">
                <a:latin typeface="Myriad Pro"/>
                <a:cs typeface="Arial"/>
              </a:rPr>
              <a:t> </a:t>
            </a:r>
            <a:r>
              <a:rPr sz="2400" dirty="0">
                <a:latin typeface="Myriad Pro"/>
                <a:cs typeface="Arial"/>
              </a:rPr>
              <a:t>and</a:t>
            </a:r>
            <a:r>
              <a:rPr sz="2400" spc="-10" dirty="0">
                <a:latin typeface="Myriad Pro"/>
                <a:cs typeface="Arial"/>
              </a:rPr>
              <a:t> </a:t>
            </a:r>
            <a:r>
              <a:rPr sz="2400" dirty="0">
                <a:latin typeface="Myriad Pro"/>
                <a:cs typeface="Arial"/>
              </a:rPr>
              <a:t>disease,</a:t>
            </a:r>
            <a:r>
              <a:rPr sz="2400" spc="-10" dirty="0">
                <a:latin typeface="Myriad Pro"/>
                <a:cs typeface="Arial"/>
              </a:rPr>
              <a:t> </a:t>
            </a:r>
            <a:r>
              <a:rPr sz="2400" dirty="0">
                <a:latin typeface="Myriad Pro"/>
                <a:cs typeface="Arial"/>
              </a:rPr>
              <a:t>to</a:t>
            </a:r>
            <a:r>
              <a:rPr sz="2400" spc="-25" dirty="0">
                <a:latin typeface="Myriad Pro"/>
                <a:cs typeface="Arial"/>
              </a:rPr>
              <a:t> </a:t>
            </a:r>
            <a:r>
              <a:rPr sz="2400" dirty="0">
                <a:latin typeface="Myriad Pro"/>
                <a:cs typeface="Arial"/>
              </a:rPr>
              <a:t>human</a:t>
            </a:r>
            <a:r>
              <a:rPr sz="2400" spc="-15" dirty="0">
                <a:latin typeface="Myriad Pro"/>
                <a:cs typeface="Arial"/>
              </a:rPr>
              <a:t> </a:t>
            </a:r>
            <a:r>
              <a:rPr sz="2400" spc="-10" dirty="0">
                <a:latin typeface="Myriad Pro"/>
                <a:cs typeface="Arial"/>
              </a:rPr>
              <a:t>development.</a:t>
            </a:r>
            <a:endParaRPr sz="2400" dirty="0">
              <a:latin typeface="Myriad Pro"/>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35025" y="318642"/>
            <a:ext cx="8144535" cy="774571"/>
          </a:xfrm>
          <a:prstGeom prst="rect">
            <a:avLst/>
          </a:prstGeom>
        </p:spPr>
        <p:txBody>
          <a:bodyPr vert="horz" wrap="square" lIns="0" tIns="264160" rIns="0" bIns="0" rtlCol="0">
            <a:spAutoFit/>
          </a:bodyPr>
          <a:lstStyle/>
          <a:p>
            <a:pPr marL="930275">
              <a:lnSpc>
                <a:spcPct val="100000"/>
              </a:lnSpc>
              <a:spcBef>
                <a:spcPts val="100"/>
              </a:spcBef>
            </a:pPr>
            <a:r>
              <a:rPr sz="3300" dirty="0">
                <a:latin typeface="Myriad Pro"/>
                <a:cs typeface="Arial"/>
              </a:rPr>
              <a:t>Biological</a:t>
            </a:r>
            <a:r>
              <a:rPr sz="3300" spc="-85" dirty="0">
                <a:latin typeface="Myriad Pro"/>
                <a:cs typeface="Arial"/>
              </a:rPr>
              <a:t> </a:t>
            </a:r>
            <a:r>
              <a:rPr sz="3300" dirty="0">
                <a:latin typeface="Myriad Pro"/>
                <a:cs typeface="Arial"/>
              </a:rPr>
              <a:t>Influences</a:t>
            </a:r>
            <a:r>
              <a:rPr sz="3300" spc="-80" dirty="0">
                <a:latin typeface="Myriad Pro"/>
                <a:cs typeface="Arial"/>
              </a:rPr>
              <a:t> </a:t>
            </a:r>
            <a:r>
              <a:rPr sz="3300" dirty="0">
                <a:latin typeface="Myriad Pro"/>
                <a:cs typeface="Arial"/>
              </a:rPr>
              <a:t>on</a:t>
            </a:r>
            <a:r>
              <a:rPr sz="3300" spc="-80" dirty="0">
                <a:latin typeface="Myriad Pro"/>
                <a:cs typeface="Arial"/>
              </a:rPr>
              <a:t> </a:t>
            </a:r>
            <a:r>
              <a:rPr sz="3300" spc="-10" dirty="0">
                <a:latin typeface="Myriad Pro"/>
                <a:cs typeface="Arial"/>
              </a:rPr>
              <a:t>Health</a:t>
            </a:r>
            <a:endParaRPr sz="3300" dirty="0">
              <a:latin typeface="Myriad Pro"/>
              <a:cs typeface="Arial"/>
            </a:endParaRPr>
          </a:p>
        </p:txBody>
      </p:sp>
      <p:sp>
        <p:nvSpPr>
          <p:cNvPr id="3" name="object 3"/>
          <p:cNvSpPr txBox="1"/>
          <p:nvPr/>
        </p:nvSpPr>
        <p:spPr>
          <a:xfrm>
            <a:off x="1050442" y="1654251"/>
            <a:ext cx="7864958" cy="3336811"/>
          </a:xfrm>
          <a:prstGeom prst="rect">
            <a:avLst/>
          </a:prstGeom>
        </p:spPr>
        <p:txBody>
          <a:bodyPr vert="horz" wrap="square" lIns="0" tIns="12700" rIns="0" bIns="0" rtlCol="0">
            <a:spAutoFit/>
          </a:bodyPr>
          <a:lstStyle/>
          <a:p>
            <a:pPr marL="12065" marR="5080">
              <a:lnSpc>
                <a:spcPct val="100000"/>
              </a:lnSpc>
              <a:spcBef>
                <a:spcPts val="100"/>
              </a:spcBef>
              <a:tabLst>
                <a:tab pos="354965" algn="l"/>
                <a:tab pos="355600" algn="l"/>
              </a:tabLst>
            </a:pPr>
            <a:r>
              <a:rPr sz="2400" dirty="0">
                <a:latin typeface="Myriad Pro"/>
                <a:cs typeface="Arial"/>
              </a:rPr>
              <a:t>Biological</a:t>
            </a:r>
            <a:r>
              <a:rPr sz="2400" spc="15" dirty="0">
                <a:latin typeface="Myriad Pro"/>
                <a:cs typeface="Arial"/>
              </a:rPr>
              <a:t> </a:t>
            </a:r>
            <a:r>
              <a:rPr sz="2400" dirty="0">
                <a:latin typeface="Myriad Pro"/>
                <a:cs typeface="Arial"/>
              </a:rPr>
              <a:t>influences</a:t>
            </a:r>
            <a:r>
              <a:rPr sz="2400" spc="-5" dirty="0">
                <a:latin typeface="Myriad Pro"/>
                <a:cs typeface="Arial"/>
              </a:rPr>
              <a:t> </a:t>
            </a:r>
            <a:r>
              <a:rPr sz="2400" dirty="0">
                <a:latin typeface="Myriad Pro"/>
                <a:cs typeface="Arial"/>
              </a:rPr>
              <a:t>on</a:t>
            </a:r>
            <a:r>
              <a:rPr sz="2400" spc="-30" dirty="0">
                <a:latin typeface="Myriad Pro"/>
                <a:cs typeface="Arial"/>
              </a:rPr>
              <a:t> </a:t>
            </a:r>
            <a:r>
              <a:rPr sz="2400" dirty="0">
                <a:latin typeface="Myriad Pro"/>
                <a:cs typeface="Arial"/>
              </a:rPr>
              <a:t>health</a:t>
            </a:r>
            <a:r>
              <a:rPr sz="2400" spc="-15" dirty="0">
                <a:latin typeface="Myriad Pro"/>
                <a:cs typeface="Arial"/>
              </a:rPr>
              <a:t> </a:t>
            </a:r>
            <a:r>
              <a:rPr sz="2400" dirty="0">
                <a:latin typeface="Myriad Pro"/>
                <a:cs typeface="Arial"/>
              </a:rPr>
              <a:t>include</a:t>
            </a:r>
            <a:r>
              <a:rPr sz="2400" spc="10" dirty="0">
                <a:latin typeface="Myriad Pro"/>
                <a:cs typeface="Arial"/>
              </a:rPr>
              <a:t> </a:t>
            </a:r>
            <a:r>
              <a:rPr sz="2400" spc="-25" dirty="0">
                <a:latin typeface="Myriad Pro"/>
                <a:cs typeface="Arial"/>
              </a:rPr>
              <a:t>an </a:t>
            </a:r>
            <a:r>
              <a:rPr sz="2400" dirty="0">
                <a:latin typeface="Myriad Pro"/>
                <a:cs typeface="Arial"/>
              </a:rPr>
              <a:t>individual’s</a:t>
            </a:r>
            <a:r>
              <a:rPr sz="2400" spc="15" dirty="0">
                <a:latin typeface="Myriad Pro"/>
                <a:cs typeface="Arial"/>
              </a:rPr>
              <a:t> </a:t>
            </a:r>
            <a:r>
              <a:rPr sz="2400" dirty="0">
                <a:latin typeface="Myriad Pro"/>
                <a:cs typeface="Arial"/>
              </a:rPr>
              <a:t>genetic</a:t>
            </a:r>
            <a:r>
              <a:rPr sz="2400" spc="-15" dirty="0">
                <a:latin typeface="Myriad Pro"/>
                <a:cs typeface="Arial"/>
              </a:rPr>
              <a:t> </a:t>
            </a:r>
            <a:r>
              <a:rPr sz="2400" dirty="0">
                <a:latin typeface="Myriad Pro"/>
                <a:cs typeface="Arial"/>
              </a:rPr>
              <a:t>makeup</a:t>
            </a:r>
            <a:r>
              <a:rPr sz="2400" spc="-10" dirty="0">
                <a:latin typeface="Myriad Pro"/>
                <a:cs typeface="Arial"/>
              </a:rPr>
              <a:t> </a:t>
            </a:r>
            <a:r>
              <a:rPr sz="2400" dirty="0">
                <a:latin typeface="Myriad Pro"/>
                <a:cs typeface="Arial"/>
              </a:rPr>
              <a:t>and</a:t>
            </a:r>
            <a:r>
              <a:rPr sz="2400" spc="-30" dirty="0">
                <a:latin typeface="Myriad Pro"/>
                <a:cs typeface="Arial"/>
              </a:rPr>
              <a:t> </a:t>
            </a:r>
            <a:r>
              <a:rPr sz="2400" dirty="0">
                <a:latin typeface="Myriad Pro"/>
                <a:cs typeface="Arial"/>
              </a:rPr>
              <a:t>history</a:t>
            </a:r>
            <a:r>
              <a:rPr sz="2400" spc="-20" dirty="0">
                <a:latin typeface="Myriad Pro"/>
                <a:cs typeface="Arial"/>
              </a:rPr>
              <a:t> </a:t>
            </a:r>
            <a:r>
              <a:rPr sz="2400" dirty="0">
                <a:latin typeface="Myriad Pro"/>
                <a:cs typeface="Arial"/>
              </a:rPr>
              <a:t>of</a:t>
            </a:r>
            <a:r>
              <a:rPr sz="2400" spc="-25" dirty="0">
                <a:latin typeface="Myriad Pro"/>
                <a:cs typeface="Arial"/>
              </a:rPr>
              <a:t> </a:t>
            </a:r>
            <a:r>
              <a:rPr sz="2400" spc="-10" dirty="0">
                <a:latin typeface="Myriad Pro"/>
                <a:cs typeface="Arial"/>
              </a:rPr>
              <a:t>physical </a:t>
            </a:r>
            <a:r>
              <a:rPr sz="2400" dirty="0">
                <a:latin typeface="Myriad Pro"/>
                <a:cs typeface="Arial"/>
              </a:rPr>
              <a:t>trauma</a:t>
            </a:r>
            <a:r>
              <a:rPr sz="2400" spc="-20" dirty="0">
                <a:latin typeface="Myriad Pro"/>
                <a:cs typeface="Arial"/>
              </a:rPr>
              <a:t> </a:t>
            </a:r>
            <a:r>
              <a:rPr sz="2400" dirty="0">
                <a:latin typeface="Myriad Pro"/>
                <a:cs typeface="Arial"/>
              </a:rPr>
              <a:t>or</a:t>
            </a:r>
            <a:r>
              <a:rPr sz="2400" spc="-5" dirty="0">
                <a:latin typeface="Myriad Pro"/>
                <a:cs typeface="Arial"/>
              </a:rPr>
              <a:t> </a:t>
            </a:r>
            <a:r>
              <a:rPr sz="2400" spc="-10" dirty="0">
                <a:latin typeface="Myriad Pro"/>
                <a:cs typeface="Arial"/>
              </a:rPr>
              <a:t>infection.</a:t>
            </a:r>
            <a:endParaRPr sz="2400" dirty="0">
              <a:latin typeface="Myriad Pro"/>
              <a:cs typeface="Arial"/>
            </a:endParaRPr>
          </a:p>
          <a:p>
            <a:pPr marL="12065">
              <a:lnSpc>
                <a:spcPct val="100000"/>
              </a:lnSpc>
              <a:spcBef>
                <a:spcPts val="5"/>
              </a:spcBef>
              <a:tabLst>
                <a:tab pos="354965" algn="l"/>
                <a:tab pos="355600" algn="l"/>
              </a:tabLst>
            </a:pPr>
            <a:r>
              <a:rPr sz="2400" dirty="0">
                <a:latin typeface="Myriad Pro"/>
                <a:cs typeface="Arial"/>
              </a:rPr>
              <a:t>Many</a:t>
            </a:r>
            <a:r>
              <a:rPr sz="2400" spc="-15" dirty="0">
                <a:latin typeface="Myriad Pro"/>
                <a:cs typeface="Arial"/>
              </a:rPr>
              <a:t> </a:t>
            </a:r>
            <a:r>
              <a:rPr sz="2400" dirty="0">
                <a:latin typeface="Myriad Pro"/>
                <a:cs typeface="Arial"/>
              </a:rPr>
              <a:t>disorders have</a:t>
            </a:r>
            <a:r>
              <a:rPr sz="2400" spc="-10" dirty="0">
                <a:latin typeface="Myriad Pro"/>
                <a:cs typeface="Arial"/>
              </a:rPr>
              <a:t> </a:t>
            </a:r>
            <a:r>
              <a:rPr sz="2400" dirty="0">
                <a:latin typeface="Myriad Pro"/>
                <a:cs typeface="Arial"/>
              </a:rPr>
              <a:t>an</a:t>
            </a:r>
            <a:r>
              <a:rPr sz="2400" spc="-20" dirty="0">
                <a:latin typeface="Myriad Pro"/>
                <a:cs typeface="Arial"/>
              </a:rPr>
              <a:t> </a:t>
            </a:r>
            <a:r>
              <a:rPr sz="2400" dirty="0">
                <a:latin typeface="Myriad Pro"/>
                <a:cs typeface="Arial"/>
              </a:rPr>
              <a:t>inherited</a:t>
            </a:r>
            <a:r>
              <a:rPr sz="2400" spc="10" dirty="0">
                <a:latin typeface="Myriad Pro"/>
                <a:cs typeface="Arial"/>
              </a:rPr>
              <a:t> </a:t>
            </a:r>
            <a:r>
              <a:rPr sz="2400" spc="-10" dirty="0">
                <a:latin typeface="Myriad Pro"/>
                <a:cs typeface="Arial"/>
              </a:rPr>
              <a:t>genetic</a:t>
            </a:r>
            <a:r>
              <a:rPr lang="en-GB" sz="2400" spc="-10" dirty="0">
                <a:latin typeface="Myriad Pro"/>
                <a:cs typeface="Arial"/>
              </a:rPr>
              <a:t> </a:t>
            </a:r>
            <a:r>
              <a:rPr sz="2400" spc="-10" dirty="0">
                <a:latin typeface="Myriad Pro"/>
                <a:cs typeface="Arial"/>
              </a:rPr>
              <a:t>vulnerability.</a:t>
            </a:r>
            <a:endParaRPr sz="2400" dirty="0">
              <a:latin typeface="Myriad Pro"/>
              <a:cs typeface="Arial"/>
            </a:endParaRPr>
          </a:p>
          <a:p>
            <a:pPr marL="12065" marR="24765">
              <a:lnSpc>
                <a:spcPct val="100000"/>
              </a:lnSpc>
              <a:tabLst>
                <a:tab pos="354965" algn="l"/>
                <a:tab pos="355600" algn="l"/>
              </a:tabLst>
            </a:pPr>
            <a:r>
              <a:rPr sz="2400" dirty="0">
                <a:latin typeface="Myriad Pro"/>
                <a:cs typeface="Arial"/>
              </a:rPr>
              <a:t>The</a:t>
            </a:r>
            <a:r>
              <a:rPr sz="2400" spc="-10" dirty="0">
                <a:latin typeface="Myriad Pro"/>
                <a:cs typeface="Arial"/>
              </a:rPr>
              <a:t> </a:t>
            </a:r>
            <a:r>
              <a:rPr sz="2400" dirty="0">
                <a:latin typeface="Myriad Pro"/>
                <a:cs typeface="Arial"/>
              </a:rPr>
              <a:t>greatest single</a:t>
            </a:r>
            <a:r>
              <a:rPr sz="2400" spc="20" dirty="0">
                <a:latin typeface="Myriad Pro"/>
                <a:cs typeface="Arial"/>
              </a:rPr>
              <a:t> </a:t>
            </a:r>
            <a:r>
              <a:rPr sz="2400" dirty="0">
                <a:latin typeface="Myriad Pro"/>
                <a:cs typeface="Arial"/>
              </a:rPr>
              <a:t>risk factor</a:t>
            </a:r>
            <a:r>
              <a:rPr sz="2400" spc="-15" dirty="0">
                <a:latin typeface="Myriad Pro"/>
                <a:cs typeface="Arial"/>
              </a:rPr>
              <a:t> </a:t>
            </a:r>
            <a:r>
              <a:rPr sz="2400" dirty="0">
                <a:latin typeface="Myriad Pro"/>
                <a:cs typeface="Arial"/>
              </a:rPr>
              <a:t>for </a:t>
            </a:r>
            <a:r>
              <a:rPr sz="2400" spc="-10" dirty="0">
                <a:latin typeface="Myriad Pro"/>
                <a:cs typeface="Arial"/>
              </a:rPr>
              <a:t>developing </a:t>
            </a:r>
            <a:r>
              <a:rPr sz="2400" dirty="0">
                <a:latin typeface="Myriad Pro"/>
                <a:cs typeface="Arial"/>
              </a:rPr>
              <a:t>schizophrenia,</a:t>
            </a:r>
            <a:r>
              <a:rPr sz="2400" spc="30" dirty="0">
                <a:latin typeface="Myriad Pro"/>
                <a:cs typeface="Arial"/>
              </a:rPr>
              <a:t> </a:t>
            </a:r>
            <a:r>
              <a:rPr sz="2400" dirty="0">
                <a:latin typeface="Myriad Pro"/>
                <a:cs typeface="Arial"/>
              </a:rPr>
              <a:t>for</a:t>
            </a:r>
            <a:r>
              <a:rPr sz="2400" spc="-20" dirty="0">
                <a:latin typeface="Myriad Pro"/>
                <a:cs typeface="Arial"/>
              </a:rPr>
              <a:t> </a:t>
            </a:r>
            <a:r>
              <a:rPr sz="2400" dirty="0">
                <a:latin typeface="Myriad Pro"/>
                <a:cs typeface="Arial"/>
              </a:rPr>
              <a:t>example</a:t>
            </a:r>
            <a:r>
              <a:rPr sz="2400" spc="20" dirty="0">
                <a:latin typeface="Myriad Pro"/>
                <a:cs typeface="Arial"/>
              </a:rPr>
              <a:t> </a:t>
            </a:r>
            <a:r>
              <a:rPr sz="2400" dirty="0">
                <a:latin typeface="Myriad Pro"/>
                <a:cs typeface="Arial"/>
              </a:rPr>
              <a:t>is</a:t>
            </a:r>
            <a:r>
              <a:rPr sz="2400" spc="-10" dirty="0">
                <a:latin typeface="Myriad Pro"/>
                <a:cs typeface="Arial"/>
              </a:rPr>
              <a:t> </a:t>
            </a:r>
            <a:r>
              <a:rPr sz="2400" dirty="0">
                <a:latin typeface="Myriad Pro"/>
                <a:cs typeface="Arial"/>
              </a:rPr>
              <a:t>having</a:t>
            </a:r>
            <a:r>
              <a:rPr sz="2400" spc="15" dirty="0">
                <a:latin typeface="Myriad Pro"/>
                <a:cs typeface="Arial"/>
              </a:rPr>
              <a:t> </a:t>
            </a:r>
            <a:r>
              <a:rPr sz="2400" dirty="0">
                <a:latin typeface="Myriad Pro"/>
                <a:cs typeface="Arial"/>
              </a:rPr>
              <a:t>a</a:t>
            </a:r>
            <a:r>
              <a:rPr sz="2400" spc="-15" dirty="0">
                <a:latin typeface="Myriad Pro"/>
                <a:cs typeface="Arial"/>
              </a:rPr>
              <a:t> </a:t>
            </a:r>
            <a:r>
              <a:rPr sz="2400" spc="-10" dirty="0">
                <a:latin typeface="Myriad Pro"/>
                <a:cs typeface="Arial"/>
              </a:rPr>
              <a:t>first-degree </a:t>
            </a:r>
            <a:r>
              <a:rPr sz="2400" dirty="0">
                <a:latin typeface="Myriad Pro"/>
                <a:cs typeface="Arial"/>
              </a:rPr>
              <a:t>relative with the</a:t>
            </a:r>
            <a:r>
              <a:rPr sz="2400" spc="-5" dirty="0">
                <a:latin typeface="Myriad Pro"/>
                <a:cs typeface="Arial"/>
              </a:rPr>
              <a:t> </a:t>
            </a:r>
            <a:r>
              <a:rPr sz="2400" dirty="0">
                <a:latin typeface="Myriad Pro"/>
                <a:cs typeface="Arial"/>
              </a:rPr>
              <a:t>disease</a:t>
            </a:r>
            <a:r>
              <a:rPr sz="2400" spc="15" dirty="0">
                <a:latin typeface="Myriad Pro"/>
                <a:cs typeface="Arial"/>
              </a:rPr>
              <a:t> </a:t>
            </a:r>
            <a:r>
              <a:rPr sz="2400" dirty="0">
                <a:latin typeface="Myriad Pro"/>
                <a:cs typeface="Arial"/>
              </a:rPr>
              <a:t>(risk</a:t>
            </a:r>
            <a:r>
              <a:rPr sz="2400" spc="-5" dirty="0">
                <a:latin typeface="Myriad Pro"/>
                <a:cs typeface="Arial"/>
              </a:rPr>
              <a:t> </a:t>
            </a:r>
            <a:r>
              <a:rPr sz="2400" dirty="0">
                <a:latin typeface="Myriad Pro"/>
                <a:cs typeface="Arial"/>
              </a:rPr>
              <a:t>is</a:t>
            </a:r>
            <a:r>
              <a:rPr sz="2400" spc="-5" dirty="0">
                <a:latin typeface="Myriad Pro"/>
                <a:cs typeface="Arial"/>
              </a:rPr>
              <a:t> </a:t>
            </a:r>
            <a:r>
              <a:rPr sz="2400" dirty="0">
                <a:latin typeface="Myriad Pro"/>
                <a:cs typeface="Arial"/>
              </a:rPr>
              <a:t>6.5%);</a:t>
            </a:r>
            <a:r>
              <a:rPr sz="2400" spc="-20" dirty="0">
                <a:latin typeface="Myriad Pro"/>
                <a:cs typeface="Arial"/>
              </a:rPr>
              <a:t> </a:t>
            </a:r>
            <a:r>
              <a:rPr sz="2400" dirty="0">
                <a:latin typeface="Myriad Pro"/>
                <a:cs typeface="Arial"/>
              </a:rPr>
              <a:t>more</a:t>
            </a:r>
            <a:r>
              <a:rPr sz="2400" spc="-5" dirty="0">
                <a:latin typeface="Myriad Pro"/>
                <a:cs typeface="Arial"/>
              </a:rPr>
              <a:t> </a:t>
            </a:r>
            <a:r>
              <a:rPr sz="2400" spc="-20" dirty="0">
                <a:latin typeface="Myriad Pro"/>
                <a:cs typeface="Arial"/>
              </a:rPr>
              <a:t>than </a:t>
            </a:r>
            <a:r>
              <a:rPr sz="2400" dirty="0">
                <a:latin typeface="Myriad Pro"/>
                <a:cs typeface="Arial"/>
              </a:rPr>
              <a:t>40% of</a:t>
            </a:r>
            <a:r>
              <a:rPr sz="2400" spc="-10" dirty="0">
                <a:latin typeface="Myriad Pro"/>
                <a:cs typeface="Arial"/>
              </a:rPr>
              <a:t> </a:t>
            </a:r>
            <a:r>
              <a:rPr sz="2400" dirty="0">
                <a:latin typeface="Myriad Pro"/>
                <a:cs typeface="Arial"/>
              </a:rPr>
              <a:t>monozygotic</a:t>
            </a:r>
            <a:r>
              <a:rPr sz="2400" spc="10" dirty="0">
                <a:latin typeface="Myriad Pro"/>
                <a:cs typeface="Arial"/>
              </a:rPr>
              <a:t> </a:t>
            </a:r>
            <a:r>
              <a:rPr sz="2400" dirty="0">
                <a:latin typeface="Myriad Pro"/>
                <a:cs typeface="Arial"/>
              </a:rPr>
              <a:t>twins</a:t>
            </a:r>
            <a:r>
              <a:rPr sz="2400" spc="10" dirty="0">
                <a:latin typeface="Myriad Pro"/>
                <a:cs typeface="Arial"/>
              </a:rPr>
              <a:t> </a:t>
            </a:r>
            <a:r>
              <a:rPr sz="2400" dirty="0">
                <a:latin typeface="Myriad Pro"/>
                <a:cs typeface="Arial"/>
              </a:rPr>
              <a:t>of</a:t>
            </a:r>
            <a:r>
              <a:rPr sz="2400" spc="-10" dirty="0">
                <a:latin typeface="Myriad Pro"/>
                <a:cs typeface="Arial"/>
              </a:rPr>
              <a:t> </a:t>
            </a:r>
            <a:r>
              <a:rPr sz="2400" dirty="0">
                <a:latin typeface="Myriad Pro"/>
                <a:cs typeface="Arial"/>
              </a:rPr>
              <a:t>those</a:t>
            </a:r>
            <a:r>
              <a:rPr sz="2400" spc="-10" dirty="0">
                <a:latin typeface="Myriad Pro"/>
                <a:cs typeface="Arial"/>
              </a:rPr>
              <a:t> </a:t>
            </a:r>
            <a:r>
              <a:rPr sz="2400" spc="-20" dirty="0">
                <a:latin typeface="Myriad Pro"/>
                <a:cs typeface="Arial"/>
              </a:rPr>
              <a:t>with </a:t>
            </a:r>
            <a:r>
              <a:rPr sz="2400" dirty="0">
                <a:latin typeface="Myriad Pro"/>
                <a:cs typeface="Arial"/>
              </a:rPr>
              <a:t>schizophrenia</a:t>
            </a:r>
            <a:r>
              <a:rPr sz="2400" spc="25" dirty="0">
                <a:latin typeface="Myriad Pro"/>
                <a:cs typeface="Arial"/>
              </a:rPr>
              <a:t> </a:t>
            </a:r>
            <a:r>
              <a:rPr sz="2400" dirty="0">
                <a:latin typeface="Myriad Pro"/>
                <a:cs typeface="Arial"/>
              </a:rPr>
              <a:t>are</a:t>
            </a:r>
            <a:r>
              <a:rPr sz="2400" spc="-10" dirty="0">
                <a:latin typeface="Myriad Pro"/>
                <a:cs typeface="Arial"/>
              </a:rPr>
              <a:t> </a:t>
            </a:r>
            <a:r>
              <a:rPr sz="2400" dirty="0">
                <a:latin typeface="Myriad Pro"/>
                <a:cs typeface="Arial"/>
              </a:rPr>
              <a:t>also</a:t>
            </a:r>
            <a:r>
              <a:rPr sz="2400" spc="5" dirty="0">
                <a:latin typeface="Myriad Pro"/>
                <a:cs typeface="Arial"/>
              </a:rPr>
              <a:t> </a:t>
            </a:r>
            <a:r>
              <a:rPr sz="2400" spc="-10" dirty="0">
                <a:latin typeface="Myriad Pro"/>
                <a:cs typeface="Arial"/>
              </a:rPr>
              <a:t>affected.</a:t>
            </a:r>
            <a:endParaRPr sz="2400" dirty="0">
              <a:latin typeface="Myriad Pro"/>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35025" y="318642"/>
            <a:ext cx="8144535" cy="774571"/>
          </a:xfrm>
          <a:prstGeom prst="rect">
            <a:avLst/>
          </a:prstGeom>
        </p:spPr>
        <p:txBody>
          <a:bodyPr vert="horz" wrap="square" lIns="0" tIns="264160" rIns="0" bIns="0" rtlCol="0">
            <a:spAutoFit/>
          </a:bodyPr>
          <a:lstStyle/>
          <a:p>
            <a:pPr marL="521970">
              <a:lnSpc>
                <a:spcPct val="100000"/>
              </a:lnSpc>
              <a:spcBef>
                <a:spcPts val="100"/>
              </a:spcBef>
            </a:pPr>
            <a:r>
              <a:rPr sz="3300" dirty="0">
                <a:latin typeface="Myriad Pro"/>
                <a:cs typeface="Arial"/>
              </a:rPr>
              <a:t>Psychological</a:t>
            </a:r>
            <a:r>
              <a:rPr sz="3300" spc="-20" dirty="0">
                <a:latin typeface="Myriad Pro"/>
                <a:cs typeface="Arial"/>
              </a:rPr>
              <a:t> </a:t>
            </a:r>
            <a:r>
              <a:rPr sz="3300" dirty="0">
                <a:latin typeface="Myriad Pro"/>
                <a:cs typeface="Arial"/>
              </a:rPr>
              <a:t>Influences</a:t>
            </a:r>
            <a:r>
              <a:rPr sz="3300" spc="-30" dirty="0">
                <a:latin typeface="Myriad Pro"/>
                <a:cs typeface="Arial"/>
              </a:rPr>
              <a:t> </a:t>
            </a:r>
            <a:r>
              <a:rPr sz="3300" dirty="0">
                <a:latin typeface="Myriad Pro"/>
                <a:cs typeface="Arial"/>
              </a:rPr>
              <a:t>on</a:t>
            </a:r>
            <a:r>
              <a:rPr sz="3300" spc="-10" dirty="0">
                <a:latin typeface="Myriad Pro"/>
                <a:cs typeface="Arial"/>
              </a:rPr>
              <a:t> Health</a:t>
            </a:r>
            <a:endParaRPr sz="3300" dirty="0">
              <a:latin typeface="Myriad Pro"/>
              <a:cs typeface="Arial"/>
            </a:endParaRPr>
          </a:p>
        </p:txBody>
      </p:sp>
      <p:sp>
        <p:nvSpPr>
          <p:cNvPr id="3" name="object 3"/>
          <p:cNvSpPr txBox="1"/>
          <p:nvPr/>
        </p:nvSpPr>
        <p:spPr>
          <a:xfrm>
            <a:off x="313665" y="1726819"/>
            <a:ext cx="8144535" cy="3252172"/>
          </a:xfrm>
          <a:prstGeom prst="rect">
            <a:avLst/>
          </a:prstGeom>
        </p:spPr>
        <p:txBody>
          <a:bodyPr vert="horz" wrap="square" lIns="0" tIns="12700" rIns="0" bIns="0" rtlCol="0">
            <a:spAutoFit/>
          </a:bodyPr>
          <a:lstStyle/>
          <a:p>
            <a:pPr marL="12700" marR="197485">
              <a:lnSpc>
                <a:spcPct val="100000"/>
              </a:lnSpc>
              <a:spcBef>
                <a:spcPts val="100"/>
              </a:spcBef>
              <a:tabLst>
                <a:tab pos="354965" algn="l"/>
                <a:tab pos="355600" algn="l"/>
              </a:tabLst>
            </a:pPr>
            <a:r>
              <a:rPr sz="2100" dirty="0">
                <a:latin typeface="Myriad Pro"/>
                <a:cs typeface="Arial"/>
              </a:rPr>
              <a:t>The</a:t>
            </a:r>
            <a:r>
              <a:rPr sz="2100" spc="-35" dirty="0">
                <a:latin typeface="Myriad Pro"/>
                <a:cs typeface="Arial"/>
              </a:rPr>
              <a:t> </a:t>
            </a:r>
            <a:r>
              <a:rPr sz="2100" dirty="0">
                <a:latin typeface="Myriad Pro"/>
                <a:cs typeface="Arial"/>
              </a:rPr>
              <a:t>psychological</a:t>
            </a:r>
            <a:r>
              <a:rPr sz="2100" spc="-50" dirty="0">
                <a:latin typeface="Myriad Pro"/>
                <a:cs typeface="Arial"/>
              </a:rPr>
              <a:t> </a:t>
            </a:r>
            <a:r>
              <a:rPr sz="2100" dirty="0">
                <a:latin typeface="Myriad Pro"/>
                <a:cs typeface="Arial"/>
              </a:rPr>
              <a:t>component</a:t>
            </a:r>
            <a:r>
              <a:rPr sz="2100" spc="-30" dirty="0">
                <a:latin typeface="Myriad Pro"/>
                <a:cs typeface="Arial"/>
              </a:rPr>
              <a:t> </a:t>
            </a:r>
            <a:r>
              <a:rPr sz="2100" dirty="0">
                <a:latin typeface="Myriad Pro"/>
                <a:cs typeface="Arial"/>
              </a:rPr>
              <a:t>of</a:t>
            </a:r>
            <a:r>
              <a:rPr sz="2100" spc="-20" dirty="0">
                <a:latin typeface="Myriad Pro"/>
                <a:cs typeface="Arial"/>
              </a:rPr>
              <a:t> </a:t>
            </a:r>
            <a:r>
              <a:rPr sz="2100" dirty="0">
                <a:latin typeface="Myriad Pro"/>
                <a:cs typeface="Arial"/>
              </a:rPr>
              <a:t>the</a:t>
            </a:r>
            <a:r>
              <a:rPr sz="2100" spc="-20" dirty="0">
                <a:latin typeface="Myriad Pro"/>
                <a:cs typeface="Arial"/>
              </a:rPr>
              <a:t> </a:t>
            </a:r>
            <a:r>
              <a:rPr sz="2100" spc="-10" dirty="0">
                <a:latin typeface="Myriad Pro"/>
                <a:cs typeface="Arial"/>
              </a:rPr>
              <a:t>biopsychosocial </a:t>
            </a:r>
            <a:r>
              <a:rPr sz="2100" dirty="0">
                <a:latin typeface="Myriad Pro"/>
                <a:cs typeface="Arial"/>
              </a:rPr>
              <a:t>model</a:t>
            </a:r>
            <a:r>
              <a:rPr sz="2100" spc="-20" dirty="0">
                <a:latin typeface="Myriad Pro"/>
                <a:cs typeface="Arial"/>
              </a:rPr>
              <a:t> </a:t>
            </a:r>
            <a:r>
              <a:rPr sz="2100" dirty="0">
                <a:latin typeface="Myriad Pro"/>
                <a:cs typeface="Arial"/>
              </a:rPr>
              <a:t>seeks</a:t>
            </a:r>
            <a:r>
              <a:rPr sz="2100" spc="-25" dirty="0">
                <a:latin typeface="Myriad Pro"/>
                <a:cs typeface="Arial"/>
              </a:rPr>
              <a:t> </a:t>
            </a:r>
            <a:r>
              <a:rPr sz="2100" dirty="0">
                <a:latin typeface="Myriad Pro"/>
                <a:cs typeface="Arial"/>
              </a:rPr>
              <a:t>to</a:t>
            </a:r>
            <a:r>
              <a:rPr sz="2100" spc="-15" dirty="0">
                <a:latin typeface="Myriad Pro"/>
                <a:cs typeface="Arial"/>
              </a:rPr>
              <a:t> </a:t>
            </a:r>
            <a:r>
              <a:rPr sz="2100" dirty="0">
                <a:latin typeface="Myriad Pro"/>
                <a:cs typeface="Arial"/>
              </a:rPr>
              <a:t>find</a:t>
            </a:r>
            <a:r>
              <a:rPr sz="2100" spc="-30" dirty="0">
                <a:latin typeface="Myriad Pro"/>
                <a:cs typeface="Arial"/>
              </a:rPr>
              <a:t> </a:t>
            </a:r>
            <a:r>
              <a:rPr sz="2100" dirty="0">
                <a:latin typeface="Myriad Pro"/>
                <a:cs typeface="Arial"/>
              </a:rPr>
              <a:t>a</a:t>
            </a:r>
            <a:r>
              <a:rPr sz="2100" spc="-15" dirty="0">
                <a:latin typeface="Myriad Pro"/>
                <a:cs typeface="Arial"/>
              </a:rPr>
              <a:t> </a:t>
            </a:r>
            <a:r>
              <a:rPr sz="2100" dirty="0">
                <a:latin typeface="Myriad Pro"/>
                <a:cs typeface="Arial"/>
              </a:rPr>
              <a:t>psychological</a:t>
            </a:r>
            <a:r>
              <a:rPr sz="2100" spc="-50" dirty="0">
                <a:latin typeface="Myriad Pro"/>
                <a:cs typeface="Arial"/>
              </a:rPr>
              <a:t> </a:t>
            </a:r>
            <a:r>
              <a:rPr sz="2100" dirty="0">
                <a:latin typeface="Myriad Pro"/>
                <a:cs typeface="Arial"/>
              </a:rPr>
              <a:t>foundation</a:t>
            </a:r>
            <a:r>
              <a:rPr sz="2100" spc="-35" dirty="0">
                <a:latin typeface="Myriad Pro"/>
                <a:cs typeface="Arial"/>
              </a:rPr>
              <a:t> </a:t>
            </a:r>
            <a:r>
              <a:rPr sz="2100" dirty="0">
                <a:latin typeface="Myriad Pro"/>
                <a:cs typeface="Arial"/>
              </a:rPr>
              <a:t>for </a:t>
            </a:r>
            <a:r>
              <a:rPr sz="2100" spc="-50" dirty="0">
                <a:latin typeface="Myriad Pro"/>
                <a:cs typeface="Arial"/>
              </a:rPr>
              <a:t>a </a:t>
            </a:r>
            <a:r>
              <a:rPr sz="2100" dirty="0">
                <a:latin typeface="Myriad Pro"/>
                <a:cs typeface="Arial"/>
              </a:rPr>
              <a:t>particular</a:t>
            </a:r>
            <a:r>
              <a:rPr sz="2100" spc="-45" dirty="0">
                <a:latin typeface="Myriad Pro"/>
                <a:cs typeface="Arial"/>
              </a:rPr>
              <a:t> </a:t>
            </a:r>
            <a:r>
              <a:rPr sz="2100" dirty="0">
                <a:latin typeface="Myriad Pro"/>
                <a:cs typeface="Arial"/>
              </a:rPr>
              <a:t>symptom</a:t>
            </a:r>
            <a:r>
              <a:rPr sz="2100" spc="-10" dirty="0">
                <a:latin typeface="Myriad Pro"/>
                <a:cs typeface="Arial"/>
              </a:rPr>
              <a:t> </a:t>
            </a:r>
            <a:r>
              <a:rPr sz="2100" dirty="0">
                <a:latin typeface="Myriad Pro"/>
                <a:cs typeface="Arial"/>
              </a:rPr>
              <a:t>or</a:t>
            </a:r>
            <a:r>
              <a:rPr sz="2100" spc="-10" dirty="0">
                <a:latin typeface="Myriad Pro"/>
                <a:cs typeface="Arial"/>
              </a:rPr>
              <a:t> </a:t>
            </a:r>
            <a:r>
              <a:rPr sz="2100" dirty="0">
                <a:latin typeface="Myriad Pro"/>
                <a:cs typeface="Arial"/>
              </a:rPr>
              <a:t>array</a:t>
            </a:r>
            <a:r>
              <a:rPr sz="2100" spc="-15" dirty="0">
                <a:latin typeface="Myriad Pro"/>
                <a:cs typeface="Arial"/>
              </a:rPr>
              <a:t> </a:t>
            </a:r>
            <a:r>
              <a:rPr sz="2100" dirty="0">
                <a:latin typeface="Myriad Pro"/>
                <a:cs typeface="Arial"/>
              </a:rPr>
              <a:t>of</a:t>
            </a:r>
            <a:r>
              <a:rPr sz="2100" spc="-15" dirty="0">
                <a:latin typeface="Myriad Pro"/>
                <a:cs typeface="Arial"/>
              </a:rPr>
              <a:t> </a:t>
            </a:r>
            <a:r>
              <a:rPr sz="2100" dirty="0">
                <a:latin typeface="Myriad Pro"/>
                <a:cs typeface="Arial"/>
              </a:rPr>
              <a:t>symptoms</a:t>
            </a:r>
            <a:r>
              <a:rPr sz="2100" spc="-15" dirty="0">
                <a:latin typeface="Myriad Pro"/>
                <a:cs typeface="Arial"/>
              </a:rPr>
              <a:t> </a:t>
            </a:r>
            <a:r>
              <a:rPr sz="2100" spc="-10" dirty="0">
                <a:latin typeface="Myriad Pro"/>
                <a:cs typeface="Arial"/>
              </a:rPr>
              <a:t>(e.g., impulsivity,</a:t>
            </a:r>
            <a:r>
              <a:rPr sz="2100" spc="-110" dirty="0">
                <a:latin typeface="Myriad Pro"/>
                <a:cs typeface="Arial"/>
              </a:rPr>
              <a:t> </a:t>
            </a:r>
            <a:r>
              <a:rPr sz="2100" spc="-10" dirty="0">
                <a:latin typeface="Myriad Pro"/>
                <a:cs typeface="Arial"/>
              </a:rPr>
              <a:t>irritability,</a:t>
            </a:r>
            <a:r>
              <a:rPr sz="2100" spc="-80" dirty="0">
                <a:latin typeface="Myriad Pro"/>
                <a:cs typeface="Arial"/>
              </a:rPr>
              <a:t> </a:t>
            </a:r>
            <a:r>
              <a:rPr sz="2100" dirty="0">
                <a:latin typeface="Myriad Pro"/>
                <a:cs typeface="Arial"/>
              </a:rPr>
              <a:t>overwhelming</a:t>
            </a:r>
            <a:r>
              <a:rPr sz="2100" spc="-90" dirty="0">
                <a:latin typeface="Myriad Pro"/>
                <a:cs typeface="Arial"/>
              </a:rPr>
              <a:t> </a:t>
            </a:r>
            <a:r>
              <a:rPr sz="2100" dirty="0">
                <a:latin typeface="Myriad Pro"/>
                <a:cs typeface="Arial"/>
              </a:rPr>
              <a:t>sadness,</a:t>
            </a:r>
            <a:r>
              <a:rPr sz="2100" spc="-90" dirty="0">
                <a:latin typeface="Myriad Pro"/>
                <a:cs typeface="Arial"/>
              </a:rPr>
              <a:t> </a:t>
            </a:r>
            <a:r>
              <a:rPr sz="2100" spc="-10" dirty="0">
                <a:latin typeface="Myriad Pro"/>
                <a:cs typeface="Arial"/>
              </a:rPr>
              <a:t>etc.).</a:t>
            </a:r>
            <a:endParaRPr sz="2100" dirty="0">
              <a:latin typeface="Myriad Pro"/>
              <a:cs typeface="Arial"/>
            </a:endParaRPr>
          </a:p>
          <a:p>
            <a:pPr>
              <a:lnSpc>
                <a:spcPct val="100000"/>
              </a:lnSpc>
              <a:spcBef>
                <a:spcPts val="45"/>
              </a:spcBef>
            </a:pPr>
            <a:endParaRPr sz="2150" dirty="0">
              <a:latin typeface="Myriad Pro"/>
              <a:cs typeface="Arial"/>
            </a:endParaRPr>
          </a:p>
          <a:p>
            <a:pPr marL="12700" marR="5080">
              <a:lnSpc>
                <a:spcPct val="100000"/>
              </a:lnSpc>
              <a:spcBef>
                <a:spcPts val="5"/>
              </a:spcBef>
              <a:tabLst>
                <a:tab pos="354965" algn="l"/>
                <a:tab pos="355600" algn="l"/>
              </a:tabLst>
            </a:pPr>
            <a:r>
              <a:rPr sz="2100" dirty="0">
                <a:latin typeface="Myriad Pro"/>
                <a:cs typeface="Arial"/>
              </a:rPr>
              <a:t>Individuals</a:t>
            </a:r>
            <a:r>
              <a:rPr sz="2100" spc="-40" dirty="0">
                <a:latin typeface="Myriad Pro"/>
                <a:cs typeface="Arial"/>
              </a:rPr>
              <a:t> </a:t>
            </a:r>
            <a:r>
              <a:rPr sz="2100" dirty="0">
                <a:latin typeface="Myriad Pro"/>
                <a:cs typeface="Arial"/>
              </a:rPr>
              <a:t>with</a:t>
            </a:r>
            <a:r>
              <a:rPr sz="2100" spc="-35" dirty="0">
                <a:latin typeface="Myriad Pro"/>
                <a:cs typeface="Arial"/>
              </a:rPr>
              <a:t> </a:t>
            </a:r>
            <a:r>
              <a:rPr sz="2100" dirty="0">
                <a:latin typeface="Myriad Pro"/>
                <a:cs typeface="Arial"/>
              </a:rPr>
              <a:t>a</a:t>
            </a:r>
            <a:r>
              <a:rPr sz="2100" spc="-30" dirty="0">
                <a:latin typeface="Myriad Pro"/>
                <a:cs typeface="Arial"/>
              </a:rPr>
              <a:t> </a:t>
            </a:r>
            <a:r>
              <a:rPr sz="2100" dirty="0">
                <a:latin typeface="Myriad Pro"/>
                <a:cs typeface="Arial"/>
              </a:rPr>
              <a:t>genetic</a:t>
            </a:r>
            <a:r>
              <a:rPr sz="2100" spc="-20" dirty="0">
                <a:latin typeface="Myriad Pro"/>
                <a:cs typeface="Arial"/>
              </a:rPr>
              <a:t> </a:t>
            </a:r>
            <a:r>
              <a:rPr sz="2100" dirty="0">
                <a:latin typeface="Myriad Pro"/>
                <a:cs typeface="Arial"/>
              </a:rPr>
              <a:t>vulnerability</a:t>
            </a:r>
            <a:r>
              <a:rPr sz="2100" spc="-50" dirty="0">
                <a:latin typeface="Myriad Pro"/>
                <a:cs typeface="Arial"/>
              </a:rPr>
              <a:t> </a:t>
            </a:r>
            <a:r>
              <a:rPr sz="2100" dirty="0">
                <a:latin typeface="Myriad Pro"/>
                <a:cs typeface="Arial"/>
              </a:rPr>
              <a:t>may</a:t>
            </a:r>
            <a:r>
              <a:rPr sz="2100" spc="-15" dirty="0">
                <a:latin typeface="Myriad Pro"/>
                <a:cs typeface="Arial"/>
              </a:rPr>
              <a:t> </a:t>
            </a:r>
            <a:r>
              <a:rPr sz="2100" dirty="0">
                <a:latin typeface="Myriad Pro"/>
                <a:cs typeface="Arial"/>
              </a:rPr>
              <a:t>be</a:t>
            </a:r>
            <a:r>
              <a:rPr sz="2100" spc="-35" dirty="0">
                <a:latin typeface="Myriad Pro"/>
                <a:cs typeface="Arial"/>
              </a:rPr>
              <a:t> </a:t>
            </a:r>
            <a:r>
              <a:rPr sz="2100" spc="-20" dirty="0">
                <a:latin typeface="Myriad Pro"/>
                <a:cs typeface="Arial"/>
              </a:rPr>
              <a:t>more </a:t>
            </a:r>
            <a:r>
              <a:rPr sz="2100" dirty="0">
                <a:latin typeface="Myriad Pro"/>
                <a:cs typeface="Arial"/>
              </a:rPr>
              <a:t>likely</a:t>
            </a:r>
            <a:r>
              <a:rPr sz="2100" spc="-40" dirty="0">
                <a:latin typeface="Myriad Pro"/>
                <a:cs typeface="Arial"/>
              </a:rPr>
              <a:t> </a:t>
            </a:r>
            <a:r>
              <a:rPr sz="2100" dirty="0">
                <a:latin typeface="Myriad Pro"/>
                <a:cs typeface="Arial"/>
              </a:rPr>
              <a:t>to</a:t>
            </a:r>
            <a:r>
              <a:rPr sz="2100" spc="-10" dirty="0">
                <a:latin typeface="Myriad Pro"/>
                <a:cs typeface="Arial"/>
              </a:rPr>
              <a:t> </a:t>
            </a:r>
            <a:r>
              <a:rPr sz="2100" dirty="0">
                <a:latin typeface="Myriad Pro"/>
                <a:cs typeface="Arial"/>
              </a:rPr>
              <a:t>display</a:t>
            </a:r>
            <a:r>
              <a:rPr sz="2100" spc="-30" dirty="0">
                <a:latin typeface="Myriad Pro"/>
                <a:cs typeface="Arial"/>
              </a:rPr>
              <a:t> </a:t>
            </a:r>
            <a:r>
              <a:rPr sz="2100" dirty="0">
                <a:latin typeface="Myriad Pro"/>
                <a:cs typeface="Arial"/>
              </a:rPr>
              <a:t>negative</a:t>
            </a:r>
            <a:r>
              <a:rPr sz="2100" spc="-20" dirty="0">
                <a:latin typeface="Myriad Pro"/>
                <a:cs typeface="Arial"/>
              </a:rPr>
              <a:t> </a:t>
            </a:r>
            <a:r>
              <a:rPr sz="2100" dirty="0">
                <a:latin typeface="Myriad Pro"/>
                <a:cs typeface="Arial"/>
              </a:rPr>
              <a:t>thinking</a:t>
            </a:r>
            <a:r>
              <a:rPr sz="2100" spc="-40" dirty="0">
                <a:latin typeface="Myriad Pro"/>
                <a:cs typeface="Arial"/>
              </a:rPr>
              <a:t> </a:t>
            </a:r>
            <a:r>
              <a:rPr sz="2100" dirty="0">
                <a:latin typeface="Myriad Pro"/>
                <a:cs typeface="Arial"/>
              </a:rPr>
              <a:t>that</a:t>
            </a:r>
            <a:r>
              <a:rPr sz="2100" spc="-10" dirty="0">
                <a:latin typeface="Myriad Pro"/>
                <a:cs typeface="Arial"/>
              </a:rPr>
              <a:t> </a:t>
            </a:r>
            <a:r>
              <a:rPr sz="2100" dirty="0">
                <a:latin typeface="Myriad Pro"/>
                <a:cs typeface="Arial"/>
              </a:rPr>
              <a:t>puts</a:t>
            </a:r>
            <a:r>
              <a:rPr sz="2100" spc="-15" dirty="0">
                <a:latin typeface="Myriad Pro"/>
                <a:cs typeface="Arial"/>
              </a:rPr>
              <a:t> </a:t>
            </a:r>
            <a:r>
              <a:rPr sz="2100" dirty="0">
                <a:latin typeface="Myriad Pro"/>
                <a:cs typeface="Arial"/>
              </a:rPr>
              <a:t>them</a:t>
            </a:r>
            <a:r>
              <a:rPr sz="2100" spc="-10" dirty="0">
                <a:latin typeface="Myriad Pro"/>
                <a:cs typeface="Arial"/>
              </a:rPr>
              <a:t> </a:t>
            </a:r>
            <a:r>
              <a:rPr sz="2100" dirty="0">
                <a:latin typeface="Myriad Pro"/>
                <a:cs typeface="Arial"/>
              </a:rPr>
              <a:t>at</a:t>
            </a:r>
            <a:r>
              <a:rPr sz="2100" spc="-15" dirty="0">
                <a:latin typeface="Myriad Pro"/>
                <a:cs typeface="Arial"/>
              </a:rPr>
              <a:t> </a:t>
            </a:r>
            <a:r>
              <a:rPr sz="2100" spc="-20" dirty="0">
                <a:latin typeface="Myriad Pro"/>
                <a:cs typeface="Arial"/>
              </a:rPr>
              <a:t>risk </a:t>
            </a:r>
            <a:r>
              <a:rPr sz="2100" dirty="0">
                <a:latin typeface="Myriad Pro"/>
                <a:cs typeface="Arial"/>
              </a:rPr>
              <a:t>for </a:t>
            </a:r>
            <a:r>
              <a:rPr sz="2100" spc="-10" dirty="0">
                <a:latin typeface="Myriad Pro"/>
                <a:cs typeface="Arial"/>
              </a:rPr>
              <a:t>depression;</a:t>
            </a:r>
            <a:endParaRPr sz="2100" dirty="0">
              <a:latin typeface="Myriad Pro"/>
              <a:cs typeface="Arial"/>
            </a:endParaRPr>
          </a:p>
          <a:p>
            <a:pPr marL="12700" marR="22860">
              <a:lnSpc>
                <a:spcPct val="100000"/>
              </a:lnSpc>
              <a:tabLst>
                <a:tab pos="354965" algn="l"/>
                <a:tab pos="355600" algn="l"/>
              </a:tabLst>
            </a:pPr>
            <a:r>
              <a:rPr sz="2100" spc="-10" dirty="0">
                <a:latin typeface="Myriad Pro"/>
                <a:cs typeface="Arial"/>
              </a:rPr>
              <a:t>Alternatively,</a:t>
            </a:r>
            <a:r>
              <a:rPr sz="2100" spc="-30" dirty="0">
                <a:latin typeface="Myriad Pro"/>
                <a:cs typeface="Arial"/>
              </a:rPr>
              <a:t> </a:t>
            </a:r>
            <a:r>
              <a:rPr sz="2100" dirty="0">
                <a:latin typeface="Myriad Pro"/>
                <a:cs typeface="Arial"/>
              </a:rPr>
              <a:t>psychological</a:t>
            </a:r>
            <a:r>
              <a:rPr sz="2100" spc="-55" dirty="0">
                <a:latin typeface="Myriad Pro"/>
                <a:cs typeface="Arial"/>
              </a:rPr>
              <a:t> </a:t>
            </a:r>
            <a:r>
              <a:rPr sz="2100" dirty="0">
                <a:latin typeface="Myriad Pro"/>
                <a:cs typeface="Arial"/>
              </a:rPr>
              <a:t>factors</a:t>
            </a:r>
            <a:r>
              <a:rPr sz="2100" spc="-25" dirty="0">
                <a:latin typeface="Myriad Pro"/>
                <a:cs typeface="Arial"/>
              </a:rPr>
              <a:t> may </a:t>
            </a:r>
            <a:r>
              <a:rPr sz="2100" dirty="0">
                <a:latin typeface="Myriad Pro"/>
                <a:cs typeface="Arial"/>
              </a:rPr>
              <a:t>exacerbate</a:t>
            </a:r>
            <a:r>
              <a:rPr lang="en-GB" sz="2100" dirty="0">
                <a:latin typeface="Myriad Pro"/>
                <a:cs typeface="Arial"/>
              </a:rPr>
              <a:t> or </a:t>
            </a:r>
            <a:r>
              <a:rPr sz="2100" dirty="0">
                <a:latin typeface="Myriad Pro"/>
                <a:cs typeface="Arial"/>
              </a:rPr>
              <a:t>aggravate</a:t>
            </a:r>
            <a:r>
              <a:rPr sz="2100" spc="-65" dirty="0">
                <a:latin typeface="Myriad Pro"/>
                <a:cs typeface="Arial"/>
              </a:rPr>
              <a:t> </a:t>
            </a:r>
            <a:r>
              <a:rPr sz="2100" dirty="0">
                <a:latin typeface="Myriad Pro"/>
                <a:cs typeface="Arial"/>
              </a:rPr>
              <a:t>a</a:t>
            </a:r>
            <a:r>
              <a:rPr sz="2100" spc="-65" dirty="0">
                <a:latin typeface="Myriad Pro"/>
                <a:cs typeface="Arial"/>
              </a:rPr>
              <a:t> </a:t>
            </a:r>
            <a:r>
              <a:rPr sz="2100" dirty="0">
                <a:latin typeface="Myriad Pro"/>
                <a:cs typeface="Arial"/>
              </a:rPr>
              <a:t>biological</a:t>
            </a:r>
            <a:r>
              <a:rPr sz="2100" spc="-80" dirty="0">
                <a:latin typeface="Myriad Pro"/>
                <a:cs typeface="Arial"/>
              </a:rPr>
              <a:t> </a:t>
            </a:r>
            <a:r>
              <a:rPr sz="2100" dirty="0">
                <a:latin typeface="Myriad Pro"/>
                <a:cs typeface="Arial"/>
              </a:rPr>
              <a:t>predisposition</a:t>
            </a:r>
            <a:r>
              <a:rPr sz="2100" spc="-85" dirty="0">
                <a:latin typeface="Myriad Pro"/>
                <a:cs typeface="Arial"/>
              </a:rPr>
              <a:t> </a:t>
            </a:r>
            <a:r>
              <a:rPr sz="2100" spc="-25" dirty="0">
                <a:latin typeface="Myriad Pro"/>
                <a:cs typeface="Arial"/>
              </a:rPr>
              <a:t>by </a:t>
            </a:r>
            <a:r>
              <a:rPr sz="2100" dirty="0">
                <a:latin typeface="Myriad Pro"/>
                <a:cs typeface="Arial"/>
              </a:rPr>
              <a:t>putting</a:t>
            </a:r>
            <a:r>
              <a:rPr sz="2100" spc="-45" dirty="0">
                <a:latin typeface="Myriad Pro"/>
                <a:cs typeface="Arial"/>
              </a:rPr>
              <a:t> </a:t>
            </a:r>
            <a:r>
              <a:rPr sz="2100" dirty="0">
                <a:latin typeface="Myriad Pro"/>
                <a:cs typeface="Arial"/>
              </a:rPr>
              <a:t>a</a:t>
            </a:r>
            <a:r>
              <a:rPr sz="2100" spc="-20" dirty="0">
                <a:latin typeface="Myriad Pro"/>
                <a:cs typeface="Arial"/>
              </a:rPr>
              <a:t> </a:t>
            </a:r>
            <a:r>
              <a:rPr sz="2100" dirty="0">
                <a:latin typeface="Myriad Pro"/>
                <a:cs typeface="Arial"/>
              </a:rPr>
              <a:t>genetically</a:t>
            </a:r>
            <a:r>
              <a:rPr sz="2100" spc="-45" dirty="0">
                <a:latin typeface="Myriad Pro"/>
                <a:cs typeface="Arial"/>
              </a:rPr>
              <a:t> </a:t>
            </a:r>
            <a:r>
              <a:rPr sz="2100" dirty="0">
                <a:latin typeface="Myriad Pro"/>
                <a:cs typeface="Arial"/>
              </a:rPr>
              <a:t>vulnerable</a:t>
            </a:r>
            <a:r>
              <a:rPr sz="2100" spc="-30" dirty="0">
                <a:latin typeface="Myriad Pro"/>
                <a:cs typeface="Arial"/>
              </a:rPr>
              <a:t> </a:t>
            </a:r>
            <a:r>
              <a:rPr sz="2100" dirty="0">
                <a:latin typeface="Myriad Pro"/>
                <a:cs typeface="Arial"/>
              </a:rPr>
              <a:t>person</a:t>
            </a:r>
            <a:r>
              <a:rPr sz="2100" spc="-35" dirty="0">
                <a:latin typeface="Myriad Pro"/>
                <a:cs typeface="Arial"/>
              </a:rPr>
              <a:t> </a:t>
            </a:r>
            <a:r>
              <a:rPr sz="2100" dirty="0">
                <a:latin typeface="Myriad Pro"/>
                <a:cs typeface="Arial"/>
              </a:rPr>
              <a:t>at</a:t>
            </a:r>
            <a:r>
              <a:rPr sz="2100" spc="-20" dirty="0">
                <a:latin typeface="Myriad Pro"/>
                <a:cs typeface="Arial"/>
              </a:rPr>
              <a:t> </a:t>
            </a:r>
            <a:r>
              <a:rPr sz="2100" dirty="0">
                <a:latin typeface="Myriad Pro"/>
                <a:cs typeface="Arial"/>
              </a:rPr>
              <a:t>risk</a:t>
            </a:r>
            <a:r>
              <a:rPr sz="2100" spc="-15" dirty="0">
                <a:latin typeface="Myriad Pro"/>
                <a:cs typeface="Arial"/>
              </a:rPr>
              <a:t> </a:t>
            </a:r>
            <a:r>
              <a:rPr sz="2100" dirty="0">
                <a:latin typeface="Myriad Pro"/>
                <a:cs typeface="Arial"/>
              </a:rPr>
              <a:t>for</a:t>
            </a:r>
            <a:r>
              <a:rPr sz="2100" spc="-15" dirty="0">
                <a:latin typeface="Myriad Pro"/>
                <a:cs typeface="Arial"/>
              </a:rPr>
              <a:t> </a:t>
            </a:r>
            <a:r>
              <a:rPr sz="2100" spc="-10" dirty="0">
                <a:latin typeface="Myriad Pro"/>
                <a:cs typeface="Arial"/>
              </a:rPr>
              <a:t>other </a:t>
            </a:r>
            <a:r>
              <a:rPr sz="2100" dirty="0">
                <a:latin typeface="Myriad Pro"/>
                <a:cs typeface="Arial"/>
              </a:rPr>
              <a:t>risk</a:t>
            </a:r>
            <a:r>
              <a:rPr sz="2100" spc="-10" dirty="0">
                <a:latin typeface="Myriad Pro"/>
                <a:cs typeface="Arial"/>
              </a:rPr>
              <a:t> behaviours.</a:t>
            </a:r>
            <a:endParaRPr sz="2100" dirty="0">
              <a:latin typeface="Myriad Pro"/>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35025" y="318642"/>
            <a:ext cx="8144535" cy="1547090"/>
          </a:xfrm>
          <a:prstGeom prst="rect">
            <a:avLst/>
          </a:prstGeom>
        </p:spPr>
        <p:txBody>
          <a:bodyPr vert="horz" wrap="square" lIns="0" tIns="312928" rIns="0" bIns="0" rtlCol="0">
            <a:spAutoFit/>
          </a:bodyPr>
          <a:lstStyle/>
          <a:p>
            <a:pPr marL="1160145" algn="ctr">
              <a:lnSpc>
                <a:spcPct val="100000"/>
              </a:lnSpc>
              <a:spcBef>
                <a:spcPts val="100"/>
              </a:spcBef>
            </a:pPr>
            <a:r>
              <a:rPr sz="4000" dirty="0">
                <a:latin typeface="Myriad Pro"/>
                <a:cs typeface="Arial"/>
              </a:rPr>
              <a:t>Psychological</a:t>
            </a:r>
            <a:r>
              <a:rPr sz="4000" spc="-5" dirty="0">
                <a:latin typeface="Myriad Pro"/>
                <a:cs typeface="Arial"/>
              </a:rPr>
              <a:t> </a:t>
            </a:r>
            <a:r>
              <a:rPr sz="4000" dirty="0">
                <a:latin typeface="Myriad Pro"/>
                <a:cs typeface="Arial"/>
              </a:rPr>
              <a:t>Influences</a:t>
            </a:r>
            <a:r>
              <a:rPr sz="4000" spc="-25" dirty="0">
                <a:latin typeface="Myriad Pro"/>
                <a:cs typeface="Arial"/>
              </a:rPr>
              <a:t> </a:t>
            </a:r>
            <a:r>
              <a:rPr sz="4000" dirty="0">
                <a:latin typeface="Myriad Pro"/>
                <a:cs typeface="Arial"/>
              </a:rPr>
              <a:t>on</a:t>
            </a:r>
            <a:r>
              <a:rPr sz="4000" spc="-15" dirty="0">
                <a:latin typeface="Myriad Pro"/>
                <a:cs typeface="Arial"/>
              </a:rPr>
              <a:t> </a:t>
            </a:r>
            <a:r>
              <a:rPr sz="4000" spc="-10" dirty="0">
                <a:latin typeface="Myriad Pro"/>
                <a:cs typeface="Arial"/>
              </a:rPr>
              <a:t>Health</a:t>
            </a:r>
            <a:endParaRPr sz="4000" dirty="0">
              <a:latin typeface="Myriad Pro"/>
              <a:cs typeface="Arial"/>
            </a:endParaRPr>
          </a:p>
        </p:txBody>
      </p:sp>
      <p:sp>
        <p:nvSpPr>
          <p:cNvPr id="3" name="object 3"/>
          <p:cNvSpPr txBox="1"/>
          <p:nvPr/>
        </p:nvSpPr>
        <p:spPr>
          <a:xfrm>
            <a:off x="951914" y="1981200"/>
            <a:ext cx="7310755" cy="3524042"/>
          </a:xfrm>
          <a:prstGeom prst="rect">
            <a:avLst/>
          </a:prstGeom>
        </p:spPr>
        <p:txBody>
          <a:bodyPr vert="horz" wrap="square" lIns="0" tIns="12700" rIns="0" bIns="0" rtlCol="0">
            <a:spAutoFit/>
          </a:bodyPr>
          <a:lstStyle/>
          <a:p>
            <a:pPr marL="12065" marR="5080">
              <a:spcBef>
                <a:spcPts val="100"/>
              </a:spcBef>
              <a:tabLst>
                <a:tab pos="354965" algn="l"/>
                <a:tab pos="356235" algn="l"/>
              </a:tabLst>
            </a:pPr>
            <a:r>
              <a:rPr sz="3200" dirty="0">
                <a:latin typeface="Myriad Pro"/>
                <a:cs typeface="Arial"/>
              </a:rPr>
              <a:t>For</a:t>
            </a:r>
            <a:r>
              <a:rPr sz="3200" spc="-15" dirty="0">
                <a:latin typeface="Myriad Pro"/>
                <a:cs typeface="Arial"/>
              </a:rPr>
              <a:t> </a:t>
            </a:r>
            <a:r>
              <a:rPr sz="3200" dirty="0">
                <a:latin typeface="Myriad Pro"/>
                <a:cs typeface="Arial"/>
              </a:rPr>
              <a:t>example,</a:t>
            </a:r>
            <a:r>
              <a:rPr sz="3200" spc="-20" dirty="0">
                <a:latin typeface="Myriad Pro"/>
                <a:cs typeface="Arial"/>
              </a:rPr>
              <a:t> </a:t>
            </a:r>
            <a:r>
              <a:rPr sz="3200" dirty="0">
                <a:latin typeface="Myriad Pro"/>
                <a:cs typeface="Arial"/>
              </a:rPr>
              <a:t>depression</a:t>
            </a:r>
            <a:r>
              <a:rPr sz="3200" spc="-40" dirty="0">
                <a:latin typeface="Myriad Pro"/>
                <a:cs typeface="Arial"/>
              </a:rPr>
              <a:t> </a:t>
            </a:r>
            <a:r>
              <a:rPr sz="3200" dirty="0">
                <a:latin typeface="Myriad Pro"/>
                <a:cs typeface="Arial"/>
              </a:rPr>
              <a:t>on</a:t>
            </a:r>
            <a:r>
              <a:rPr sz="3200" spc="-25" dirty="0">
                <a:latin typeface="Myriad Pro"/>
                <a:cs typeface="Arial"/>
              </a:rPr>
              <a:t> </a:t>
            </a:r>
            <a:r>
              <a:rPr sz="3200" dirty="0">
                <a:latin typeface="Myriad Pro"/>
                <a:cs typeface="Arial"/>
              </a:rPr>
              <a:t>its</a:t>
            </a:r>
            <a:r>
              <a:rPr sz="3200" spc="-15" dirty="0">
                <a:latin typeface="Myriad Pro"/>
                <a:cs typeface="Arial"/>
              </a:rPr>
              <a:t> </a:t>
            </a:r>
            <a:r>
              <a:rPr sz="3200" dirty="0">
                <a:latin typeface="Myriad Pro"/>
                <a:cs typeface="Arial"/>
              </a:rPr>
              <a:t>own</a:t>
            </a:r>
            <a:r>
              <a:rPr sz="3200" spc="-25" dirty="0">
                <a:latin typeface="Myriad Pro"/>
                <a:cs typeface="Arial"/>
              </a:rPr>
              <a:t> </a:t>
            </a:r>
            <a:r>
              <a:rPr sz="3200" dirty="0">
                <a:latin typeface="Myriad Pro"/>
                <a:cs typeface="Arial"/>
              </a:rPr>
              <a:t>may</a:t>
            </a:r>
            <a:r>
              <a:rPr sz="3200" spc="-25" dirty="0">
                <a:latin typeface="Myriad Pro"/>
                <a:cs typeface="Arial"/>
              </a:rPr>
              <a:t> </a:t>
            </a:r>
            <a:r>
              <a:rPr sz="3200" dirty="0">
                <a:latin typeface="Myriad Pro"/>
                <a:cs typeface="Arial"/>
              </a:rPr>
              <a:t>not</a:t>
            </a:r>
            <a:r>
              <a:rPr sz="3200" spc="-20" dirty="0">
                <a:latin typeface="Myriad Pro"/>
                <a:cs typeface="Arial"/>
              </a:rPr>
              <a:t> </a:t>
            </a:r>
            <a:r>
              <a:rPr sz="3200" dirty="0">
                <a:latin typeface="Myriad Pro"/>
                <a:cs typeface="Arial"/>
              </a:rPr>
              <a:t>cause</a:t>
            </a:r>
            <a:r>
              <a:rPr sz="3200" spc="-10" dirty="0">
                <a:latin typeface="Myriad Pro"/>
                <a:cs typeface="Arial"/>
              </a:rPr>
              <a:t> liver </a:t>
            </a:r>
            <a:r>
              <a:rPr sz="3200" dirty="0">
                <a:latin typeface="Myriad Pro"/>
                <a:cs typeface="Arial"/>
              </a:rPr>
              <a:t>problems,</a:t>
            </a:r>
            <a:r>
              <a:rPr sz="3200" spc="-20" dirty="0">
                <a:latin typeface="Myriad Pro"/>
                <a:cs typeface="Arial"/>
              </a:rPr>
              <a:t> </a:t>
            </a:r>
            <a:r>
              <a:rPr sz="3200" dirty="0">
                <a:latin typeface="Myriad Pro"/>
                <a:cs typeface="Arial"/>
              </a:rPr>
              <a:t>but</a:t>
            </a:r>
            <a:r>
              <a:rPr sz="3200" spc="-35" dirty="0">
                <a:latin typeface="Myriad Pro"/>
                <a:cs typeface="Arial"/>
              </a:rPr>
              <a:t> </a:t>
            </a:r>
            <a:r>
              <a:rPr sz="3200" dirty="0">
                <a:latin typeface="Myriad Pro"/>
                <a:cs typeface="Arial"/>
              </a:rPr>
              <a:t>a</a:t>
            </a:r>
            <a:r>
              <a:rPr sz="3200" spc="-15" dirty="0">
                <a:latin typeface="Myriad Pro"/>
                <a:cs typeface="Arial"/>
              </a:rPr>
              <a:t> </a:t>
            </a:r>
            <a:r>
              <a:rPr sz="3200" dirty="0">
                <a:latin typeface="Myriad Pro"/>
                <a:cs typeface="Arial"/>
              </a:rPr>
              <a:t>person</a:t>
            </a:r>
            <a:r>
              <a:rPr sz="3200" spc="-35" dirty="0">
                <a:latin typeface="Myriad Pro"/>
                <a:cs typeface="Arial"/>
              </a:rPr>
              <a:t> </a:t>
            </a:r>
            <a:r>
              <a:rPr sz="3200" dirty="0">
                <a:latin typeface="Myriad Pro"/>
                <a:cs typeface="Arial"/>
              </a:rPr>
              <a:t>with</a:t>
            </a:r>
            <a:r>
              <a:rPr sz="3200" spc="-15" dirty="0">
                <a:latin typeface="Myriad Pro"/>
                <a:cs typeface="Arial"/>
              </a:rPr>
              <a:t> </a:t>
            </a:r>
            <a:r>
              <a:rPr sz="3200" dirty="0">
                <a:latin typeface="Myriad Pro"/>
                <a:cs typeface="Arial"/>
              </a:rPr>
              <a:t>depression</a:t>
            </a:r>
            <a:r>
              <a:rPr sz="3200" spc="-50" dirty="0">
                <a:latin typeface="Myriad Pro"/>
                <a:cs typeface="Arial"/>
              </a:rPr>
              <a:t> </a:t>
            </a:r>
            <a:r>
              <a:rPr sz="3200" dirty="0">
                <a:latin typeface="Myriad Pro"/>
                <a:cs typeface="Arial"/>
              </a:rPr>
              <a:t>may</a:t>
            </a:r>
            <a:r>
              <a:rPr sz="3200" spc="-25" dirty="0">
                <a:latin typeface="Myriad Pro"/>
                <a:cs typeface="Arial"/>
              </a:rPr>
              <a:t> </a:t>
            </a:r>
            <a:r>
              <a:rPr sz="3200" dirty="0">
                <a:latin typeface="Myriad Pro"/>
                <a:cs typeface="Arial"/>
              </a:rPr>
              <a:t>be</a:t>
            </a:r>
            <a:r>
              <a:rPr sz="3200" spc="-30" dirty="0">
                <a:latin typeface="Myriad Pro"/>
                <a:cs typeface="Arial"/>
              </a:rPr>
              <a:t> </a:t>
            </a:r>
            <a:r>
              <a:rPr sz="3200" dirty="0">
                <a:latin typeface="Myriad Pro"/>
                <a:cs typeface="Arial"/>
              </a:rPr>
              <a:t>more</a:t>
            </a:r>
            <a:r>
              <a:rPr sz="3200" spc="-25" dirty="0">
                <a:latin typeface="Myriad Pro"/>
                <a:cs typeface="Arial"/>
              </a:rPr>
              <a:t> </a:t>
            </a:r>
            <a:r>
              <a:rPr sz="3200" spc="-10" dirty="0">
                <a:latin typeface="Myriad Pro"/>
                <a:cs typeface="Arial"/>
              </a:rPr>
              <a:t>likely </a:t>
            </a:r>
            <a:r>
              <a:rPr sz="3200" dirty="0">
                <a:latin typeface="Myriad Pro"/>
                <a:cs typeface="Arial"/>
              </a:rPr>
              <a:t>to</a:t>
            </a:r>
            <a:r>
              <a:rPr sz="3200" spc="-35" dirty="0">
                <a:latin typeface="Myriad Pro"/>
                <a:cs typeface="Arial"/>
              </a:rPr>
              <a:t> </a:t>
            </a:r>
            <a:r>
              <a:rPr sz="3200" dirty="0">
                <a:latin typeface="Myriad Pro"/>
                <a:cs typeface="Arial"/>
              </a:rPr>
              <a:t>abuse</a:t>
            </a:r>
            <a:r>
              <a:rPr sz="3200" spc="-40" dirty="0">
                <a:latin typeface="Myriad Pro"/>
                <a:cs typeface="Arial"/>
              </a:rPr>
              <a:t> </a:t>
            </a:r>
            <a:r>
              <a:rPr sz="3200" dirty="0">
                <a:latin typeface="Myriad Pro"/>
                <a:cs typeface="Arial"/>
              </a:rPr>
              <a:t>alcohol,</a:t>
            </a:r>
            <a:r>
              <a:rPr sz="3200" spc="-45" dirty="0">
                <a:latin typeface="Myriad Pro"/>
                <a:cs typeface="Arial"/>
              </a:rPr>
              <a:t> </a:t>
            </a:r>
            <a:r>
              <a:rPr sz="3200" dirty="0">
                <a:latin typeface="Myriad Pro"/>
                <a:cs typeface="Arial"/>
              </a:rPr>
              <a:t>and,</a:t>
            </a:r>
            <a:r>
              <a:rPr sz="3200" spc="-35" dirty="0">
                <a:latin typeface="Myriad Pro"/>
                <a:cs typeface="Arial"/>
              </a:rPr>
              <a:t> </a:t>
            </a:r>
            <a:r>
              <a:rPr sz="3200" dirty="0">
                <a:latin typeface="Myriad Pro"/>
                <a:cs typeface="Arial"/>
              </a:rPr>
              <a:t>therefore,</a:t>
            </a:r>
            <a:r>
              <a:rPr sz="3200" spc="-30" dirty="0">
                <a:latin typeface="Myriad Pro"/>
                <a:cs typeface="Arial"/>
              </a:rPr>
              <a:t> </a:t>
            </a:r>
            <a:r>
              <a:rPr sz="3200" dirty="0">
                <a:latin typeface="Myriad Pro"/>
                <a:cs typeface="Arial"/>
              </a:rPr>
              <a:t>develop</a:t>
            </a:r>
            <a:r>
              <a:rPr sz="3200" spc="-35" dirty="0">
                <a:latin typeface="Myriad Pro"/>
                <a:cs typeface="Arial"/>
              </a:rPr>
              <a:t> </a:t>
            </a:r>
            <a:r>
              <a:rPr sz="3200" dirty="0">
                <a:latin typeface="Myriad Pro"/>
                <a:cs typeface="Arial"/>
              </a:rPr>
              <a:t>liver</a:t>
            </a:r>
            <a:r>
              <a:rPr sz="3200" spc="-35" dirty="0">
                <a:latin typeface="Myriad Pro"/>
                <a:cs typeface="Arial"/>
              </a:rPr>
              <a:t> </a:t>
            </a:r>
            <a:r>
              <a:rPr sz="3200" spc="-10" dirty="0">
                <a:latin typeface="Myriad Pro"/>
                <a:cs typeface="Arial"/>
              </a:rPr>
              <a:t>damage.</a:t>
            </a:r>
            <a:endParaRPr sz="3200" dirty="0">
              <a:latin typeface="Myriad Pro"/>
              <a:cs typeface="Arial"/>
            </a:endParaRPr>
          </a:p>
          <a:p>
            <a:pPr marL="12065" marR="408940">
              <a:spcBef>
                <a:spcPts val="520"/>
              </a:spcBef>
              <a:tabLst>
                <a:tab pos="354965" algn="l"/>
                <a:tab pos="356235" algn="l"/>
              </a:tabLst>
            </a:pPr>
            <a:r>
              <a:rPr sz="3200" dirty="0">
                <a:latin typeface="Myriad Pro"/>
                <a:cs typeface="Arial"/>
              </a:rPr>
              <a:t>Increased</a:t>
            </a:r>
            <a:r>
              <a:rPr sz="3200" spc="-35" dirty="0">
                <a:latin typeface="Myriad Pro"/>
                <a:cs typeface="Arial"/>
              </a:rPr>
              <a:t> </a:t>
            </a:r>
            <a:r>
              <a:rPr sz="3200" dirty="0">
                <a:latin typeface="Myriad Pro"/>
                <a:cs typeface="Arial"/>
              </a:rPr>
              <a:t>risk-taking</a:t>
            </a:r>
            <a:r>
              <a:rPr sz="3200" spc="-60" dirty="0">
                <a:latin typeface="Myriad Pro"/>
                <a:cs typeface="Arial"/>
              </a:rPr>
              <a:t> </a:t>
            </a:r>
            <a:r>
              <a:rPr sz="3200" dirty="0">
                <a:latin typeface="Myriad Pro"/>
                <a:cs typeface="Arial"/>
              </a:rPr>
              <a:t>leads</a:t>
            </a:r>
            <a:r>
              <a:rPr sz="3200" spc="-20" dirty="0">
                <a:latin typeface="Myriad Pro"/>
                <a:cs typeface="Arial"/>
              </a:rPr>
              <a:t> </a:t>
            </a:r>
            <a:r>
              <a:rPr sz="3200" dirty="0">
                <a:latin typeface="Myriad Pro"/>
                <a:cs typeface="Arial"/>
              </a:rPr>
              <a:t>to</a:t>
            </a:r>
            <a:r>
              <a:rPr sz="3200" spc="-15" dirty="0">
                <a:latin typeface="Myriad Pro"/>
                <a:cs typeface="Arial"/>
              </a:rPr>
              <a:t> </a:t>
            </a:r>
            <a:r>
              <a:rPr sz="3200" dirty="0">
                <a:latin typeface="Myriad Pro"/>
                <a:cs typeface="Arial"/>
              </a:rPr>
              <a:t>an</a:t>
            </a:r>
            <a:r>
              <a:rPr lang="en-GB" sz="3200" dirty="0">
                <a:latin typeface="Myriad Pro"/>
                <a:cs typeface="Arial"/>
              </a:rPr>
              <a:t> increased </a:t>
            </a:r>
            <a:r>
              <a:rPr sz="3200" dirty="0">
                <a:latin typeface="Myriad Pro"/>
                <a:cs typeface="Arial"/>
              </a:rPr>
              <a:t>likelihood</a:t>
            </a:r>
            <a:r>
              <a:rPr sz="3200" spc="-55" dirty="0">
                <a:latin typeface="Myriad Pro"/>
                <a:cs typeface="Arial"/>
              </a:rPr>
              <a:t> </a:t>
            </a:r>
            <a:r>
              <a:rPr sz="3200" spc="-35" dirty="0">
                <a:latin typeface="Myriad Pro"/>
                <a:cs typeface="Arial"/>
              </a:rPr>
              <a:t>of</a:t>
            </a:r>
            <a:r>
              <a:rPr lang="en-GB" sz="3200" spc="-35" dirty="0">
                <a:latin typeface="Myriad Pro"/>
                <a:cs typeface="Arial"/>
              </a:rPr>
              <a:t> </a:t>
            </a:r>
            <a:r>
              <a:rPr sz="3200" spc="-10" dirty="0">
                <a:latin typeface="Myriad Pro"/>
                <a:cs typeface="Arial"/>
              </a:rPr>
              <a:t>disease</a:t>
            </a:r>
            <a:r>
              <a:rPr sz="3200" spc="-10" dirty="0">
                <a:latin typeface="Myriad Pro"/>
                <a:cs typeface="Segoe UI"/>
              </a:rPr>
              <a:t>.</a:t>
            </a:r>
            <a:endParaRPr sz="3200" dirty="0">
              <a:latin typeface="Myriad Pro"/>
              <a:cs typeface="Segoe U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35025" y="318642"/>
            <a:ext cx="8144535" cy="753027"/>
          </a:xfrm>
          <a:prstGeom prst="rect">
            <a:avLst/>
          </a:prstGeom>
        </p:spPr>
        <p:txBody>
          <a:bodyPr vert="horz" wrap="square" lIns="0" tIns="288544" rIns="0" bIns="0" rtlCol="0">
            <a:spAutoFit/>
          </a:bodyPr>
          <a:lstStyle/>
          <a:p>
            <a:pPr marL="1558290">
              <a:lnSpc>
                <a:spcPct val="100000"/>
              </a:lnSpc>
              <a:spcBef>
                <a:spcPts val="100"/>
              </a:spcBef>
            </a:pPr>
            <a:r>
              <a:rPr sz="3000" dirty="0">
                <a:latin typeface="Myriad Pro"/>
                <a:cs typeface="Arial"/>
              </a:rPr>
              <a:t>Social</a:t>
            </a:r>
            <a:r>
              <a:rPr sz="3000" spc="-15" dirty="0">
                <a:latin typeface="Myriad Pro"/>
                <a:cs typeface="Arial"/>
              </a:rPr>
              <a:t> </a:t>
            </a:r>
            <a:r>
              <a:rPr sz="3000" dirty="0">
                <a:latin typeface="Myriad Pro"/>
                <a:cs typeface="Arial"/>
              </a:rPr>
              <a:t>Influences</a:t>
            </a:r>
            <a:r>
              <a:rPr sz="3000" spc="15" dirty="0">
                <a:latin typeface="Myriad Pro"/>
                <a:cs typeface="Arial"/>
              </a:rPr>
              <a:t> </a:t>
            </a:r>
            <a:r>
              <a:rPr sz="3000" dirty="0">
                <a:latin typeface="Myriad Pro"/>
                <a:cs typeface="Arial"/>
              </a:rPr>
              <a:t>on</a:t>
            </a:r>
            <a:r>
              <a:rPr sz="3000" spc="5" dirty="0">
                <a:latin typeface="Myriad Pro"/>
                <a:cs typeface="Arial"/>
              </a:rPr>
              <a:t> </a:t>
            </a:r>
            <a:r>
              <a:rPr sz="3000" spc="-10" dirty="0">
                <a:latin typeface="Myriad Pro"/>
                <a:cs typeface="Arial"/>
              </a:rPr>
              <a:t>Health</a:t>
            </a:r>
            <a:endParaRPr sz="3000" dirty="0">
              <a:latin typeface="Myriad Pro"/>
              <a:cs typeface="Arial"/>
            </a:endParaRPr>
          </a:p>
        </p:txBody>
      </p:sp>
      <p:sp>
        <p:nvSpPr>
          <p:cNvPr id="3" name="object 3"/>
          <p:cNvSpPr txBox="1"/>
          <p:nvPr/>
        </p:nvSpPr>
        <p:spPr>
          <a:xfrm>
            <a:off x="381000" y="1740534"/>
            <a:ext cx="8298560" cy="3613810"/>
          </a:xfrm>
          <a:prstGeom prst="rect">
            <a:avLst/>
          </a:prstGeom>
        </p:spPr>
        <p:txBody>
          <a:bodyPr vert="horz" wrap="square" lIns="0" tIns="12700" rIns="0" bIns="0" rtlCol="0">
            <a:spAutoFit/>
          </a:bodyPr>
          <a:lstStyle/>
          <a:p>
            <a:pPr marL="12065" marR="202565">
              <a:lnSpc>
                <a:spcPct val="100000"/>
              </a:lnSpc>
              <a:spcBef>
                <a:spcPts val="100"/>
              </a:spcBef>
              <a:tabLst>
                <a:tab pos="354965" algn="l"/>
                <a:tab pos="355600" algn="l"/>
              </a:tabLst>
            </a:pPr>
            <a:r>
              <a:rPr sz="2800" dirty="0">
                <a:latin typeface="Myriad Pro"/>
                <a:cs typeface="Arial"/>
              </a:rPr>
              <a:t>Social</a:t>
            </a:r>
            <a:r>
              <a:rPr sz="2800" spc="-5" dirty="0">
                <a:latin typeface="Myriad Pro"/>
                <a:cs typeface="Arial"/>
              </a:rPr>
              <a:t> </a:t>
            </a:r>
            <a:r>
              <a:rPr sz="2800" dirty="0">
                <a:latin typeface="Myriad Pro"/>
                <a:cs typeface="Arial"/>
              </a:rPr>
              <a:t>factors</a:t>
            </a:r>
            <a:r>
              <a:rPr sz="2800" spc="-45" dirty="0">
                <a:latin typeface="Myriad Pro"/>
                <a:cs typeface="Arial"/>
              </a:rPr>
              <a:t> </a:t>
            </a:r>
            <a:r>
              <a:rPr sz="2800" dirty="0">
                <a:latin typeface="Myriad Pro"/>
                <a:cs typeface="Arial"/>
              </a:rPr>
              <a:t>include</a:t>
            </a:r>
            <a:r>
              <a:rPr sz="2800" spc="5" dirty="0">
                <a:latin typeface="Myriad Pro"/>
                <a:cs typeface="Arial"/>
              </a:rPr>
              <a:t> </a:t>
            </a:r>
            <a:r>
              <a:rPr sz="2800" dirty="0">
                <a:latin typeface="Myriad Pro"/>
                <a:cs typeface="Arial"/>
              </a:rPr>
              <a:t>socioeconomic</a:t>
            </a:r>
            <a:r>
              <a:rPr sz="2800" spc="15" dirty="0">
                <a:latin typeface="Myriad Pro"/>
                <a:cs typeface="Arial"/>
              </a:rPr>
              <a:t> </a:t>
            </a:r>
            <a:r>
              <a:rPr sz="2800" spc="-10" dirty="0">
                <a:latin typeface="Myriad Pro"/>
                <a:cs typeface="Arial"/>
              </a:rPr>
              <a:t>status, </a:t>
            </a:r>
            <a:r>
              <a:rPr sz="2800" dirty="0">
                <a:latin typeface="Myriad Pro"/>
                <a:cs typeface="Arial"/>
              </a:rPr>
              <a:t>culture</a:t>
            </a:r>
            <a:r>
              <a:rPr sz="2800" spc="-10" dirty="0">
                <a:latin typeface="Myriad Pro"/>
                <a:cs typeface="Arial"/>
              </a:rPr>
              <a:t> </a:t>
            </a:r>
            <a:r>
              <a:rPr sz="2800" dirty="0">
                <a:latin typeface="Myriad Pro"/>
                <a:cs typeface="Arial"/>
              </a:rPr>
              <a:t>and</a:t>
            </a:r>
            <a:r>
              <a:rPr sz="2800" spc="-45" dirty="0">
                <a:latin typeface="Myriad Pro"/>
                <a:cs typeface="Arial"/>
              </a:rPr>
              <a:t> </a:t>
            </a:r>
            <a:r>
              <a:rPr sz="2800" spc="-10" dirty="0">
                <a:latin typeface="Myriad Pro"/>
                <a:cs typeface="Arial"/>
              </a:rPr>
              <a:t>religion.</a:t>
            </a:r>
            <a:endParaRPr sz="2800" dirty="0">
              <a:latin typeface="Myriad Pro"/>
              <a:cs typeface="Arial"/>
            </a:endParaRPr>
          </a:p>
          <a:p>
            <a:pPr marL="12065" marR="52069">
              <a:lnSpc>
                <a:spcPct val="100000"/>
              </a:lnSpc>
              <a:spcBef>
                <a:spcPts val="575"/>
              </a:spcBef>
              <a:tabLst>
                <a:tab pos="354965" algn="l"/>
                <a:tab pos="355600" algn="l"/>
              </a:tabLst>
            </a:pPr>
            <a:r>
              <a:rPr sz="2800" dirty="0">
                <a:latin typeface="Myriad Pro"/>
                <a:cs typeface="Arial"/>
              </a:rPr>
              <a:t>For</a:t>
            </a:r>
            <a:r>
              <a:rPr sz="2800" spc="-45" dirty="0">
                <a:latin typeface="Myriad Pro"/>
                <a:cs typeface="Arial"/>
              </a:rPr>
              <a:t> </a:t>
            </a:r>
            <a:r>
              <a:rPr sz="2800" dirty="0">
                <a:latin typeface="Myriad Pro"/>
                <a:cs typeface="Arial"/>
              </a:rPr>
              <a:t>instance,</a:t>
            </a:r>
            <a:r>
              <a:rPr sz="2800" spc="-30" dirty="0">
                <a:latin typeface="Myriad Pro"/>
                <a:cs typeface="Arial"/>
              </a:rPr>
              <a:t> </a:t>
            </a:r>
            <a:r>
              <a:rPr sz="2800" dirty="0">
                <a:latin typeface="Myriad Pro"/>
                <a:cs typeface="Arial"/>
              </a:rPr>
              <a:t>losing one’s</a:t>
            </a:r>
            <a:r>
              <a:rPr sz="2800" spc="-20" dirty="0">
                <a:latin typeface="Myriad Pro"/>
                <a:cs typeface="Arial"/>
              </a:rPr>
              <a:t> </a:t>
            </a:r>
            <a:r>
              <a:rPr sz="2800" dirty="0">
                <a:latin typeface="Myriad Pro"/>
                <a:cs typeface="Arial"/>
              </a:rPr>
              <a:t>job</a:t>
            </a:r>
            <a:r>
              <a:rPr sz="2800" spc="-30" dirty="0">
                <a:latin typeface="Myriad Pro"/>
                <a:cs typeface="Arial"/>
              </a:rPr>
              <a:t> </a:t>
            </a:r>
            <a:r>
              <a:rPr sz="2800" dirty="0">
                <a:latin typeface="Myriad Pro"/>
                <a:cs typeface="Arial"/>
              </a:rPr>
              <a:t>or</a:t>
            </a:r>
            <a:r>
              <a:rPr sz="2800" spc="-25" dirty="0">
                <a:latin typeface="Myriad Pro"/>
                <a:cs typeface="Arial"/>
              </a:rPr>
              <a:t> </a:t>
            </a:r>
            <a:r>
              <a:rPr sz="2800" dirty="0">
                <a:latin typeface="Myriad Pro"/>
                <a:cs typeface="Arial"/>
              </a:rPr>
              <a:t>ending</a:t>
            </a:r>
            <a:r>
              <a:rPr sz="2800" spc="-15" dirty="0">
                <a:latin typeface="Myriad Pro"/>
                <a:cs typeface="Arial"/>
              </a:rPr>
              <a:t> </a:t>
            </a:r>
            <a:r>
              <a:rPr sz="2800" spc="-50" dirty="0">
                <a:latin typeface="Myriad Pro"/>
                <a:cs typeface="Arial"/>
              </a:rPr>
              <a:t>a </a:t>
            </a:r>
            <a:r>
              <a:rPr sz="2800" dirty="0">
                <a:latin typeface="Myriad Pro"/>
                <a:cs typeface="Arial"/>
              </a:rPr>
              <a:t>romantic</a:t>
            </a:r>
            <a:r>
              <a:rPr sz="2800" spc="-30" dirty="0">
                <a:latin typeface="Myriad Pro"/>
                <a:cs typeface="Arial"/>
              </a:rPr>
              <a:t> </a:t>
            </a:r>
            <a:r>
              <a:rPr sz="2800" dirty="0">
                <a:latin typeface="Myriad Pro"/>
                <a:cs typeface="Arial"/>
              </a:rPr>
              <a:t>relationship</a:t>
            </a:r>
            <a:r>
              <a:rPr sz="2800" spc="15" dirty="0">
                <a:latin typeface="Myriad Pro"/>
                <a:cs typeface="Arial"/>
              </a:rPr>
              <a:t> </a:t>
            </a:r>
            <a:r>
              <a:rPr sz="2800" dirty="0">
                <a:latin typeface="Myriad Pro"/>
                <a:cs typeface="Arial"/>
              </a:rPr>
              <a:t>may</a:t>
            </a:r>
            <a:r>
              <a:rPr sz="2800" spc="-15" dirty="0">
                <a:latin typeface="Myriad Pro"/>
                <a:cs typeface="Arial"/>
              </a:rPr>
              <a:t> </a:t>
            </a:r>
            <a:r>
              <a:rPr sz="2800" dirty="0">
                <a:latin typeface="Myriad Pro"/>
                <a:cs typeface="Arial"/>
              </a:rPr>
              <a:t>place</a:t>
            </a:r>
            <a:r>
              <a:rPr sz="2800" spc="10" dirty="0">
                <a:latin typeface="Myriad Pro"/>
                <a:cs typeface="Arial"/>
              </a:rPr>
              <a:t> </a:t>
            </a:r>
            <a:r>
              <a:rPr sz="2800" dirty="0">
                <a:latin typeface="Myriad Pro"/>
                <a:cs typeface="Arial"/>
              </a:rPr>
              <a:t>one</a:t>
            </a:r>
            <a:r>
              <a:rPr sz="2800" spc="-25" dirty="0">
                <a:latin typeface="Myriad Pro"/>
                <a:cs typeface="Arial"/>
              </a:rPr>
              <a:t> </a:t>
            </a:r>
            <a:r>
              <a:rPr sz="2800" dirty="0">
                <a:latin typeface="Myriad Pro"/>
                <a:cs typeface="Arial"/>
              </a:rPr>
              <a:t>at</a:t>
            </a:r>
            <a:r>
              <a:rPr sz="2800" spc="-10" dirty="0">
                <a:latin typeface="Myriad Pro"/>
                <a:cs typeface="Arial"/>
              </a:rPr>
              <a:t> </a:t>
            </a:r>
            <a:r>
              <a:rPr sz="2800" dirty="0">
                <a:latin typeface="Myriad Pro"/>
                <a:cs typeface="Arial"/>
              </a:rPr>
              <a:t>risk</a:t>
            </a:r>
            <a:r>
              <a:rPr sz="2800" spc="-10" dirty="0">
                <a:latin typeface="Myriad Pro"/>
                <a:cs typeface="Arial"/>
              </a:rPr>
              <a:t> </a:t>
            </a:r>
            <a:r>
              <a:rPr sz="2800" spc="-25" dirty="0">
                <a:latin typeface="Myriad Pro"/>
                <a:cs typeface="Arial"/>
              </a:rPr>
              <a:t>of </a:t>
            </a:r>
            <a:r>
              <a:rPr sz="2800" dirty="0">
                <a:latin typeface="Myriad Pro"/>
                <a:cs typeface="Arial"/>
              </a:rPr>
              <a:t>stress</a:t>
            </a:r>
            <a:r>
              <a:rPr sz="2800" spc="-20" dirty="0">
                <a:latin typeface="Myriad Pro"/>
                <a:cs typeface="Arial"/>
              </a:rPr>
              <a:t> </a:t>
            </a:r>
            <a:r>
              <a:rPr sz="2800" dirty="0">
                <a:latin typeface="Myriad Pro"/>
                <a:cs typeface="Arial"/>
              </a:rPr>
              <a:t>and</a:t>
            </a:r>
            <a:r>
              <a:rPr sz="2800" spc="-15" dirty="0">
                <a:latin typeface="Myriad Pro"/>
                <a:cs typeface="Arial"/>
              </a:rPr>
              <a:t> </a:t>
            </a:r>
            <a:r>
              <a:rPr sz="2800" spc="-10" dirty="0">
                <a:latin typeface="Myriad Pro"/>
                <a:cs typeface="Arial"/>
              </a:rPr>
              <a:t>illness.</a:t>
            </a:r>
            <a:endParaRPr sz="2800" dirty="0">
              <a:latin typeface="Myriad Pro"/>
              <a:cs typeface="Arial"/>
            </a:endParaRPr>
          </a:p>
          <a:p>
            <a:pPr marL="12065" marR="5080" algn="just">
              <a:lnSpc>
                <a:spcPct val="100000"/>
              </a:lnSpc>
              <a:spcBef>
                <a:spcPts val="580"/>
              </a:spcBef>
              <a:tabLst>
                <a:tab pos="355600" algn="l"/>
              </a:tabLst>
            </a:pPr>
            <a:r>
              <a:rPr sz="2800" dirty="0">
                <a:latin typeface="Myriad Pro"/>
                <a:cs typeface="Arial"/>
              </a:rPr>
              <a:t>Such</a:t>
            </a:r>
            <a:r>
              <a:rPr sz="2800" spc="-25" dirty="0">
                <a:latin typeface="Myriad Pro"/>
                <a:cs typeface="Arial"/>
              </a:rPr>
              <a:t> </a:t>
            </a:r>
            <a:r>
              <a:rPr sz="2800" dirty="0">
                <a:latin typeface="Myriad Pro"/>
                <a:cs typeface="Arial"/>
              </a:rPr>
              <a:t>life</a:t>
            </a:r>
            <a:r>
              <a:rPr sz="2800" spc="-10" dirty="0">
                <a:latin typeface="Myriad Pro"/>
                <a:cs typeface="Arial"/>
              </a:rPr>
              <a:t> </a:t>
            </a:r>
            <a:r>
              <a:rPr sz="2800" dirty="0">
                <a:latin typeface="Myriad Pro"/>
                <a:cs typeface="Arial"/>
              </a:rPr>
              <a:t>events</a:t>
            </a:r>
            <a:r>
              <a:rPr sz="2800" spc="-20" dirty="0">
                <a:latin typeface="Myriad Pro"/>
                <a:cs typeface="Arial"/>
              </a:rPr>
              <a:t> </a:t>
            </a:r>
            <a:r>
              <a:rPr sz="2800" dirty="0">
                <a:latin typeface="Myriad Pro"/>
                <a:cs typeface="Arial"/>
              </a:rPr>
              <a:t>may</a:t>
            </a:r>
            <a:r>
              <a:rPr sz="2800" spc="-25" dirty="0">
                <a:latin typeface="Myriad Pro"/>
                <a:cs typeface="Arial"/>
              </a:rPr>
              <a:t> </a:t>
            </a:r>
            <a:r>
              <a:rPr sz="2800" dirty="0">
                <a:latin typeface="Myriad Pro"/>
                <a:cs typeface="Arial"/>
              </a:rPr>
              <a:t>predispose an</a:t>
            </a:r>
            <a:r>
              <a:rPr sz="2800" spc="-10" dirty="0">
                <a:latin typeface="Myriad Pro"/>
                <a:cs typeface="Arial"/>
              </a:rPr>
              <a:t> individual </a:t>
            </a:r>
            <a:r>
              <a:rPr sz="2800" dirty="0">
                <a:latin typeface="Myriad Pro"/>
                <a:cs typeface="Arial"/>
              </a:rPr>
              <a:t>to</a:t>
            </a:r>
            <a:r>
              <a:rPr sz="2800" spc="-55" dirty="0">
                <a:latin typeface="Myriad Pro"/>
                <a:cs typeface="Arial"/>
              </a:rPr>
              <a:t> </a:t>
            </a:r>
            <a:r>
              <a:rPr sz="2800" dirty="0">
                <a:latin typeface="Myriad Pro"/>
                <a:cs typeface="Arial"/>
              </a:rPr>
              <a:t>developing depression,</a:t>
            </a:r>
            <a:r>
              <a:rPr sz="2800" spc="-15" dirty="0">
                <a:latin typeface="Myriad Pro"/>
                <a:cs typeface="Arial"/>
              </a:rPr>
              <a:t> </a:t>
            </a:r>
            <a:r>
              <a:rPr sz="2800" dirty="0">
                <a:latin typeface="Myriad Pro"/>
                <a:cs typeface="Arial"/>
              </a:rPr>
              <a:t>which</a:t>
            </a:r>
            <a:r>
              <a:rPr sz="2800" spc="-40" dirty="0">
                <a:latin typeface="Myriad Pro"/>
                <a:cs typeface="Arial"/>
              </a:rPr>
              <a:t> </a:t>
            </a:r>
            <a:r>
              <a:rPr sz="2800" spc="-10" dirty="0">
                <a:latin typeface="Myriad Pro"/>
                <a:cs typeface="Arial"/>
              </a:rPr>
              <a:t>may,</a:t>
            </a:r>
            <a:r>
              <a:rPr sz="2800" spc="-45" dirty="0">
                <a:latin typeface="Myriad Pro"/>
                <a:cs typeface="Arial"/>
              </a:rPr>
              <a:t> </a:t>
            </a:r>
            <a:r>
              <a:rPr sz="2800" dirty="0">
                <a:latin typeface="Myriad Pro"/>
                <a:cs typeface="Arial"/>
              </a:rPr>
              <a:t>in</a:t>
            </a:r>
            <a:r>
              <a:rPr sz="2800" spc="-45" dirty="0">
                <a:latin typeface="Myriad Pro"/>
                <a:cs typeface="Arial"/>
              </a:rPr>
              <a:t> </a:t>
            </a:r>
            <a:r>
              <a:rPr sz="2800" spc="-10" dirty="0">
                <a:latin typeface="Myriad Pro"/>
                <a:cs typeface="Arial"/>
              </a:rPr>
              <a:t>turn, </a:t>
            </a:r>
            <a:r>
              <a:rPr sz="2800" dirty="0">
                <a:latin typeface="Myriad Pro"/>
                <a:cs typeface="Arial"/>
              </a:rPr>
              <a:t>contribute</a:t>
            </a:r>
            <a:r>
              <a:rPr sz="2800" spc="-25" dirty="0">
                <a:latin typeface="Myriad Pro"/>
                <a:cs typeface="Arial"/>
              </a:rPr>
              <a:t> </a:t>
            </a:r>
            <a:r>
              <a:rPr sz="2800" dirty="0">
                <a:latin typeface="Myriad Pro"/>
                <a:cs typeface="Arial"/>
              </a:rPr>
              <a:t>to</a:t>
            </a:r>
            <a:r>
              <a:rPr sz="2800" spc="-25" dirty="0">
                <a:latin typeface="Myriad Pro"/>
                <a:cs typeface="Arial"/>
              </a:rPr>
              <a:t> </a:t>
            </a:r>
            <a:r>
              <a:rPr sz="2800" dirty="0">
                <a:latin typeface="Myriad Pro"/>
                <a:cs typeface="Arial"/>
              </a:rPr>
              <a:t>physical health </a:t>
            </a:r>
            <a:r>
              <a:rPr sz="2800" spc="-10" dirty="0">
                <a:latin typeface="Myriad Pro"/>
                <a:cs typeface="Arial"/>
              </a:rPr>
              <a:t>problems</a:t>
            </a:r>
            <a:r>
              <a:rPr sz="2400" spc="-10" dirty="0">
                <a:latin typeface="Myriad Pro"/>
                <a:cs typeface="Arial"/>
              </a:rPr>
              <a:t>.</a:t>
            </a:r>
            <a:endParaRPr sz="2400" dirty="0">
              <a:latin typeface="Myriad Pro"/>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35025" y="318642"/>
            <a:ext cx="8144535" cy="753027"/>
          </a:xfrm>
          <a:prstGeom prst="rect">
            <a:avLst/>
          </a:prstGeom>
        </p:spPr>
        <p:txBody>
          <a:bodyPr vert="horz" wrap="square" lIns="0" tIns="288544" rIns="0" bIns="0" rtlCol="0">
            <a:spAutoFit/>
          </a:bodyPr>
          <a:lstStyle/>
          <a:p>
            <a:pPr marL="1558290">
              <a:lnSpc>
                <a:spcPct val="100000"/>
              </a:lnSpc>
              <a:spcBef>
                <a:spcPts val="100"/>
              </a:spcBef>
            </a:pPr>
            <a:r>
              <a:rPr sz="3000" dirty="0">
                <a:latin typeface="Myriad Pro"/>
                <a:cs typeface="Arial"/>
              </a:rPr>
              <a:t>Social</a:t>
            </a:r>
            <a:r>
              <a:rPr sz="3000" spc="-15" dirty="0">
                <a:latin typeface="Myriad Pro"/>
                <a:cs typeface="Arial"/>
              </a:rPr>
              <a:t> </a:t>
            </a:r>
            <a:r>
              <a:rPr sz="3000" dirty="0">
                <a:latin typeface="Myriad Pro"/>
                <a:cs typeface="Arial"/>
              </a:rPr>
              <a:t>Influences</a:t>
            </a:r>
            <a:r>
              <a:rPr sz="3000" spc="15" dirty="0">
                <a:latin typeface="Myriad Pro"/>
                <a:cs typeface="Arial"/>
              </a:rPr>
              <a:t> </a:t>
            </a:r>
            <a:r>
              <a:rPr sz="3000" dirty="0">
                <a:latin typeface="Myriad Pro"/>
                <a:cs typeface="Arial"/>
              </a:rPr>
              <a:t>on</a:t>
            </a:r>
            <a:r>
              <a:rPr sz="3000" spc="5" dirty="0">
                <a:latin typeface="Myriad Pro"/>
                <a:cs typeface="Arial"/>
              </a:rPr>
              <a:t> </a:t>
            </a:r>
            <a:r>
              <a:rPr sz="3000" spc="-10" dirty="0">
                <a:latin typeface="Myriad Pro"/>
                <a:cs typeface="Arial"/>
              </a:rPr>
              <a:t>Health</a:t>
            </a:r>
            <a:endParaRPr sz="3000" dirty="0">
              <a:latin typeface="Myriad Pro"/>
              <a:cs typeface="Arial"/>
            </a:endParaRPr>
          </a:p>
        </p:txBody>
      </p:sp>
      <p:sp>
        <p:nvSpPr>
          <p:cNvPr id="3" name="object 3"/>
          <p:cNvSpPr txBox="1"/>
          <p:nvPr/>
        </p:nvSpPr>
        <p:spPr>
          <a:xfrm>
            <a:off x="535940" y="1626234"/>
            <a:ext cx="7602220" cy="3824124"/>
          </a:xfrm>
          <a:prstGeom prst="rect">
            <a:avLst/>
          </a:prstGeom>
        </p:spPr>
        <p:txBody>
          <a:bodyPr vert="horz" wrap="square" lIns="0" tIns="12700" rIns="0" bIns="0" rtlCol="0">
            <a:spAutoFit/>
          </a:bodyPr>
          <a:lstStyle/>
          <a:p>
            <a:pPr marL="12065" marR="5080">
              <a:lnSpc>
                <a:spcPct val="100000"/>
              </a:lnSpc>
              <a:spcBef>
                <a:spcPts val="100"/>
              </a:spcBef>
              <a:tabLst>
                <a:tab pos="355600" algn="l"/>
                <a:tab pos="356235" algn="l"/>
              </a:tabLst>
            </a:pPr>
            <a:r>
              <a:rPr sz="2100" dirty="0">
                <a:latin typeface="Myriad Pro"/>
                <a:cs typeface="Arial"/>
              </a:rPr>
              <a:t>The</a:t>
            </a:r>
            <a:r>
              <a:rPr sz="2100" spc="-20" dirty="0">
                <a:latin typeface="Myriad Pro"/>
                <a:cs typeface="Arial"/>
              </a:rPr>
              <a:t> </a:t>
            </a:r>
            <a:r>
              <a:rPr sz="2100" dirty="0">
                <a:latin typeface="Myriad Pro"/>
                <a:cs typeface="Arial"/>
              </a:rPr>
              <a:t>impact</a:t>
            </a:r>
            <a:r>
              <a:rPr sz="2100" spc="-10" dirty="0">
                <a:latin typeface="Myriad Pro"/>
                <a:cs typeface="Arial"/>
              </a:rPr>
              <a:t> </a:t>
            </a:r>
            <a:r>
              <a:rPr sz="2100" dirty="0">
                <a:latin typeface="Myriad Pro"/>
                <a:cs typeface="Arial"/>
              </a:rPr>
              <a:t>of</a:t>
            </a:r>
            <a:r>
              <a:rPr sz="2100" spc="-20" dirty="0">
                <a:latin typeface="Myriad Pro"/>
                <a:cs typeface="Arial"/>
              </a:rPr>
              <a:t> </a:t>
            </a:r>
            <a:r>
              <a:rPr sz="2100" dirty="0">
                <a:latin typeface="Myriad Pro"/>
                <a:cs typeface="Arial"/>
              </a:rPr>
              <a:t>social</a:t>
            </a:r>
            <a:r>
              <a:rPr sz="2100" spc="-25" dirty="0">
                <a:latin typeface="Myriad Pro"/>
                <a:cs typeface="Arial"/>
              </a:rPr>
              <a:t> </a:t>
            </a:r>
            <a:r>
              <a:rPr sz="2100" dirty="0">
                <a:latin typeface="Myriad Pro"/>
                <a:cs typeface="Arial"/>
              </a:rPr>
              <a:t>factors</a:t>
            </a:r>
            <a:r>
              <a:rPr sz="2100" spc="-10" dirty="0">
                <a:latin typeface="Myriad Pro"/>
                <a:cs typeface="Arial"/>
              </a:rPr>
              <a:t> </a:t>
            </a:r>
            <a:r>
              <a:rPr sz="2100" dirty="0">
                <a:latin typeface="Myriad Pro"/>
                <a:cs typeface="Arial"/>
              </a:rPr>
              <a:t>is</a:t>
            </a:r>
            <a:r>
              <a:rPr sz="2100" spc="-15" dirty="0">
                <a:latin typeface="Myriad Pro"/>
                <a:cs typeface="Arial"/>
              </a:rPr>
              <a:t> </a:t>
            </a:r>
            <a:r>
              <a:rPr sz="2100" dirty="0">
                <a:latin typeface="Myriad Pro"/>
                <a:cs typeface="Arial"/>
              </a:rPr>
              <a:t>widely</a:t>
            </a:r>
            <a:r>
              <a:rPr sz="2100" spc="-25" dirty="0">
                <a:latin typeface="Myriad Pro"/>
                <a:cs typeface="Arial"/>
              </a:rPr>
              <a:t> </a:t>
            </a:r>
            <a:r>
              <a:rPr sz="2100" dirty="0">
                <a:latin typeface="Myriad Pro"/>
                <a:cs typeface="Arial"/>
              </a:rPr>
              <a:t>recognised</a:t>
            </a:r>
            <a:r>
              <a:rPr sz="2100" spc="-25" dirty="0">
                <a:latin typeface="Myriad Pro"/>
                <a:cs typeface="Arial"/>
              </a:rPr>
              <a:t> </a:t>
            </a:r>
            <a:r>
              <a:rPr sz="2100" dirty="0">
                <a:latin typeface="Myriad Pro"/>
                <a:cs typeface="Arial"/>
              </a:rPr>
              <a:t>in</a:t>
            </a:r>
            <a:r>
              <a:rPr sz="2100" spc="-20" dirty="0">
                <a:latin typeface="Myriad Pro"/>
                <a:cs typeface="Arial"/>
              </a:rPr>
              <a:t> </a:t>
            </a:r>
            <a:r>
              <a:rPr sz="2100" spc="-10" dirty="0">
                <a:latin typeface="Myriad Pro"/>
                <a:cs typeface="Arial"/>
              </a:rPr>
              <a:t>mental </a:t>
            </a:r>
            <a:r>
              <a:rPr sz="2100" dirty="0">
                <a:latin typeface="Myriad Pro"/>
                <a:cs typeface="Arial"/>
              </a:rPr>
              <a:t>disorders</a:t>
            </a:r>
            <a:r>
              <a:rPr sz="2100" spc="-40" dirty="0">
                <a:latin typeface="Myriad Pro"/>
                <a:cs typeface="Arial"/>
              </a:rPr>
              <a:t> </a:t>
            </a:r>
            <a:r>
              <a:rPr sz="2100" dirty="0">
                <a:latin typeface="Myriad Pro"/>
                <a:cs typeface="Arial"/>
              </a:rPr>
              <a:t>like</a:t>
            </a:r>
            <a:r>
              <a:rPr sz="2100" spc="-55" dirty="0">
                <a:latin typeface="Myriad Pro"/>
                <a:cs typeface="Arial"/>
              </a:rPr>
              <a:t> </a:t>
            </a:r>
            <a:r>
              <a:rPr sz="2100" dirty="0">
                <a:latin typeface="Myriad Pro"/>
                <a:cs typeface="Arial"/>
              </a:rPr>
              <a:t>anorexia</a:t>
            </a:r>
            <a:r>
              <a:rPr sz="2100" spc="-35" dirty="0">
                <a:latin typeface="Myriad Pro"/>
                <a:cs typeface="Arial"/>
              </a:rPr>
              <a:t> </a:t>
            </a:r>
            <a:r>
              <a:rPr sz="2100" dirty="0">
                <a:latin typeface="Myriad Pro"/>
                <a:cs typeface="Arial"/>
              </a:rPr>
              <a:t>nervosa</a:t>
            </a:r>
            <a:r>
              <a:rPr sz="2100" spc="-30" dirty="0">
                <a:latin typeface="Myriad Pro"/>
                <a:cs typeface="Arial"/>
              </a:rPr>
              <a:t> </a:t>
            </a:r>
            <a:r>
              <a:rPr sz="2100" dirty="0">
                <a:latin typeface="Myriad Pro"/>
                <a:cs typeface="Arial"/>
              </a:rPr>
              <a:t>(a</a:t>
            </a:r>
            <a:r>
              <a:rPr sz="2100" spc="-40" dirty="0">
                <a:latin typeface="Myriad Pro"/>
                <a:cs typeface="Arial"/>
              </a:rPr>
              <a:t> </a:t>
            </a:r>
            <a:r>
              <a:rPr sz="2100" dirty="0">
                <a:latin typeface="Myriad Pro"/>
                <a:cs typeface="Arial"/>
              </a:rPr>
              <a:t>disorder</a:t>
            </a:r>
            <a:r>
              <a:rPr sz="2100" spc="-45" dirty="0">
                <a:latin typeface="Myriad Pro"/>
                <a:cs typeface="Arial"/>
              </a:rPr>
              <a:t> </a:t>
            </a:r>
            <a:r>
              <a:rPr sz="2100" dirty="0">
                <a:latin typeface="Myriad Pro"/>
                <a:cs typeface="Arial"/>
              </a:rPr>
              <a:t>characterised</a:t>
            </a:r>
            <a:r>
              <a:rPr sz="2100" spc="-55" dirty="0">
                <a:latin typeface="Myriad Pro"/>
                <a:cs typeface="Arial"/>
              </a:rPr>
              <a:t> </a:t>
            </a:r>
            <a:r>
              <a:rPr sz="2100" spc="-25" dirty="0">
                <a:latin typeface="Myriad Pro"/>
                <a:cs typeface="Arial"/>
              </a:rPr>
              <a:t>by </a:t>
            </a:r>
            <a:r>
              <a:rPr sz="2100" dirty="0">
                <a:latin typeface="Myriad Pro"/>
                <a:cs typeface="Arial"/>
              </a:rPr>
              <a:t>excessive</a:t>
            </a:r>
            <a:r>
              <a:rPr sz="2100" spc="-45" dirty="0">
                <a:latin typeface="Myriad Pro"/>
                <a:cs typeface="Arial"/>
              </a:rPr>
              <a:t> </a:t>
            </a:r>
            <a:r>
              <a:rPr sz="2100" dirty="0">
                <a:latin typeface="Myriad Pro"/>
                <a:cs typeface="Arial"/>
              </a:rPr>
              <a:t>and</a:t>
            </a:r>
            <a:r>
              <a:rPr sz="2100" spc="-40" dirty="0">
                <a:latin typeface="Myriad Pro"/>
                <a:cs typeface="Arial"/>
              </a:rPr>
              <a:t> </a:t>
            </a:r>
            <a:r>
              <a:rPr sz="2100" dirty="0">
                <a:latin typeface="Myriad Pro"/>
                <a:cs typeface="Arial"/>
              </a:rPr>
              <a:t>purposeful</a:t>
            </a:r>
            <a:r>
              <a:rPr sz="2100" spc="-30" dirty="0">
                <a:latin typeface="Myriad Pro"/>
                <a:cs typeface="Arial"/>
              </a:rPr>
              <a:t> </a:t>
            </a:r>
            <a:r>
              <a:rPr sz="2100" dirty="0">
                <a:latin typeface="Myriad Pro"/>
                <a:cs typeface="Arial"/>
              </a:rPr>
              <a:t>weight</a:t>
            </a:r>
            <a:r>
              <a:rPr sz="2100" spc="-35" dirty="0">
                <a:latin typeface="Myriad Pro"/>
                <a:cs typeface="Arial"/>
              </a:rPr>
              <a:t> </a:t>
            </a:r>
            <a:r>
              <a:rPr sz="2100" dirty="0">
                <a:latin typeface="Myriad Pro"/>
                <a:cs typeface="Arial"/>
              </a:rPr>
              <a:t>loss</a:t>
            </a:r>
            <a:r>
              <a:rPr sz="2100" spc="-35" dirty="0">
                <a:latin typeface="Myriad Pro"/>
                <a:cs typeface="Arial"/>
              </a:rPr>
              <a:t> </a:t>
            </a:r>
            <a:r>
              <a:rPr sz="2100" dirty="0">
                <a:latin typeface="Myriad Pro"/>
                <a:cs typeface="Arial"/>
              </a:rPr>
              <a:t>despite</a:t>
            </a:r>
            <a:r>
              <a:rPr sz="2100" spc="-40" dirty="0">
                <a:latin typeface="Myriad Pro"/>
                <a:cs typeface="Arial"/>
              </a:rPr>
              <a:t> </a:t>
            </a:r>
            <a:r>
              <a:rPr sz="2100" dirty="0">
                <a:latin typeface="Myriad Pro"/>
                <a:cs typeface="Arial"/>
              </a:rPr>
              <a:t>evidence</a:t>
            </a:r>
            <a:r>
              <a:rPr sz="2100" spc="-25" dirty="0">
                <a:latin typeface="Myriad Pro"/>
                <a:cs typeface="Arial"/>
              </a:rPr>
              <a:t> </a:t>
            </a:r>
            <a:r>
              <a:rPr sz="2100" dirty="0">
                <a:latin typeface="Myriad Pro"/>
                <a:cs typeface="Arial"/>
              </a:rPr>
              <a:t>of</a:t>
            </a:r>
            <a:r>
              <a:rPr sz="2100" spc="-20" dirty="0">
                <a:latin typeface="Myriad Pro"/>
                <a:cs typeface="Arial"/>
              </a:rPr>
              <a:t> </a:t>
            </a:r>
            <a:r>
              <a:rPr sz="2100" spc="-25" dirty="0">
                <a:latin typeface="Myriad Pro"/>
                <a:cs typeface="Arial"/>
              </a:rPr>
              <a:t>low </a:t>
            </a:r>
            <a:r>
              <a:rPr sz="2100" dirty="0">
                <a:latin typeface="Myriad Pro"/>
                <a:cs typeface="Arial"/>
              </a:rPr>
              <a:t>body</a:t>
            </a:r>
            <a:r>
              <a:rPr sz="2100" spc="-40" dirty="0">
                <a:latin typeface="Myriad Pro"/>
                <a:cs typeface="Arial"/>
              </a:rPr>
              <a:t> </a:t>
            </a:r>
            <a:r>
              <a:rPr sz="2100" spc="-10" dirty="0">
                <a:latin typeface="Myriad Pro"/>
                <a:cs typeface="Arial"/>
              </a:rPr>
              <a:t>weight).</a:t>
            </a:r>
            <a:endParaRPr sz="2100" dirty="0">
              <a:latin typeface="Myriad Pro"/>
              <a:cs typeface="Arial"/>
            </a:endParaRPr>
          </a:p>
          <a:p>
            <a:pPr marL="12065" marR="430530">
              <a:lnSpc>
                <a:spcPct val="100000"/>
              </a:lnSpc>
              <a:spcBef>
                <a:spcPts val="505"/>
              </a:spcBef>
              <a:tabLst>
                <a:tab pos="355600" algn="l"/>
                <a:tab pos="356235" algn="l"/>
              </a:tabLst>
            </a:pPr>
            <a:r>
              <a:rPr sz="2100" dirty="0">
                <a:latin typeface="Myriad Pro"/>
                <a:cs typeface="Arial"/>
              </a:rPr>
              <a:t>The</a:t>
            </a:r>
            <a:r>
              <a:rPr sz="2100" spc="-35" dirty="0">
                <a:latin typeface="Myriad Pro"/>
                <a:cs typeface="Arial"/>
              </a:rPr>
              <a:t> </a:t>
            </a:r>
            <a:r>
              <a:rPr sz="2100" dirty="0">
                <a:latin typeface="Myriad Pro"/>
                <a:cs typeface="Arial"/>
              </a:rPr>
              <a:t>fashion</a:t>
            </a:r>
            <a:r>
              <a:rPr sz="2100" spc="-40" dirty="0">
                <a:latin typeface="Myriad Pro"/>
                <a:cs typeface="Arial"/>
              </a:rPr>
              <a:t> </a:t>
            </a:r>
            <a:r>
              <a:rPr sz="2100" dirty="0">
                <a:latin typeface="Myriad Pro"/>
                <a:cs typeface="Arial"/>
              </a:rPr>
              <a:t>industry</a:t>
            </a:r>
            <a:r>
              <a:rPr sz="2100" spc="-20" dirty="0">
                <a:latin typeface="Myriad Pro"/>
                <a:cs typeface="Arial"/>
              </a:rPr>
              <a:t> </a:t>
            </a:r>
            <a:r>
              <a:rPr sz="2100" dirty="0">
                <a:latin typeface="Myriad Pro"/>
                <a:cs typeface="Arial"/>
              </a:rPr>
              <a:t>and</a:t>
            </a:r>
            <a:r>
              <a:rPr sz="2100" spc="-25" dirty="0">
                <a:latin typeface="Myriad Pro"/>
                <a:cs typeface="Arial"/>
              </a:rPr>
              <a:t> </a:t>
            </a:r>
            <a:r>
              <a:rPr sz="2100" dirty="0">
                <a:latin typeface="Myriad Pro"/>
                <a:cs typeface="Arial"/>
              </a:rPr>
              <a:t>the</a:t>
            </a:r>
            <a:r>
              <a:rPr sz="2100" spc="-15" dirty="0">
                <a:latin typeface="Myriad Pro"/>
                <a:cs typeface="Arial"/>
              </a:rPr>
              <a:t> </a:t>
            </a:r>
            <a:r>
              <a:rPr sz="2100" dirty="0">
                <a:latin typeface="Myriad Pro"/>
                <a:cs typeface="Arial"/>
              </a:rPr>
              <a:t>media</a:t>
            </a:r>
            <a:r>
              <a:rPr sz="2100" spc="-25" dirty="0">
                <a:latin typeface="Myriad Pro"/>
                <a:cs typeface="Arial"/>
              </a:rPr>
              <a:t> </a:t>
            </a:r>
            <a:r>
              <a:rPr sz="2100" dirty="0">
                <a:latin typeface="Myriad Pro"/>
                <a:cs typeface="Arial"/>
              </a:rPr>
              <a:t>promote</a:t>
            </a:r>
            <a:r>
              <a:rPr sz="2100" spc="-15" dirty="0">
                <a:latin typeface="Myriad Pro"/>
                <a:cs typeface="Arial"/>
              </a:rPr>
              <a:t> </a:t>
            </a:r>
            <a:r>
              <a:rPr sz="2100" dirty="0">
                <a:latin typeface="Myriad Pro"/>
                <a:cs typeface="Arial"/>
              </a:rPr>
              <a:t>an</a:t>
            </a:r>
            <a:r>
              <a:rPr sz="2100" spc="-25" dirty="0">
                <a:latin typeface="Myriad Pro"/>
                <a:cs typeface="Arial"/>
              </a:rPr>
              <a:t> </a:t>
            </a:r>
            <a:r>
              <a:rPr sz="2100" spc="-10" dirty="0">
                <a:latin typeface="Myriad Pro"/>
                <a:cs typeface="Arial"/>
              </a:rPr>
              <a:t>unhealthy </a:t>
            </a:r>
            <a:r>
              <a:rPr sz="2100" dirty="0">
                <a:latin typeface="Myriad Pro"/>
                <a:cs typeface="Arial"/>
              </a:rPr>
              <a:t>standard</a:t>
            </a:r>
            <a:r>
              <a:rPr sz="2100" spc="-45" dirty="0">
                <a:latin typeface="Myriad Pro"/>
                <a:cs typeface="Arial"/>
              </a:rPr>
              <a:t> </a:t>
            </a:r>
            <a:r>
              <a:rPr sz="2100" dirty="0">
                <a:latin typeface="Myriad Pro"/>
                <a:cs typeface="Arial"/>
              </a:rPr>
              <a:t>of</a:t>
            </a:r>
            <a:r>
              <a:rPr sz="2100" spc="-25" dirty="0">
                <a:latin typeface="Myriad Pro"/>
                <a:cs typeface="Arial"/>
              </a:rPr>
              <a:t> </a:t>
            </a:r>
            <a:r>
              <a:rPr sz="2100" dirty="0">
                <a:latin typeface="Myriad Pro"/>
                <a:cs typeface="Arial"/>
              </a:rPr>
              <a:t>beauty</a:t>
            </a:r>
            <a:r>
              <a:rPr sz="2100" spc="-15" dirty="0">
                <a:latin typeface="Myriad Pro"/>
                <a:cs typeface="Arial"/>
              </a:rPr>
              <a:t> </a:t>
            </a:r>
            <a:r>
              <a:rPr sz="2100" dirty="0">
                <a:latin typeface="Myriad Pro"/>
                <a:cs typeface="Arial"/>
              </a:rPr>
              <a:t>that</a:t>
            </a:r>
            <a:r>
              <a:rPr sz="2100" spc="-20" dirty="0">
                <a:latin typeface="Myriad Pro"/>
                <a:cs typeface="Arial"/>
              </a:rPr>
              <a:t> </a:t>
            </a:r>
            <a:r>
              <a:rPr sz="2100" dirty="0">
                <a:latin typeface="Myriad Pro"/>
                <a:cs typeface="Arial"/>
              </a:rPr>
              <a:t>emphasises</a:t>
            </a:r>
            <a:r>
              <a:rPr sz="2100" spc="-30" dirty="0">
                <a:latin typeface="Myriad Pro"/>
                <a:cs typeface="Arial"/>
              </a:rPr>
              <a:t> </a:t>
            </a:r>
            <a:r>
              <a:rPr sz="2100" dirty="0">
                <a:latin typeface="Myriad Pro"/>
                <a:cs typeface="Arial"/>
              </a:rPr>
              <a:t>thinness</a:t>
            </a:r>
            <a:r>
              <a:rPr sz="2100" spc="-30" dirty="0">
                <a:latin typeface="Myriad Pro"/>
                <a:cs typeface="Arial"/>
              </a:rPr>
              <a:t> </a:t>
            </a:r>
            <a:r>
              <a:rPr sz="2100" dirty="0">
                <a:latin typeface="Myriad Pro"/>
                <a:cs typeface="Arial"/>
              </a:rPr>
              <a:t>over</a:t>
            </a:r>
            <a:r>
              <a:rPr sz="2100" spc="-25" dirty="0">
                <a:latin typeface="Myriad Pro"/>
                <a:cs typeface="Arial"/>
              </a:rPr>
              <a:t> </a:t>
            </a:r>
            <a:r>
              <a:rPr sz="2100" spc="-10" dirty="0">
                <a:latin typeface="Myriad Pro"/>
                <a:cs typeface="Arial"/>
              </a:rPr>
              <a:t>health.</a:t>
            </a:r>
            <a:endParaRPr sz="2100" dirty="0">
              <a:latin typeface="Myriad Pro"/>
              <a:cs typeface="Arial"/>
            </a:endParaRPr>
          </a:p>
          <a:p>
            <a:pPr marL="12065">
              <a:lnSpc>
                <a:spcPct val="100000"/>
              </a:lnSpc>
              <a:spcBef>
                <a:spcPts val="505"/>
              </a:spcBef>
              <a:tabLst>
                <a:tab pos="355600" algn="l"/>
                <a:tab pos="356235" algn="l"/>
              </a:tabLst>
            </a:pPr>
            <a:r>
              <a:rPr sz="2100" dirty="0">
                <a:latin typeface="Myriad Pro"/>
                <a:cs typeface="Arial"/>
              </a:rPr>
              <a:t>This</a:t>
            </a:r>
            <a:r>
              <a:rPr sz="2100" spc="-25" dirty="0">
                <a:latin typeface="Myriad Pro"/>
                <a:cs typeface="Arial"/>
              </a:rPr>
              <a:t> </a:t>
            </a:r>
            <a:r>
              <a:rPr sz="2100" dirty="0">
                <a:latin typeface="Myriad Pro"/>
                <a:cs typeface="Arial"/>
              </a:rPr>
              <a:t>exerts</a:t>
            </a:r>
            <a:r>
              <a:rPr sz="2100" spc="-15" dirty="0">
                <a:latin typeface="Myriad Pro"/>
                <a:cs typeface="Arial"/>
              </a:rPr>
              <a:t> </a:t>
            </a:r>
            <a:r>
              <a:rPr sz="2100" dirty="0">
                <a:latin typeface="Myriad Pro"/>
                <a:cs typeface="Arial"/>
              </a:rPr>
              <a:t>social</a:t>
            </a:r>
            <a:r>
              <a:rPr sz="2100" spc="-35" dirty="0">
                <a:latin typeface="Myriad Pro"/>
                <a:cs typeface="Arial"/>
              </a:rPr>
              <a:t> </a:t>
            </a:r>
            <a:r>
              <a:rPr sz="2100" dirty="0">
                <a:latin typeface="Myriad Pro"/>
                <a:cs typeface="Arial"/>
              </a:rPr>
              <a:t>pressure</a:t>
            </a:r>
            <a:r>
              <a:rPr sz="2100" spc="-30" dirty="0">
                <a:latin typeface="Myriad Pro"/>
                <a:cs typeface="Arial"/>
              </a:rPr>
              <a:t> </a:t>
            </a:r>
            <a:r>
              <a:rPr sz="2100" dirty="0">
                <a:latin typeface="Myriad Pro"/>
                <a:cs typeface="Arial"/>
              </a:rPr>
              <a:t>to</a:t>
            </a:r>
            <a:r>
              <a:rPr sz="2100" spc="-15" dirty="0">
                <a:latin typeface="Myriad Pro"/>
                <a:cs typeface="Arial"/>
              </a:rPr>
              <a:t> </a:t>
            </a:r>
            <a:r>
              <a:rPr sz="2100" dirty="0">
                <a:latin typeface="Myriad Pro"/>
                <a:cs typeface="Arial"/>
              </a:rPr>
              <a:t>attain</a:t>
            </a:r>
            <a:r>
              <a:rPr sz="2100" spc="-30" dirty="0">
                <a:latin typeface="Myriad Pro"/>
                <a:cs typeface="Arial"/>
              </a:rPr>
              <a:t> </a:t>
            </a:r>
            <a:r>
              <a:rPr sz="2100" dirty="0">
                <a:latin typeface="Myriad Pro"/>
                <a:cs typeface="Arial"/>
              </a:rPr>
              <a:t>this</a:t>
            </a:r>
            <a:r>
              <a:rPr sz="2100" spc="-20" dirty="0">
                <a:latin typeface="Myriad Pro"/>
                <a:cs typeface="Arial"/>
              </a:rPr>
              <a:t> </a:t>
            </a:r>
            <a:r>
              <a:rPr sz="2100" dirty="0">
                <a:latin typeface="Myriad Pro"/>
                <a:cs typeface="Arial"/>
              </a:rPr>
              <a:t>“ideal”</a:t>
            </a:r>
            <a:r>
              <a:rPr sz="2100" spc="-30" dirty="0">
                <a:latin typeface="Myriad Pro"/>
                <a:cs typeface="Arial"/>
              </a:rPr>
              <a:t> </a:t>
            </a:r>
            <a:r>
              <a:rPr sz="2100" dirty="0">
                <a:latin typeface="Myriad Pro"/>
                <a:cs typeface="Arial"/>
              </a:rPr>
              <a:t>body</a:t>
            </a:r>
            <a:r>
              <a:rPr sz="2100" spc="-25" dirty="0">
                <a:latin typeface="Myriad Pro"/>
                <a:cs typeface="Arial"/>
              </a:rPr>
              <a:t> </a:t>
            </a:r>
            <a:r>
              <a:rPr sz="2100" spc="-10" dirty="0">
                <a:latin typeface="Myriad Pro"/>
                <a:cs typeface="Arial"/>
              </a:rPr>
              <a:t>image</a:t>
            </a:r>
            <a:r>
              <a:rPr lang="en-GB" sz="2100" spc="-10" dirty="0">
                <a:latin typeface="Myriad Pro"/>
                <a:cs typeface="Arial"/>
              </a:rPr>
              <a:t> </a:t>
            </a:r>
            <a:r>
              <a:rPr sz="2100" dirty="0">
                <a:latin typeface="Myriad Pro"/>
                <a:cs typeface="Arial"/>
              </a:rPr>
              <a:t>despite</a:t>
            </a:r>
            <a:r>
              <a:rPr sz="2100" spc="-50" dirty="0">
                <a:latin typeface="Myriad Pro"/>
                <a:cs typeface="Arial"/>
              </a:rPr>
              <a:t> </a:t>
            </a:r>
            <a:r>
              <a:rPr sz="2100" dirty="0">
                <a:latin typeface="Myriad Pro"/>
                <a:cs typeface="Arial"/>
              </a:rPr>
              <a:t>the</a:t>
            </a:r>
            <a:r>
              <a:rPr sz="2100" spc="-30" dirty="0">
                <a:latin typeface="Myriad Pro"/>
                <a:cs typeface="Arial"/>
              </a:rPr>
              <a:t> </a:t>
            </a:r>
            <a:r>
              <a:rPr sz="2100" dirty="0">
                <a:latin typeface="Myriad Pro"/>
                <a:cs typeface="Arial"/>
              </a:rPr>
              <a:t>obvious</a:t>
            </a:r>
            <a:r>
              <a:rPr sz="2100" spc="-25" dirty="0">
                <a:latin typeface="Myriad Pro"/>
                <a:cs typeface="Arial"/>
              </a:rPr>
              <a:t> </a:t>
            </a:r>
            <a:r>
              <a:rPr sz="2100" dirty="0">
                <a:latin typeface="Myriad Pro"/>
                <a:cs typeface="Arial"/>
              </a:rPr>
              <a:t>health</a:t>
            </a:r>
            <a:r>
              <a:rPr sz="2100" spc="-35" dirty="0">
                <a:latin typeface="Myriad Pro"/>
                <a:cs typeface="Arial"/>
              </a:rPr>
              <a:t> </a:t>
            </a:r>
            <a:r>
              <a:rPr sz="2100" spc="-10" dirty="0">
                <a:latin typeface="Myriad Pro"/>
                <a:cs typeface="Arial"/>
              </a:rPr>
              <a:t>risks.</a:t>
            </a:r>
            <a:endParaRPr lang="en-GB" sz="2100" spc="-10" dirty="0">
              <a:latin typeface="Myriad Pro"/>
              <a:cs typeface="Arial"/>
            </a:endParaRPr>
          </a:p>
          <a:p>
            <a:pPr marL="12065">
              <a:lnSpc>
                <a:spcPct val="100000"/>
              </a:lnSpc>
              <a:spcBef>
                <a:spcPts val="505"/>
              </a:spcBef>
              <a:tabLst>
                <a:tab pos="355600" algn="l"/>
                <a:tab pos="356235" algn="l"/>
              </a:tabLst>
            </a:pPr>
            <a:endParaRPr lang="en-GB" sz="2100" spc="-10" dirty="0">
              <a:latin typeface="Myriad Pro"/>
              <a:cs typeface="Arial"/>
            </a:endParaRPr>
          </a:p>
          <a:p>
            <a:pPr marL="12065">
              <a:lnSpc>
                <a:spcPct val="100000"/>
              </a:lnSpc>
              <a:spcBef>
                <a:spcPts val="505"/>
              </a:spcBef>
              <a:tabLst>
                <a:tab pos="355600" algn="l"/>
                <a:tab pos="356235" algn="l"/>
              </a:tabLst>
            </a:pPr>
            <a:r>
              <a:rPr lang="en-GB" sz="2100" spc="-10" dirty="0">
                <a:latin typeface="Myriad Pro"/>
                <a:cs typeface="Arial"/>
              </a:rPr>
              <a:t>Take five minutes to think about how Instagram might impact young people?</a:t>
            </a:r>
            <a:endParaRPr sz="2100" dirty="0">
              <a:latin typeface="Myriad Pro"/>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35025" y="318642"/>
            <a:ext cx="8144535" cy="753027"/>
          </a:xfrm>
          <a:prstGeom prst="rect">
            <a:avLst/>
          </a:prstGeom>
        </p:spPr>
        <p:txBody>
          <a:bodyPr vert="horz" wrap="square" lIns="0" tIns="288544" rIns="0" bIns="0" rtlCol="0">
            <a:spAutoFit/>
          </a:bodyPr>
          <a:lstStyle/>
          <a:p>
            <a:pPr marL="2574925">
              <a:lnSpc>
                <a:spcPct val="100000"/>
              </a:lnSpc>
              <a:spcBef>
                <a:spcPts val="100"/>
              </a:spcBef>
            </a:pPr>
            <a:r>
              <a:rPr sz="3000" dirty="0">
                <a:latin typeface="Myriad Pro"/>
                <a:cs typeface="Arial"/>
              </a:rPr>
              <a:t>Cultural</a:t>
            </a:r>
            <a:r>
              <a:rPr sz="3000" spc="-35" dirty="0">
                <a:latin typeface="Myriad Pro"/>
                <a:cs typeface="Arial"/>
              </a:rPr>
              <a:t> </a:t>
            </a:r>
            <a:r>
              <a:rPr sz="3000" spc="-10" dirty="0">
                <a:latin typeface="Myriad Pro"/>
                <a:cs typeface="Arial"/>
              </a:rPr>
              <a:t>Factors</a:t>
            </a:r>
            <a:endParaRPr sz="3000" dirty="0">
              <a:latin typeface="Myriad Pro"/>
              <a:cs typeface="Arial"/>
            </a:endParaRPr>
          </a:p>
        </p:txBody>
      </p:sp>
      <p:sp>
        <p:nvSpPr>
          <p:cNvPr id="3" name="object 3"/>
          <p:cNvSpPr txBox="1"/>
          <p:nvPr/>
        </p:nvSpPr>
        <p:spPr>
          <a:xfrm>
            <a:off x="535940" y="1562226"/>
            <a:ext cx="8143620" cy="2791149"/>
          </a:xfrm>
          <a:prstGeom prst="rect">
            <a:avLst/>
          </a:prstGeom>
        </p:spPr>
        <p:txBody>
          <a:bodyPr vert="horz" wrap="square" lIns="0" tIns="76835" rIns="0" bIns="0" rtlCol="0">
            <a:spAutoFit/>
          </a:bodyPr>
          <a:lstStyle/>
          <a:p>
            <a:pPr marL="12065" algn="l">
              <a:lnSpc>
                <a:spcPct val="100000"/>
              </a:lnSpc>
              <a:spcBef>
                <a:spcPts val="605"/>
              </a:spcBef>
              <a:tabLst>
                <a:tab pos="355600" algn="l"/>
                <a:tab pos="356235" algn="l"/>
              </a:tabLst>
            </a:pPr>
            <a:r>
              <a:rPr sz="2100" dirty="0">
                <a:latin typeface="Myriad Pro"/>
                <a:cs typeface="Arial"/>
              </a:rPr>
              <a:t>Also</a:t>
            </a:r>
            <a:r>
              <a:rPr sz="2100" spc="-40" dirty="0">
                <a:latin typeface="Myriad Pro"/>
                <a:cs typeface="Arial"/>
              </a:rPr>
              <a:t> </a:t>
            </a:r>
            <a:r>
              <a:rPr sz="2100" dirty="0">
                <a:latin typeface="Myriad Pro"/>
                <a:cs typeface="Arial"/>
              </a:rPr>
              <a:t>included</a:t>
            </a:r>
            <a:r>
              <a:rPr sz="2100" spc="-55" dirty="0">
                <a:latin typeface="Myriad Pro"/>
                <a:cs typeface="Arial"/>
              </a:rPr>
              <a:t> </a:t>
            </a:r>
            <a:r>
              <a:rPr sz="2100" dirty="0">
                <a:latin typeface="Myriad Pro"/>
                <a:cs typeface="Arial"/>
              </a:rPr>
              <a:t>in</a:t>
            </a:r>
            <a:r>
              <a:rPr sz="2100" spc="-20" dirty="0">
                <a:latin typeface="Myriad Pro"/>
                <a:cs typeface="Arial"/>
              </a:rPr>
              <a:t> </a:t>
            </a:r>
            <a:r>
              <a:rPr sz="2100" dirty="0">
                <a:latin typeface="Myriad Pro"/>
                <a:cs typeface="Arial"/>
              </a:rPr>
              <a:t>the</a:t>
            </a:r>
            <a:r>
              <a:rPr sz="2100" spc="-25" dirty="0">
                <a:latin typeface="Myriad Pro"/>
                <a:cs typeface="Arial"/>
              </a:rPr>
              <a:t> </a:t>
            </a:r>
            <a:r>
              <a:rPr sz="2100" dirty="0">
                <a:latin typeface="Myriad Pro"/>
                <a:cs typeface="Arial"/>
              </a:rPr>
              <a:t>social</a:t>
            </a:r>
            <a:r>
              <a:rPr sz="2100" spc="-45" dirty="0">
                <a:latin typeface="Myriad Pro"/>
                <a:cs typeface="Arial"/>
              </a:rPr>
              <a:t> </a:t>
            </a:r>
            <a:r>
              <a:rPr sz="2100" dirty="0">
                <a:latin typeface="Myriad Pro"/>
                <a:cs typeface="Arial"/>
              </a:rPr>
              <a:t>domain</a:t>
            </a:r>
            <a:r>
              <a:rPr sz="2100" spc="-30" dirty="0">
                <a:latin typeface="Myriad Pro"/>
                <a:cs typeface="Arial"/>
              </a:rPr>
              <a:t> </a:t>
            </a:r>
            <a:r>
              <a:rPr sz="2100" dirty="0">
                <a:latin typeface="Myriad Pro"/>
                <a:cs typeface="Arial"/>
              </a:rPr>
              <a:t>are</a:t>
            </a:r>
            <a:r>
              <a:rPr sz="2100" spc="-20" dirty="0">
                <a:latin typeface="Myriad Pro"/>
                <a:cs typeface="Arial"/>
              </a:rPr>
              <a:t> </a:t>
            </a:r>
            <a:r>
              <a:rPr sz="2100" dirty="0">
                <a:latin typeface="Myriad Pro"/>
                <a:cs typeface="Arial"/>
              </a:rPr>
              <a:t>cultural</a:t>
            </a:r>
            <a:r>
              <a:rPr sz="2100" spc="-20" dirty="0">
                <a:latin typeface="Myriad Pro"/>
                <a:cs typeface="Arial"/>
              </a:rPr>
              <a:t> </a:t>
            </a:r>
            <a:r>
              <a:rPr sz="2100" spc="-10" dirty="0">
                <a:latin typeface="Myriad Pro"/>
                <a:cs typeface="Arial"/>
              </a:rPr>
              <a:t>factors.</a:t>
            </a:r>
            <a:endParaRPr sz="2100" dirty="0">
              <a:latin typeface="Myriad Pro"/>
              <a:cs typeface="Arial"/>
            </a:endParaRPr>
          </a:p>
          <a:p>
            <a:pPr marL="12065" marR="5080" algn="l">
              <a:lnSpc>
                <a:spcPct val="100000"/>
              </a:lnSpc>
              <a:spcBef>
                <a:spcPts val="500"/>
              </a:spcBef>
              <a:tabLst>
                <a:tab pos="355600" algn="l"/>
                <a:tab pos="356235" algn="l"/>
              </a:tabLst>
            </a:pPr>
            <a:r>
              <a:rPr sz="2100" dirty="0">
                <a:latin typeface="Myriad Pro"/>
                <a:cs typeface="Arial"/>
              </a:rPr>
              <a:t>For</a:t>
            </a:r>
            <a:r>
              <a:rPr sz="2100" spc="-30" dirty="0">
                <a:latin typeface="Myriad Pro"/>
                <a:cs typeface="Arial"/>
              </a:rPr>
              <a:t> </a:t>
            </a:r>
            <a:r>
              <a:rPr sz="2100" dirty="0">
                <a:latin typeface="Myriad Pro"/>
                <a:cs typeface="Arial"/>
              </a:rPr>
              <a:t>instance,</a:t>
            </a:r>
            <a:r>
              <a:rPr sz="2100" spc="-30" dirty="0">
                <a:latin typeface="Myriad Pro"/>
                <a:cs typeface="Arial"/>
              </a:rPr>
              <a:t> </a:t>
            </a:r>
            <a:r>
              <a:rPr sz="2100" dirty="0">
                <a:latin typeface="Myriad Pro"/>
                <a:cs typeface="Arial"/>
              </a:rPr>
              <a:t>differences</a:t>
            </a:r>
            <a:r>
              <a:rPr sz="2100" spc="-35" dirty="0">
                <a:latin typeface="Myriad Pro"/>
                <a:cs typeface="Arial"/>
              </a:rPr>
              <a:t> </a:t>
            </a:r>
            <a:r>
              <a:rPr sz="2100" dirty="0">
                <a:latin typeface="Myriad Pro"/>
                <a:cs typeface="Arial"/>
              </a:rPr>
              <a:t>in</a:t>
            </a:r>
            <a:r>
              <a:rPr sz="2100" spc="-20" dirty="0">
                <a:latin typeface="Myriad Pro"/>
                <a:cs typeface="Arial"/>
              </a:rPr>
              <a:t> </a:t>
            </a:r>
            <a:r>
              <a:rPr sz="2100" dirty="0">
                <a:latin typeface="Myriad Pro"/>
                <a:cs typeface="Arial"/>
              </a:rPr>
              <a:t>the</a:t>
            </a:r>
            <a:r>
              <a:rPr sz="2100" spc="-30" dirty="0">
                <a:latin typeface="Myriad Pro"/>
                <a:cs typeface="Arial"/>
              </a:rPr>
              <a:t> </a:t>
            </a:r>
            <a:r>
              <a:rPr sz="2100" dirty="0">
                <a:latin typeface="Myriad Pro"/>
                <a:cs typeface="Arial"/>
              </a:rPr>
              <a:t>circumstances,</a:t>
            </a:r>
            <a:r>
              <a:rPr sz="2100" spc="-40" dirty="0">
                <a:latin typeface="Myriad Pro"/>
                <a:cs typeface="Arial"/>
              </a:rPr>
              <a:t> </a:t>
            </a:r>
            <a:r>
              <a:rPr sz="2100" spc="-10" dirty="0">
                <a:latin typeface="Myriad Pro"/>
                <a:cs typeface="Arial"/>
              </a:rPr>
              <a:t>expectations, </a:t>
            </a:r>
            <a:r>
              <a:rPr sz="2100" dirty="0">
                <a:latin typeface="Myriad Pro"/>
                <a:cs typeface="Arial"/>
              </a:rPr>
              <a:t>and</a:t>
            </a:r>
            <a:r>
              <a:rPr sz="2100" spc="-40" dirty="0">
                <a:latin typeface="Myriad Pro"/>
                <a:cs typeface="Arial"/>
              </a:rPr>
              <a:t> </a:t>
            </a:r>
            <a:r>
              <a:rPr sz="2100" dirty="0">
                <a:latin typeface="Myriad Pro"/>
                <a:cs typeface="Arial"/>
              </a:rPr>
              <a:t>belief</a:t>
            </a:r>
            <a:r>
              <a:rPr sz="2100" spc="-40" dirty="0">
                <a:latin typeface="Myriad Pro"/>
                <a:cs typeface="Arial"/>
              </a:rPr>
              <a:t> </a:t>
            </a:r>
            <a:r>
              <a:rPr sz="2100" dirty="0">
                <a:latin typeface="Myriad Pro"/>
                <a:cs typeface="Arial"/>
              </a:rPr>
              <a:t>systems</a:t>
            </a:r>
            <a:r>
              <a:rPr sz="2100" spc="-30" dirty="0">
                <a:latin typeface="Myriad Pro"/>
                <a:cs typeface="Arial"/>
              </a:rPr>
              <a:t> </a:t>
            </a:r>
            <a:r>
              <a:rPr sz="2100" dirty="0">
                <a:latin typeface="Myriad Pro"/>
                <a:cs typeface="Arial"/>
              </a:rPr>
              <a:t>of</a:t>
            </a:r>
            <a:r>
              <a:rPr sz="2100" spc="-25" dirty="0">
                <a:latin typeface="Myriad Pro"/>
                <a:cs typeface="Arial"/>
              </a:rPr>
              <a:t> </a:t>
            </a:r>
            <a:r>
              <a:rPr sz="2100" dirty="0">
                <a:latin typeface="Myriad Pro"/>
                <a:cs typeface="Arial"/>
              </a:rPr>
              <a:t>different</a:t>
            </a:r>
            <a:r>
              <a:rPr sz="2100" spc="-30" dirty="0">
                <a:latin typeface="Myriad Pro"/>
                <a:cs typeface="Arial"/>
              </a:rPr>
              <a:t> </a:t>
            </a:r>
            <a:r>
              <a:rPr sz="2100" dirty="0">
                <a:latin typeface="Myriad Pro"/>
                <a:cs typeface="Arial"/>
              </a:rPr>
              <a:t>cultural</a:t>
            </a:r>
            <a:r>
              <a:rPr sz="2100" spc="-50" dirty="0">
                <a:latin typeface="Myriad Pro"/>
                <a:cs typeface="Arial"/>
              </a:rPr>
              <a:t> </a:t>
            </a:r>
            <a:r>
              <a:rPr sz="2100" dirty="0">
                <a:latin typeface="Myriad Pro"/>
                <a:cs typeface="Arial"/>
              </a:rPr>
              <a:t>groups</a:t>
            </a:r>
            <a:r>
              <a:rPr sz="2100" spc="-25" dirty="0">
                <a:latin typeface="Myriad Pro"/>
                <a:cs typeface="Arial"/>
              </a:rPr>
              <a:t> </a:t>
            </a:r>
            <a:r>
              <a:rPr sz="2100" dirty="0">
                <a:latin typeface="Myriad Pro"/>
                <a:cs typeface="Arial"/>
              </a:rPr>
              <a:t>contribute</a:t>
            </a:r>
            <a:r>
              <a:rPr sz="2100" spc="-35" dirty="0">
                <a:latin typeface="Myriad Pro"/>
                <a:cs typeface="Arial"/>
              </a:rPr>
              <a:t> </a:t>
            </a:r>
            <a:r>
              <a:rPr sz="2100" spc="-25" dirty="0">
                <a:latin typeface="Myriad Pro"/>
                <a:cs typeface="Arial"/>
              </a:rPr>
              <a:t>to </a:t>
            </a:r>
            <a:r>
              <a:rPr sz="2100" dirty="0">
                <a:latin typeface="Myriad Pro"/>
                <a:cs typeface="Arial"/>
              </a:rPr>
              <a:t>different</a:t>
            </a:r>
            <a:r>
              <a:rPr sz="2100" spc="-55" dirty="0">
                <a:latin typeface="Myriad Pro"/>
                <a:cs typeface="Arial"/>
              </a:rPr>
              <a:t> </a:t>
            </a:r>
            <a:r>
              <a:rPr sz="2100" dirty="0">
                <a:latin typeface="Myriad Pro"/>
                <a:cs typeface="Arial"/>
              </a:rPr>
              <a:t>prevalence</a:t>
            </a:r>
            <a:r>
              <a:rPr sz="2100" spc="-55" dirty="0">
                <a:latin typeface="Myriad Pro"/>
                <a:cs typeface="Arial"/>
              </a:rPr>
              <a:t> </a:t>
            </a:r>
            <a:r>
              <a:rPr sz="2100" dirty="0">
                <a:latin typeface="Myriad Pro"/>
                <a:cs typeface="Arial"/>
              </a:rPr>
              <a:t>rates</a:t>
            </a:r>
            <a:r>
              <a:rPr sz="2100" spc="-35" dirty="0">
                <a:latin typeface="Myriad Pro"/>
                <a:cs typeface="Arial"/>
              </a:rPr>
              <a:t> </a:t>
            </a:r>
            <a:r>
              <a:rPr sz="2100" dirty="0">
                <a:latin typeface="Myriad Pro"/>
                <a:cs typeface="Arial"/>
              </a:rPr>
              <a:t>and</a:t>
            </a:r>
            <a:r>
              <a:rPr sz="2100" spc="-50" dirty="0">
                <a:latin typeface="Myriad Pro"/>
                <a:cs typeface="Arial"/>
              </a:rPr>
              <a:t> </a:t>
            </a:r>
            <a:r>
              <a:rPr sz="2100" dirty="0">
                <a:latin typeface="Myriad Pro"/>
                <a:cs typeface="Arial"/>
              </a:rPr>
              <a:t>symptom</a:t>
            </a:r>
            <a:r>
              <a:rPr sz="2100" spc="-40" dirty="0">
                <a:latin typeface="Myriad Pro"/>
                <a:cs typeface="Arial"/>
              </a:rPr>
              <a:t> </a:t>
            </a:r>
            <a:r>
              <a:rPr sz="2100" dirty="0">
                <a:latin typeface="Myriad Pro"/>
                <a:cs typeface="Arial"/>
              </a:rPr>
              <a:t>expression</a:t>
            </a:r>
            <a:r>
              <a:rPr sz="2100" spc="-60" dirty="0">
                <a:latin typeface="Myriad Pro"/>
                <a:cs typeface="Arial"/>
              </a:rPr>
              <a:t> </a:t>
            </a:r>
            <a:r>
              <a:rPr sz="2100" spc="-25" dirty="0">
                <a:latin typeface="Myriad Pro"/>
                <a:cs typeface="Arial"/>
              </a:rPr>
              <a:t>of </a:t>
            </a:r>
            <a:r>
              <a:rPr sz="2100" spc="-10" dirty="0">
                <a:latin typeface="Myriad Pro"/>
                <a:cs typeface="Arial"/>
              </a:rPr>
              <a:t>disorders.</a:t>
            </a:r>
            <a:endParaRPr sz="2100" dirty="0">
              <a:latin typeface="Myriad Pro"/>
              <a:cs typeface="Arial"/>
            </a:endParaRPr>
          </a:p>
          <a:p>
            <a:pPr marL="12065" marR="626745" algn="l">
              <a:lnSpc>
                <a:spcPct val="100000"/>
              </a:lnSpc>
              <a:spcBef>
                <a:spcPts val="509"/>
              </a:spcBef>
              <a:tabLst>
                <a:tab pos="431165" algn="l"/>
              </a:tabLst>
            </a:pPr>
            <a:r>
              <a:rPr lang="en-GB" sz="2100" dirty="0">
                <a:latin typeface="Myriad Pro"/>
                <a:cs typeface="Arial"/>
              </a:rPr>
              <a:t>Alternative practitioners may offer treatments or therapies based on cultural views.  For example traditional Chinese medicine is based on Yin and Yang.  In other cultures disease may be seen as divine and simply accepted.</a:t>
            </a:r>
            <a:endParaRPr sz="2100" dirty="0">
              <a:latin typeface="Myriad Pro"/>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35025" y="318642"/>
            <a:ext cx="8144535" cy="753027"/>
          </a:xfrm>
          <a:prstGeom prst="rect">
            <a:avLst/>
          </a:prstGeom>
        </p:spPr>
        <p:txBody>
          <a:bodyPr vert="horz" wrap="square" lIns="0" tIns="288544" rIns="0" bIns="0" rtlCol="0">
            <a:spAutoFit/>
          </a:bodyPr>
          <a:lstStyle/>
          <a:p>
            <a:pPr marL="2574925">
              <a:lnSpc>
                <a:spcPct val="100000"/>
              </a:lnSpc>
              <a:spcBef>
                <a:spcPts val="100"/>
              </a:spcBef>
            </a:pPr>
            <a:r>
              <a:rPr sz="3000" dirty="0">
                <a:latin typeface="Myriad Pro"/>
                <a:cs typeface="Arial"/>
              </a:rPr>
              <a:t>Cultural</a:t>
            </a:r>
            <a:r>
              <a:rPr sz="3000" spc="-35" dirty="0">
                <a:latin typeface="Myriad Pro"/>
                <a:cs typeface="Arial"/>
              </a:rPr>
              <a:t> </a:t>
            </a:r>
            <a:r>
              <a:rPr sz="3000" spc="-10" dirty="0">
                <a:latin typeface="Myriad Pro"/>
                <a:cs typeface="Arial"/>
              </a:rPr>
              <a:t>Factors</a:t>
            </a:r>
            <a:endParaRPr sz="3000" dirty="0">
              <a:latin typeface="Myriad Pro"/>
              <a:cs typeface="Arial"/>
            </a:endParaRPr>
          </a:p>
        </p:txBody>
      </p:sp>
      <p:sp>
        <p:nvSpPr>
          <p:cNvPr id="3" name="object 3"/>
          <p:cNvSpPr txBox="1"/>
          <p:nvPr/>
        </p:nvSpPr>
        <p:spPr>
          <a:xfrm>
            <a:off x="535940" y="1626234"/>
            <a:ext cx="7945755" cy="3760004"/>
          </a:xfrm>
          <a:prstGeom prst="rect">
            <a:avLst/>
          </a:prstGeom>
        </p:spPr>
        <p:txBody>
          <a:bodyPr vert="horz" wrap="square" lIns="0" tIns="12700" rIns="0" bIns="0" rtlCol="0">
            <a:spAutoFit/>
          </a:bodyPr>
          <a:lstStyle/>
          <a:p>
            <a:pPr marL="12065" marR="49530" algn="l">
              <a:lnSpc>
                <a:spcPct val="100000"/>
              </a:lnSpc>
              <a:spcBef>
                <a:spcPts val="100"/>
              </a:spcBef>
              <a:tabLst>
                <a:tab pos="355600" algn="l"/>
                <a:tab pos="356235" algn="l"/>
              </a:tabLst>
            </a:pPr>
            <a:r>
              <a:rPr sz="2100" dirty="0">
                <a:latin typeface="Myriad Pro"/>
                <a:cs typeface="Arial"/>
              </a:rPr>
              <a:t>Culture</a:t>
            </a:r>
            <a:r>
              <a:rPr sz="2100" spc="-35" dirty="0">
                <a:latin typeface="Myriad Pro"/>
                <a:cs typeface="Arial"/>
              </a:rPr>
              <a:t> </a:t>
            </a:r>
            <a:r>
              <a:rPr sz="2100" dirty="0">
                <a:latin typeface="Myriad Pro"/>
                <a:cs typeface="Arial"/>
              </a:rPr>
              <a:t>can</a:t>
            </a:r>
            <a:r>
              <a:rPr sz="2100" spc="-20" dirty="0">
                <a:latin typeface="Myriad Pro"/>
                <a:cs typeface="Arial"/>
              </a:rPr>
              <a:t> </a:t>
            </a:r>
            <a:r>
              <a:rPr sz="2100" dirty="0">
                <a:latin typeface="Myriad Pro"/>
                <a:cs typeface="Arial"/>
              </a:rPr>
              <a:t>vary</a:t>
            </a:r>
            <a:r>
              <a:rPr sz="2100" spc="-15" dirty="0">
                <a:latin typeface="Myriad Pro"/>
                <a:cs typeface="Arial"/>
              </a:rPr>
              <a:t> </a:t>
            </a:r>
            <a:r>
              <a:rPr sz="2100" dirty="0">
                <a:latin typeface="Myriad Pro"/>
                <a:cs typeface="Arial"/>
              </a:rPr>
              <a:t>across</a:t>
            </a:r>
            <a:r>
              <a:rPr sz="2100" spc="-35" dirty="0">
                <a:latin typeface="Myriad Pro"/>
                <a:cs typeface="Arial"/>
              </a:rPr>
              <a:t> </a:t>
            </a:r>
            <a:r>
              <a:rPr sz="2100" dirty="0">
                <a:latin typeface="Myriad Pro"/>
                <a:cs typeface="Arial"/>
              </a:rPr>
              <a:t>a</a:t>
            </a:r>
            <a:r>
              <a:rPr sz="2100" spc="-25" dirty="0">
                <a:latin typeface="Myriad Pro"/>
                <a:cs typeface="Arial"/>
              </a:rPr>
              <a:t> </a:t>
            </a:r>
            <a:r>
              <a:rPr sz="2100" dirty="0">
                <a:latin typeface="Myriad Pro"/>
                <a:cs typeface="Arial"/>
              </a:rPr>
              <a:t>small</a:t>
            </a:r>
            <a:r>
              <a:rPr sz="2100" spc="-40" dirty="0">
                <a:latin typeface="Myriad Pro"/>
                <a:cs typeface="Arial"/>
              </a:rPr>
              <a:t> </a:t>
            </a:r>
            <a:r>
              <a:rPr sz="2100" dirty="0">
                <a:latin typeface="Myriad Pro"/>
                <a:cs typeface="Arial"/>
              </a:rPr>
              <a:t>geographic</a:t>
            </a:r>
            <a:r>
              <a:rPr sz="2100" spc="-20" dirty="0">
                <a:latin typeface="Myriad Pro"/>
                <a:cs typeface="Arial"/>
              </a:rPr>
              <a:t> </a:t>
            </a:r>
            <a:r>
              <a:rPr sz="2100" dirty="0">
                <a:latin typeface="Myriad Pro"/>
                <a:cs typeface="Arial"/>
              </a:rPr>
              <a:t>range,</a:t>
            </a:r>
            <a:r>
              <a:rPr sz="2100" spc="-25" dirty="0">
                <a:latin typeface="Myriad Pro"/>
                <a:cs typeface="Arial"/>
              </a:rPr>
              <a:t> </a:t>
            </a:r>
            <a:r>
              <a:rPr sz="2100" dirty="0">
                <a:latin typeface="Myriad Pro"/>
                <a:cs typeface="Arial"/>
              </a:rPr>
              <a:t>such</a:t>
            </a:r>
            <a:r>
              <a:rPr sz="2100" spc="-45" dirty="0">
                <a:latin typeface="Myriad Pro"/>
                <a:cs typeface="Arial"/>
              </a:rPr>
              <a:t> </a:t>
            </a:r>
            <a:r>
              <a:rPr sz="2100" dirty="0">
                <a:latin typeface="Myriad Pro"/>
                <a:cs typeface="Arial"/>
              </a:rPr>
              <a:t>as</a:t>
            </a:r>
            <a:r>
              <a:rPr sz="2100" spc="-20" dirty="0">
                <a:latin typeface="Myriad Pro"/>
                <a:cs typeface="Arial"/>
              </a:rPr>
              <a:t> from </a:t>
            </a:r>
            <a:r>
              <a:rPr sz="2100" spc="-10" dirty="0">
                <a:latin typeface="Myriad Pro"/>
                <a:cs typeface="Arial"/>
              </a:rPr>
              <a:t>lower-</a:t>
            </a:r>
            <a:r>
              <a:rPr sz="2100" dirty="0">
                <a:latin typeface="Myriad Pro"/>
                <a:cs typeface="Arial"/>
              </a:rPr>
              <a:t>income</a:t>
            </a:r>
            <a:r>
              <a:rPr sz="2100" spc="-35" dirty="0">
                <a:latin typeface="Myriad Pro"/>
                <a:cs typeface="Arial"/>
              </a:rPr>
              <a:t> </a:t>
            </a:r>
            <a:r>
              <a:rPr sz="2100" dirty="0">
                <a:latin typeface="Myriad Pro"/>
                <a:cs typeface="Arial"/>
              </a:rPr>
              <a:t>to</a:t>
            </a:r>
            <a:r>
              <a:rPr sz="2100" spc="-10" dirty="0">
                <a:latin typeface="Myriad Pro"/>
                <a:cs typeface="Arial"/>
              </a:rPr>
              <a:t> higher-</a:t>
            </a:r>
            <a:r>
              <a:rPr sz="2100" dirty="0">
                <a:latin typeface="Myriad Pro"/>
                <a:cs typeface="Arial"/>
              </a:rPr>
              <a:t>income</a:t>
            </a:r>
            <a:r>
              <a:rPr sz="2100" spc="-35" dirty="0">
                <a:latin typeface="Myriad Pro"/>
                <a:cs typeface="Arial"/>
              </a:rPr>
              <a:t> </a:t>
            </a:r>
            <a:r>
              <a:rPr sz="2100" dirty="0">
                <a:latin typeface="Myriad Pro"/>
                <a:cs typeface="Arial"/>
              </a:rPr>
              <a:t>areas,</a:t>
            </a:r>
            <a:r>
              <a:rPr sz="2100" spc="-5" dirty="0">
                <a:latin typeface="Myriad Pro"/>
                <a:cs typeface="Arial"/>
              </a:rPr>
              <a:t> </a:t>
            </a:r>
            <a:r>
              <a:rPr sz="2100" dirty="0">
                <a:latin typeface="Myriad Pro"/>
                <a:cs typeface="Arial"/>
              </a:rPr>
              <a:t>and</a:t>
            </a:r>
            <a:r>
              <a:rPr sz="2100" spc="-25" dirty="0">
                <a:latin typeface="Myriad Pro"/>
                <a:cs typeface="Arial"/>
              </a:rPr>
              <a:t> </a:t>
            </a:r>
            <a:r>
              <a:rPr sz="2100" dirty="0">
                <a:latin typeface="Myriad Pro"/>
                <a:cs typeface="Arial"/>
              </a:rPr>
              <a:t>rates</a:t>
            </a:r>
            <a:r>
              <a:rPr sz="2100" spc="-10" dirty="0">
                <a:latin typeface="Myriad Pro"/>
                <a:cs typeface="Arial"/>
              </a:rPr>
              <a:t> </a:t>
            </a:r>
            <a:r>
              <a:rPr sz="2100" dirty="0">
                <a:latin typeface="Myriad Pro"/>
                <a:cs typeface="Arial"/>
              </a:rPr>
              <a:t>of</a:t>
            </a:r>
            <a:r>
              <a:rPr sz="2100" spc="-10" dirty="0">
                <a:latin typeface="Myriad Pro"/>
                <a:cs typeface="Arial"/>
              </a:rPr>
              <a:t> </a:t>
            </a:r>
            <a:r>
              <a:rPr sz="2100" dirty="0">
                <a:latin typeface="Myriad Pro"/>
                <a:cs typeface="Arial"/>
              </a:rPr>
              <a:t>disease</a:t>
            </a:r>
            <a:r>
              <a:rPr sz="2100" spc="-30" dirty="0">
                <a:latin typeface="Myriad Pro"/>
                <a:cs typeface="Arial"/>
              </a:rPr>
              <a:t> </a:t>
            </a:r>
            <a:r>
              <a:rPr sz="2100" spc="-25" dirty="0">
                <a:latin typeface="Myriad Pro"/>
                <a:cs typeface="Arial"/>
              </a:rPr>
              <a:t>and </a:t>
            </a:r>
            <a:r>
              <a:rPr sz="2100" dirty="0">
                <a:latin typeface="Myriad Pro"/>
                <a:cs typeface="Arial"/>
              </a:rPr>
              <a:t>illness</a:t>
            </a:r>
            <a:r>
              <a:rPr sz="2100" spc="-60" dirty="0">
                <a:latin typeface="Myriad Pro"/>
                <a:cs typeface="Arial"/>
              </a:rPr>
              <a:t> </a:t>
            </a:r>
            <a:r>
              <a:rPr sz="2100" dirty="0">
                <a:latin typeface="Myriad Pro"/>
                <a:cs typeface="Arial"/>
              </a:rPr>
              <a:t>differ</a:t>
            </a:r>
            <a:r>
              <a:rPr sz="2100" spc="-25" dirty="0">
                <a:latin typeface="Myriad Pro"/>
                <a:cs typeface="Arial"/>
              </a:rPr>
              <a:t> </a:t>
            </a:r>
            <a:r>
              <a:rPr sz="2100" dirty="0">
                <a:latin typeface="Myriad Pro"/>
                <a:cs typeface="Arial"/>
              </a:rPr>
              <a:t>across</a:t>
            </a:r>
            <a:r>
              <a:rPr sz="2100" spc="-40" dirty="0">
                <a:latin typeface="Myriad Pro"/>
                <a:cs typeface="Arial"/>
              </a:rPr>
              <a:t> </a:t>
            </a:r>
            <a:r>
              <a:rPr sz="2100" dirty="0">
                <a:latin typeface="Myriad Pro"/>
                <a:cs typeface="Arial"/>
              </a:rPr>
              <a:t>these</a:t>
            </a:r>
            <a:r>
              <a:rPr sz="2100" spc="-35" dirty="0">
                <a:latin typeface="Myriad Pro"/>
                <a:cs typeface="Arial"/>
              </a:rPr>
              <a:t> </a:t>
            </a:r>
            <a:r>
              <a:rPr sz="2100" dirty="0">
                <a:latin typeface="Myriad Pro"/>
                <a:cs typeface="Arial"/>
              </a:rPr>
              <a:t>communities</a:t>
            </a:r>
            <a:r>
              <a:rPr sz="2100" spc="-50" dirty="0">
                <a:latin typeface="Myriad Pro"/>
                <a:cs typeface="Arial"/>
              </a:rPr>
              <a:t> </a:t>
            </a:r>
            <a:r>
              <a:rPr sz="2100" spc="-10" dirty="0">
                <a:latin typeface="Myriad Pro"/>
                <a:cs typeface="Arial"/>
              </a:rPr>
              <a:t>accordingly.</a:t>
            </a:r>
            <a:endParaRPr sz="2100" dirty="0">
              <a:latin typeface="Myriad Pro"/>
              <a:cs typeface="Arial"/>
            </a:endParaRPr>
          </a:p>
          <a:p>
            <a:pPr marL="12065" algn="l">
              <a:lnSpc>
                <a:spcPct val="100000"/>
              </a:lnSpc>
              <a:spcBef>
                <a:spcPts val="505"/>
              </a:spcBef>
              <a:tabLst>
                <a:tab pos="355600" algn="l"/>
                <a:tab pos="356235" algn="l"/>
              </a:tabLst>
            </a:pPr>
            <a:r>
              <a:rPr sz="2100" dirty="0">
                <a:latin typeface="Myriad Pro"/>
                <a:cs typeface="Arial"/>
              </a:rPr>
              <a:t>Culture</a:t>
            </a:r>
            <a:r>
              <a:rPr sz="2100" spc="-60" dirty="0">
                <a:latin typeface="Myriad Pro"/>
                <a:cs typeface="Arial"/>
              </a:rPr>
              <a:t> </a:t>
            </a:r>
            <a:r>
              <a:rPr sz="2100" dirty="0">
                <a:latin typeface="Myriad Pro"/>
                <a:cs typeface="Arial"/>
              </a:rPr>
              <a:t>can</a:t>
            </a:r>
            <a:r>
              <a:rPr sz="2100" spc="-35" dirty="0">
                <a:latin typeface="Myriad Pro"/>
                <a:cs typeface="Arial"/>
              </a:rPr>
              <a:t> </a:t>
            </a:r>
            <a:r>
              <a:rPr sz="2100" dirty="0">
                <a:latin typeface="Myriad Pro"/>
                <a:cs typeface="Arial"/>
              </a:rPr>
              <a:t>even</a:t>
            </a:r>
            <a:r>
              <a:rPr sz="2100" spc="-50" dirty="0">
                <a:latin typeface="Myriad Pro"/>
                <a:cs typeface="Arial"/>
              </a:rPr>
              <a:t> </a:t>
            </a:r>
            <a:r>
              <a:rPr sz="2100" dirty="0">
                <a:latin typeface="Myriad Pro"/>
                <a:cs typeface="Arial"/>
              </a:rPr>
              <a:t>change</a:t>
            </a:r>
            <a:r>
              <a:rPr sz="2100" spc="-50" dirty="0">
                <a:latin typeface="Myriad Pro"/>
                <a:cs typeface="Arial"/>
              </a:rPr>
              <a:t> </a:t>
            </a:r>
            <a:r>
              <a:rPr sz="2100" spc="-10" dirty="0">
                <a:latin typeface="Myriad Pro"/>
                <a:cs typeface="Arial"/>
              </a:rPr>
              <a:t>biology,</a:t>
            </a:r>
            <a:r>
              <a:rPr sz="2100" spc="-35" dirty="0">
                <a:latin typeface="Myriad Pro"/>
                <a:cs typeface="Arial"/>
              </a:rPr>
              <a:t> </a:t>
            </a:r>
            <a:r>
              <a:rPr sz="2100" dirty="0">
                <a:latin typeface="Myriad Pro"/>
                <a:cs typeface="Arial"/>
              </a:rPr>
              <a:t>as</a:t>
            </a:r>
            <a:r>
              <a:rPr sz="2100" spc="-40" dirty="0">
                <a:latin typeface="Myriad Pro"/>
                <a:cs typeface="Arial"/>
              </a:rPr>
              <a:t> </a:t>
            </a:r>
            <a:r>
              <a:rPr sz="2100" dirty="0">
                <a:latin typeface="Myriad Pro"/>
                <a:cs typeface="Arial"/>
              </a:rPr>
              <a:t>research</a:t>
            </a:r>
            <a:r>
              <a:rPr sz="2100" spc="-50" dirty="0">
                <a:latin typeface="Myriad Pro"/>
                <a:cs typeface="Arial"/>
              </a:rPr>
              <a:t> </a:t>
            </a:r>
            <a:r>
              <a:rPr sz="2100" dirty="0">
                <a:latin typeface="Myriad Pro"/>
                <a:cs typeface="Arial"/>
              </a:rPr>
              <a:t>on</a:t>
            </a:r>
            <a:r>
              <a:rPr sz="2100" spc="-45" dirty="0">
                <a:latin typeface="Myriad Pro"/>
                <a:cs typeface="Arial"/>
              </a:rPr>
              <a:t> </a:t>
            </a:r>
            <a:r>
              <a:rPr sz="2100" dirty="0">
                <a:latin typeface="Myriad Pro"/>
                <a:cs typeface="Arial"/>
              </a:rPr>
              <a:t>epigenetics</a:t>
            </a:r>
            <a:r>
              <a:rPr sz="2100" spc="-65" dirty="0">
                <a:latin typeface="Myriad Pro"/>
                <a:cs typeface="Arial"/>
              </a:rPr>
              <a:t> </a:t>
            </a:r>
            <a:r>
              <a:rPr sz="2100" spc="-25" dirty="0">
                <a:latin typeface="Myriad Pro"/>
                <a:cs typeface="Arial"/>
              </a:rPr>
              <a:t>is</a:t>
            </a:r>
            <a:r>
              <a:rPr lang="en-GB" sz="2100" spc="-25" dirty="0">
                <a:latin typeface="Myriad Pro"/>
                <a:cs typeface="Arial"/>
              </a:rPr>
              <a:t> </a:t>
            </a:r>
            <a:r>
              <a:rPr sz="2100" dirty="0">
                <a:latin typeface="Myriad Pro"/>
                <a:cs typeface="Arial"/>
              </a:rPr>
              <a:t>beginning</a:t>
            </a:r>
            <a:r>
              <a:rPr sz="2100" spc="-55" dirty="0">
                <a:latin typeface="Myriad Pro"/>
                <a:cs typeface="Arial"/>
              </a:rPr>
              <a:t> </a:t>
            </a:r>
            <a:r>
              <a:rPr sz="2100" dirty="0">
                <a:latin typeface="Myriad Pro"/>
                <a:cs typeface="Arial"/>
              </a:rPr>
              <a:t>to</a:t>
            </a:r>
            <a:r>
              <a:rPr sz="2100" spc="-25" dirty="0">
                <a:latin typeface="Myriad Pro"/>
                <a:cs typeface="Arial"/>
              </a:rPr>
              <a:t> </a:t>
            </a:r>
            <a:r>
              <a:rPr sz="2100" spc="-20" dirty="0">
                <a:latin typeface="Myriad Pro"/>
                <a:cs typeface="Arial"/>
              </a:rPr>
              <a:t>show.</a:t>
            </a:r>
            <a:endParaRPr sz="2100" dirty="0">
              <a:latin typeface="Myriad Pro"/>
              <a:cs typeface="Arial"/>
            </a:endParaRPr>
          </a:p>
          <a:p>
            <a:pPr marL="12065" marR="279400" algn="l">
              <a:lnSpc>
                <a:spcPct val="100000"/>
              </a:lnSpc>
              <a:spcBef>
                <a:spcPts val="505"/>
              </a:spcBef>
              <a:tabLst>
                <a:tab pos="355600" algn="l"/>
                <a:tab pos="356235" algn="l"/>
              </a:tabLst>
            </a:pPr>
            <a:r>
              <a:rPr sz="2100" spc="-10" dirty="0">
                <a:latin typeface="Myriad Pro"/>
                <a:cs typeface="Arial"/>
              </a:rPr>
              <a:t>Specifically</a:t>
            </a:r>
            <a:r>
              <a:rPr sz="2100" spc="-10" dirty="0">
                <a:latin typeface="Myriad Pro"/>
                <a:cs typeface="Arial"/>
                <a:hlinkClick r:id="rId2"/>
              </a:rPr>
              <a:t>,</a:t>
            </a:r>
            <a:r>
              <a:rPr sz="2100" spc="-45" dirty="0">
                <a:latin typeface="Myriad Pro"/>
                <a:cs typeface="Arial"/>
                <a:hlinkClick r:id="rId2"/>
              </a:rPr>
              <a:t> </a:t>
            </a:r>
            <a:r>
              <a:rPr sz="2100" dirty="0">
                <a:latin typeface="Myriad Pro"/>
                <a:cs typeface="Arial"/>
                <a:hlinkClick r:id="rId2"/>
              </a:rPr>
              <a:t>research</a:t>
            </a:r>
            <a:r>
              <a:rPr sz="2100" spc="-30" dirty="0">
                <a:latin typeface="Myriad Pro"/>
                <a:cs typeface="Arial"/>
                <a:hlinkClick r:id="rId2"/>
              </a:rPr>
              <a:t> </a:t>
            </a:r>
            <a:r>
              <a:rPr sz="2100" dirty="0">
                <a:latin typeface="Myriad Pro"/>
                <a:cs typeface="Arial"/>
              </a:rPr>
              <a:t>on</a:t>
            </a:r>
            <a:r>
              <a:rPr sz="2100" spc="-30" dirty="0">
                <a:latin typeface="Myriad Pro"/>
                <a:cs typeface="Arial"/>
              </a:rPr>
              <a:t> </a:t>
            </a:r>
            <a:r>
              <a:rPr sz="2100" dirty="0">
                <a:latin typeface="Myriad Pro"/>
                <a:cs typeface="Arial"/>
              </a:rPr>
              <a:t>epigenetics</a:t>
            </a:r>
            <a:r>
              <a:rPr sz="2100" spc="-40" dirty="0">
                <a:latin typeface="Myriad Pro"/>
                <a:cs typeface="Arial"/>
              </a:rPr>
              <a:t> </a:t>
            </a:r>
            <a:r>
              <a:rPr sz="2100" dirty="0">
                <a:latin typeface="Myriad Pro"/>
                <a:cs typeface="Arial"/>
              </a:rPr>
              <a:t>suggests</a:t>
            </a:r>
            <a:r>
              <a:rPr sz="2100" spc="-35" dirty="0">
                <a:latin typeface="Myriad Pro"/>
                <a:cs typeface="Arial"/>
              </a:rPr>
              <a:t> </a:t>
            </a:r>
            <a:r>
              <a:rPr sz="2100" dirty="0">
                <a:latin typeface="Myriad Pro"/>
                <a:cs typeface="Arial"/>
              </a:rPr>
              <a:t>that</a:t>
            </a:r>
            <a:r>
              <a:rPr sz="2100" spc="-25" dirty="0">
                <a:latin typeface="Myriad Pro"/>
                <a:cs typeface="Arial"/>
              </a:rPr>
              <a:t> the </a:t>
            </a:r>
            <a:r>
              <a:rPr sz="2100" dirty="0">
                <a:latin typeface="Myriad Pro"/>
                <a:cs typeface="Arial"/>
              </a:rPr>
              <a:t>environment</a:t>
            </a:r>
            <a:r>
              <a:rPr sz="2100" spc="-45" dirty="0">
                <a:latin typeface="Myriad Pro"/>
                <a:cs typeface="Arial"/>
              </a:rPr>
              <a:t> </a:t>
            </a:r>
            <a:r>
              <a:rPr sz="2100" dirty="0">
                <a:latin typeface="Myriad Pro"/>
                <a:cs typeface="Arial"/>
              </a:rPr>
              <a:t>can</a:t>
            </a:r>
            <a:r>
              <a:rPr sz="2100" spc="-35" dirty="0">
                <a:latin typeface="Myriad Pro"/>
                <a:cs typeface="Arial"/>
              </a:rPr>
              <a:t> </a:t>
            </a:r>
            <a:r>
              <a:rPr sz="2100" dirty="0">
                <a:latin typeface="Myriad Pro"/>
                <a:cs typeface="Arial"/>
              </a:rPr>
              <a:t>actually</a:t>
            </a:r>
            <a:r>
              <a:rPr sz="2100" spc="-55" dirty="0">
                <a:latin typeface="Myriad Pro"/>
                <a:cs typeface="Arial"/>
              </a:rPr>
              <a:t> </a:t>
            </a:r>
            <a:r>
              <a:rPr sz="2100" dirty="0">
                <a:latin typeface="Myriad Pro"/>
                <a:cs typeface="Arial"/>
              </a:rPr>
              <a:t>alter</a:t>
            </a:r>
            <a:r>
              <a:rPr sz="2100" spc="-35" dirty="0">
                <a:latin typeface="Myriad Pro"/>
                <a:cs typeface="Arial"/>
              </a:rPr>
              <a:t> </a:t>
            </a:r>
            <a:r>
              <a:rPr sz="2100" dirty="0">
                <a:latin typeface="Myriad Pro"/>
                <a:cs typeface="Arial"/>
              </a:rPr>
              <a:t>an</a:t>
            </a:r>
            <a:r>
              <a:rPr sz="2100" spc="-55" dirty="0">
                <a:latin typeface="Myriad Pro"/>
                <a:cs typeface="Arial"/>
              </a:rPr>
              <a:t> </a:t>
            </a:r>
            <a:r>
              <a:rPr sz="2100" dirty="0">
                <a:latin typeface="Myriad Pro"/>
                <a:cs typeface="Arial"/>
              </a:rPr>
              <a:t>individual’s</a:t>
            </a:r>
            <a:r>
              <a:rPr sz="2100" spc="-55" dirty="0">
                <a:latin typeface="Myriad Pro"/>
                <a:cs typeface="Arial"/>
              </a:rPr>
              <a:t> </a:t>
            </a:r>
            <a:r>
              <a:rPr sz="2100" dirty="0">
                <a:latin typeface="Myriad Pro"/>
                <a:cs typeface="Arial"/>
              </a:rPr>
              <a:t>genetic</a:t>
            </a:r>
            <a:r>
              <a:rPr sz="2100" spc="-30" dirty="0">
                <a:latin typeface="Myriad Pro"/>
                <a:cs typeface="Arial"/>
              </a:rPr>
              <a:t> </a:t>
            </a:r>
            <a:r>
              <a:rPr sz="2100" spc="-10" dirty="0">
                <a:latin typeface="Myriad Pro"/>
                <a:cs typeface="Arial"/>
              </a:rPr>
              <a:t>makeup.</a:t>
            </a:r>
            <a:endParaRPr sz="2100" dirty="0">
              <a:latin typeface="Myriad Pro"/>
              <a:cs typeface="Arial"/>
            </a:endParaRPr>
          </a:p>
          <a:p>
            <a:pPr marL="12065" marR="5080" algn="l">
              <a:lnSpc>
                <a:spcPct val="100000"/>
              </a:lnSpc>
              <a:spcBef>
                <a:spcPts val="505"/>
              </a:spcBef>
              <a:tabLst>
                <a:tab pos="355600" algn="l"/>
                <a:tab pos="356235" algn="l"/>
              </a:tabLst>
            </a:pPr>
            <a:r>
              <a:rPr sz="2100" dirty="0">
                <a:latin typeface="Myriad Pro"/>
                <a:cs typeface="Arial"/>
              </a:rPr>
              <a:t>For</a:t>
            </a:r>
            <a:r>
              <a:rPr sz="2100" spc="-45" dirty="0">
                <a:latin typeface="Myriad Pro"/>
                <a:cs typeface="Arial"/>
              </a:rPr>
              <a:t> </a:t>
            </a:r>
            <a:r>
              <a:rPr sz="2100" dirty="0">
                <a:latin typeface="Myriad Pro"/>
                <a:cs typeface="Arial"/>
              </a:rPr>
              <a:t>instance,</a:t>
            </a:r>
            <a:r>
              <a:rPr sz="2100" spc="-45" dirty="0">
                <a:latin typeface="Myriad Pro"/>
                <a:cs typeface="Arial"/>
              </a:rPr>
              <a:t> </a:t>
            </a:r>
            <a:r>
              <a:rPr sz="2100" dirty="0">
                <a:latin typeface="Myriad Pro"/>
                <a:cs typeface="Arial"/>
              </a:rPr>
              <a:t>research</a:t>
            </a:r>
            <a:r>
              <a:rPr sz="2100" spc="-25" dirty="0">
                <a:latin typeface="Myriad Pro"/>
                <a:cs typeface="Arial"/>
              </a:rPr>
              <a:t> </a:t>
            </a:r>
            <a:r>
              <a:rPr sz="2100" dirty="0">
                <a:latin typeface="Myriad Pro"/>
                <a:cs typeface="Arial"/>
              </a:rPr>
              <a:t>shows</a:t>
            </a:r>
            <a:r>
              <a:rPr sz="2100" spc="-50" dirty="0">
                <a:latin typeface="Myriad Pro"/>
                <a:cs typeface="Arial"/>
              </a:rPr>
              <a:t> </a:t>
            </a:r>
            <a:r>
              <a:rPr sz="2100" dirty="0">
                <a:latin typeface="Myriad Pro"/>
                <a:cs typeface="Arial"/>
              </a:rPr>
              <a:t>that</a:t>
            </a:r>
            <a:r>
              <a:rPr sz="2100" spc="-20" dirty="0">
                <a:latin typeface="Myriad Pro"/>
                <a:cs typeface="Arial"/>
              </a:rPr>
              <a:t> </a:t>
            </a:r>
            <a:r>
              <a:rPr sz="2100" dirty="0">
                <a:latin typeface="Myriad Pro"/>
                <a:cs typeface="Arial"/>
              </a:rPr>
              <a:t>individuals</a:t>
            </a:r>
            <a:r>
              <a:rPr sz="2100" spc="-55" dirty="0">
                <a:latin typeface="Myriad Pro"/>
                <a:cs typeface="Arial"/>
              </a:rPr>
              <a:t> </a:t>
            </a:r>
            <a:r>
              <a:rPr sz="2100" dirty="0">
                <a:latin typeface="Myriad Pro"/>
                <a:cs typeface="Arial"/>
              </a:rPr>
              <a:t>exposed</a:t>
            </a:r>
            <a:r>
              <a:rPr sz="2100" spc="-25" dirty="0">
                <a:latin typeface="Myriad Pro"/>
                <a:cs typeface="Arial"/>
              </a:rPr>
              <a:t> </a:t>
            </a:r>
            <a:r>
              <a:rPr sz="2100" dirty="0">
                <a:latin typeface="Myriad Pro"/>
                <a:cs typeface="Arial"/>
              </a:rPr>
              <a:t>to</a:t>
            </a:r>
            <a:r>
              <a:rPr sz="2100" spc="-20" dirty="0">
                <a:latin typeface="Myriad Pro"/>
                <a:cs typeface="Arial"/>
              </a:rPr>
              <a:t> </a:t>
            </a:r>
            <a:r>
              <a:rPr sz="2100" spc="-10" dirty="0">
                <a:latin typeface="Myriad Pro"/>
                <a:cs typeface="Arial"/>
              </a:rPr>
              <a:t>over- </a:t>
            </a:r>
            <a:r>
              <a:rPr sz="2100" dirty="0">
                <a:latin typeface="Myriad Pro"/>
                <a:cs typeface="Arial"/>
              </a:rPr>
              <a:t>crowding</a:t>
            </a:r>
            <a:r>
              <a:rPr sz="2100" spc="-45" dirty="0">
                <a:latin typeface="Myriad Pro"/>
                <a:cs typeface="Arial"/>
              </a:rPr>
              <a:t> </a:t>
            </a:r>
            <a:r>
              <a:rPr sz="2100" dirty="0">
                <a:latin typeface="Myriad Pro"/>
                <a:cs typeface="Arial"/>
              </a:rPr>
              <a:t>and</a:t>
            </a:r>
            <a:r>
              <a:rPr sz="2100" spc="-30" dirty="0">
                <a:latin typeface="Myriad Pro"/>
                <a:cs typeface="Arial"/>
              </a:rPr>
              <a:t> </a:t>
            </a:r>
            <a:r>
              <a:rPr sz="2100" dirty="0">
                <a:latin typeface="Myriad Pro"/>
                <a:cs typeface="Arial"/>
              </a:rPr>
              <a:t>poverty</a:t>
            </a:r>
            <a:r>
              <a:rPr sz="2100" spc="-10" dirty="0">
                <a:latin typeface="Myriad Pro"/>
                <a:cs typeface="Arial"/>
              </a:rPr>
              <a:t> </a:t>
            </a:r>
            <a:r>
              <a:rPr sz="2100" dirty="0">
                <a:latin typeface="Myriad Pro"/>
                <a:cs typeface="Arial"/>
              </a:rPr>
              <a:t>are</a:t>
            </a:r>
            <a:r>
              <a:rPr sz="2100" spc="-20" dirty="0">
                <a:latin typeface="Myriad Pro"/>
                <a:cs typeface="Arial"/>
              </a:rPr>
              <a:t> </a:t>
            </a:r>
            <a:r>
              <a:rPr sz="2100" dirty="0">
                <a:latin typeface="Myriad Pro"/>
                <a:cs typeface="Arial"/>
              </a:rPr>
              <a:t>more</a:t>
            </a:r>
            <a:r>
              <a:rPr sz="2100" spc="-30" dirty="0">
                <a:latin typeface="Myriad Pro"/>
                <a:cs typeface="Arial"/>
              </a:rPr>
              <a:t> </a:t>
            </a:r>
            <a:r>
              <a:rPr sz="2100" dirty="0">
                <a:latin typeface="Myriad Pro"/>
                <a:cs typeface="Arial"/>
              </a:rPr>
              <a:t>at</a:t>
            </a:r>
            <a:r>
              <a:rPr sz="2100" spc="-10" dirty="0">
                <a:latin typeface="Myriad Pro"/>
                <a:cs typeface="Arial"/>
              </a:rPr>
              <a:t> </a:t>
            </a:r>
            <a:r>
              <a:rPr sz="2100" dirty="0">
                <a:latin typeface="Myriad Pro"/>
                <a:cs typeface="Arial"/>
              </a:rPr>
              <a:t>risk</a:t>
            </a:r>
            <a:r>
              <a:rPr sz="2100" spc="-15" dirty="0">
                <a:latin typeface="Myriad Pro"/>
                <a:cs typeface="Arial"/>
              </a:rPr>
              <a:t> </a:t>
            </a:r>
            <a:r>
              <a:rPr sz="2100" dirty="0">
                <a:latin typeface="Myriad Pro"/>
                <a:cs typeface="Arial"/>
              </a:rPr>
              <a:t>for</a:t>
            </a:r>
            <a:r>
              <a:rPr sz="2100" spc="-15" dirty="0">
                <a:latin typeface="Myriad Pro"/>
                <a:cs typeface="Arial"/>
              </a:rPr>
              <a:t> </a:t>
            </a:r>
            <a:r>
              <a:rPr sz="2100" dirty="0">
                <a:latin typeface="Myriad Pro"/>
                <a:cs typeface="Arial"/>
              </a:rPr>
              <a:t>developing</a:t>
            </a:r>
            <a:r>
              <a:rPr sz="2100" spc="-30" dirty="0">
                <a:latin typeface="Myriad Pro"/>
                <a:cs typeface="Arial"/>
              </a:rPr>
              <a:t> </a:t>
            </a:r>
            <a:r>
              <a:rPr sz="2100" spc="-10" dirty="0">
                <a:latin typeface="Myriad Pro"/>
                <a:cs typeface="Arial"/>
              </a:rPr>
              <a:t>depression </a:t>
            </a:r>
            <a:r>
              <a:rPr sz="2100" dirty="0">
                <a:latin typeface="Myriad Pro"/>
                <a:cs typeface="Arial"/>
              </a:rPr>
              <a:t>with</a:t>
            </a:r>
            <a:r>
              <a:rPr sz="2100" spc="-45" dirty="0">
                <a:latin typeface="Myriad Pro"/>
                <a:cs typeface="Arial"/>
              </a:rPr>
              <a:t> </a:t>
            </a:r>
            <a:r>
              <a:rPr sz="2100" dirty="0">
                <a:latin typeface="Myriad Pro"/>
                <a:cs typeface="Arial"/>
              </a:rPr>
              <a:t>actual</a:t>
            </a:r>
            <a:r>
              <a:rPr sz="2100" spc="-20" dirty="0">
                <a:latin typeface="Myriad Pro"/>
                <a:cs typeface="Arial"/>
              </a:rPr>
              <a:t> </a:t>
            </a:r>
            <a:r>
              <a:rPr sz="2100" dirty="0">
                <a:latin typeface="Myriad Pro"/>
                <a:cs typeface="Arial"/>
              </a:rPr>
              <a:t>genetic</a:t>
            </a:r>
            <a:r>
              <a:rPr sz="2100" spc="-30" dirty="0">
                <a:latin typeface="Myriad Pro"/>
                <a:cs typeface="Arial"/>
              </a:rPr>
              <a:t> </a:t>
            </a:r>
            <a:r>
              <a:rPr sz="2100" dirty="0">
                <a:latin typeface="Myriad Pro"/>
                <a:cs typeface="Arial"/>
              </a:rPr>
              <a:t>mutations</a:t>
            </a:r>
            <a:r>
              <a:rPr sz="2100" spc="-15" dirty="0">
                <a:latin typeface="Myriad Pro"/>
                <a:cs typeface="Arial"/>
              </a:rPr>
              <a:t> </a:t>
            </a:r>
            <a:r>
              <a:rPr sz="2100" dirty="0">
                <a:latin typeface="Myriad Pro"/>
                <a:cs typeface="Arial"/>
              </a:rPr>
              <a:t>forming</a:t>
            </a:r>
            <a:r>
              <a:rPr sz="2100" spc="-35" dirty="0">
                <a:latin typeface="Myriad Pro"/>
                <a:cs typeface="Arial"/>
              </a:rPr>
              <a:t> </a:t>
            </a:r>
            <a:r>
              <a:rPr sz="2100" dirty="0">
                <a:latin typeface="Myriad Pro"/>
                <a:cs typeface="Arial"/>
              </a:rPr>
              <a:t>over</a:t>
            </a:r>
            <a:r>
              <a:rPr sz="2100" spc="-25" dirty="0">
                <a:latin typeface="Myriad Pro"/>
                <a:cs typeface="Arial"/>
              </a:rPr>
              <a:t> </a:t>
            </a:r>
            <a:r>
              <a:rPr sz="2100" dirty="0">
                <a:latin typeface="Myriad Pro"/>
                <a:cs typeface="Arial"/>
              </a:rPr>
              <a:t>only</a:t>
            </a:r>
            <a:r>
              <a:rPr sz="2100" spc="-25" dirty="0">
                <a:latin typeface="Myriad Pro"/>
                <a:cs typeface="Arial"/>
              </a:rPr>
              <a:t> </a:t>
            </a:r>
            <a:r>
              <a:rPr sz="2100" dirty="0">
                <a:latin typeface="Myriad Pro"/>
                <a:cs typeface="Arial"/>
              </a:rPr>
              <a:t>a</a:t>
            </a:r>
            <a:r>
              <a:rPr sz="2100" spc="-20" dirty="0">
                <a:latin typeface="Myriad Pro"/>
                <a:cs typeface="Arial"/>
              </a:rPr>
              <a:t> </a:t>
            </a:r>
            <a:r>
              <a:rPr sz="2100" spc="-10" dirty="0">
                <a:latin typeface="Myriad Pro"/>
                <a:cs typeface="Arial"/>
              </a:rPr>
              <a:t>single generation.</a:t>
            </a:r>
            <a:endParaRPr sz="2100" dirty="0">
              <a:latin typeface="Myriad Pro"/>
              <a:cs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396111" y="1699005"/>
            <a:ext cx="6355080" cy="2474395"/>
          </a:xfrm>
          <a:prstGeom prst="rect">
            <a:avLst/>
          </a:prstGeom>
        </p:spPr>
        <p:txBody>
          <a:bodyPr vert="horz" wrap="square" lIns="0" tIns="12065" rIns="0" bIns="0" rtlCol="0">
            <a:spAutoFit/>
          </a:bodyPr>
          <a:lstStyle/>
          <a:p>
            <a:pPr marL="12065" marR="5080" algn="ctr">
              <a:lnSpc>
                <a:spcPct val="100000"/>
              </a:lnSpc>
              <a:spcBef>
                <a:spcPts val="95"/>
              </a:spcBef>
            </a:pPr>
            <a:r>
              <a:rPr sz="4000" i="1" spc="-55" dirty="0">
                <a:latin typeface="Myriad Pro"/>
              </a:rPr>
              <a:t>WHAT</a:t>
            </a:r>
            <a:r>
              <a:rPr sz="4000" i="1" spc="-130" dirty="0">
                <a:latin typeface="Myriad Pro"/>
              </a:rPr>
              <a:t> </a:t>
            </a:r>
            <a:r>
              <a:rPr sz="4000" i="1" dirty="0">
                <a:latin typeface="Myriad Pro"/>
              </a:rPr>
              <a:t>IS</a:t>
            </a:r>
            <a:r>
              <a:rPr sz="4000" i="1" spc="-160" dirty="0">
                <a:latin typeface="Myriad Pro"/>
              </a:rPr>
              <a:t> </a:t>
            </a:r>
            <a:r>
              <a:rPr lang="en-GB" sz="4000" i="1" spc="-160" dirty="0">
                <a:latin typeface="Myriad Pro"/>
              </a:rPr>
              <a:t>THE </a:t>
            </a:r>
            <a:r>
              <a:rPr sz="4000" i="1" spc="-35" dirty="0">
                <a:latin typeface="Myriad Pro"/>
              </a:rPr>
              <a:t>APPLICATION</a:t>
            </a:r>
            <a:r>
              <a:rPr sz="4000" i="1" spc="-130" dirty="0">
                <a:latin typeface="Myriad Pro"/>
              </a:rPr>
              <a:t> </a:t>
            </a:r>
            <a:r>
              <a:rPr sz="4000" i="1" spc="-25" dirty="0">
                <a:latin typeface="Myriad Pro"/>
              </a:rPr>
              <a:t>OF </a:t>
            </a:r>
            <a:r>
              <a:rPr sz="4000" i="1" dirty="0">
                <a:latin typeface="Myriad Pro"/>
              </a:rPr>
              <a:t>THE</a:t>
            </a:r>
            <a:r>
              <a:rPr sz="4000" i="1" spc="-65" dirty="0">
                <a:latin typeface="Myriad Pro"/>
              </a:rPr>
              <a:t> </a:t>
            </a:r>
            <a:r>
              <a:rPr sz="4000" i="1" spc="-10" dirty="0">
                <a:latin typeface="Myriad Pro"/>
              </a:rPr>
              <a:t>BIOPSYCHOSOCIAL MODEL</a:t>
            </a:r>
            <a:r>
              <a:rPr sz="4000" i="1" spc="-10" dirty="0">
                <a:latin typeface="Segoe UI"/>
                <a:cs typeface="Segoe UI"/>
              </a:rPr>
              <a:t>?</a:t>
            </a:r>
            <a:endParaRPr sz="4000" dirty="0">
              <a:latin typeface="Segoe UI"/>
              <a:cs typeface="Segoe UI"/>
            </a:endParaRPr>
          </a:p>
        </p:txBody>
      </p:sp>
      <p:pic>
        <p:nvPicPr>
          <p:cNvPr id="3" name="object 3"/>
          <p:cNvPicPr/>
          <p:nvPr/>
        </p:nvPicPr>
        <p:blipFill>
          <a:blip r:embed="rId2" cstate="print"/>
          <a:stretch>
            <a:fillRect/>
          </a:stretch>
        </p:blipFill>
        <p:spPr>
          <a:xfrm>
            <a:off x="7488935" y="4131564"/>
            <a:ext cx="1459992" cy="1682496"/>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2700" rIns="0" bIns="0" rtlCol="0">
            <a:spAutoFit/>
          </a:bodyPr>
          <a:lstStyle/>
          <a:p>
            <a:pPr marL="3430904" marR="5080" indent="-2885440">
              <a:lnSpc>
                <a:spcPct val="100000"/>
              </a:lnSpc>
              <a:spcBef>
                <a:spcPts val="100"/>
              </a:spcBef>
            </a:pPr>
            <a:r>
              <a:rPr sz="3300" dirty="0">
                <a:latin typeface="Arial"/>
                <a:cs typeface="Arial"/>
              </a:rPr>
              <a:t>Application</a:t>
            </a:r>
            <a:r>
              <a:rPr sz="3300" spc="-125" dirty="0">
                <a:latin typeface="Arial"/>
                <a:cs typeface="Arial"/>
              </a:rPr>
              <a:t> </a:t>
            </a:r>
            <a:r>
              <a:rPr sz="3300" dirty="0">
                <a:latin typeface="Arial"/>
                <a:cs typeface="Arial"/>
              </a:rPr>
              <a:t>of</a:t>
            </a:r>
            <a:r>
              <a:rPr sz="3300" spc="-114" dirty="0">
                <a:latin typeface="Arial"/>
                <a:cs typeface="Arial"/>
              </a:rPr>
              <a:t> </a:t>
            </a:r>
            <a:r>
              <a:rPr sz="3300" dirty="0">
                <a:latin typeface="Arial"/>
                <a:cs typeface="Arial"/>
              </a:rPr>
              <a:t>the</a:t>
            </a:r>
            <a:r>
              <a:rPr sz="3300" spc="-100" dirty="0">
                <a:latin typeface="Arial"/>
                <a:cs typeface="Arial"/>
              </a:rPr>
              <a:t> </a:t>
            </a:r>
            <a:r>
              <a:rPr sz="3300" spc="-10" dirty="0">
                <a:latin typeface="Arial"/>
                <a:cs typeface="Arial"/>
              </a:rPr>
              <a:t>Biopsychosocial Model</a:t>
            </a:r>
            <a:endParaRPr sz="3300">
              <a:latin typeface="Arial"/>
              <a:cs typeface="Arial"/>
            </a:endParaRPr>
          </a:p>
        </p:txBody>
      </p:sp>
      <p:sp>
        <p:nvSpPr>
          <p:cNvPr id="3" name="object 3"/>
          <p:cNvSpPr txBox="1"/>
          <p:nvPr/>
        </p:nvSpPr>
        <p:spPr>
          <a:xfrm>
            <a:off x="381000" y="1655775"/>
            <a:ext cx="7621016" cy="2967479"/>
          </a:xfrm>
          <a:prstGeom prst="rect">
            <a:avLst/>
          </a:prstGeom>
        </p:spPr>
        <p:txBody>
          <a:bodyPr vert="horz" wrap="square" lIns="0" tIns="12700" rIns="0" bIns="0" rtlCol="0">
            <a:spAutoFit/>
          </a:bodyPr>
          <a:lstStyle/>
          <a:p>
            <a:pPr marL="12700" marR="5080">
              <a:lnSpc>
                <a:spcPct val="100000"/>
              </a:lnSpc>
              <a:spcBef>
                <a:spcPts val="5"/>
              </a:spcBef>
              <a:tabLst>
                <a:tab pos="354965" algn="l"/>
                <a:tab pos="355600" algn="l"/>
              </a:tabLst>
            </a:pPr>
            <a:r>
              <a:rPr sz="2400" dirty="0">
                <a:latin typeface="Myriad Pro"/>
                <a:cs typeface="Segoe UI"/>
              </a:rPr>
              <a:t>Health</a:t>
            </a:r>
            <a:r>
              <a:rPr sz="2400" spc="-35" dirty="0">
                <a:latin typeface="Myriad Pro"/>
                <a:cs typeface="Segoe UI"/>
              </a:rPr>
              <a:t> </a:t>
            </a:r>
            <a:r>
              <a:rPr sz="2400" dirty="0">
                <a:latin typeface="Myriad Pro"/>
                <a:cs typeface="Segoe UI"/>
              </a:rPr>
              <a:t>promotion</a:t>
            </a:r>
            <a:r>
              <a:rPr sz="2400" spc="-40" dirty="0">
                <a:latin typeface="Myriad Pro"/>
                <a:cs typeface="Segoe UI"/>
              </a:rPr>
              <a:t> </a:t>
            </a:r>
            <a:r>
              <a:rPr lang="en-GB" sz="2400" spc="-40" dirty="0">
                <a:latin typeface="Myriad Pro"/>
                <a:cs typeface="Segoe UI"/>
              </a:rPr>
              <a:t>activities </a:t>
            </a:r>
            <a:r>
              <a:rPr sz="2400" dirty="0">
                <a:latin typeface="Myriad Pro"/>
                <a:cs typeface="Segoe UI"/>
              </a:rPr>
              <a:t>must</a:t>
            </a:r>
            <a:r>
              <a:rPr sz="2400" spc="-30" dirty="0">
                <a:latin typeface="Myriad Pro"/>
                <a:cs typeface="Segoe UI"/>
              </a:rPr>
              <a:t> </a:t>
            </a:r>
            <a:r>
              <a:rPr sz="2400" dirty="0">
                <a:latin typeface="Myriad Pro"/>
                <a:cs typeface="Segoe UI"/>
              </a:rPr>
              <a:t>address</a:t>
            </a:r>
            <a:r>
              <a:rPr sz="2400" spc="-20" dirty="0">
                <a:latin typeface="Myriad Pro"/>
                <a:cs typeface="Segoe UI"/>
              </a:rPr>
              <a:t> </a:t>
            </a:r>
            <a:r>
              <a:rPr sz="2400" dirty="0">
                <a:latin typeface="Myriad Pro"/>
                <a:cs typeface="Segoe UI"/>
              </a:rPr>
              <a:t>all</a:t>
            </a:r>
            <a:r>
              <a:rPr sz="2400" spc="-30" dirty="0">
                <a:latin typeface="Myriad Pro"/>
                <a:cs typeface="Segoe UI"/>
              </a:rPr>
              <a:t> </a:t>
            </a:r>
            <a:r>
              <a:rPr sz="2400" dirty="0">
                <a:latin typeface="Myriad Pro"/>
                <a:cs typeface="Segoe UI"/>
              </a:rPr>
              <a:t>three</a:t>
            </a:r>
            <a:r>
              <a:rPr sz="2400" spc="-35" dirty="0">
                <a:latin typeface="Myriad Pro"/>
                <a:cs typeface="Segoe UI"/>
              </a:rPr>
              <a:t> </a:t>
            </a:r>
            <a:r>
              <a:rPr sz="2400" dirty="0">
                <a:latin typeface="Myriad Pro"/>
                <a:cs typeface="Segoe UI"/>
              </a:rPr>
              <a:t>factors,</a:t>
            </a:r>
            <a:r>
              <a:rPr sz="2400" spc="-40" dirty="0">
                <a:latin typeface="Myriad Pro"/>
                <a:cs typeface="Segoe UI"/>
              </a:rPr>
              <a:t> </a:t>
            </a:r>
            <a:r>
              <a:rPr sz="2400" dirty="0">
                <a:latin typeface="Myriad Pro"/>
                <a:cs typeface="Segoe UI"/>
              </a:rPr>
              <a:t>as</a:t>
            </a:r>
            <a:r>
              <a:rPr sz="2400" spc="-40" dirty="0">
                <a:latin typeface="Myriad Pro"/>
                <a:cs typeface="Segoe UI"/>
              </a:rPr>
              <a:t> </a:t>
            </a:r>
            <a:r>
              <a:rPr sz="2400" dirty="0">
                <a:latin typeface="Myriad Pro"/>
                <a:cs typeface="Segoe UI"/>
              </a:rPr>
              <a:t>a</a:t>
            </a:r>
            <a:r>
              <a:rPr sz="2400" spc="-25" dirty="0">
                <a:latin typeface="Myriad Pro"/>
                <a:cs typeface="Segoe UI"/>
              </a:rPr>
              <a:t> </a:t>
            </a:r>
            <a:r>
              <a:rPr sz="2400" spc="-10" dirty="0">
                <a:latin typeface="Myriad Pro"/>
                <a:cs typeface="Segoe UI"/>
              </a:rPr>
              <a:t>growing </a:t>
            </a:r>
            <a:r>
              <a:rPr sz="2400" dirty="0">
                <a:latin typeface="Myriad Pro"/>
                <a:cs typeface="Segoe UI"/>
              </a:rPr>
              <a:t>body</a:t>
            </a:r>
            <a:r>
              <a:rPr sz="2400" spc="-35" dirty="0">
                <a:latin typeface="Myriad Pro"/>
                <a:cs typeface="Segoe UI"/>
              </a:rPr>
              <a:t> </a:t>
            </a:r>
            <a:r>
              <a:rPr sz="2400" dirty="0">
                <a:latin typeface="Myriad Pro"/>
                <a:cs typeface="Segoe UI"/>
              </a:rPr>
              <a:t>of</a:t>
            </a:r>
            <a:r>
              <a:rPr sz="2400" spc="-40" dirty="0">
                <a:latin typeface="Myriad Pro"/>
                <a:cs typeface="Segoe UI"/>
              </a:rPr>
              <a:t> </a:t>
            </a:r>
            <a:r>
              <a:rPr sz="2400" dirty="0">
                <a:latin typeface="Myriad Pro"/>
                <a:cs typeface="Segoe UI"/>
              </a:rPr>
              <a:t>empirical literature</a:t>
            </a:r>
            <a:r>
              <a:rPr sz="2400" spc="-25" dirty="0">
                <a:latin typeface="Myriad Pro"/>
                <a:cs typeface="Segoe UI"/>
              </a:rPr>
              <a:t> </a:t>
            </a:r>
            <a:r>
              <a:rPr sz="2400" dirty="0">
                <a:latin typeface="Myriad Pro"/>
                <a:cs typeface="Segoe UI"/>
              </a:rPr>
              <a:t>suggests</a:t>
            </a:r>
            <a:r>
              <a:rPr sz="2400" spc="-50" dirty="0">
                <a:latin typeface="Myriad Pro"/>
                <a:cs typeface="Segoe UI"/>
              </a:rPr>
              <a:t> </a:t>
            </a:r>
            <a:r>
              <a:rPr sz="2400" dirty="0">
                <a:latin typeface="Myriad Pro"/>
                <a:cs typeface="Segoe UI"/>
              </a:rPr>
              <a:t>that</a:t>
            </a:r>
            <a:r>
              <a:rPr sz="2400" spc="-20" dirty="0">
                <a:latin typeface="Myriad Pro"/>
                <a:cs typeface="Segoe UI"/>
              </a:rPr>
              <a:t> </a:t>
            </a:r>
            <a:r>
              <a:rPr sz="2400" dirty="0">
                <a:latin typeface="Myriad Pro"/>
                <a:cs typeface="Segoe UI"/>
              </a:rPr>
              <a:t>it</a:t>
            </a:r>
            <a:r>
              <a:rPr sz="2400" spc="-30" dirty="0">
                <a:latin typeface="Myriad Pro"/>
                <a:cs typeface="Segoe UI"/>
              </a:rPr>
              <a:t> </a:t>
            </a:r>
            <a:r>
              <a:rPr sz="2400" dirty="0">
                <a:latin typeface="Myriad Pro"/>
                <a:cs typeface="Segoe UI"/>
              </a:rPr>
              <a:t>is</a:t>
            </a:r>
            <a:r>
              <a:rPr sz="2400" spc="-35" dirty="0">
                <a:latin typeface="Myriad Pro"/>
                <a:cs typeface="Segoe UI"/>
              </a:rPr>
              <a:t> </a:t>
            </a:r>
            <a:r>
              <a:rPr sz="2400" dirty="0">
                <a:latin typeface="Myriad Pro"/>
                <a:cs typeface="Segoe UI"/>
              </a:rPr>
              <a:t>the</a:t>
            </a:r>
            <a:r>
              <a:rPr sz="2400" spc="-45" dirty="0">
                <a:latin typeface="Myriad Pro"/>
                <a:cs typeface="Segoe UI"/>
              </a:rPr>
              <a:t> </a:t>
            </a:r>
            <a:r>
              <a:rPr sz="2400" dirty="0">
                <a:latin typeface="Myriad Pro"/>
                <a:cs typeface="Segoe UI"/>
              </a:rPr>
              <a:t>combination</a:t>
            </a:r>
            <a:r>
              <a:rPr sz="2400" spc="-20" dirty="0">
                <a:latin typeface="Myriad Pro"/>
                <a:cs typeface="Segoe UI"/>
              </a:rPr>
              <a:t> </a:t>
            </a:r>
            <a:r>
              <a:rPr sz="2400" spc="-35" dirty="0">
                <a:latin typeface="Myriad Pro"/>
                <a:cs typeface="Segoe UI"/>
              </a:rPr>
              <a:t>of </a:t>
            </a:r>
            <a:r>
              <a:rPr sz="2400" dirty="0">
                <a:latin typeface="Myriad Pro"/>
                <a:cs typeface="Segoe UI"/>
              </a:rPr>
              <a:t>health</a:t>
            </a:r>
            <a:r>
              <a:rPr sz="2400" spc="-70" dirty="0">
                <a:latin typeface="Myriad Pro"/>
                <a:cs typeface="Segoe UI"/>
              </a:rPr>
              <a:t> </a:t>
            </a:r>
            <a:r>
              <a:rPr sz="2400" dirty="0">
                <a:latin typeface="Myriad Pro"/>
                <a:cs typeface="Segoe UI"/>
              </a:rPr>
              <a:t>status,</a:t>
            </a:r>
            <a:r>
              <a:rPr sz="2400" spc="-55" dirty="0">
                <a:latin typeface="Myriad Pro"/>
                <a:cs typeface="Segoe UI"/>
              </a:rPr>
              <a:t> </a:t>
            </a:r>
            <a:r>
              <a:rPr sz="2400" dirty="0">
                <a:latin typeface="Myriad Pro"/>
                <a:cs typeface="Segoe UI"/>
              </a:rPr>
              <a:t>perceptions</a:t>
            </a:r>
            <a:r>
              <a:rPr sz="2400" spc="-40" dirty="0">
                <a:latin typeface="Myriad Pro"/>
                <a:cs typeface="Segoe UI"/>
              </a:rPr>
              <a:t> </a:t>
            </a:r>
            <a:r>
              <a:rPr sz="2400" dirty="0">
                <a:latin typeface="Myriad Pro"/>
                <a:cs typeface="Segoe UI"/>
              </a:rPr>
              <a:t>of</a:t>
            </a:r>
            <a:r>
              <a:rPr sz="2400" spc="-40" dirty="0">
                <a:latin typeface="Myriad Pro"/>
                <a:cs typeface="Segoe UI"/>
              </a:rPr>
              <a:t> </a:t>
            </a:r>
            <a:r>
              <a:rPr sz="2400" dirty="0">
                <a:latin typeface="Myriad Pro"/>
                <a:cs typeface="Segoe UI"/>
              </a:rPr>
              <a:t>health,</a:t>
            </a:r>
            <a:r>
              <a:rPr sz="2400" spc="-60" dirty="0">
                <a:latin typeface="Myriad Pro"/>
                <a:cs typeface="Segoe UI"/>
              </a:rPr>
              <a:t> </a:t>
            </a:r>
            <a:r>
              <a:rPr sz="2400" dirty="0">
                <a:latin typeface="Myriad Pro"/>
                <a:cs typeface="Segoe UI"/>
              </a:rPr>
              <a:t>and</a:t>
            </a:r>
            <a:r>
              <a:rPr sz="2400" spc="-40" dirty="0">
                <a:latin typeface="Myriad Pro"/>
                <a:cs typeface="Segoe UI"/>
              </a:rPr>
              <a:t> </a:t>
            </a:r>
            <a:r>
              <a:rPr sz="2400" dirty="0">
                <a:latin typeface="Myriad Pro"/>
                <a:cs typeface="Segoe UI"/>
              </a:rPr>
              <a:t>sociocultural</a:t>
            </a:r>
            <a:r>
              <a:rPr sz="2400" spc="-50" dirty="0">
                <a:latin typeface="Myriad Pro"/>
                <a:cs typeface="Segoe UI"/>
              </a:rPr>
              <a:t> </a:t>
            </a:r>
            <a:r>
              <a:rPr sz="2400" dirty="0">
                <a:latin typeface="Myriad Pro"/>
                <a:cs typeface="Segoe UI"/>
              </a:rPr>
              <a:t>barriers</a:t>
            </a:r>
            <a:r>
              <a:rPr sz="2400" spc="-40" dirty="0">
                <a:latin typeface="Myriad Pro"/>
                <a:cs typeface="Segoe UI"/>
              </a:rPr>
              <a:t> </a:t>
            </a:r>
            <a:r>
              <a:rPr sz="2400" spc="-25" dirty="0">
                <a:latin typeface="Myriad Pro"/>
                <a:cs typeface="Segoe UI"/>
              </a:rPr>
              <a:t>to </a:t>
            </a:r>
            <a:r>
              <a:rPr sz="2400" dirty="0">
                <a:latin typeface="Myriad Pro"/>
                <a:cs typeface="Segoe UI"/>
              </a:rPr>
              <a:t>accessing</a:t>
            </a:r>
            <a:r>
              <a:rPr sz="2400" spc="-40" dirty="0">
                <a:latin typeface="Myriad Pro"/>
                <a:cs typeface="Segoe UI"/>
              </a:rPr>
              <a:t> </a:t>
            </a:r>
            <a:r>
              <a:rPr sz="2400" dirty="0">
                <a:latin typeface="Myriad Pro"/>
                <a:cs typeface="Segoe UI"/>
              </a:rPr>
              <a:t>health</a:t>
            </a:r>
            <a:r>
              <a:rPr sz="2400" spc="-40" dirty="0">
                <a:latin typeface="Myriad Pro"/>
                <a:cs typeface="Segoe UI"/>
              </a:rPr>
              <a:t> </a:t>
            </a:r>
            <a:r>
              <a:rPr sz="2400" dirty="0">
                <a:latin typeface="Myriad Pro"/>
                <a:cs typeface="Segoe UI"/>
              </a:rPr>
              <a:t>care</a:t>
            </a:r>
            <a:r>
              <a:rPr sz="2400" spc="-25" dirty="0">
                <a:latin typeface="Myriad Pro"/>
                <a:cs typeface="Segoe UI"/>
              </a:rPr>
              <a:t> </a:t>
            </a:r>
            <a:r>
              <a:rPr sz="2400" dirty="0">
                <a:latin typeface="Myriad Pro"/>
                <a:cs typeface="Segoe UI"/>
              </a:rPr>
              <a:t>that</a:t>
            </a:r>
            <a:r>
              <a:rPr sz="2400" spc="-40" dirty="0">
                <a:latin typeface="Myriad Pro"/>
                <a:cs typeface="Segoe UI"/>
              </a:rPr>
              <a:t> </a:t>
            </a:r>
            <a:r>
              <a:rPr sz="2400" dirty="0">
                <a:latin typeface="Myriad Pro"/>
                <a:cs typeface="Segoe UI"/>
              </a:rPr>
              <a:t>influence</a:t>
            </a:r>
            <a:r>
              <a:rPr sz="2400" spc="-50" dirty="0">
                <a:latin typeface="Myriad Pro"/>
                <a:cs typeface="Segoe UI"/>
              </a:rPr>
              <a:t> </a:t>
            </a:r>
            <a:r>
              <a:rPr sz="2400" dirty="0">
                <a:latin typeface="Myriad Pro"/>
                <a:cs typeface="Segoe UI"/>
              </a:rPr>
              <a:t>the</a:t>
            </a:r>
            <a:r>
              <a:rPr sz="2400" spc="-45" dirty="0">
                <a:latin typeface="Myriad Pro"/>
                <a:cs typeface="Segoe UI"/>
              </a:rPr>
              <a:t> </a:t>
            </a:r>
            <a:r>
              <a:rPr sz="2400" dirty="0">
                <a:latin typeface="Myriad Pro"/>
                <a:cs typeface="Segoe UI"/>
              </a:rPr>
              <a:t>likelihood</a:t>
            </a:r>
            <a:r>
              <a:rPr sz="2400" spc="-20" dirty="0">
                <a:latin typeface="Myriad Pro"/>
                <a:cs typeface="Segoe UI"/>
              </a:rPr>
              <a:t> </a:t>
            </a:r>
            <a:r>
              <a:rPr sz="2400" dirty="0">
                <a:latin typeface="Myriad Pro"/>
                <a:cs typeface="Segoe UI"/>
              </a:rPr>
              <a:t>of</a:t>
            </a:r>
            <a:r>
              <a:rPr sz="2400" spc="-40" dirty="0">
                <a:latin typeface="Myriad Pro"/>
                <a:cs typeface="Segoe UI"/>
              </a:rPr>
              <a:t> </a:t>
            </a:r>
            <a:r>
              <a:rPr sz="2400" dirty="0">
                <a:latin typeface="Myriad Pro"/>
                <a:cs typeface="Segoe UI"/>
              </a:rPr>
              <a:t>a</a:t>
            </a:r>
            <a:r>
              <a:rPr sz="2400" spc="-30" dirty="0">
                <a:latin typeface="Myriad Pro"/>
                <a:cs typeface="Segoe UI"/>
              </a:rPr>
              <a:t> </a:t>
            </a:r>
            <a:r>
              <a:rPr sz="2400" spc="-10" dirty="0">
                <a:latin typeface="Myriad Pro"/>
                <a:cs typeface="Segoe UI"/>
              </a:rPr>
              <a:t>patient </a:t>
            </a:r>
            <a:r>
              <a:rPr sz="2400" dirty="0">
                <a:latin typeface="Myriad Pro"/>
                <a:cs typeface="Segoe UI"/>
              </a:rPr>
              <a:t>engaging</a:t>
            </a:r>
            <a:r>
              <a:rPr sz="2400" spc="-20" dirty="0">
                <a:latin typeface="Myriad Pro"/>
                <a:cs typeface="Segoe UI"/>
              </a:rPr>
              <a:t> </a:t>
            </a:r>
            <a:r>
              <a:rPr sz="2400" dirty="0">
                <a:latin typeface="Myriad Pro"/>
                <a:cs typeface="Segoe UI"/>
              </a:rPr>
              <a:t>in</a:t>
            </a:r>
            <a:r>
              <a:rPr sz="2400" spc="-35" dirty="0">
                <a:latin typeface="Myriad Pro"/>
                <a:cs typeface="Segoe UI"/>
              </a:rPr>
              <a:t> </a:t>
            </a:r>
            <a:r>
              <a:rPr sz="2400" spc="-10" dirty="0">
                <a:latin typeface="Myriad Pro"/>
                <a:cs typeface="Segoe UI"/>
              </a:rPr>
              <a:t>health-</a:t>
            </a:r>
            <a:r>
              <a:rPr sz="2400" dirty="0">
                <a:latin typeface="Myriad Pro"/>
                <a:cs typeface="Segoe UI"/>
              </a:rPr>
              <a:t>promoting</a:t>
            </a:r>
            <a:r>
              <a:rPr sz="2400" spc="-20" dirty="0">
                <a:latin typeface="Myriad Pro"/>
                <a:cs typeface="Segoe UI"/>
              </a:rPr>
              <a:t> </a:t>
            </a:r>
            <a:r>
              <a:rPr sz="2400" dirty="0">
                <a:latin typeface="Myriad Pro"/>
                <a:cs typeface="Segoe UI"/>
              </a:rPr>
              <a:t>behaviours,</a:t>
            </a:r>
            <a:r>
              <a:rPr sz="2400" spc="-35" dirty="0">
                <a:latin typeface="Myriad Pro"/>
                <a:cs typeface="Segoe UI"/>
              </a:rPr>
              <a:t> </a:t>
            </a:r>
            <a:r>
              <a:rPr sz="2400" dirty="0">
                <a:latin typeface="Myriad Pro"/>
                <a:cs typeface="Segoe UI"/>
              </a:rPr>
              <a:t>like</a:t>
            </a:r>
            <a:r>
              <a:rPr sz="2400" spc="-20" dirty="0">
                <a:latin typeface="Myriad Pro"/>
                <a:cs typeface="Segoe UI"/>
              </a:rPr>
              <a:t> </a:t>
            </a:r>
            <a:r>
              <a:rPr sz="2400" spc="-10" dirty="0">
                <a:latin typeface="Myriad Pro"/>
                <a:cs typeface="Segoe UI"/>
              </a:rPr>
              <a:t>taking </a:t>
            </a:r>
            <a:r>
              <a:rPr sz="2400" dirty="0">
                <a:latin typeface="Myriad Pro"/>
                <a:cs typeface="Segoe UI"/>
              </a:rPr>
              <a:t>medication,</a:t>
            </a:r>
            <a:r>
              <a:rPr sz="2400" spc="-30" dirty="0">
                <a:latin typeface="Myriad Pro"/>
                <a:cs typeface="Segoe UI"/>
              </a:rPr>
              <a:t> </a:t>
            </a:r>
            <a:r>
              <a:rPr sz="2400" dirty="0">
                <a:latin typeface="Myriad Pro"/>
                <a:cs typeface="Segoe UI"/>
              </a:rPr>
              <a:t>proper</a:t>
            </a:r>
            <a:r>
              <a:rPr sz="2400" spc="-10" dirty="0">
                <a:latin typeface="Myriad Pro"/>
                <a:cs typeface="Segoe UI"/>
              </a:rPr>
              <a:t> </a:t>
            </a:r>
            <a:r>
              <a:rPr sz="2400" dirty="0">
                <a:latin typeface="Myriad Pro"/>
                <a:cs typeface="Segoe UI"/>
              </a:rPr>
              <a:t>diet</a:t>
            </a:r>
            <a:r>
              <a:rPr sz="2400" spc="-10" dirty="0">
                <a:latin typeface="Myriad Pro"/>
                <a:cs typeface="Segoe UI"/>
              </a:rPr>
              <a:t> </a:t>
            </a:r>
            <a:r>
              <a:rPr sz="2400" dirty="0">
                <a:latin typeface="Myriad Pro"/>
                <a:cs typeface="Segoe UI"/>
              </a:rPr>
              <a:t>or</a:t>
            </a:r>
            <a:r>
              <a:rPr sz="2400" spc="-30" dirty="0">
                <a:latin typeface="Myriad Pro"/>
                <a:cs typeface="Segoe UI"/>
              </a:rPr>
              <a:t> </a:t>
            </a:r>
            <a:r>
              <a:rPr sz="2400" dirty="0">
                <a:latin typeface="Myriad Pro"/>
                <a:cs typeface="Segoe UI"/>
              </a:rPr>
              <a:t>nutrition,</a:t>
            </a:r>
            <a:r>
              <a:rPr sz="2400" spc="-40" dirty="0">
                <a:latin typeface="Myriad Pro"/>
                <a:cs typeface="Segoe UI"/>
              </a:rPr>
              <a:t> </a:t>
            </a:r>
            <a:r>
              <a:rPr sz="2400" dirty="0">
                <a:latin typeface="Myriad Pro"/>
                <a:cs typeface="Segoe UI"/>
              </a:rPr>
              <a:t>and</a:t>
            </a:r>
            <a:r>
              <a:rPr sz="2400" spc="-40" dirty="0">
                <a:latin typeface="Myriad Pro"/>
                <a:cs typeface="Segoe UI"/>
              </a:rPr>
              <a:t> </a:t>
            </a:r>
            <a:r>
              <a:rPr sz="2400" dirty="0">
                <a:latin typeface="Myriad Pro"/>
                <a:cs typeface="Segoe UI"/>
              </a:rPr>
              <a:t>engaging</a:t>
            </a:r>
            <a:r>
              <a:rPr sz="2400" spc="-10" dirty="0">
                <a:latin typeface="Myriad Pro"/>
                <a:cs typeface="Segoe UI"/>
              </a:rPr>
              <a:t> </a:t>
            </a:r>
            <a:r>
              <a:rPr sz="2400" dirty="0">
                <a:latin typeface="Myriad Pro"/>
                <a:cs typeface="Segoe UI"/>
              </a:rPr>
              <a:t>in</a:t>
            </a:r>
            <a:r>
              <a:rPr sz="2400" spc="-35" dirty="0">
                <a:latin typeface="Myriad Pro"/>
                <a:cs typeface="Segoe UI"/>
              </a:rPr>
              <a:t> </a:t>
            </a:r>
            <a:r>
              <a:rPr sz="2400" spc="-10" dirty="0">
                <a:latin typeface="Myriad Pro"/>
                <a:cs typeface="Segoe UI"/>
              </a:rPr>
              <a:t>physical activity.</a:t>
            </a:r>
            <a:endParaRPr sz="2400" dirty="0">
              <a:latin typeface="Myriad Pro"/>
              <a:cs typeface="Segoe U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396111" y="1699005"/>
            <a:ext cx="6355080" cy="1243289"/>
          </a:xfrm>
          <a:prstGeom prst="rect">
            <a:avLst/>
          </a:prstGeom>
        </p:spPr>
        <p:txBody>
          <a:bodyPr vert="horz" wrap="square" lIns="0" tIns="12065" rIns="0" bIns="0" rtlCol="0">
            <a:spAutoFit/>
          </a:bodyPr>
          <a:lstStyle/>
          <a:p>
            <a:pPr marL="12065" marR="5080" algn="ctr">
              <a:lnSpc>
                <a:spcPct val="100000"/>
              </a:lnSpc>
              <a:spcBef>
                <a:spcPts val="95"/>
              </a:spcBef>
            </a:pPr>
            <a:r>
              <a:rPr sz="4000" i="1" spc="-55" dirty="0">
                <a:latin typeface="Myriad Pro"/>
              </a:rPr>
              <a:t>WHAT</a:t>
            </a:r>
            <a:r>
              <a:rPr sz="4000" i="1" spc="-130" dirty="0">
                <a:latin typeface="Myriad Pro"/>
              </a:rPr>
              <a:t> </a:t>
            </a:r>
            <a:r>
              <a:rPr sz="4000" i="1" dirty="0">
                <a:latin typeface="Myriad Pro"/>
              </a:rPr>
              <a:t>IS</a:t>
            </a:r>
            <a:r>
              <a:rPr sz="4000" i="1" spc="-160" dirty="0">
                <a:latin typeface="Myriad Pro"/>
              </a:rPr>
              <a:t> </a:t>
            </a:r>
            <a:r>
              <a:rPr lang="en-GB" sz="4000" i="1" spc="-160" dirty="0">
                <a:latin typeface="Myriad Pro"/>
              </a:rPr>
              <a:t>THE HOLISTIC </a:t>
            </a:r>
            <a:r>
              <a:rPr sz="4000" i="1" spc="-10" dirty="0">
                <a:latin typeface="Myriad Pro"/>
              </a:rPr>
              <a:t>MODEL?</a:t>
            </a:r>
            <a:endParaRPr sz="4000" dirty="0">
              <a:latin typeface="Myriad Pro"/>
            </a:endParaRPr>
          </a:p>
        </p:txBody>
      </p:sp>
      <p:pic>
        <p:nvPicPr>
          <p:cNvPr id="3" name="object 3"/>
          <p:cNvPicPr/>
          <p:nvPr/>
        </p:nvPicPr>
        <p:blipFill>
          <a:blip r:embed="rId2" cstate="print"/>
          <a:stretch>
            <a:fillRect/>
          </a:stretch>
        </p:blipFill>
        <p:spPr>
          <a:xfrm>
            <a:off x="7488935" y="4131564"/>
            <a:ext cx="1459992" cy="1682496"/>
          </a:xfrm>
          <a:prstGeom prst="rect">
            <a:avLst/>
          </a:prstGeom>
        </p:spPr>
      </p:pic>
    </p:spTree>
    <p:extLst>
      <p:ext uri="{BB962C8B-B14F-4D97-AF65-F5344CB8AC3E}">
        <p14:creationId xmlns:p14="http://schemas.microsoft.com/office/powerpoint/2010/main" val="247357868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946AAF1-ECFE-4F67-8FC5-3B0A62A2843E}"/>
              </a:ext>
            </a:extLst>
          </p:cNvPr>
          <p:cNvSpPr>
            <a:spLocks noGrp="1"/>
          </p:cNvSpPr>
          <p:nvPr>
            <p:ph type="title"/>
          </p:nvPr>
        </p:nvSpPr>
        <p:spPr>
          <a:xfrm>
            <a:off x="535025" y="318642"/>
            <a:ext cx="8144535" cy="553998"/>
          </a:xfrm>
        </p:spPr>
        <p:txBody>
          <a:bodyPr/>
          <a:lstStyle/>
          <a:p>
            <a:r>
              <a:rPr lang="en-GB" dirty="0">
                <a:latin typeface="Myriad Pro"/>
              </a:rPr>
              <a:t>Holistic Model of health</a:t>
            </a:r>
          </a:p>
        </p:txBody>
      </p:sp>
      <p:sp>
        <p:nvSpPr>
          <p:cNvPr id="6" name="Content Placeholder 5">
            <a:extLst>
              <a:ext uri="{FF2B5EF4-FFF2-40B4-BE49-F238E27FC236}">
                <a16:creationId xmlns:a16="http://schemas.microsoft.com/office/drawing/2014/main" id="{17CF03E7-A35D-42B9-95FB-E18706C80133}"/>
              </a:ext>
            </a:extLst>
          </p:cNvPr>
          <p:cNvSpPr>
            <a:spLocks noGrp="1"/>
          </p:cNvSpPr>
          <p:nvPr>
            <p:ph idx="1"/>
          </p:nvPr>
        </p:nvSpPr>
        <p:spPr>
          <a:xfrm>
            <a:off x="628650" y="1424539"/>
            <a:ext cx="7886700" cy="4752424"/>
          </a:xfrm>
        </p:spPr>
        <p:txBody>
          <a:bodyPr>
            <a:normAutofit/>
          </a:bodyPr>
          <a:lstStyle/>
          <a:p>
            <a:pPr marL="0" indent="0">
              <a:lnSpc>
                <a:spcPct val="110000"/>
              </a:lnSpc>
              <a:buNone/>
            </a:pPr>
            <a:r>
              <a:rPr lang="en-GB" dirty="0">
                <a:latin typeface="Myriad Pro"/>
              </a:rPr>
              <a:t>A holistic view of health is an approach to wellbeing that considers </a:t>
            </a:r>
            <a:r>
              <a:rPr lang="en-GB" dirty="0">
                <a:solidFill>
                  <a:srgbClr val="FF0000"/>
                </a:solidFill>
                <a:latin typeface="Myriad Pro"/>
                <a:hlinkClick r:id="rId2"/>
              </a:rPr>
              <a:t>how the individual functions in their environment</a:t>
            </a:r>
            <a:r>
              <a:rPr lang="en-GB" dirty="0">
                <a:solidFill>
                  <a:srgbClr val="FF0000"/>
                </a:solidFill>
                <a:latin typeface="Myriad Pro"/>
              </a:rPr>
              <a:t>, </a:t>
            </a:r>
            <a:r>
              <a:rPr lang="en-GB" dirty="0">
                <a:latin typeface="Myriad Pro"/>
              </a:rPr>
              <a:t>instead focussing on a singular competence, disability or pathology.</a:t>
            </a:r>
          </a:p>
          <a:p>
            <a:pPr marL="0" indent="0">
              <a:lnSpc>
                <a:spcPct val="110000"/>
              </a:lnSpc>
              <a:buNone/>
            </a:pPr>
            <a:r>
              <a:rPr lang="en-GB" dirty="0">
                <a:latin typeface="Myriad Pro"/>
              </a:rPr>
              <a:t>Rather than judging a person’s condition by the presence of pathology or even of a particular competence, </a:t>
            </a:r>
            <a:r>
              <a:rPr lang="en-GB" dirty="0">
                <a:solidFill>
                  <a:srgbClr val="FF0000"/>
                </a:solidFill>
                <a:latin typeface="Myriad Pro"/>
              </a:rPr>
              <a:t>a holistic health and wellbeing perspective considers the extent to which the person has adapted to thrive in their environment </a:t>
            </a:r>
            <a:r>
              <a:rPr lang="en-GB" dirty="0">
                <a:latin typeface="Myriad Pro"/>
              </a:rPr>
              <a:t>despite their range of physical and mental capabilities. (</a:t>
            </a:r>
            <a:r>
              <a:rPr lang="en-GB" dirty="0" err="1">
                <a:latin typeface="Myriad Pro"/>
              </a:rPr>
              <a:t>Kafaji</a:t>
            </a:r>
            <a:r>
              <a:rPr lang="en-GB" dirty="0">
                <a:latin typeface="Myriad Pro"/>
              </a:rPr>
              <a:t> 2020).</a:t>
            </a:r>
          </a:p>
          <a:p>
            <a:endParaRPr lang="en-GB" dirty="0"/>
          </a:p>
        </p:txBody>
      </p:sp>
    </p:spTree>
    <p:extLst>
      <p:ext uri="{BB962C8B-B14F-4D97-AF65-F5344CB8AC3E}">
        <p14:creationId xmlns:p14="http://schemas.microsoft.com/office/powerpoint/2010/main" val="2992863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1535" y="353699"/>
            <a:ext cx="8780929" cy="1199931"/>
          </a:xfrm>
        </p:spPr>
        <p:txBody>
          <a:bodyPr>
            <a:normAutofit fontScale="90000"/>
          </a:bodyPr>
          <a:lstStyle/>
          <a:p>
            <a:pPr algn="ctr"/>
            <a:r>
              <a:rPr lang="en-GB" sz="4200" dirty="0">
                <a:latin typeface="Myriad Pro"/>
              </a:rPr>
              <a:t>Dimensions of a holistic concept of health</a:t>
            </a:r>
          </a:p>
        </p:txBody>
      </p:sp>
      <p:pic>
        <p:nvPicPr>
          <p:cNvPr id="4" name="Content Placeholder 3"/>
          <p:cNvPicPr>
            <a:picLocks noGrp="1"/>
          </p:cNvPicPr>
          <p:nvPr>
            <p:ph idx="1"/>
          </p:nvPr>
        </p:nvPicPr>
        <p:blipFill rotWithShape="1">
          <a:blip r:embed="rId3"/>
          <a:srcRect l="58472" t="52840" r="20972" b="9383"/>
          <a:stretch/>
        </p:blipFill>
        <p:spPr bwMode="auto">
          <a:xfrm>
            <a:off x="146574" y="1761581"/>
            <a:ext cx="3749038" cy="3496219"/>
          </a:xfrm>
          <a:prstGeom prst="rect">
            <a:avLst/>
          </a:prstGeom>
          <a:ln>
            <a:noFill/>
          </a:ln>
          <a:extLst>
            <a:ext uri="{53640926-AAD7-44D8-BBD7-CCE9431645EC}">
              <a14:shadowObscured xmlns:a14="http://schemas.microsoft.com/office/drawing/2010/main"/>
            </a:ext>
          </a:extLst>
        </p:spPr>
      </p:pic>
      <p:sp>
        <p:nvSpPr>
          <p:cNvPr id="5" name="TextBox 4"/>
          <p:cNvSpPr txBox="1"/>
          <p:nvPr/>
        </p:nvSpPr>
        <p:spPr>
          <a:xfrm>
            <a:off x="5072233" y="1828800"/>
            <a:ext cx="3749038" cy="4154984"/>
          </a:xfrm>
          <a:prstGeom prst="rect">
            <a:avLst/>
          </a:prstGeom>
          <a:noFill/>
        </p:spPr>
        <p:txBody>
          <a:bodyPr wrap="square" rtlCol="0">
            <a:spAutoFit/>
          </a:bodyPr>
          <a:lstStyle/>
          <a:p>
            <a:r>
              <a:rPr lang="en-GB" sz="2400" dirty="0">
                <a:latin typeface="Myriad Pro"/>
              </a:rPr>
              <a:t>Individual:</a:t>
            </a:r>
          </a:p>
          <a:p>
            <a:pPr marL="742950" lvl="1" indent="-285750">
              <a:buFont typeface="Arial" panose="020B0604020202020204" pitchFamily="34" charset="0"/>
              <a:buChar char="•"/>
            </a:pPr>
            <a:r>
              <a:rPr lang="en-GB" sz="2400" dirty="0">
                <a:latin typeface="Myriad Pro"/>
              </a:rPr>
              <a:t>Physical</a:t>
            </a:r>
          </a:p>
          <a:p>
            <a:pPr marL="742950" lvl="1" indent="-285750">
              <a:buFont typeface="Arial" panose="020B0604020202020204" pitchFamily="34" charset="0"/>
              <a:buChar char="•"/>
            </a:pPr>
            <a:r>
              <a:rPr lang="en-GB" sz="2400" dirty="0">
                <a:latin typeface="Myriad Pro"/>
              </a:rPr>
              <a:t>Mental</a:t>
            </a:r>
          </a:p>
          <a:p>
            <a:pPr marL="742950" lvl="1" indent="-285750">
              <a:buFont typeface="Arial" panose="020B0604020202020204" pitchFamily="34" charset="0"/>
              <a:buChar char="•"/>
            </a:pPr>
            <a:r>
              <a:rPr lang="en-GB" sz="2400" dirty="0">
                <a:latin typeface="Myriad Pro"/>
              </a:rPr>
              <a:t>Emotional</a:t>
            </a:r>
          </a:p>
          <a:p>
            <a:pPr marL="742950" lvl="1" indent="-285750">
              <a:buFont typeface="Arial" panose="020B0604020202020204" pitchFamily="34" charset="0"/>
              <a:buChar char="•"/>
            </a:pPr>
            <a:r>
              <a:rPr lang="en-GB" sz="2400" dirty="0">
                <a:latin typeface="Myriad Pro"/>
              </a:rPr>
              <a:t>Social</a:t>
            </a:r>
          </a:p>
          <a:p>
            <a:pPr marL="742950" lvl="1" indent="-285750">
              <a:buFont typeface="Arial" panose="020B0604020202020204" pitchFamily="34" charset="0"/>
              <a:buChar char="•"/>
            </a:pPr>
            <a:r>
              <a:rPr lang="en-GB" sz="2400" dirty="0">
                <a:latin typeface="Myriad Pro"/>
              </a:rPr>
              <a:t>Spiritual</a:t>
            </a:r>
          </a:p>
          <a:p>
            <a:pPr marL="742950" lvl="1" indent="-285750">
              <a:buFont typeface="Arial" panose="020B0604020202020204" pitchFamily="34" charset="0"/>
              <a:buChar char="•"/>
            </a:pPr>
            <a:r>
              <a:rPr lang="en-GB" sz="2400" dirty="0">
                <a:latin typeface="Myriad Pro"/>
              </a:rPr>
              <a:t>Sexual health</a:t>
            </a:r>
          </a:p>
          <a:p>
            <a:r>
              <a:rPr lang="en-GB" sz="2400" dirty="0">
                <a:latin typeface="Myriad Pro"/>
              </a:rPr>
              <a:t>Societal</a:t>
            </a:r>
          </a:p>
          <a:p>
            <a:r>
              <a:rPr lang="en-GB" sz="2400" dirty="0">
                <a:latin typeface="Myriad Pro"/>
              </a:rPr>
              <a:t>Environmental</a:t>
            </a:r>
          </a:p>
          <a:p>
            <a:r>
              <a:rPr lang="en-GB" sz="2400" dirty="0">
                <a:latin typeface="Myriad Pro"/>
              </a:rPr>
              <a:t>Global</a:t>
            </a:r>
          </a:p>
          <a:p>
            <a:endParaRPr lang="en-GB" sz="2400" dirty="0"/>
          </a:p>
        </p:txBody>
      </p:sp>
      <p:sp>
        <p:nvSpPr>
          <p:cNvPr id="6" name="TextBox 5">
            <a:extLst>
              <a:ext uri="{FF2B5EF4-FFF2-40B4-BE49-F238E27FC236}">
                <a16:creationId xmlns:a16="http://schemas.microsoft.com/office/drawing/2014/main" id="{D83CC850-550A-4FD3-BF88-58ACA5F585FF}"/>
              </a:ext>
            </a:extLst>
          </p:cNvPr>
          <p:cNvSpPr txBox="1"/>
          <p:nvPr/>
        </p:nvSpPr>
        <p:spPr>
          <a:xfrm>
            <a:off x="627528" y="5096419"/>
            <a:ext cx="3563472" cy="369332"/>
          </a:xfrm>
          <a:prstGeom prst="rect">
            <a:avLst/>
          </a:prstGeom>
          <a:noFill/>
        </p:spPr>
        <p:txBody>
          <a:bodyPr wrap="square" rtlCol="0">
            <a:spAutoFit/>
          </a:bodyPr>
          <a:lstStyle/>
          <a:p>
            <a:r>
              <a:rPr lang="en-GB" dirty="0"/>
              <a:t> Naidoo &amp; Wills, 2016 p 4-5</a:t>
            </a:r>
          </a:p>
        </p:txBody>
      </p:sp>
    </p:spTree>
    <p:extLst>
      <p:ext uri="{BB962C8B-B14F-4D97-AF65-F5344CB8AC3E}">
        <p14:creationId xmlns:p14="http://schemas.microsoft.com/office/powerpoint/2010/main" val="23387549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Title 1">
            <a:extLst>
              <a:ext uri="{FF2B5EF4-FFF2-40B4-BE49-F238E27FC236}">
                <a16:creationId xmlns:a16="http://schemas.microsoft.com/office/drawing/2014/main" id="{45BC2D50-D076-48A5-95A7-E35A4BED7BE6}"/>
              </a:ext>
            </a:extLst>
          </p:cNvPr>
          <p:cNvSpPr>
            <a:spLocks noGrp="1"/>
          </p:cNvSpPr>
          <p:nvPr>
            <p:ph type="title"/>
          </p:nvPr>
        </p:nvSpPr>
        <p:spPr>
          <a:xfrm>
            <a:off x="5553776" y="365126"/>
            <a:ext cx="2961573" cy="1325563"/>
          </a:xfrm>
        </p:spPr>
        <p:txBody>
          <a:bodyPr/>
          <a:lstStyle/>
          <a:p>
            <a:endParaRPr lang="en-US" dirty="0"/>
          </a:p>
        </p:txBody>
      </p:sp>
      <p:sp>
        <p:nvSpPr>
          <p:cNvPr id="3" name="Content Placeholder 2"/>
          <p:cNvSpPr>
            <a:spLocks noGrp="1"/>
          </p:cNvSpPr>
          <p:nvPr>
            <p:ph sz="half" idx="1"/>
          </p:nvPr>
        </p:nvSpPr>
        <p:spPr>
          <a:xfrm>
            <a:off x="628650" y="365127"/>
            <a:ext cx="5086350" cy="5197474"/>
          </a:xfrm>
        </p:spPr>
        <p:txBody>
          <a:bodyPr>
            <a:normAutofit/>
          </a:bodyPr>
          <a:lstStyle/>
          <a:p>
            <a:r>
              <a:rPr lang="en-GB" sz="3300" kern="1200" dirty="0">
                <a:solidFill>
                  <a:prstClr val="black"/>
                </a:solidFill>
                <a:latin typeface="Myriad Pro"/>
                <a:ea typeface="+mj-ea"/>
                <a:cs typeface="+mj-cs"/>
              </a:rPr>
              <a:t>Models</a:t>
            </a:r>
            <a:endParaRPr lang="en-GB" sz="2400" dirty="0">
              <a:latin typeface="Myriad Pro"/>
            </a:endParaRPr>
          </a:p>
          <a:p>
            <a:r>
              <a:rPr lang="en-GB" sz="2400" dirty="0">
                <a:latin typeface="Myriad Pro"/>
              </a:rPr>
              <a:t>Consider which model, or combination of models, is most likely to be successful at addressing the issues of obesity.</a:t>
            </a:r>
            <a:br>
              <a:rPr lang="en-GB" sz="2400" dirty="0">
                <a:latin typeface="Myriad Pro"/>
              </a:rPr>
            </a:br>
            <a:endParaRPr lang="en-GB" sz="2400" dirty="0">
              <a:latin typeface="Myriad Pro"/>
            </a:endParaRPr>
          </a:p>
          <a:p>
            <a:r>
              <a:rPr lang="en-GB" sz="2400" dirty="0">
                <a:latin typeface="Myriad Pro"/>
              </a:rPr>
              <a:t>Justify your answer</a:t>
            </a:r>
            <a:br>
              <a:rPr lang="en-GB" sz="2400" dirty="0">
                <a:latin typeface="Myriad Pro"/>
              </a:rPr>
            </a:br>
            <a:br>
              <a:rPr lang="en-GB" sz="2400" dirty="0">
                <a:latin typeface="Myriad Pro"/>
              </a:rPr>
            </a:br>
            <a:endParaRPr lang="en-GB" sz="2400" dirty="0">
              <a:latin typeface="Myriad Pro"/>
            </a:endParaRPr>
          </a:p>
          <a:p>
            <a:r>
              <a:rPr lang="en-GB" sz="2400" dirty="0">
                <a:latin typeface="Myriad Pro"/>
              </a:rPr>
              <a:t>Is the holistic approach important?</a:t>
            </a:r>
            <a:br>
              <a:rPr lang="en-GB" sz="2400" dirty="0">
                <a:latin typeface="Myriad Pro"/>
              </a:rPr>
            </a:br>
            <a:endParaRPr lang="en-GB" sz="2400" dirty="0">
              <a:latin typeface="Myriad Pro"/>
            </a:endParaRPr>
          </a:p>
        </p:txBody>
      </p:sp>
      <p:pic>
        <p:nvPicPr>
          <p:cNvPr id="2050" name="Picture 2" descr="C:\Users\peak\AppData\Local\Microsoft\Windows\Temporary Internet Files\Content.IE5\EYEKCIOD\Thinking-Man-PNG-HD-Image[1].pn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668952" y="2301081"/>
            <a:ext cx="2846397" cy="2499519"/>
          </a:xfrm>
          <a:prstGeom prst="rect">
            <a:avLst/>
          </a:prstGeom>
          <a:solidFill>
            <a:srgbClr val="FFFFFF"/>
          </a:solidFill>
        </p:spPr>
      </p:pic>
    </p:spTree>
    <p:extLst>
      <p:ext uri="{BB962C8B-B14F-4D97-AF65-F5344CB8AC3E}">
        <p14:creationId xmlns:p14="http://schemas.microsoft.com/office/powerpoint/2010/main" val="493937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5025" y="318642"/>
            <a:ext cx="8144535" cy="553998"/>
          </a:xfrm>
        </p:spPr>
        <p:txBody>
          <a:bodyPr/>
          <a:lstStyle/>
          <a:p>
            <a:r>
              <a:rPr lang="en-GB" dirty="0">
                <a:latin typeface="Myriad Pro"/>
              </a:rPr>
              <a:t>Seminar Session</a:t>
            </a:r>
          </a:p>
        </p:txBody>
      </p:sp>
      <p:sp>
        <p:nvSpPr>
          <p:cNvPr id="3" name="Content Placeholder 2"/>
          <p:cNvSpPr>
            <a:spLocks noGrp="1"/>
          </p:cNvSpPr>
          <p:nvPr>
            <p:ph idx="1"/>
          </p:nvPr>
        </p:nvSpPr>
        <p:spPr>
          <a:xfrm>
            <a:off x="1110233" y="2104770"/>
            <a:ext cx="6923532" cy="3381629"/>
          </a:xfrm>
        </p:spPr>
        <p:txBody>
          <a:bodyPr>
            <a:normAutofit lnSpcReduction="10000"/>
          </a:bodyPr>
          <a:lstStyle/>
          <a:p>
            <a:pPr marL="0" indent="0">
              <a:buNone/>
            </a:pPr>
            <a:r>
              <a:rPr lang="en-GB" sz="2400" dirty="0">
                <a:latin typeface="Myriad Pro"/>
              </a:rPr>
              <a:t>Find  </a:t>
            </a:r>
            <a:r>
              <a:rPr lang="en-GB" sz="2400" dirty="0">
                <a:latin typeface="Myriad Pro"/>
                <a:hlinkClick r:id="rId3"/>
              </a:rPr>
              <a:t>Ritchie’s case study </a:t>
            </a:r>
            <a:endParaRPr lang="en-GB" sz="2400" dirty="0">
              <a:latin typeface="Myriad Pro"/>
            </a:endParaRPr>
          </a:p>
          <a:p>
            <a:pPr marL="0" indent="0">
              <a:buNone/>
            </a:pPr>
            <a:endParaRPr lang="en-GB" sz="2400" dirty="0">
              <a:latin typeface="Myriad Pro"/>
            </a:endParaRPr>
          </a:p>
          <a:p>
            <a:pPr marL="0" indent="0">
              <a:buNone/>
            </a:pPr>
            <a:r>
              <a:rPr lang="en-GB" sz="2400" dirty="0">
                <a:latin typeface="Myriad Pro"/>
              </a:rPr>
              <a:t>Discuss some of the influences on Ritchie’s health from an </a:t>
            </a:r>
            <a:r>
              <a:rPr lang="en-GB" sz="2400" i="1" dirty="0">
                <a:latin typeface="Myriad Pro"/>
              </a:rPr>
              <a:t>individual, societal, environmental and Global perspective.</a:t>
            </a:r>
            <a:br>
              <a:rPr lang="en-GB" sz="2400" i="1" dirty="0">
                <a:latin typeface="Myriad Pro"/>
              </a:rPr>
            </a:br>
            <a:endParaRPr lang="en-GB" sz="2400" i="1" dirty="0">
              <a:latin typeface="Myriad Pro"/>
            </a:endParaRPr>
          </a:p>
          <a:p>
            <a:pPr marL="0" indent="0">
              <a:buNone/>
            </a:pPr>
            <a:endParaRPr lang="en-GB" sz="2400" i="1" dirty="0">
              <a:latin typeface="Myriad Pro"/>
            </a:endParaRPr>
          </a:p>
          <a:p>
            <a:pPr marL="0" indent="0">
              <a:buNone/>
            </a:pPr>
            <a:r>
              <a:rPr lang="en-GB" sz="2400" dirty="0">
                <a:latin typeface="Myriad Pro"/>
              </a:rPr>
              <a:t>What are the implications of a holistic model of health for professional practice?</a:t>
            </a:r>
            <a:br>
              <a:rPr lang="en-GB" dirty="0">
                <a:latin typeface="Raleway" pitchFamily="2" charset="0"/>
              </a:rPr>
            </a:br>
            <a:endParaRPr lang="en-GB" dirty="0">
              <a:latin typeface="Raleway" pitchFamily="2" charset="0"/>
            </a:endParaRPr>
          </a:p>
        </p:txBody>
      </p:sp>
    </p:spTree>
    <p:extLst>
      <p:ext uri="{BB962C8B-B14F-4D97-AF65-F5344CB8AC3E}">
        <p14:creationId xmlns:p14="http://schemas.microsoft.com/office/powerpoint/2010/main" val="2681230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535025" y="318642"/>
            <a:ext cx="8144535" cy="553998"/>
          </a:xfrm>
        </p:spPr>
        <p:txBody>
          <a:bodyPr/>
          <a:lstStyle/>
          <a:p>
            <a:r>
              <a:rPr lang="en-GB" dirty="0">
                <a:latin typeface="Myriad Pro"/>
              </a:rPr>
              <a:t>Knowledge check</a:t>
            </a:r>
          </a:p>
        </p:txBody>
      </p:sp>
      <p:sp>
        <p:nvSpPr>
          <p:cNvPr id="3" name="Content Placeholder 2"/>
          <p:cNvSpPr>
            <a:spLocks noGrp="1"/>
          </p:cNvSpPr>
          <p:nvPr>
            <p:ph idx="1"/>
          </p:nvPr>
        </p:nvSpPr>
        <p:spPr/>
        <p:txBody>
          <a:bodyPr>
            <a:normAutofit fontScale="92500"/>
          </a:bodyPr>
          <a:lstStyle/>
          <a:p>
            <a:pPr marL="0" indent="0">
              <a:buNone/>
            </a:pPr>
            <a:r>
              <a:rPr lang="en-GB" dirty="0">
                <a:latin typeface="Myriad Pro"/>
              </a:rPr>
              <a:t>Are you able to….</a:t>
            </a:r>
            <a:br>
              <a:rPr lang="en-GB" dirty="0">
                <a:latin typeface="Myriad Pro"/>
              </a:rPr>
            </a:br>
            <a:endParaRPr lang="en-GB" dirty="0">
              <a:latin typeface="Myriad Pro"/>
            </a:endParaRPr>
          </a:p>
          <a:p>
            <a:pPr>
              <a:buFont typeface="Wingdings" panose="05000000000000000000" pitchFamily="2" charset="2"/>
              <a:buChar char="ü"/>
            </a:pPr>
            <a:r>
              <a:rPr lang="en-GB" dirty="0">
                <a:latin typeface="Myriad Pro"/>
              </a:rPr>
              <a:t> identify and explain different models of  health?</a:t>
            </a:r>
            <a:br>
              <a:rPr lang="en-GB" dirty="0">
                <a:latin typeface="Myriad Pro"/>
              </a:rPr>
            </a:br>
            <a:endParaRPr lang="en-GB" dirty="0">
              <a:latin typeface="Myriad Pro"/>
            </a:endParaRPr>
          </a:p>
          <a:p>
            <a:pPr>
              <a:buFont typeface="Wingdings" panose="05000000000000000000" pitchFamily="2" charset="2"/>
              <a:buChar char="ü"/>
            </a:pPr>
            <a:r>
              <a:rPr lang="en-GB" dirty="0">
                <a:latin typeface="Myriad Pro"/>
              </a:rPr>
              <a:t>understand how a model an be applied to a  health issue?</a:t>
            </a:r>
            <a:br>
              <a:rPr lang="en-GB" dirty="0">
                <a:latin typeface="Myriad Pro"/>
              </a:rPr>
            </a:br>
            <a:endParaRPr lang="en-GB" dirty="0">
              <a:latin typeface="Myriad Pro"/>
            </a:endParaRPr>
          </a:p>
          <a:p>
            <a:pPr>
              <a:buFont typeface="Wingdings" panose="05000000000000000000" pitchFamily="2" charset="2"/>
              <a:buChar char="ü"/>
            </a:pPr>
            <a:r>
              <a:rPr lang="en-GB" dirty="0">
                <a:latin typeface="Myriad Pro"/>
              </a:rPr>
              <a:t>explain the importance of a holistic approach to health?</a:t>
            </a:r>
            <a:br>
              <a:rPr lang="en-GB" dirty="0">
                <a:latin typeface="Myriad Pro"/>
              </a:rPr>
            </a:br>
            <a:endParaRPr lang="en-GB" dirty="0">
              <a:latin typeface="Myriad Pro"/>
            </a:endParaRPr>
          </a:p>
          <a:p>
            <a:endParaRPr lang="en-GB" dirty="0">
              <a:latin typeface="+mn-lt"/>
            </a:endParaRPr>
          </a:p>
        </p:txBody>
      </p:sp>
    </p:spTree>
    <p:extLst>
      <p:ext uri="{BB962C8B-B14F-4D97-AF65-F5344CB8AC3E}">
        <p14:creationId xmlns:p14="http://schemas.microsoft.com/office/powerpoint/2010/main" val="3176411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9732" y="228600"/>
            <a:ext cx="8144535" cy="774571"/>
          </a:xfrm>
          <a:prstGeom prst="rect">
            <a:avLst/>
          </a:prstGeom>
        </p:spPr>
        <p:txBody>
          <a:bodyPr vert="horz" wrap="square" lIns="0" tIns="264160" rIns="0" bIns="0" rtlCol="0">
            <a:spAutoFit/>
          </a:bodyPr>
          <a:lstStyle/>
          <a:p>
            <a:pPr marL="3105150">
              <a:lnSpc>
                <a:spcPct val="100000"/>
              </a:lnSpc>
              <a:spcBef>
                <a:spcPts val="100"/>
              </a:spcBef>
            </a:pPr>
            <a:r>
              <a:rPr lang="en-GB" sz="3300" dirty="0">
                <a:latin typeface="Myriad Pro"/>
                <a:cs typeface="Arial"/>
              </a:rPr>
              <a:t>Extension </a:t>
            </a:r>
            <a:r>
              <a:rPr sz="3300" dirty="0">
                <a:latin typeface="Myriad Pro"/>
                <a:cs typeface="Arial"/>
              </a:rPr>
              <a:t>Activity</a:t>
            </a:r>
          </a:p>
        </p:txBody>
      </p:sp>
      <p:sp>
        <p:nvSpPr>
          <p:cNvPr id="3" name="object 3"/>
          <p:cNvSpPr txBox="1"/>
          <p:nvPr/>
        </p:nvSpPr>
        <p:spPr>
          <a:xfrm>
            <a:off x="1113536" y="1726819"/>
            <a:ext cx="6530340" cy="2075376"/>
          </a:xfrm>
          <a:prstGeom prst="rect">
            <a:avLst/>
          </a:prstGeom>
        </p:spPr>
        <p:txBody>
          <a:bodyPr vert="horz" wrap="square" lIns="0" tIns="12700" rIns="0" bIns="0" rtlCol="0">
            <a:spAutoFit/>
          </a:bodyPr>
          <a:lstStyle/>
          <a:p>
            <a:pPr marL="12700">
              <a:lnSpc>
                <a:spcPct val="100000"/>
              </a:lnSpc>
              <a:spcBef>
                <a:spcPts val="100"/>
              </a:spcBef>
            </a:pPr>
            <a:r>
              <a:rPr sz="2400" dirty="0">
                <a:latin typeface="Myriad Pro"/>
                <a:cs typeface="Segoe UI"/>
              </a:rPr>
              <a:t>Watch</a:t>
            </a:r>
            <a:r>
              <a:rPr sz="2400" spc="-30" dirty="0">
                <a:latin typeface="Myriad Pro"/>
                <a:cs typeface="Segoe UI"/>
              </a:rPr>
              <a:t> </a:t>
            </a:r>
            <a:r>
              <a:rPr sz="2400" dirty="0">
                <a:latin typeface="Myriad Pro"/>
                <a:cs typeface="Segoe UI"/>
              </a:rPr>
              <a:t>the</a:t>
            </a:r>
            <a:r>
              <a:rPr sz="2400" spc="-25" dirty="0">
                <a:latin typeface="Myriad Pro"/>
                <a:cs typeface="Segoe UI"/>
              </a:rPr>
              <a:t> </a:t>
            </a:r>
            <a:r>
              <a:rPr sz="2400" dirty="0">
                <a:latin typeface="Myriad Pro"/>
                <a:cs typeface="Segoe UI"/>
              </a:rPr>
              <a:t>video</a:t>
            </a:r>
            <a:r>
              <a:rPr sz="2400" spc="-15" dirty="0">
                <a:latin typeface="Myriad Pro"/>
                <a:cs typeface="Segoe UI"/>
              </a:rPr>
              <a:t> </a:t>
            </a:r>
            <a:r>
              <a:rPr sz="2400" dirty="0">
                <a:latin typeface="Myriad Pro"/>
                <a:cs typeface="Segoe UI"/>
              </a:rPr>
              <a:t>below</a:t>
            </a:r>
            <a:r>
              <a:rPr sz="2400" spc="-20" dirty="0">
                <a:latin typeface="Myriad Pro"/>
                <a:cs typeface="Segoe UI"/>
              </a:rPr>
              <a:t> </a:t>
            </a:r>
            <a:r>
              <a:rPr sz="2400" dirty="0">
                <a:latin typeface="Myriad Pro"/>
                <a:cs typeface="Segoe UI"/>
              </a:rPr>
              <a:t>then</a:t>
            </a:r>
            <a:r>
              <a:rPr sz="2400" spc="-10" dirty="0">
                <a:latin typeface="Myriad Pro"/>
                <a:cs typeface="Segoe UI"/>
              </a:rPr>
              <a:t> </a:t>
            </a:r>
            <a:r>
              <a:rPr sz="2400" dirty="0">
                <a:latin typeface="Myriad Pro"/>
                <a:cs typeface="Segoe UI"/>
              </a:rPr>
              <a:t>discuss</a:t>
            </a:r>
            <a:r>
              <a:rPr sz="2400" spc="-5" dirty="0">
                <a:latin typeface="Myriad Pro"/>
                <a:cs typeface="Segoe UI"/>
              </a:rPr>
              <a:t> </a:t>
            </a:r>
            <a:r>
              <a:rPr sz="2400" spc="-25" dirty="0">
                <a:latin typeface="Myriad Pro"/>
                <a:cs typeface="Segoe UI"/>
              </a:rPr>
              <a:t>and</a:t>
            </a:r>
            <a:endParaRPr sz="2400" dirty="0">
              <a:latin typeface="Myriad Pro"/>
              <a:cs typeface="Segoe UI"/>
            </a:endParaRPr>
          </a:p>
          <a:p>
            <a:pPr>
              <a:lnSpc>
                <a:spcPct val="100000"/>
              </a:lnSpc>
              <a:spcBef>
                <a:spcPts val="20"/>
              </a:spcBef>
            </a:pPr>
            <a:endParaRPr sz="2150" dirty="0">
              <a:latin typeface="Myriad Pro"/>
              <a:cs typeface="Segoe UI"/>
            </a:endParaRPr>
          </a:p>
          <a:p>
            <a:pPr marL="12700" marR="5080">
              <a:lnSpc>
                <a:spcPct val="200000"/>
              </a:lnSpc>
            </a:pPr>
            <a:r>
              <a:rPr sz="2400" u="sng" spc="-10" dirty="0">
                <a:solidFill>
                  <a:srgbClr val="0000FF"/>
                </a:solidFill>
                <a:uFill>
                  <a:solidFill>
                    <a:srgbClr val="0000FF"/>
                  </a:solidFill>
                </a:uFill>
                <a:latin typeface="Myriad Pro"/>
                <a:cs typeface="Segoe UI"/>
                <a:hlinkClick r:id="rId2"/>
              </a:rPr>
              <a:t>https://www.youtube.com/watch?v=bf0TZ5OzF5</a:t>
            </a:r>
            <a:r>
              <a:rPr sz="2400" spc="-10" dirty="0">
                <a:solidFill>
                  <a:srgbClr val="0000FF"/>
                </a:solidFill>
                <a:latin typeface="Myriad Pro"/>
                <a:cs typeface="Segoe UI"/>
              </a:rPr>
              <a:t> </a:t>
            </a:r>
            <a:r>
              <a:rPr sz="2400" u="sng" spc="-10" dirty="0">
                <a:solidFill>
                  <a:srgbClr val="0000FF"/>
                </a:solidFill>
                <a:uFill>
                  <a:solidFill>
                    <a:srgbClr val="0000FF"/>
                  </a:solidFill>
                </a:uFill>
                <a:latin typeface="Myriad Pro"/>
                <a:cs typeface="Segoe UI"/>
                <a:hlinkClick r:id="rId3"/>
              </a:rPr>
              <a:t>https://www.youtube.com/watch?v=6rjS_GisaM0</a:t>
            </a:r>
            <a:endParaRPr sz="2400" dirty="0">
              <a:latin typeface="Myriad Pro"/>
              <a:cs typeface="Segoe UI"/>
            </a:endParaRPr>
          </a:p>
        </p:txBody>
      </p:sp>
      <p:sp>
        <p:nvSpPr>
          <p:cNvPr id="4" name="object 4"/>
          <p:cNvSpPr txBox="1"/>
          <p:nvPr/>
        </p:nvSpPr>
        <p:spPr>
          <a:xfrm>
            <a:off x="1609139" y="4435801"/>
            <a:ext cx="5996305" cy="391795"/>
          </a:xfrm>
          <a:prstGeom prst="rect">
            <a:avLst/>
          </a:prstGeom>
        </p:spPr>
        <p:txBody>
          <a:bodyPr vert="horz" wrap="square" lIns="0" tIns="12700" rIns="0" bIns="0" rtlCol="0">
            <a:spAutoFit/>
          </a:bodyPr>
          <a:lstStyle/>
          <a:p>
            <a:pPr marL="12700">
              <a:lnSpc>
                <a:spcPct val="100000"/>
              </a:lnSpc>
              <a:spcBef>
                <a:spcPts val="100"/>
              </a:spcBef>
            </a:pPr>
            <a:r>
              <a:rPr sz="2400" b="1" dirty="0">
                <a:latin typeface="Myriad Pro"/>
                <a:cs typeface="Segoe UI"/>
              </a:rPr>
              <a:t>Feedback</a:t>
            </a:r>
            <a:r>
              <a:rPr sz="2400" b="1" spc="-40" dirty="0">
                <a:latin typeface="Myriad Pro"/>
                <a:cs typeface="Segoe UI"/>
              </a:rPr>
              <a:t> </a:t>
            </a:r>
            <a:r>
              <a:rPr sz="2400" b="1" dirty="0">
                <a:latin typeface="Myriad Pro"/>
                <a:cs typeface="Segoe UI"/>
              </a:rPr>
              <a:t>your</a:t>
            </a:r>
            <a:r>
              <a:rPr sz="2400" b="1" spc="-60" dirty="0">
                <a:latin typeface="Myriad Pro"/>
                <a:cs typeface="Segoe UI"/>
              </a:rPr>
              <a:t> </a:t>
            </a:r>
            <a:r>
              <a:rPr sz="2400" b="1" dirty="0">
                <a:latin typeface="Myriad Pro"/>
                <a:cs typeface="Segoe UI"/>
              </a:rPr>
              <a:t>findings</a:t>
            </a:r>
            <a:r>
              <a:rPr sz="2400" b="1" spc="-35" dirty="0">
                <a:latin typeface="Myriad Pro"/>
                <a:cs typeface="Segoe UI"/>
              </a:rPr>
              <a:t> </a:t>
            </a:r>
            <a:r>
              <a:rPr sz="2400" b="1" dirty="0">
                <a:latin typeface="Myriad Pro"/>
                <a:cs typeface="Segoe UI"/>
              </a:rPr>
              <a:t>to</a:t>
            </a:r>
            <a:r>
              <a:rPr sz="2400" b="1" spc="-35" dirty="0">
                <a:latin typeface="Myriad Pro"/>
                <a:cs typeface="Segoe UI"/>
              </a:rPr>
              <a:t> </a:t>
            </a:r>
            <a:r>
              <a:rPr sz="2400" b="1" dirty="0">
                <a:latin typeface="Myriad Pro"/>
                <a:cs typeface="Segoe UI"/>
              </a:rPr>
              <a:t>the</a:t>
            </a:r>
            <a:r>
              <a:rPr sz="2400" b="1" spc="-15" dirty="0">
                <a:latin typeface="Myriad Pro"/>
                <a:cs typeface="Segoe UI"/>
              </a:rPr>
              <a:t> </a:t>
            </a:r>
            <a:r>
              <a:rPr sz="2400" b="1" dirty="0">
                <a:latin typeface="Myriad Pro"/>
                <a:cs typeface="Segoe UI"/>
              </a:rPr>
              <a:t>whole</a:t>
            </a:r>
            <a:r>
              <a:rPr sz="2400" b="1" spc="-15" dirty="0">
                <a:latin typeface="Myriad Pro"/>
                <a:cs typeface="Segoe UI"/>
              </a:rPr>
              <a:t> </a:t>
            </a:r>
            <a:r>
              <a:rPr sz="2400" b="1" spc="-10" dirty="0">
                <a:latin typeface="Myriad Pro"/>
                <a:cs typeface="Segoe UI"/>
              </a:rPr>
              <a:t>class</a:t>
            </a:r>
            <a:endParaRPr sz="2400" dirty="0">
              <a:latin typeface="Myriad Pro"/>
              <a:cs typeface="Segoe UI"/>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04BAFB-8AB1-54B6-F4A9-E6F49D0B00BC}"/>
              </a:ext>
            </a:extLst>
          </p:cNvPr>
          <p:cNvSpPr>
            <a:spLocks noGrp="1"/>
          </p:cNvSpPr>
          <p:nvPr>
            <p:ph type="title"/>
          </p:nvPr>
        </p:nvSpPr>
        <p:spPr>
          <a:xfrm>
            <a:off x="987108" y="381000"/>
            <a:ext cx="8144535" cy="553998"/>
          </a:xfrm>
        </p:spPr>
        <p:txBody>
          <a:bodyPr/>
          <a:lstStyle/>
          <a:p>
            <a:r>
              <a:rPr lang="en-GB" dirty="0"/>
              <a:t>What did you learn today?</a:t>
            </a:r>
          </a:p>
        </p:txBody>
      </p:sp>
      <p:pic>
        <p:nvPicPr>
          <p:cNvPr id="1026" name="Picture 2" descr="So what did you learn today? – Lilia Natukunda-Bagabo's Blog">
            <a:extLst>
              <a:ext uri="{FF2B5EF4-FFF2-40B4-BE49-F238E27FC236}">
                <a16:creationId xmlns:a16="http://schemas.microsoft.com/office/drawing/2014/main" id="{9EE599B7-1CDB-E588-A347-B0888A363C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0438" y="2357438"/>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840987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35025" y="318642"/>
            <a:ext cx="8144535" cy="797654"/>
          </a:xfrm>
          <a:prstGeom prst="rect">
            <a:avLst/>
          </a:prstGeom>
        </p:spPr>
        <p:txBody>
          <a:bodyPr vert="horz" wrap="square" lIns="0" tIns="241300" rIns="0" bIns="0" rtlCol="0">
            <a:spAutoFit/>
          </a:bodyPr>
          <a:lstStyle/>
          <a:p>
            <a:pPr marL="3016885">
              <a:lnSpc>
                <a:spcPct val="100000"/>
              </a:lnSpc>
              <a:spcBef>
                <a:spcPts val="100"/>
              </a:spcBef>
            </a:pPr>
            <a:r>
              <a:rPr lang="en-GB" dirty="0">
                <a:latin typeface="Myriad Pro"/>
              </a:rPr>
              <a:t>Extension </a:t>
            </a:r>
            <a:r>
              <a:rPr dirty="0">
                <a:latin typeface="Myriad Pro"/>
              </a:rPr>
              <a:t>Activity</a:t>
            </a:r>
            <a:r>
              <a:rPr spc="-40" dirty="0">
                <a:latin typeface="Myriad Pro"/>
              </a:rPr>
              <a:t> </a:t>
            </a:r>
            <a:endParaRPr spc="-50" dirty="0">
              <a:latin typeface="Myriad Pro"/>
            </a:endParaRPr>
          </a:p>
        </p:txBody>
      </p:sp>
      <p:sp>
        <p:nvSpPr>
          <p:cNvPr id="3" name="object 3"/>
          <p:cNvSpPr txBox="1"/>
          <p:nvPr/>
        </p:nvSpPr>
        <p:spPr>
          <a:xfrm>
            <a:off x="535940" y="1624711"/>
            <a:ext cx="7989570" cy="3373359"/>
          </a:xfrm>
          <a:prstGeom prst="rect">
            <a:avLst/>
          </a:prstGeom>
        </p:spPr>
        <p:txBody>
          <a:bodyPr vert="horz" wrap="square" lIns="0" tIns="13335" rIns="0" bIns="0" rtlCol="0">
            <a:spAutoFit/>
          </a:bodyPr>
          <a:lstStyle/>
          <a:p>
            <a:pPr marL="12700">
              <a:lnSpc>
                <a:spcPct val="100000"/>
              </a:lnSpc>
              <a:spcBef>
                <a:spcPts val="105"/>
              </a:spcBef>
            </a:pPr>
            <a:r>
              <a:rPr sz="2600" dirty="0">
                <a:latin typeface="Myriad Pro"/>
                <a:cs typeface="Arial"/>
              </a:rPr>
              <a:t>Watch</a:t>
            </a:r>
            <a:r>
              <a:rPr sz="2600" spc="-35" dirty="0">
                <a:latin typeface="Myriad Pro"/>
                <a:cs typeface="Arial"/>
              </a:rPr>
              <a:t> </a:t>
            </a:r>
            <a:r>
              <a:rPr sz="2600" dirty="0">
                <a:latin typeface="Myriad Pro"/>
                <a:cs typeface="Arial"/>
              </a:rPr>
              <a:t>the</a:t>
            </a:r>
            <a:r>
              <a:rPr sz="2600" spc="-25" dirty="0">
                <a:latin typeface="Myriad Pro"/>
                <a:cs typeface="Arial"/>
              </a:rPr>
              <a:t> </a:t>
            </a:r>
            <a:r>
              <a:rPr sz="2600" dirty="0">
                <a:latin typeface="Myriad Pro"/>
                <a:cs typeface="Arial"/>
              </a:rPr>
              <a:t>video</a:t>
            </a:r>
            <a:r>
              <a:rPr sz="2600" spc="-20" dirty="0">
                <a:latin typeface="Myriad Pro"/>
                <a:cs typeface="Arial"/>
              </a:rPr>
              <a:t> </a:t>
            </a:r>
            <a:r>
              <a:rPr sz="2600" dirty="0">
                <a:latin typeface="Myriad Pro"/>
                <a:cs typeface="Arial"/>
              </a:rPr>
              <a:t>below</a:t>
            </a:r>
            <a:r>
              <a:rPr sz="2600" spc="-30" dirty="0">
                <a:latin typeface="Myriad Pro"/>
                <a:cs typeface="Arial"/>
              </a:rPr>
              <a:t> </a:t>
            </a:r>
            <a:r>
              <a:rPr sz="2600" dirty="0">
                <a:latin typeface="Myriad Pro"/>
                <a:cs typeface="Arial"/>
              </a:rPr>
              <a:t>then</a:t>
            </a:r>
            <a:r>
              <a:rPr sz="2600" spc="-20" dirty="0">
                <a:latin typeface="Myriad Pro"/>
                <a:cs typeface="Arial"/>
              </a:rPr>
              <a:t> </a:t>
            </a:r>
            <a:r>
              <a:rPr sz="2600" dirty="0">
                <a:latin typeface="Myriad Pro"/>
                <a:cs typeface="Arial"/>
              </a:rPr>
              <a:t>discuss</a:t>
            </a:r>
            <a:r>
              <a:rPr sz="2600" spc="-55" dirty="0">
                <a:latin typeface="Myriad Pro"/>
                <a:cs typeface="Arial"/>
              </a:rPr>
              <a:t> </a:t>
            </a:r>
            <a:r>
              <a:rPr sz="2600" spc="-25" dirty="0">
                <a:latin typeface="Myriad Pro"/>
                <a:cs typeface="Arial"/>
              </a:rPr>
              <a:t>and</a:t>
            </a:r>
            <a:endParaRPr sz="2600" dirty="0">
              <a:latin typeface="Myriad Pro"/>
              <a:cs typeface="Arial"/>
            </a:endParaRPr>
          </a:p>
          <a:p>
            <a:pPr>
              <a:lnSpc>
                <a:spcPct val="100000"/>
              </a:lnSpc>
              <a:spcBef>
                <a:spcPts val="50"/>
              </a:spcBef>
            </a:pPr>
            <a:endParaRPr sz="3750" dirty="0">
              <a:latin typeface="Myriad Pro"/>
              <a:cs typeface="Arial"/>
            </a:endParaRPr>
          </a:p>
          <a:p>
            <a:pPr marL="355600" indent="-343535">
              <a:lnSpc>
                <a:spcPct val="100000"/>
              </a:lnSpc>
              <a:spcBef>
                <a:spcPts val="5"/>
              </a:spcBef>
              <a:buClr>
                <a:srgbClr val="000000"/>
              </a:buClr>
              <a:buChar char="•"/>
              <a:tabLst>
                <a:tab pos="355600" algn="l"/>
                <a:tab pos="356235" algn="l"/>
              </a:tabLst>
            </a:pPr>
            <a:r>
              <a:rPr sz="2600" u="sng" spc="-10" dirty="0">
                <a:solidFill>
                  <a:srgbClr val="0000FF"/>
                </a:solidFill>
                <a:uFill>
                  <a:solidFill>
                    <a:srgbClr val="0000FF"/>
                  </a:solidFill>
                </a:uFill>
                <a:latin typeface="Myriad Pro"/>
                <a:cs typeface="Arial"/>
                <a:hlinkClick r:id="rId2"/>
              </a:rPr>
              <a:t>https://www.youtube.com/watch?v=eN6pCOMewNY</a:t>
            </a:r>
            <a:endParaRPr sz="2600" dirty="0">
              <a:latin typeface="Myriad Pro"/>
              <a:cs typeface="Arial"/>
            </a:endParaRPr>
          </a:p>
          <a:p>
            <a:pPr>
              <a:lnSpc>
                <a:spcPct val="100000"/>
              </a:lnSpc>
              <a:buFont typeface="Arial"/>
              <a:buChar char="•"/>
            </a:pPr>
            <a:endParaRPr sz="3800" dirty="0">
              <a:latin typeface="Myriad Pro"/>
              <a:cs typeface="Arial"/>
            </a:endParaRPr>
          </a:p>
          <a:p>
            <a:pPr marL="355600" indent="-343535">
              <a:lnSpc>
                <a:spcPct val="100000"/>
              </a:lnSpc>
              <a:buClr>
                <a:srgbClr val="000000"/>
              </a:buClr>
              <a:buChar char="•"/>
              <a:tabLst>
                <a:tab pos="355600" algn="l"/>
                <a:tab pos="356235" algn="l"/>
              </a:tabLst>
            </a:pPr>
            <a:r>
              <a:rPr sz="2600" u="sng" spc="-10" dirty="0">
                <a:solidFill>
                  <a:srgbClr val="0000FF"/>
                </a:solidFill>
                <a:uFill>
                  <a:solidFill>
                    <a:srgbClr val="0000FF"/>
                  </a:solidFill>
                </a:uFill>
                <a:latin typeface="Myriad Pro"/>
                <a:cs typeface="Arial"/>
                <a:hlinkClick r:id="rId3"/>
              </a:rPr>
              <a:t>https://www.youtube.com/watch?v=SpIVZazDV98</a:t>
            </a:r>
            <a:endParaRPr sz="2600" dirty="0">
              <a:latin typeface="Myriad Pro"/>
              <a:cs typeface="Arial"/>
            </a:endParaRPr>
          </a:p>
          <a:p>
            <a:pPr>
              <a:lnSpc>
                <a:spcPct val="100000"/>
              </a:lnSpc>
            </a:pPr>
            <a:endParaRPr sz="3800" dirty="0">
              <a:latin typeface="Myriad Pro"/>
              <a:cs typeface="Arial"/>
            </a:endParaRPr>
          </a:p>
          <a:p>
            <a:pPr marL="709295">
              <a:lnSpc>
                <a:spcPct val="100000"/>
              </a:lnSpc>
            </a:pPr>
            <a:r>
              <a:rPr sz="2600" b="1" dirty="0">
                <a:latin typeface="Myriad Pro"/>
                <a:cs typeface="Arial"/>
              </a:rPr>
              <a:t>Feedback</a:t>
            </a:r>
            <a:r>
              <a:rPr sz="2600" b="1" spc="-50" dirty="0">
                <a:latin typeface="Myriad Pro"/>
                <a:cs typeface="Arial"/>
              </a:rPr>
              <a:t> </a:t>
            </a:r>
            <a:r>
              <a:rPr sz="2600" b="1" dirty="0">
                <a:latin typeface="Myriad Pro"/>
                <a:cs typeface="Arial"/>
              </a:rPr>
              <a:t>your</a:t>
            </a:r>
            <a:r>
              <a:rPr sz="2600" b="1" spc="20" dirty="0">
                <a:latin typeface="Myriad Pro"/>
                <a:cs typeface="Arial"/>
              </a:rPr>
              <a:t> </a:t>
            </a:r>
            <a:r>
              <a:rPr sz="2600" b="1" dirty="0">
                <a:latin typeface="Myriad Pro"/>
                <a:cs typeface="Arial"/>
              </a:rPr>
              <a:t>findings</a:t>
            </a:r>
            <a:r>
              <a:rPr sz="2600" b="1" spc="-25" dirty="0">
                <a:latin typeface="Myriad Pro"/>
                <a:cs typeface="Arial"/>
              </a:rPr>
              <a:t> </a:t>
            </a:r>
            <a:r>
              <a:rPr sz="2600" b="1" dirty="0">
                <a:latin typeface="Myriad Pro"/>
                <a:cs typeface="Arial"/>
              </a:rPr>
              <a:t>to the</a:t>
            </a:r>
            <a:r>
              <a:rPr sz="2600" b="1" spc="5" dirty="0">
                <a:latin typeface="Myriad Pro"/>
                <a:cs typeface="Arial"/>
              </a:rPr>
              <a:t> </a:t>
            </a:r>
            <a:r>
              <a:rPr sz="2600" b="1" dirty="0">
                <a:latin typeface="Myriad Pro"/>
                <a:cs typeface="Arial"/>
              </a:rPr>
              <a:t>whole</a:t>
            </a:r>
            <a:r>
              <a:rPr sz="2600" b="1" spc="-20" dirty="0">
                <a:latin typeface="Myriad Pro"/>
                <a:cs typeface="Arial"/>
              </a:rPr>
              <a:t> </a:t>
            </a:r>
            <a:r>
              <a:rPr sz="2600" b="1" spc="-10" dirty="0">
                <a:latin typeface="Myriad Pro"/>
                <a:cs typeface="Arial"/>
              </a:rPr>
              <a:t>class</a:t>
            </a:r>
            <a:endParaRPr sz="2600" dirty="0">
              <a:latin typeface="Myriad Pro"/>
              <a:cs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7E72D9-103C-E6B2-0605-C5077431838A}"/>
              </a:ext>
            </a:extLst>
          </p:cNvPr>
          <p:cNvSpPr>
            <a:spLocks noGrp="1"/>
          </p:cNvSpPr>
          <p:nvPr>
            <p:ph type="title"/>
          </p:nvPr>
        </p:nvSpPr>
        <p:spPr>
          <a:xfrm>
            <a:off x="535025" y="318642"/>
            <a:ext cx="8144535" cy="553998"/>
          </a:xfrm>
        </p:spPr>
        <p:txBody>
          <a:bodyPr/>
          <a:lstStyle/>
          <a:p>
            <a:r>
              <a:rPr lang="en-GB" dirty="0">
                <a:latin typeface="Myriad Pro"/>
              </a:rPr>
              <a:t>Additional reading</a:t>
            </a:r>
          </a:p>
        </p:txBody>
      </p:sp>
      <p:sp>
        <p:nvSpPr>
          <p:cNvPr id="3" name="Text Placeholder 2">
            <a:extLst>
              <a:ext uri="{FF2B5EF4-FFF2-40B4-BE49-F238E27FC236}">
                <a16:creationId xmlns:a16="http://schemas.microsoft.com/office/drawing/2014/main" id="{CA6A8929-99BF-021C-252E-40FC38603AEF}"/>
              </a:ext>
            </a:extLst>
          </p:cNvPr>
          <p:cNvSpPr>
            <a:spLocks noGrp="1"/>
          </p:cNvSpPr>
          <p:nvPr>
            <p:ph type="body" idx="1"/>
          </p:nvPr>
        </p:nvSpPr>
        <p:spPr>
          <a:xfrm>
            <a:off x="1110233" y="1371600"/>
            <a:ext cx="6923532" cy="323165"/>
          </a:xfrm>
        </p:spPr>
        <p:txBody>
          <a:bodyPr/>
          <a:lstStyle/>
          <a:p>
            <a:r>
              <a:rPr lang="en-GB" dirty="0">
                <a:hlinkClick r:id="rId2"/>
              </a:rPr>
              <a:t>What is a good doctor and how can we make one?</a:t>
            </a:r>
            <a:endParaRPr lang="en-GB" dirty="0"/>
          </a:p>
        </p:txBody>
      </p:sp>
    </p:spTree>
    <p:extLst>
      <p:ext uri="{BB962C8B-B14F-4D97-AF65-F5344CB8AC3E}">
        <p14:creationId xmlns:p14="http://schemas.microsoft.com/office/powerpoint/2010/main" val="235796059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370D34-1033-3043-AD5D-A7DC759C1D8C}"/>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750ECA9F-C25C-DBBE-E726-A5A0C4D29310}"/>
              </a:ext>
            </a:extLst>
          </p:cNvPr>
          <p:cNvSpPr>
            <a:spLocks noGrp="1"/>
          </p:cNvSpPr>
          <p:nvPr>
            <p:ph type="body" idx="1"/>
          </p:nvPr>
        </p:nvSpPr>
        <p:spPr>
          <a:xfrm>
            <a:off x="1110233" y="2104771"/>
            <a:ext cx="6923532" cy="646331"/>
          </a:xfrm>
        </p:spPr>
        <p:txBody>
          <a:bodyPr/>
          <a:lstStyle/>
          <a:p>
            <a:r>
              <a:rPr lang="en-GB" dirty="0"/>
              <a:t>Glasgow  </a:t>
            </a:r>
            <a:r>
              <a:rPr lang="en-GB" dirty="0">
                <a:hlinkClick r:id="rId2"/>
              </a:rPr>
              <a:t>https://www.youtube.com/watch?v=aS3-MZZyVNI</a:t>
            </a:r>
            <a:r>
              <a:rPr lang="en-GB" dirty="0"/>
              <a:t> </a:t>
            </a:r>
          </a:p>
        </p:txBody>
      </p:sp>
    </p:spTree>
    <p:extLst>
      <p:ext uri="{BB962C8B-B14F-4D97-AF65-F5344CB8AC3E}">
        <p14:creationId xmlns:p14="http://schemas.microsoft.com/office/powerpoint/2010/main" val="16230762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a:t>References</a:t>
            </a:r>
          </a:p>
        </p:txBody>
      </p:sp>
      <p:sp>
        <p:nvSpPr>
          <p:cNvPr id="6" name="Content Placeholder 5"/>
          <p:cNvSpPr>
            <a:spLocks noGrp="1"/>
          </p:cNvSpPr>
          <p:nvPr>
            <p:ph idx="1"/>
          </p:nvPr>
        </p:nvSpPr>
        <p:spPr>
          <a:xfrm>
            <a:off x="283642" y="861971"/>
            <a:ext cx="8298560" cy="3341243"/>
          </a:xfrm>
        </p:spPr>
        <p:txBody>
          <a:bodyPr>
            <a:noAutofit/>
          </a:bodyPr>
          <a:lstStyle/>
          <a:p>
            <a:pPr marL="171450" indent="-171450">
              <a:buFont typeface="Wingdings" panose="05000000000000000000" pitchFamily="2" charset="2"/>
              <a:buChar char="v"/>
            </a:pPr>
            <a:r>
              <a:rPr lang="en-US" sz="1000" dirty="0"/>
              <a:t>Adler, R.H., 2009. Engel's biopsychosocial model is still relevant today. </a:t>
            </a:r>
            <a:r>
              <a:rPr lang="en-US" sz="1000" i="1" dirty="0"/>
              <a:t>Journal of psychosomatic research</a:t>
            </a:r>
            <a:r>
              <a:rPr lang="en-US" sz="1000" dirty="0"/>
              <a:t>, </a:t>
            </a:r>
            <a:r>
              <a:rPr lang="en-US" sz="1000" i="1" dirty="0"/>
              <a:t>67</a:t>
            </a:r>
            <a:r>
              <a:rPr lang="en-US" sz="1000" dirty="0"/>
              <a:t>(6), pp.607-611.</a:t>
            </a:r>
          </a:p>
          <a:p>
            <a:pPr marL="171450" indent="-171450">
              <a:buFont typeface="Wingdings" panose="05000000000000000000" pitchFamily="2" charset="2"/>
              <a:buChar char="v"/>
            </a:pPr>
            <a:r>
              <a:rPr lang="en-US" sz="1000" dirty="0"/>
              <a:t>Almeida, V.C., Pereira, L.C.D., da Cunha Machado, S., dos Santos Maciel, L.Y., de Farias Neto, J.P. and de Santana Filho, V.J., 2024. The use of a biopsychosocial model in the treatment of patients with chronic. </a:t>
            </a:r>
            <a:r>
              <a:rPr lang="en-US" sz="1000" i="1" dirty="0"/>
              <a:t>Patient Education and Counseling</a:t>
            </a:r>
            <a:r>
              <a:rPr lang="en-US" sz="1000" dirty="0"/>
              <a:t>, </a:t>
            </a:r>
            <a:r>
              <a:rPr lang="en-US" sz="1000" i="1" dirty="0"/>
              <a:t>121</a:t>
            </a:r>
            <a:r>
              <a:rPr lang="en-US" sz="1000" dirty="0"/>
              <a:t>, p.108117.</a:t>
            </a:r>
          </a:p>
          <a:p>
            <a:pPr marL="171450" indent="-171450">
              <a:buFont typeface="Wingdings" panose="05000000000000000000" pitchFamily="2" charset="2"/>
              <a:buChar char="v"/>
            </a:pPr>
            <a:r>
              <a:rPr lang="en-GB" sz="1000" dirty="0"/>
              <a:t>Dubos, R. 1960 </a:t>
            </a:r>
            <a:r>
              <a:rPr lang="en-GB" sz="1000" i="1" dirty="0"/>
              <a:t>Mirage of Health</a:t>
            </a:r>
            <a:r>
              <a:rPr lang="en-GB" sz="1000" dirty="0"/>
              <a:t>. London, Allen &amp; Unwin</a:t>
            </a:r>
            <a:endParaRPr lang="en-US" sz="1000" dirty="0"/>
          </a:p>
          <a:p>
            <a:pPr marL="171450" indent="-171450">
              <a:buFont typeface="Wingdings" panose="05000000000000000000" pitchFamily="2" charset="2"/>
              <a:buChar char="v"/>
            </a:pPr>
            <a:r>
              <a:rPr lang="en-US" sz="1000" dirty="0"/>
              <a:t>Evans, R.G. and Stoddart, G.L., 2017. Producing health, consuming health care. In </a:t>
            </a:r>
            <a:r>
              <a:rPr lang="en-US" sz="1000" i="1" dirty="0"/>
              <a:t>Why are some people healthy and others not?</a:t>
            </a:r>
            <a:r>
              <a:rPr lang="en-US" sz="1000" dirty="0"/>
              <a:t> (pp. 27-64). Routledge.</a:t>
            </a:r>
          </a:p>
          <a:p>
            <a:pPr marL="171450" indent="-171450">
              <a:buFont typeface="Wingdings" panose="05000000000000000000" pitchFamily="2" charset="2"/>
              <a:buChar char="v"/>
            </a:pPr>
            <a:r>
              <a:rPr lang="en-US" sz="1000" dirty="0"/>
              <a:t>Haugan, G. and Eriksson, M., 2021. Health promotion in health care–vital theories and research. Mirzaei, M., Aspin, C., </a:t>
            </a:r>
            <a:r>
              <a:rPr lang="en-US" sz="1000" dirty="0" err="1"/>
              <a:t>Essue</a:t>
            </a:r>
            <a:r>
              <a:rPr lang="en-US" sz="1000" dirty="0"/>
              <a:t>, B., Jeon, Y.H., Dugdale, P., Usherwood, T. and Leeder, S., 2013. A patient-</a:t>
            </a:r>
            <a:r>
              <a:rPr lang="en-US" sz="1000" dirty="0" err="1"/>
              <a:t>centred</a:t>
            </a:r>
            <a:r>
              <a:rPr lang="en-US" sz="1000" dirty="0"/>
              <a:t> approach to health service delivery: improving health outcomes for people with chronic illness. </a:t>
            </a:r>
            <a:r>
              <a:rPr lang="en-US" sz="1000" i="1" dirty="0"/>
              <a:t>BMC health services research</a:t>
            </a:r>
            <a:r>
              <a:rPr lang="en-US" sz="1000" dirty="0"/>
              <a:t>, </a:t>
            </a:r>
            <a:r>
              <a:rPr lang="en-US" sz="1000" i="1" dirty="0"/>
              <a:t>13</a:t>
            </a:r>
            <a:r>
              <a:rPr lang="en-US" sz="1000" dirty="0"/>
              <a:t>(1), p.251.</a:t>
            </a:r>
          </a:p>
          <a:p>
            <a:pPr marL="171450" indent="-171450">
              <a:buFont typeface="Wingdings" panose="05000000000000000000" pitchFamily="2" charset="2"/>
              <a:buChar char="v"/>
            </a:pPr>
            <a:r>
              <a:rPr lang="en-US" sz="1000" dirty="0"/>
              <a:t>Krahn, G.L., Robinson, A., Murray, A.J., Havercamp, S.M., Havercamp, S., </a:t>
            </a:r>
            <a:r>
              <a:rPr lang="en-US" sz="1000" dirty="0" err="1"/>
              <a:t>Andridge</a:t>
            </a:r>
            <a:r>
              <a:rPr lang="en-US" sz="1000" dirty="0"/>
              <a:t>, R., Arnold, L.E., Barnhill, J., Bodle, S., Boerner, E. and Bonardi, A., 2021. It's time to reconsider how we define health: Perspective from disability and chronic condition. </a:t>
            </a:r>
            <a:r>
              <a:rPr lang="en-US" sz="1000" i="1" dirty="0"/>
              <a:t>Disability and health journal</a:t>
            </a:r>
            <a:r>
              <a:rPr lang="en-US" sz="1000" dirty="0"/>
              <a:t>, </a:t>
            </a:r>
            <a:r>
              <a:rPr lang="en-US" sz="1000" i="1" dirty="0"/>
              <a:t>14</a:t>
            </a:r>
            <a:r>
              <a:rPr lang="en-US" sz="1000" dirty="0"/>
              <a:t>(4), p.101129.</a:t>
            </a:r>
          </a:p>
          <a:p>
            <a:pPr marL="171450" indent="-171450">
              <a:buFont typeface="Wingdings" panose="05000000000000000000" pitchFamily="2" charset="2"/>
              <a:buChar char="v"/>
            </a:pPr>
            <a:r>
              <a:rPr lang="en-US" sz="1000" dirty="0"/>
              <a:t>Laprise, C., 2023. It's time to take a sustainable approach to health care in the face of the challenges of the 21st century. </a:t>
            </a:r>
            <a:r>
              <a:rPr lang="en-US" sz="1000" i="1" dirty="0"/>
              <a:t>One Health</a:t>
            </a:r>
            <a:r>
              <a:rPr lang="en-US" sz="1000" dirty="0"/>
              <a:t>, </a:t>
            </a:r>
            <a:r>
              <a:rPr lang="en-US" sz="1000" i="1" dirty="0"/>
              <a:t>16</a:t>
            </a:r>
            <a:r>
              <a:rPr lang="en-US" sz="1000" dirty="0"/>
              <a:t>, p.100510.</a:t>
            </a:r>
          </a:p>
          <a:p>
            <a:pPr marL="171450" indent="-171450">
              <a:buFont typeface="Wingdings" panose="05000000000000000000" pitchFamily="2" charset="2"/>
              <a:buChar char="v"/>
            </a:pPr>
            <a:r>
              <a:rPr lang="en-GB" sz="1000" dirty="0"/>
              <a:t>Lin E, Tsai SJ. Epigenetics and Depression: An Update. Psychiatry </a:t>
            </a:r>
            <a:r>
              <a:rPr lang="en-GB" sz="1000" dirty="0" err="1"/>
              <a:t>Investig</a:t>
            </a:r>
            <a:r>
              <a:rPr lang="en-GB" sz="1000" dirty="0"/>
              <a:t>. 2019 Sep;16(9):654-661. </a:t>
            </a:r>
            <a:r>
              <a:rPr lang="en-GB" sz="1000" dirty="0" err="1"/>
              <a:t>doi</a:t>
            </a:r>
            <a:r>
              <a:rPr lang="en-GB" sz="1000" dirty="0"/>
              <a:t>: 10.30773/pi.2019.07.17.2. </a:t>
            </a:r>
            <a:r>
              <a:rPr lang="en-GB" sz="1000" dirty="0" err="1"/>
              <a:t>Epub</a:t>
            </a:r>
            <a:r>
              <a:rPr lang="en-GB" sz="1000" dirty="0"/>
              <a:t> 2019 Aug 29. PMID: 31455063; PMCID: PMC6761788.</a:t>
            </a:r>
            <a:endParaRPr lang="en-US" sz="1000" dirty="0"/>
          </a:p>
          <a:p>
            <a:pPr marL="171450" indent="-171450">
              <a:buFont typeface="Wingdings" panose="05000000000000000000" pitchFamily="2" charset="2"/>
              <a:buChar char="v"/>
            </a:pPr>
            <a:r>
              <a:rPr lang="en-GB" sz="1000" dirty="0"/>
              <a:t>Penner-Goeke, S. and Binder, E.B. (2019) “</a:t>
            </a:r>
            <a:r>
              <a:rPr lang="en-GB" sz="1000" dirty="0" err="1"/>
              <a:t>Epigenics</a:t>
            </a:r>
            <a:r>
              <a:rPr lang="en-GB" sz="1000" dirty="0"/>
              <a:t> and depression” in Dialogues in Clinical Neuroscience. Vol 21. No. 4. 2019 pp 397-405 available at [</a:t>
            </a:r>
            <a:r>
              <a:rPr lang="en-GB" sz="1000" u="sng" dirty="0">
                <a:hlinkClick r:id="rId2"/>
              </a:rPr>
              <a:t>https://www.tandfonline.com/doi/epdf/10.31887/DCNS.2019.21.4/ebinder?needAccess=true&amp;role=button</a:t>
            </a:r>
            <a:r>
              <a:rPr lang="en-GB" sz="1000" dirty="0"/>
              <a:t>] accessed on 12/4/2023</a:t>
            </a:r>
          </a:p>
          <a:p>
            <a:pPr marL="171450" indent="-171450">
              <a:buFont typeface="Wingdings" panose="05000000000000000000" pitchFamily="2" charset="2"/>
              <a:buChar char="v"/>
            </a:pPr>
            <a:r>
              <a:rPr lang="en-GB" sz="1000" dirty="0"/>
              <a:t> </a:t>
            </a:r>
            <a:r>
              <a:rPr lang="en-US" sz="1000" dirty="0"/>
              <a:t>Ricciardi, W. and Boccia, S., 2017. New challenges of public health: bringing the future of </a:t>
            </a:r>
            <a:r>
              <a:rPr lang="en-US" sz="1000" dirty="0" err="1"/>
              <a:t>personalised</a:t>
            </a:r>
            <a:r>
              <a:rPr lang="en-US" sz="1000" dirty="0"/>
              <a:t> healthcare into focus. </a:t>
            </a:r>
            <a:r>
              <a:rPr lang="en-US" sz="1000" i="1" dirty="0"/>
              <a:t>The European Journal of Public Health</a:t>
            </a:r>
            <a:r>
              <a:rPr lang="en-US" sz="1000" dirty="0"/>
              <a:t>, </a:t>
            </a:r>
            <a:r>
              <a:rPr lang="en-US" sz="1000" i="1" dirty="0"/>
              <a:t>27</a:t>
            </a:r>
            <a:r>
              <a:rPr lang="en-US" sz="1000" dirty="0"/>
              <a:t>(suppl_4), pp.36-39.</a:t>
            </a:r>
          </a:p>
          <a:p>
            <a:pPr marL="171450" indent="-171450">
              <a:buFont typeface="Wingdings" panose="05000000000000000000" pitchFamily="2" charset="2"/>
              <a:buChar char="v"/>
            </a:pPr>
            <a:r>
              <a:rPr lang="en-US" sz="1000" dirty="0"/>
              <a:t>Sartorius, N., 2006. The meanings of health and its promotion. </a:t>
            </a:r>
            <a:r>
              <a:rPr lang="en-US" sz="1000" i="1" dirty="0"/>
              <a:t>Croatian medical journal</a:t>
            </a:r>
            <a:r>
              <a:rPr lang="en-US" sz="1000" dirty="0"/>
              <a:t>, </a:t>
            </a:r>
            <a:r>
              <a:rPr lang="en-US" sz="1000" i="1" dirty="0"/>
              <a:t>47</a:t>
            </a:r>
            <a:r>
              <a:rPr lang="en-US" sz="1000" dirty="0"/>
              <a:t>(4), p.662.</a:t>
            </a:r>
          </a:p>
          <a:p>
            <a:pPr marL="171450" indent="-171450">
              <a:buFont typeface="Wingdings" panose="05000000000000000000" pitchFamily="2" charset="2"/>
              <a:buChar char="v"/>
            </a:pPr>
            <a:r>
              <a:rPr lang="en-US" sz="1000" dirty="0" err="1"/>
              <a:t>Schramme</a:t>
            </a:r>
            <a:r>
              <a:rPr lang="en-US" sz="1000" dirty="0"/>
              <a:t>, T., 2023. Health as complete well-being: The WHO definition and beyond. </a:t>
            </a:r>
            <a:r>
              <a:rPr lang="en-US" sz="1000" i="1" dirty="0"/>
              <a:t>Public Health Ethics</a:t>
            </a:r>
            <a:r>
              <a:rPr lang="en-US" sz="1000" dirty="0"/>
              <a:t>, </a:t>
            </a:r>
            <a:r>
              <a:rPr lang="en-US" sz="1000" i="1" dirty="0"/>
              <a:t>16</a:t>
            </a:r>
            <a:r>
              <a:rPr lang="en-US" sz="1000" dirty="0"/>
              <a:t>(3), pp.210-218.</a:t>
            </a:r>
          </a:p>
          <a:p>
            <a:pPr marL="171450" indent="-171450">
              <a:buFont typeface="Wingdings" panose="05000000000000000000" pitchFamily="2" charset="2"/>
              <a:buChar char="v"/>
            </a:pPr>
            <a:r>
              <a:rPr lang="en-US" sz="1000" dirty="0"/>
              <a:t>Schwarz, T., Schmidt, A.E., Bobek, J. and </a:t>
            </a:r>
            <a:r>
              <a:rPr lang="en-US" sz="1000" dirty="0" err="1"/>
              <a:t>Ladurner</a:t>
            </a:r>
            <a:r>
              <a:rPr lang="en-US" sz="1000" dirty="0"/>
              <a:t>, J., 2022. Barriers to accessing health care for people with chronic conditions: a qualitative interview study. </a:t>
            </a:r>
            <a:r>
              <a:rPr lang="en-US" sz="1000" i="1" dirty="0"/>
              <a:t>BMC health services research</a:t>
            </a:r>
            <a:r>
              <a:rPr lang="en-US" sz="1000" dirty="0"/>
              <a:t>, </a:t>
            </a:r>
            <a:r>
              <a:rPr lang="en-US" sz="1000" i="1" dirty="0"/>
              <a:t>22</a:t>
            </a:r>
            <a:r>
              <a:rPr lang="en-US" sz="1000" dirty="0"/>
              <a:t>(1), p.1037.</a:t>
            </a:r>
          </a:p>
          <a:p>
            <a:pPr marL="171450" indent="-171450">
              <a:buFont typeface="Wingdings" panose="05000000000000000000" pitchFamily="2" charset="2"/>
              <a:buChar char="v"/>
            </a:pPr>
            <a:r>
              <a:rPr lang="en-GB" sz="1000" dirty="0"/>
              <a:t>Scriven, A. 2010  </a:t>
            </a:r>
            <a:r>
              <a:rPr lang="en-GB" sz="1000" i="1" dirty="0"/>
              <a:t>Promoting Health: A Practical Guide</a:t>
            </a:r>
            <a:r>
              <a:rPr lang="en-GB" sz="1000" dirty="0"/>
              <a:t>. 6th ed. Elsevier Health Sciences; p. 3-57.</a:t>
            </a:r>
            <a:endParaRPr lang="en-US" sz="1000" dirty="0"/>
          </a:p>
          <a:p>
            <a:pPr marL="171450" indent="-171450">
              <a:buFont typeface="Wingdings" panose="05000000000000000000" pitchFamily="2" charset="2"/>
              <a:buChar char="v"/>
            </a:pPr>
            <a:r>
              <a:rPr lang="en-GB" sz="1000" dirty="0"/>
              <a:t>Seedhouse, D.  1986 </a:t>
            </a:r>
            <a:r>
              <a:rPr lang="en-GB" sz="1000" i="1" dirty="0"/>
              <a:t>Health: Foundations of Achievement</a:t>
            </a:r>
            <a:r>
              <a:rPr lang="en-GB" sz="1000" dirty="0"/>
              <a:t>. John Wiley &amp; Sons</a:t>
            </a:r>
            <a:endParaRPr lang="en-US" sz="1000" dirty="0"/>
          </a:p>
          <a:p>
            <a:pPr marL="171450" indent="-171450">
              <a:buFont typeface="Wingdings" panose="05000000000000000000" pitchFamily="2" charset="2"/>
              <a:buChar char="v"/>
            </a:pPr>
            <a:r>
              <a:rPr lang="en-US" sz="1000" dirty="0"/>
              <a:t>Van der Linden, R. and Schermer, M., 2022. Health and disease as practical concepts: exploring function in context-specific definitions. </a:t>
            </a:r>
            <a:r>
              <a:rPr lang="en-US" sz="1000" i="1" dirty="0"/>
              <a:t>Medicine, Health Care and Philosophy</a:t>
            </a:r>
            <a:r>
              <a:rPr lang="en-US" sz="1000" dirty="0"/>
              <a:t>, </a:t>
            </a:r>
            <a:r>
              <a:rPr lang="en-US" sz="1000" i="1" dirty="0"/>
              <a:t>25</a:t>
            </a:r>
            <a:r>
              <a:rPr lang="en-US" sz="1000" dirty="0"/>
              <a:t>(1), pp.131-140.</a:t>
            </a:r>
          </a:p>
          <a:p>
            <a:pPr marL="171450" indent="-171450">
              <a:buFont typeface="Wingdings" panose="05000000000000000000" pitchFamily="2" charset="2"/>
              <a:buChar char="v"/>
            </a:pPr>
            <a:r>
              <a:rPr lang="en-US" sz="1000" dirty="0"/>
              <a:t>Van Druten, V.P., Bartels, E.A., Van de Mheen, D., De Vries, E., </a:t>
            </a:r>
            <a:r>
              <a:rPr lang="en-US" sz="1000" dirty="0" err="1"/>
              <a:t>Kerckhoffs</a:t>
            </a:r>
            <a:r>
              <a:rPr lang="en-US" sz="1000" dirty="0"/>
              <a:t>, A.P.M. and Nahar-van </a:t>
            </a:r>
            <a:r>
              <a:rPr lang="en-US" sz="1000" dirty="0" err="1"/>
              <a:t>Venrooij</a:t>
            </a:r>
            <a:r>
              <a:rPr lang="en-US" sz="1000" dirty="0"/>
              <a:t>, L.M.W., 2022. Concepts of health in different contexts: a scoping review. </a:t>
            </a:r>
            <a:r>
              <a:rPr lang="en-US" sz="1000" i="1" dirty="0"/>
              <a:t>BMC health services research</a:t>
            </a:r>
            <a:r>
              <a:rPr lang="en-US" sz="1000" dirty="0"/>
              <a:t>, </a:t>
            </a:r>
            <a:r>
              <a:rPr lang="en-US" sz="1000" i="1" dirty="0"/>
              <a:t>22</a:t>
            </a:r>
            <a:r>
              <a:rPr lang="en-US" sz="1000" dirty="0"/>
              <a:t>(1), p.389.</a:t>
            </a:r>
          </a:p>
          <a:p>
            <a:pPr marL="171450" indent="-171450">
              <a:buFont typeface="Wingdings" panose="05000000000000000000" pitchFamily="2" charset="2"/>
              <a:buChar char="v"/>
            </a:pPr>
            <a:r>
              <a:rPr lang="en-GB" sz="1000" dirty="0"/>
              <a:t>World Health Organisation. 1946 </a:t>
            </a:r>
            <a:r>
              <a:rPr lang="en-GB" sz="1000" i="1" dirty="0"/>
              <a:t>Constitution. </a:t>
            </a:r>
            <a:r>
              <a:rPr lang="en-GB" sz="1000" dirty="0"/>
              <a:t>Geneva, WHO</a:t>
            </a:r>
            <a:endParaRPr lang="en-US" sz="1000" dirty="0"/>
          </a:p>
          <a:p>
            <a:endParaRPr lang="en-US" sz="1000" dirty="0"/>
          </a:p>
        </p:txBody>
      </p:sp>
    </p:spTree>
    <p:extLst>
      <p:ext uri="{BB962C8B-B14F-4D97-AF65-F5344CB8AC3E}">
        <p14:creationId xmlns:p14="http://schemas.microsoft.com/office/powerpoint/2010/main" val="9372792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2898</Words>
  <Application>Microsoft Office PowerPoint</Application>
  <PresentationFormat>On-screen Show (4:3)</PresentationFormat>
  <Paragraphs>235</Paragraphs>
  <Slides>45</Slides>
  <Notes>18</Notes>
  <HiddenSlides>5</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45</vt:i4>
      </vt:variant>
    </vt:vector>
  </HeadingPairs>
  <TitlesOfParts>
    <vt:vector size="52" baseType="lpstr">
      <vt:lpstr>Myriad Pro</vt:lpstr>
      <vt:lpstr>Arial</vt:lpstr>
      <vt:lpstr>Calibri</vt:lpstr>
      <vt:lpstr>Raleway</vt:lpstr>
      <vt:lpstr>Segoe UI</vt:lpstr>
      <vt:lpstr>Wingdings</vt:lpstr>
      <vt:lpstr>Office Theme</vt:lpstr>
      <vt:lpstr>Community Care and Management of Long-Term Conditions</vt:lpstr>
      <vt:lpstr>Introductions</vt:lpstr>
      <vt:lpstr>GROUND RULES </vt:lpstr>
      <vt:lpstr>Module Summary</vt:lpstr>
      <vt:lpstr>Learning Outcomes</vt:lpstr>
      <vt:lpstr>Aims of the Session</vt:lpstr>
      <vt:lpstr>Individual Activity</vt:lpstr>
      <vt:lpstr>What is health?</vt:lpstr>
      <vt:lpstr>What is health?</vt:lpstr>
      <vt:lpstr>Summary: Definition of health</vt:lpstr>
      <vt:lpstr>Concepts of health</vt:lpstr>
      <vt:lpstr>Models of health</vt:lpstr>
      <vt:lpstr>WHAT IS BIOPSYCHOSOCIAL MODEL OF HEALTH?</vt:lpstr>
      <vt:lpstr>Biopsychosocial model of health</vt:lpstr>
      <vt:lpstr>Biopsychosocial model of health</vt:lpstr>
      <vt:lpstr>Biopsychosocial model of health</vt:lpstr>
      <vt:lpstr>Diagram of Biopsychosocial model of health</vt:lpstr>
      <vt:lpstr>Biopsychosocial model of health</vt:lpstr>
      <vt:lpstr>WHAT ARE THE ISSUES WITH THE BIOPSYCHOSOCIAL MODEL?</vt:lpstr>
      <vt:lpstr>Seminar Session  Research the biopsychosocial model of health and identify a minimum of four academic sources which critically appraise this model.</vt:lpstr>
      <vt:lpstr>Extension Activity</vt:lpstr>
      <vt:lpstr>Issues with the biopsychosocial model</vt:lpstr>
      <vt:lpstr>WHAT DOES THE BIOPSYCHOSOCIAL MODEL DO?</vt:lpstr>
      <vt:lpstr>Biopsychosocial model of health</vt:lpstr>
      <vt:lpstr>Biological Influences on Health</vt:lpstr>
      <vt:lpstr>Psychological Influences on Health</vt:lpstr>
      <vt:lpstr>Psychological Influences on Health</vt:lpstr>
      <vt:lpstr>Social Influences on Health</vt:lpstr>
      <vt:lpstr>Social Influences on Health</vt:lpstr>
      <vt:lpstr>Cultural Factors</vt:lpstr>
      <vt:lpstr>Cultural Factors</vt:lpstr>
      <vt:lpstr>WHAT IS THE APPLICATION OF THE BIOPSYCHOSOCIAL MODEL?</vt:lpstr>
      <vt:lpstr>Application of the Biopsychosocial Model</vt:lpstr>
      <vt:lpstr>WHAT IS THE HOLISTIC MODEL?</vt:lpstr>
      <vt:lpstr>Holistic Model of health</vt:lpstr>
      <vt:lpstr>Dimensions of a holistic concept of health</vt:lpstr>
      <vt:lpstr>PowerPoint Presentation</vt:lpstr>
      <vt:lpstr>Seminar Session</vt:lpstr>
      <vt:lpstr>Knowledge check</vt:lpstr>
      <vt:lpstr>Extension Activity</vt:lpstr>
      <vt:lpstr>What did you learn today?</vt:lpstr>
      <vt:lpstr>Extension Activity </vt:lpstr>
      <vt:lpstr>Additional reading</vt:lpstr>
      <vt:lpstr>PowerPoint Presentation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Diola Bijlhout</cp:lastModifiedBy>
  <cp:revision>17</cp:revision>
  <dcterms:created xsi:type="dcterms:W3CDTF">2023-04-11T16:32:00Z</dcterms:created>
  <dcterms:modified xsi:type="dcterms:W3CDTF">2026-01-31T15:00:37Z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2022-10-16T00:00:00Z</vt:filetime>
  </property>
  <property fmtid="{D5CDD505-2E9C-101B-9397-08002B2CF9AE}" pid="3" name="Creator">
    <vt:lpwstr>Microsoft® PowerPoint® for Microsoft 365</vt:lpwstr>
  </property>
  <property fmtid="{D5CDD505-2E9C-101B-9397-08002B2CF9AE}" pid="4" name="LastSaved">
    <vt:filetime>2023-04-11T00:00:00Z</vt:filetime>
  </property>
  <property fmtid="{D5CDD505-2E9C-101B-9397-08002B2CF9AE}" pid="5" name="Producer">
    <vt:lpwstr>Microsoft® PowerPoint® for Microsoft 365</vt:lpwstr>
  </property>
</Properties>
</file>