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2"/>
  </p:notesMasterIdLst>
  <p:handoutMasterIdLst>
    <p:handoutMasterId r:id="rId33"/>
  </p:handoutMasterIdLst>
  <p:sldIdLst>
    <p:sldId id="390" r:id="rId2"/>
    <p:sldId id="392" r:id="rId3"/>
    <p:sldId id="478" r:id="rId4"/>
    <p:sldId id="394" r:id="rId5"/>
    <p:sldId id="398" r:id="rId6"/>
    <p:sldId id="400" r:id="rId7"/>
    <p:sldId id="406" r:id="rId8"/>
    <p:sldId id="403" r:id="rId9"/>
    <p:sldId id="407" r:id="rId10"/>
    <p:sldId id="475" r:id="rId11"/>
    <p:sldId id="409" r:id="rId12"/>
    <p:sldId id="476" r:id="rId13"/>
    <p:sldId id="404" r:id="rId14"/>
    <p:sldId id="411" r:id="rId15"/>
    <p:sldId id="405" r:id="rId16"/>
    <p:sldId id="413" r:id="rId17"/>
    <p:sldId id="417" r:id="rId18"/>
    <p:sldId id="415" r:id="rId19"/>
    <p:sldId id="418" r:id="rId20"/>
    <p:sldId id="420" r:id="rId21"/>
    <p:sldId id="419" r:id="rId22"/>
    <p:sldId id="421" r:id="rId23"/>
    <p:sldId id="422" r:id="rId24"/>
    <p:sldId id="430" r:id="rId25"/>
    <p:sldId id="438" r:id="rId26"/>
    <p:sldId id="440" r:id="rId27"/>
    <p:sldId id="437" r:id="rId28"/>
    <p:sldId id="446" r:id="rId29"/>
    <p:sldId id="453" r:id="rId30"/>
    <p:sldId id="46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FF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p:restoredTop sz="94643"/>
  </p:normalViewPr>
  <p:slideViewPr>
    <p:cSldViewPr>
      <p:cViewPr varScale="1">
        <p:scale>
          <a:sx n="108" d="100"/>
          <a:sy n="108" d="100"/>
        </p:scale>
        <p:origin x="1704" y="96"/>
      </p:cViewPr>
      <p:guideLst>
        <p:guide orient="horz" pos="2160"/>
        <p:guide pos="2880"/>
      </p:guideLst>
    </p:cSldViewPr>
  </p:slideViewPr>
  <p:notesTextViewPr>
    <p:cViewPr>
      <p:scale>
        <a:sx n="1" d="1"/>
        <a:sy n="1" d="1"/>
      </p:scale>
      <p:origin x="0" y="0"/>
    </p:cViewPr>
  </p:notesTextViewPr>
  <p:notesViewPr>
    <p:cSldViewPr>
      <p:cViewPr varScale="1">
        <p:scale>
          <a:sx n="57" d="100"/>
          <a:sy n="57" d="100"/>
        </p:scale>
        <p:origin x="-2862"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2E4760-6E25-4B75-A549-89FD83E07097}" type="doc">
      <dgm:prSet loTypeId="urn:diagrams.loki3.com/TabbedArc+Icon" loCatId="officeonline" qsTypeId="urn:microsoft.com/office/officeart/2005/8/quickstyle/simple1" qsCatId="simple" csTypeId="urn:microsoft.com/office/officeart/2005/8/colors/accent1_2" csCatId="accent1" phldr="1"/>
      <dgm:spPr/>
    </dgm:pt>
    <dgm:pt modelId="{093569AF-EB4C-4471-B050-680A3EE300BD}">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Product</a:t>
          </a:r>
        </a:p>
      </dgm:t>
    </dgm:pt>
    <dgm:pt modelId="{AE72FD4D-CB7D-48D9-8D9B-7E423FA585F3}" type="parTrans" cxnId="{6321D2A4-3083-40E1-8BF8-451C5125782C}">
      <dgm:prSet/>
      <dgm:spPr/>
      <dgm:t>
        <a:bodyPr/>
        <a:lstStyle/>
        <a:p>
          <a:endParaRPr lang="en-US"/>
        </a:p>
      </dgm:t>
    </dgm:pt>
    <dgm:pt modelId="{F300E724-C745-4565-865F-DE5E4301AD4A}" type="sibTrans" cxnId="{6321D2A4-3083-40E1-8BF8-451C5125782C}">
      <dgm:prSet/>
      <dgm:spPr/>
      <dgm:t>
        <a:bodyPr/>
        <a:lstStyle/>
        <a:p>
          <a:endParaRPr lang="en-US"/>
        </a:p>
      </dgm:t>
    </dgm:pt>
    <dgm:pt modelId="{0BC127EE-3168-4DAD-8A2A-550A28C1C061}">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Price</a:t>
          </a:r>
        </a:p>
      </dgm:t>
    </dgm:pt>
    <dgm:pt modelId="{70E671C8-0460-45B9-B274-1B3EBE084892}" type="parTrans" cxnId="{27DF22A9-CA34-4EBC-A27D-B81C79B25B18}">
      <dgm:prSet/>
      <dgm:spPr/>
      <dgm:t>
        <a:bodyPr/>
        <a:lstStyle/>
        <a:p>
          <a:endParaRPr lang="en-US"/>
        </a:p>
      </dgm:t>
    </dgm:pt>
    <dgm:pt modelId="{BCD7641A-B4D3-45A3-A873-735C7CC1D0DF}" type="sibTrans" cxnId="{27DF22A9-CA34-4EBC-A27D-B81C79B25B18}">
      <dgm:prSet/>
      <dgm:spPr/>
      <dgm:t>
        <a:bodyPr/>
        <a:lstStyle/>
        <a:p>
          <a:endParaRPr lang="en-US"/>
        </a:p>
      </dgm:t>
    </dgm:pt>
    <dgm:pt modelId="{778FB95F-3449-47F7-B4A6-4DB76744661A}">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Place</a:t>
          </a:r>
        </a:p>
      </dgm:t>
    </dgm:pt>
    <dgm:pt modelId="{78535EBB-F446-408D-83EF-E93283D82062}" type="parTrans" cxnId="{B4FFFDCE-B4C0-4319-BAAE-6C9A85236B5B}">
      <dgm:prSet/>
      <dgm:spPr/>
      <dgm:t>
        <a:bodyPr/>
        <a:lstStyle/>
        <a:p>
          <a:endParaRPr lang="en-US"/>
        </a:p>
      </dgm:t>
    </dgm:pt>
    <dgm:pt modelId="{1D13090C-2432-41F2-BC67-13E39A458455}" type="sibTrans" cxnId="{B4FFFDCE-B4C0-4319-BAAE-6C9A85236B5B}">
      <dgm:prSet/>
      <dgm:spPr/>
      <dgm:t>
        <a:bodyPr/>
        <a:lstStyle/>
        <a:p>
          <a:endParaRPr lang="en-US"/>
        </a:p>
      </dgm:t>
    </dgm:pt>
    <dgm:pt modelId="{023DB383-EAA9-48D0-88E8-537D65E1B44B}">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Promotion</a:t>
          </a:r>
        </a:p>
      </dgm:t>
    </dgm:pt>
    <dgm:pt modelId="{92802794-82F1-45FB-B6B9-CD64DA031794}" type="parTrans" cxnId="{5C9024F4-AAEB-40FE-B7C7-EB3949A5401A}">
      <dgm:prSet/>
      <dgm:spPr/>
      <dgm:t>
        <a:bodyPr/>
        <a:lstStyle/>
        <a:p>
          <a:endParaRPr lang="en-US"/>
        </a:p>
      </dgm:t>
    </dgm:pt>
    <dgm:pt modelId="{56F9D07D-05DD-412D-906F-859344A24162}" type="sibTrans" cxnId="{5C9024F4-AAEB-40FE-B7C7-EB3949A5401A}">
      <dgm:prSet/>
      <dgm:spPr/>
      <dgm:t>
        <a:bodyPr/>
        <a:lstStyle/>
        <a:p>
          <a:endParaRPr lang="en-US"/>
        </a:p>
      </dgm:t>
    </dgm:pt>
    <dgm:pt modelId="{84374458-90CA-44DF-B643-8191C28F05E4}" type="pres">
      <dgm:prSet presAssocID="{D62E4760-6E25-4B75-A549-89FD83E07097}" presName="Name0" presStyleCnt="0">
        <dgm:presLayoutVars>
          <dgm:dir/>
          <dgm:resizeHandles val="exact"/>
        </dgm:presLayoutVars>
      </dgm:prSet>
      <dgm:spPr/>
    </dgm:pt>
    <dgm:pt modelId="{5E573F31-0C7C-4DC7-9145-BDE4A519B882}" type="pres">
      <dgm:prSet presAssocID="{093569AF-EB4C-4471-B050-680A3EE300BD}" presName="twoplus" presStyleLbl="node1" presStyleIdx="0" presStyleCnt="4">
        <dgm:presLayoutVars>
          <dgm:bulletEnabled val="1"/>
        </dgm:presLayoutVars>
      </dgm:prSet>
      <dgm:spPr/>
    </dgm:pt>
    <dgm:pt modelId="{741508F9-67F3-402A-A0F9-C6046A97306D}" type="pres">
      <dgm:prSet presAssocID="{0BC127EE-3168-4DAD-8A2A-550A28C1C061}" presName="twoplus" presStyleLbl="node1" presStyleIdx="1" presStyleCnt="4">
        <dgm:presLayoutVars>
          <dgm:bulletEnabled val="1"/>
        </dgm:presLayoutVars>
      </dgm:prSet>
      <dgm:spPr/>
    </dgm:pt>
    <dgm:pt modelId="{9CA8FBE0-B9A3-4408-83A1-133FEE719106}" type="pres">
      <dgm:prSet presAssocID="{778FB95F-3449-47F7-B4A6-4DB76744661A}" presName="twoplus" presStyleLbl="node1" presStyleIdx="2" presStyleCnt="4">
        <dgm:presLayoutVars>
          <dgm:bulletEnabled val="1"/>
        </dgm:presLayoutVars>
      </dgm:prSet>
      <dgm:spPr/>
    </dgm:pt>
    <dgm:pt modelId="{F5BD4B1B-10E3-4AFA-9AD1-7CA555A567E9}" type="pres">
      <dgm:prSet presAssocID="{023DB383-EAA9-48D0-88E8-537D65E1B44B}" presName="twoplus" presStyleLbl="node1" presStyleIdx="3" presStyleCnt="4">
        <dgm:presLayoutVars>
          <dgm:bulletEnabled val="1"/>
        </dgm:presLayoutVars>
      </dgm:prSet>
      <dgm:spPr/>
    </dgm:pt>
  </dgm:ptLst>
  <dgm:cxnLst>
    <dgm:cxn modelId="{D5071512-0283-4EA9-94AC-4424156BC0F8}" type="presOf" srcId="{093569AF-EB4C-4471-B050-680A3EE300BD}" destId="{5E573F31-0C7C-4DC7-9145-BDE4A519B882}" srcOrd="0" destOrd="0" presId="urn:diagrams.loki3.com/TabbedArc+Icon"/>
    <dgm:cxn modelId="{87559547-73AF-4022-AC73-9D462EA010A2}" type="presOf" srcId="{0BC127EE-3168-4DAD-8A2A-550A28C1C061}" destId="{741508F9-67F3-402A-A0F9-C6046A97306D}" srcOrd="0" destOrd="0" presId="urn:diagrams.loki3.com/TabbedArc+Icon"/>
    <dgm:cxn modelId="{47940E90-896A-4DE3-8366-EA945E874F25}" type="presOf" srcId="{023DB383-EAA9-48D0-88E8-537D65E1B44B}" destId="{F5BD4B1B-10E3-4AFA-9AD1-7CA555A567E9}" srcOrd="0" destOrd="0" presId="urn:diagrams.loki3.com/TabbedArc+Icon"/>
    <dgm:cxn modelId="{6321D2A4-3083-40E1-8BF8-451C5125782C}" srcId="{D62E4760-6E25-4B75-A549-89FD83E07097}" destId="{093569AF-EB4C-4471-B050-680A3EE300BD}" srcOrd="0" destOrd="0" parTransId="{AE72FD4D-CB7D-48D9-8D9B-7E423FA585F3}" sibTransId="{F300E724-C745-4565-865F-DE5E4301AD4A}"/>
    <dgm:cxn modelId="{27DF22A9-CA34-4EBC-A27D-B81C79B25B18}" srcId="{D62E4760-6E25-4B75-A549-89FD83E07097}" destId="{0BC127EE-3168-4DAD-8A2A-550A28C1C061}" srcOrd="1" destOrd="0" parTransId="{70E671C8-0460-45B9-B274-1B3EBE084892}" sibTransId="{BCD7641A-B4D3-45A3-A873-735C7CC1D0DF}"/>
    <dgm:cxn modelId="{B4FFFDCE-B4C0-4319-BAAE-6C9A85236B5B}" srcId="{D62E4760-6E25-4B75-A549-89FD83E07097}" destId="{778FB95F-3449-47F7-B4A6-4DB76744661A}" srcOrd="2" destOrd="0" parTransId="{78535EBB-F446-408D-83EF-E93283D82062}" sibTransId="{1D13090C-2432-41F2-BC67-13E39A458455}"/>
    <dgm:cxn modelId="{5C9024F4-AAEB-40FE-B7C7-EB3949A5401A}" srcId="{D62E4760-6E25-4B75-A549-89FD83E07097}" destId="{023DB383-EAA9-48D0-88E8-537D65E1B44B}" srcOrd="3" destOrd="0" parTransId="{92802794-82F1-45FB-B6B9-CD64DA031794}" sibTransId="{56F9D07D-05DD-412D-906F-859344A24162}"/>
    <dgm:cxn modelId="{33D22AF5-610F-4931-AFD4-ABE4AB5D5FF1}" type="presOf" srcId="{778FB95F-3449-47F7-B4A6-4DB76744661A}" destId="{9CA8FBE0-B9A3-4408-83A1-133FEE719106}" srcOrd="0" destOrd="0" presId="urn:diagrams.loki3.com/TabbedArc+Icon"/>
    <dgm:cxn modelId="{57FBC6FF-CAE1-48F6-9937-148A24EDFDA2}" type="presOf" srcId="{D62E4760-6E25-4B75-A549-89FD83E07097}" destId="{84374458-90CA-44DF-B643-8191C28F05E4}" srcOrd="0" destOrd="0" presId="urn:diagrams.loki3.com/TabbedArc+Icon"/>
    <dgm:cxn modelId="{573201DC-A801-42D0-8392-20F270097DD0}" type="presParOf" srcId="{84374458-90CA-44DF-B643-8191C28F05E4}" destId="{5E573F31-0C7C-4DC7-9145-BDE4A519B882}" srcOrd="0" destOrd="0" presId="urn:diagrams.loki3.com/TabbedArc+Icon"/>
    <dgm:cxn modelId="{FEBF9BD4-28EE-41C8-9A41-9462E1457D8C}" type="presParOf" srcId="{84374458-90CA-44DF-B643-8191C28F05E4}" destId="{741508F9-67F3-402A-A0F9-C6046A97306D}" srcOrd="1" destOrd="0" presId="urn:diagrams.loki3.com/TabbedArc+Icon"/>
    <dgm:cxn modelId="{CF4D62CB-6597-467B-84C3-4167DA362C0B}" type="presParOf" srcId="{84374458-90CA-44DF-B643-8191C28F05E4}" destId="{9CA8FBE0-B9A3-4408-83A1-133FEE719106}" srcOrd="2" destOrd="0" presId="urn:diagrams.loki3.com/TabbedArc+Icon"/>
    <dgm:cxn modelId="{B1F9BAC2-27E4-4E69-9356-A4BBE7429725}" type="presParOf" srcId="{84374458-90CA-44DF-B643-8191C28F05E4}" destId="{F5BD4B1B-10E3-4AFA-9AD1-7CA555A567E9}" srcOrd="3"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3DAE1F-97A6-4C08-B0D0-57553C8E863A}" type="doc">
      <dgm:prSet loTypeId="urn:microsoft.com/office/officeart/2005/8/layout/gear1" loCatId="cycle" qsTypeId="urn:microsoft.com/office/officeart/2005/8/quickstyle/simple1" qsCatId="simple" csTypeId="urn:microsoft.com/office/officeart/2005/8/colors/accent1_2" csCatId="accent1" phldr="1"/>
      <dgm:spPr/>
    </dgm:pt>
    <dgm:pt modelId="{6158A46B-DB8A-4032-AE46-6867A1CAE817}">
      <dgm:prSet phldrT="[Text]"/>
      <dgm:spPr>
        <a:solidFill>
          <a:srgbClr val="FF6600"/>
        </a:solidFill>
        <a:ln>
          <a:solidFill>
            <a:srgbClr val="00CC99"/>
          </a:solidFill>
        </a:ln>
      </dgm:spPr>
      <dgm:t>
        <a:bodyPr/>
        <a:lstStyle/>
        <a:p>
          <a:r>
            <a:rPr lang="en-US" dirty="0">
              <a:latin typeface="Arial" panose="020B0604020202020204" pitchFamily="34" charset="0"/>
              <a:cs typeface="Arial" panose="020B0604020202020204" pitchFamily="34" charset="0"/>
            </a:rPr>
            <a:t>Online Advertising</a:t>
          </a:r>
        </a:p>
      </dgm:t>
    </dgm:pt>
    <dgm:pt modelId="{637D4FA0-8ED7-45E4-9B21-F318EEA34F87}" type="parTrans" cxnId="{45AF496F-ABC7-4B40-B326-486ACDB54152}">
      <dgm:prSet/>
      <dgm:spPr/>
      <dgm:t>
        <a:bodyPr/>
        <a:lstStyle/>
        <a:p>
          <a:endParaRPr lang="en-US"/>
        </a:p>
      </dgm:t>
    </dgm:pt>
    <dgm:pt modelId="{55D1C590-64B2-476B-AD96-B7832955886B}" type="sibTrans" cxnId="{45AF496F-ABC7-4B40-B326-486ACDB54152}">
      <dgm:prSet/>
      <dgm:spPr>
        <a:solidFill>
          <a:srgbClr val="00CC99"/>
        </a:solidFill>
        <a:ln>
          <a:solidFill>
            <a:srgbClr val="00CC99"/>
          </a:solidFill>
        </a:ln>
      </dgm:spPr>
      <dgm:t>
        <a:bodyPr/>
        <a:lstStyle/>
        <a:p>
          <a:endParaRPr lang="en-US"/>
        </a:p>
      </dgm:t>
    </dgm:pt>
    <dgm:pt modelId="{E57C7CAB-4D02-4BD5-BFAF-88CC53F569EA}">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Interactive Marketing</a:t>
          </a:r>
        </a:p>
      </dgm:t>
    </dgm:pt>
    <dgm:pt modelId="{E08CAD12-0702-44F9-8C18-4BD564C767C4}" type="parTrans" cxnId="{A5502AE4-8BCA-4CED-B092-EF287F7B3607}">
      <dgm:prSet/>
      <dgm:spPr/>
      <dgm:t>
        <a:bodyPr/>
        <a:lstStyle/>
        <a:p>
          <a:endParaRPr lang="en-US"/>
        </a:p>
      </dgm:t>
    </dgm:pt>
    <dgm:pt modelId="{60E7851A-72E0-4E5B-89E8-82E5011F9917}" type="sibTrans" cxnId="{A5502AE4-8BCA-4CED-B092-EF287F7B3607}">
      <dgm:prSet/>
      <dgm:spPr>
        <a:solidFill>
          <a:srgbClr val="00CC99"/>
        </a:solidFill>
      </dgm:spPr>
      <dgm:t>
        <a:bodyPr/>
        <a:lstStyle/>
        <a:p>
          <a:endParaRPr lang="en-US"/>
        </a:p>
      </dgm:t>
    </dgm:pt>
    <dgm:pt modelId="{24F80073-FD08-4805-B8C6-C366C97BBD64}">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E-Commerce</a:t>
          </a:r>
        </a:p>
      </dgm:t>
    </dgm:pt>
    <dgm:pt modelId="{D15ED594-E33D-4F7C-B9CA-AA5D962EA6B9}" type="parTrans" cxnId="{67DC80ED-B09D-4911-89F1-D81D2D15D0EE}">
      <dgm:prSet/>
      <dgm:spPr/>
      <dgm:t>
        <a:bodyPr/>
        <a:lstStyle/>
        <a:p>
          <a:endParaRPr lang="en-US"/>
        </a:p>
      </dgm:t>
    </dgm:pt>
    <dgm:pt modelId="{85B9F29A-864F-4DF3-90E1-CDBF3F2B2567}" type="sibTrans" cxnId="{67DC80ED-B09D-4911-89F1-D81D2D15D0EE}">
      <dgm:prSet/>
      <dgm:spPr>
        <a:solidFill>
          <a:srgbClr val="00CC99"/>
        </a:solidFill>
      </dgm:spPr>
      <dgm:t>
        <a:bodyPr/>
        <a:lstStyle/>
        <a:p>
          <a:endParaRPr lang="en-US"/>
        </a:p>
      </dgm:t>
    </dgm:pt>
    <dgm:pt modelId="{29A3EAE9-8841-4AC7-809F-599DC1403C6D}" type="pres">
      <dgm:prSet presAssocID="{B03DAE1F-97A6-4C08-B0D0-57553C8E863A}" presName="composite" presStyleCnt="0">
        <dgm:presLayoutVars>
          <dgm:chMax val="3"/>
          <dgm:animLvl val="lvl"/>
          <dgm:resizeHandles val="exact"/>
        </dgm:presLayoutVars>
      </dgm:prSet>
      <dgm:spPr/>
    </dgm:pt>
    <dgm:pt modelId="{950ED555-B972-4A4D-A0DC-48D632BC4990}" type="pres">
      <dgm:prSet presAssocID="{6158A46B-DB8A-4032-AE46-6867A1CAE817}" presName="gear1" presStyleLbl="node1" presStyleIdx="0" presStyleCnt="3" custScaleX="108961">
        <dgm:presLayoutVars>
          <dgm:chMax val="1"/>
          <dgm:bulletEnabled val="1"/>
        </dgm:presLayoutVars>
      </dgm:prSet>
      <dgm:spPr/>
    </dgm:pt>
    <dgm:pt modelId="{B25BBECD-61AD-4D80-A85C-361639344E58}" type="pres">
      <dgm:prSet presAssocID="{6158A46B-DB8A-4032-AE46-6867A1CAE817}" presName="gear1srcNode" presStyleLbl="node1" presStyleIdx="0" presStyleCnt="3"/>
      <dgm:spPr/>
    </dgm:pt>
    <dgm:pt modelId="{A257BC18-6477-4DCE-AF51-8FCE0D79D7E0}" type="pres">
      <dgm:prSet presAssocID="{6158A46B-DB8A-4032-AE46-6867A1CAE817}" presName="gear1dstNode" presStyleLbl="node1" presStyleIdx="0" presStyleCnt="3"/>
      <dgm:spPr/>
    </dgm:pt>
    <dgm:pt modelId="{E2668999-814B-44C5-A9D8-AA194AA26ACE}" type="pres">
      <dgm:prSet presAssocID="{E57C7CAB-4D02-4BD5-BFAF-88CC53F569EA}" presName="gear2" presStyleLbl="node1" presStyleIdx="1" presStyleCnt="3" custScaleX="190934" custScaleY="143805" custLinFactNeighborX="-29189" custLinFactNeighborY="27550">
        <dgm:presLayoutVars>
          <dgm:chMax val="1"/>
          <dgm:bulletEnabled val="1"/>
        </dgm:presLayoutVars>
      </dgm:prSet>
      <dgm:spPr/>
    </dgm:pt>
    <dgm:pt modelId="{7F4F39FF-B151-4BA7-A8E3-9F2FAE37359E}" type="pres">
      <dgm:prSet presAssocID="{E57C7CAB-4D02-4BD5-BFAF-88CC53F569EA}" presName="gear2srcNode" presStyleLbl="node1" presStyleIdx="1" presStyleCnt="3"/>
      <dgm:spPr/>
    </dgm:pt>
    <dgm:pt modelId="{9EB76AA8-07C5-4461-8D93-582F13DE023E}" type="pres">
      <dgm:prSet presAssocID="{E57C7CAB-4D02-4BD5-BFAF-88CC53F569EA}" presName="gear2dstNode" presStyleLbl="node1" presStyleIdx="1" presStyleCnt="3"/>
      <dgm:spPr/>
    </dgm:pt>
    <dgm:pt modelId="{1BD13299-8F2C-4C5D-9218-B25E58C84AA0}" type="pres">
      <dgm:prSet presAssocID="{24F80073-FD08-4805-B8C6-C366C97BBD64}" presName="gear3" presStyleLbl="node1" presStyleIdx="2" presStyleCnt="3" custScaleX="211262" custScaleY="183112"/>
      <dgm:spPr/>
    </dgm:pt>
    <dgm:pt modelId="{0EDC0BB0-0E2E-4EBA-9D1F-15BAC10F2F59}" type="pres">
      <dgm:prSet presAssocID="{24F80073-FD08-4805-B8C6-C366C97BBD64}" presName="gear3tx" presStyleLbl="node1" presStyleIdx="2" presStyleCnt="3">
        <dgm:presLayoutVars>
          <dgm:chMax val="1"/>
          <dgm:bulletEnabled val="1"/>
        </dgm:presLayoutVars>
      </dgm:prSet>
      <dgm:spPr/>
    </dgm:pt>
    <dgm:pt modelId="{932FEBEF-B22F-4743-9DBD-DA07BF62C518}" type="pres">
      <dgm:prSet presAssocID="{24F80073-FD08-4805-B8C6-C366C97BBD64}" presName="gear3srcNode" presStyleLbl="node1" presStyleIdx="2" presStyleCnt="3"/>
      <dgm:spPr/>
    </dgm:pt>
    <dgm:pt modelId="{5FB6E633-695F-4A4C-8170-872F18294306}" type="pres">
      <dgm:prSet presAssocID="{24F80073-FD08-4805-B8C6-C366C97BBD64}" presName="gear3dstNode" presStyleLbl="node1" presStyleIdx="2" presStyleCnt="3"/>
      <dgm:spPr/>
    </dgm:pt>
    <dgm:pt modelId="{26A07751-FF0A-41D1-AB39-E7CB9F0CE9DF}" type="pres">
      <dgm:prSet presAssocID="{55D1C590-64B2-476B-AD96-B7832955886B}" presName="connector1" presStyleLbl="sibTrans2D1" presStyleIdx="0" presStyleCnt="3"/>
      <dgm:spPr/>
    </dgm:pt>
    <dgm:pt modelId="{A07379A5-F07E-40BC-A30A-D9ADE8AA8E9F}" type="pres">
      <dgm:prSet presAssocID="{60E7851A-72E0-4E5B-89E8-82E5011F9917}" presName="connector2" presStyleLbl="sibTrans2D1" presStyleIdx="1" presStyleCnt="3" custAng="194578" custLinFactNeighborX="-745" custLinFactNeighborY="-6420"/>
      <dgm:spPr/>
    </dgm:pt>
    <dgm:pt modelId="{40BFA464-396D-4BB3-98A3-972DA5DFDB8E}" type="pres">
      <dgm:prSet presAssocID="{85B9F29A-864F-4DF3-90E1-CDBF3F2B2567}" presName="connector3" presStyleLbl="sibTrans2D1" presStyleIdx="2" presStyleCnt="3" custAng="1211242" custLinFactNeighborX="-9585" custLinFactNeighborY="-11863"/>
      <dgm:spPr/>
    </dgm:pt>
  </dgm:ptLst>
  <dgm:cxnLst>
    <dgm:cxn modelId="{9B34FC11-74B1-46F8-B625-F6FD72231EDC}" type="presOf" srcId="{E57C7CAB-4D02-4BD5-BFAF-88CC53F569EA}" destId="{E2668999-814B-44C5-A9D8-AA194AA26ACE}" srcOrd="0" destOrd="0" presId="urn:microsoft.com/office/officeart/2005/8/layout/gear1"/>
    <dgm:cxn modelId="{A1593B21-48EB-4C34-BB31-E0537F8D60F2}" type="presOf" srcId="{24F80073-FD08-4805-B8C6-C366C97BBD64}" destId="{0EDC0BB0-0E2E-4EBA-9D1F-15BAC10F2F59}" srcOrd="1" destOrd="0" presId="urn:microsoft.com/office/officeart/2005/8/layout/gear1"/>
    <dgm:cxn modelId="{50C46929-BE3A-43A6-BEBB-0CD28C75463E}" type="presOf" srcId="{B03DAE1F-97A6-4C08-B0D0-57553C8E863A}" destId="{29A3EAE9-8841-4AC7-809F-599DC1403C6D}" srcOrd="0" destOrd="0" presId="urn:microsoft.com/office/officeart/2005/8/layout/gear1"/>
    <dgm:cxn modelId="{770E1F31-9B22-439E-8A7E-54234C6BDCD6}" type="presOf" srcId="{24F80073-FD08-4805-B8C6-C366C97BBD64}" destId="{1BD13299-8F2C-4C5D-9218-B25E58C84AA0}" srcOrd="0" destOrd="0" presId="urn:microsoft.com/office/officeart/2005/8/layout/gear1"/>
    <dgm:cxn modelId="{F7E8DD3E-647F-4163-B4A7-40958FD5A05A}" type="presOf" srcId="{6158A46B-DB8A-4032-AE46-6867A1CAE817}" destId="{B25BBECD-61AD-4D80-A85C-361639344E58}" srcOrd="1" destOrd="0" presId="urn:microsoft.com/office/officeart/2005/8/layout/gear1"/>
    <dgm:cxn modelId="{45AF496F-ABC7-4B40-B326-486ACDB54152}" srcId="{B03DAE1F-97A6-4C08-B0D0-57553C8E863A}" destId="{6158A46B-DB8A-4032-AE46-6867A1CAE817}" srcOrd="0" destOrd="0" parTransId="{637D4FA0-8ED7-45E4-9B21-F318EEA34F87}" sibTransId="{55D1C590-64B2-476B-AD96-B7832955886B}"/>
    <dgm:cxn modelId="{1FD30556-6E3E-4652-A619-F683662F75FE}" type="presOf" srcId="{85B9F29A-864F-4DF3-90E1-CDBF3F2B2567}" destId="{40BFA464-396D-4BB3-98A3-972DA5DFDB8E}" srcOrd="0" destOrd="0" presId="urn:microsoft.com/office/officeart/2005/8/layout/gear1"/>
    <dgm:cxn modelId="{D4F2CB7C-5C4A-4538-A29D-A0A4457554D8}" type="presOf" srcId="{24F80073-FD08-4805-B8C6-C366C97BBD64}" destId="{5FB6E633-695F-4A4C-8170-872F18294306}" srcOrd="3" destOrd="0" presId="urn:microsoft.com/office/officeart/2005/8/layout/gear1"/>
    <dgm:cxn modelId="{539F1589-9851-420B-896E-3DD29D88431C}" type="presOf" srcId="{E57C7CAB-4D02-4BD5-BFAF-88CC53F569EA}" destId="{7F4F39FF-B151-4BA7-A8E3-9F2FAE37359E}" srcOrd="1" destOrd="0" presId="urn:microsoft.com/office/officeart/2005/8/layout/gear1"/>
    <dgm:cxn modelId="{3C1CF29C-6186-4AE7-A283-6C3898EEE731}" type="presOf" srcId="{E57C7CAB-4D02-4BD5-BFAF-88CC53F569EA}" destId="{9EB76AA8-07C5-4461-8D93-582F13DE023E}" srcOrd="2" destOrd="0" presId="urn:microsoft.com/office/officeart/2005/8/layout/gear1"/>
    <dgm:cxn modelId="{074BE4A7-A052-4CD3-97FC-5F6F95A5C239}" type="presOf" srcId="{6158A46B-DB8A-4032-AE46-6867A1CAE817}" destId="{950ED555-B972-4A4D-A0DC-48D632BC4990}" srcOrd="0" destOrd="0" presId="urn:microsoft.com/office/officeart/2005/8/layout/gear1"/>
    <dgm:cxn modelId="{846F71CF-EA25-4A68-82E2-B42E766A7F84}" type="presOf" srcId="{24F80073-FD08-4805-B8C6-C366C97BBD64}" destId="{932FEBEF-B22F-4743-9DBD-DA07BF62C518}" srcOrd="2" destOrd="0" presId="urn:microsoft.com/office/officeart/2005/8/layout/gear1"/>
    <dgm:cxn modelId="{A5502AE4-8BCA-4CED-B092-EF287F7B3607}" srcId="{B03DAE1F-97A6-4C08-B0D0-57553C8E863A}" destId="{E57C7CAB-4D02-4BD5-BFAF-88CC53F569EA}" srcOrd="1" destOrd="0" parTransId="{E08CAD12-0702-44F9-8C18-4BD564C767C4}" sibTransId="{60E7851A-72E0-4E5B-89E8-82E5011F9917}"/>
    <dgm:cxn modelId="{226AB0EC-8BF5-4D73-AD5B-AC079679E949}" type="presOf" srcId="{55D1C590-64B2-476B-AD96-B7832955886B}" destId="{26A07751-FF0A-41D1-AB39-E7CB9F0CE9DF}" srcOrd="0" destOrd="0" presId="urn:microsoft.com/office/officeart/2005/8/layout/gear1"/>
    <dgm:cxn modelId="{67DC80ED-B09D-4911-89F1-D81D2D15D0EE}" srcId="{B03DAE1F-97A6-4C08-B0D0-57553C8E863A}" destId="{24F80073-FD08-4805-B8C6-C366C97BBD64}" srcOrd="2" destOrd="0" parTransId="{D15ED594-E33D-4F7C-B9CA-AA5D962EA6B9}" sibTransId="{85B9F29A-864F-4DF3-90E1-CDBF3F2B2567}"/>
    <dgm:cxn modelId="{46AFC8ED-0262-47BE-895F-2AF5541D13D0}" type="presOf" srcId="{60E7851A-72E0-4E5B-89E8-82E5011F9917}" destId="{A07379A5-F07E-40BC-A30A-D9ADE8AA8E9F}" srcOrd="0" destOrd="0" presId="urn:microsoft.com/office/officeart/2005/8/layout/gear1"/>
    <dgm:cxn modelId="{6BB8B3EF-D531-4EBD-A6F9-084BAF304B16}" type="presOf" srcId="{6158A46B-DB8A-4032-AE46-6867A1CAE817}" destId="{A257BC18-6477-4DCE-AF51-8FCE0D79D7E0}" srcOrd="2" destOrd="0" presId="urn:microsoft.com/office/officeart/2005/8/layout/gear1"/>
    <dgm:cxn modelId="{2510A31D-418C-4FF7-8996-BCD5E5A00AF7}" type="presParOf" srcId="{29A3EAE9-8841-4AC7-809F-599DC1403C6D}" destId="{950ED555-B972-4A4D-A0DC-48D632BC4990}" srcOrd="0" destOrd="0" presId="urn:microsoft.com/office/officeart/2005/8/layout/gear1"/>
    <dgm:cxn modelId="{F797E145-B4F5-4AD8-B507-C32876701809}" type="presParOf" srcId="{29A3EAE9-8841-4AC7-809F-599DC1403C6D}" destId="{B25BBECD-61AD-4D80-A85C-361639344E58}" srcOrd="1" destOrd="0" presId="urn:microsoft.com/office/officeart/2005/8/layout/gear1"/>
    <dgm:cxn modelId="{9B3D789B-75CF-4323-B1FC-38FB482218A2}" type="presParOf" srcId="{29A3EAE9-8841-4AC7-809F-599DC1403C6D}" destId="{A257BC18-6477-4DCE-AF51-8FCE0D79D7E0}" srcOrd="2" destOrd="0" presId="urn:microsoft.com/office/officeart/2005/8/layout/gear1"/>
    <dgm:cxn modelId="{24039D68-E244-4132-9BAA-57CD419CE9B3}" type="presParOf" srcId="{29A3EAE9-8841-4AC7-809F-599DC1403C6D}" destId="{E2668999-814B-44C5-A9D8-AA194AA26ACE}" srcOrd="3" destOrd="0" presId="urn:microsoft.com/office/officeart/2005/8/layout/gear1"/>
    <dgm:cxn modelId="{18332E6A-C441-4E5B-975A-E8938B81215A}" type="presParOf" srcId="{29A3EAE9-8841-4AC7-809F-599DC1403C6D}" destId="{7F4F39FF-B151-4BA7-A8E3-9F2FAE37359E}" srcOrd="4" destOrd="0" presId="urn:microsoft.com/office/officeart/2005/8/layout/gear1"/>
    <dgm:cxn modelId="{1B2EFD95-5ADA-4ADE-9F9E-8E57CF093329}" type="presParOf" srcId="{29A3EAE9-8841-4AC7-809F-599DC1403C6D}" destId="{9EB76AA8-07C5-4461-8D93-582F13DE023E}" srcOrd="5" destOrd="0" presId="urn:microsoft.com/office/officeart/2005/8/layout/gear1"/>
    <dgm:cxn modelId="{A01BEB28-C827-4F5B-9D30-7E4133009145}" type="presParOf" srcId="{29A3EAE9-8841-4AC7-809F-599DC1403C6D}" destId="{1BD13299-8F2C-4C5D-9218-B25E58C84AA0}" srcOrd="6" destOrd="0" presId="urn:microsoft.com/office/officeart/2005/8/layout/gear1"/>
    <dgm:cxn modelId="{3072CD98-C767-4435-A5C0-07F41127CEFB}" type="presParOf" srcId="{29A3EAE9-8841-4AC7-809F-599DC1403C6D}" destId="{0EDC0BB0-0E2E-4EBA-9D1F-15BAC10F2F59}" srcOrd="7" destOrd="0" presId="urn:microsoft.com/office/officeart/2005/8/layout/gear1"/>
    <dgm:cxn modelId="{E20A3717-A5B6-46A7-A8A4-D5ABC188E2A8}" type="presParOf" srcId="{29A3EAE9-8841-4AC7-809F-599DC1403C6D}" destId="{932FEBEF-B22F-4743-9DBD-DA07BF62C518}" srcOrd="8" destOrd="0" presId="urn:microsoft.com/office/officeart/2005/8/layout/gear1"/>
    <dgm:cxn modelId="{54283BCA-BF15-4AFB-8440-5AA6142201BE}" type="presParOf" srcId="{29A3EAE9-8841-4AC7-809F-599DC1403C6D}" destId="{5FB6E633-695F-4A4C-8170-872F18294306}" srcOrd="9" destOrd="0" presId="urn:microsoft.com/office/officeart/2005/8/layout/gear1"/>
    <dgm:cxn modelId="{B611E281-34A3-446B-BDA0-740A1FCE0E6F}" type="presParOf" srcId="{29A3EAE9-8841-4AC7-809F-599DC1403C6D}" destId="{26A07751-FF0A-41D1-AB39-E7CB9F0CE9DF}" srcOrd="10" destOrd="0" presId="urn:microsoft.com/office/officeart/2005/8/layout/gear1"/>
    <dgm:cxn modelId="{61FF3839-64B3-487E-B833-57E6115B2B82}" type="presParOf" srcId="{29A3EAE9-8841-4AC7-809F-599DC1403C6D}" destId="{A07379A5-F07E-40BC-A30A-D9ADE8AA8E9F}" srcOrd="11" destOrd="0" presId="urn:microsoft.com/office/officeart/2005/8/layout/gear1"/>
    <dgm:cxn modelId="{FE89D494-2BAC-42A0-90C7-20FF15ADFE0C}" type="presParOf" srcId="{29A3EAE9-8841-4AC7-809F-599DC1403C6D}" destId="{40BFA464-396D-4BB3-98A3-972DA5DFDB8E}"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357B8-625F-4E90-80D0-DEC1D0F900E0}" type="doc">
      <dgm:prSet loTypeId="urn:microsoft.com/office/officeart/2005/8/layout/arrow2" loCatId="process" qsTypeId="urn:microsoft.com/office/officeart/2005/8/quickstyle/simple1" qsCatId="simple" csTypeId="urn:microsoft.com/office/officeart/2005/8/colors/accent1_2" csCatId="accent1" phldr="1"/>
      <dgm:spPr/>
    </dgm:pt>
    <dgm:pt modelId="{37E71592-C574-438F-8CCB-B59FD3EA9B1F}">
      <dgm:prSet phldrT="[Text]" custT="1"/>
      <dgm:spPr/>
      <dgm:t>
        <a:bodyPr/>
        <a:lstStyle/>
        <a:p>
          <a:r>
            <a:rPr lang="en-US" sz="2000" dirty="0">
              <a:solidFill>
                <a:schemeClr val="tx1"/>
              </a:solidFill>
              <a:latin typeface="Arial" panose="020B0604020202020204" pitchFamily="34" charset="0"/>
              <a:cs typeface="Arial" panose="020B0604020202020204" pitchFamily="34" charset="0"/>
            </a:rPr>
            <a:t>Special Events</a:t>
          </a:r>
          <a:endParaRPr lang="en-US" sz="2000" dirty="0">
            <a:latin typeface="Arial" panose="020B0604020202020204" pitchFamily="34" charset="0"/>
            <a:cs typeface="Arial" panose="020B0604020202020204" pitchFamily="34" charset="0"/>
          </a:endParaRPr>
        </a:p>
      </dgm:t>
    </dgm:pt>
    <dgm:pt modelId="{64B07754-EE21-44EC-B39D-E9979AC149F1}" type="parTrans" cxnId="{578FF134-2AFE-4151-8487-FA47933FC17C}">
      <dgm:prSet/>
      <dgm:spPr/>
      <dgm:t>
        <a:bodyPr/>
        <a:lstStyle/>
        <a:p>
          <a:endParaRPr lang="en-US"/>
        </a:p>
      </dgm:t>
    </dgm:pt>
    <dgm:pt modelId="{C1FDE756-9312-4EA5-A25D-4997664085C8}" type="sibTrans" cxnId="{578FF134-2AFE-4151-8487-FA47933FC17C}">
      <dgm:prSet/>
      <dgm:spPr/>
      <dgm:t>
        <a:bodyPr/>
        <a:lstStyle/>
        <a:p>
          <a:endParaRPr lang="en-US"/>
        </a:p>
      </dgm:t>
    </dgm:pt>
    <dgm:pt modelId="{76C1B400-14CE-49B9-9564-E0F8FF5DA5B1}">
      <dgm:prSet phldrT="[Text]" custT="1"/>
      <dgm:spPr/>
      <dgm:t>
        <a:bodyPr/>
        <a:lstStyle/>
        <a:p>
          <a:r>
            <a:rPr lang="en-US" sz="2000" dirty="0">
              <a:latin typeface="Arial" panose="020B0604020202020204" pitchFamily="34" charset="0"/>
              <a:cs typeface="Arial" panose="020B0604020202020204" pitchFamily="34" charset="0"/>
            </a:rPr>
            <a:t>Sponsorships</a:t>
          </a:r>
        </a:p>
      </dgm:t>
    </dgm:pt>
    <dgm:pt modelId="{5A41F622-2C85-46CE-BFA6-24F22EAF86EF}" type="parTrans" cxnId="{E29FD24F-18CA-4D97-B3CD-8EFB79EE5C23}">
      <dgm:prSet/>
      <dgm:spPr/>
      <dgm:t>
        <a:bodyPr/>
        <a:lstStyle/>
        <a:p>
          <a:endParaRPr lang="en-US"/>
        </a:p>
      </dgm:t>
    </dgm:pt>
    <dgm:pt modelId="{168C7950-6B0F-487B-B219-79BE3F6C92C9}" type="sibTrans" cxnId="{E29FD24F-18CA-4D97-B3CD-8EFB79EE5C23}">
      <dgm:prSet/>
      <dgm:spPr/>
      <dgm:t>
        <a:bodyPr/>
        <a:lstStyle/>
        <a:p>
          <a:endParaRPr lang="en-US"/>
        </a:p>
      </dgm:t>
    </dgm:pt>
    <dgm:pt modelId="{1F4BCDCB-BB51-48B9-8AEE-1582F04F7A79}">
      <dgm:prSet phldrT="[Text]" custT="1"/>
      <dgm:spPr/>
      <dgm:t>
        <a:bodyPr/>
        <a:lstStyle/>
        <a:p>
          <a:r>
            <a:rPr lang="en-US" sz="2000" dirty="0">
              <a:latin typeface="Arial" panose="020B0604020202020204" pitchFamily="34" charset="0"/>
              <a:cs typeface="Arial" panose="020B0604020202020204" pitchFamily="34" charset="0"/>
            </a:rPr>
            <a:t>Public Speaking</a:t>
          </a:r>
        </a:p>
      </dgm:t>
    </dgm:pt>
    <dgm:pt modelId="{7BA21F13-699D-4B74-A7CE-A9920D2EAFBA}" type="parTrans" cxnId="{4622E0D2-76DC-4DC6-AC92-6FE0E2A38AD1}">
      <dgm:prSet/>
      <dgm:spPr/>
      <dgm:t>
        <a:bodyPr/>
        <a:lstStyle/>
        <a:p>
          <a:endParaRPr lang="en-US"/>
        </a:p>
      </dgm:t>
    </dgm:pt>
    <dgm:pt modelId="{FF046633-F8FE-4C62-99C6-F3E5B7D4BC85}" type="sibTrans" cxnId="{4622E0D2-76DC-4DC6-AC92-6FE0E2A38AD1}">
      <dgm:prSet/>
      <dgm:spPr/>
      <dgm:t>
        <a:bodyPr/>
        <a:lstStyle/>
        <a:p>
          <a:endParaRPr lang="en-US"/>
        </a:p>
      </dgm:t>
    </dgm:pt>
    <dgm:pt modelId="{E2C53463-2296-48AC-AB5C-9379C1FD6E60}">
      <dgm:prSet phldrT="[Text]" custT="1"/>
      <dgm:spPr/>
      <dgm:t>
        <a:bodyPr/>
        <a:lstStyle/>
        <a:p>
          <a:r>
            <a:rPr lang="en-US" sz="2000" dirty="0">
              <a:latin typeface="Arial" panose="020B0604020202020204" pitchFamily="34" charset="0"/>
              <a:cs typeface="Arial" panose="020B0604020202020204" pitchFamily="34" charset="0"/>
            </a:rPr>
            <a:t>Networking</a:t>
          </a:r>
        </a:p>
      </dgm:t>
    </dgm:pt>
    <dgm:pt modelId="{B664C029-B35D-4157-BB87-A88349F95CA3}" type="parTrans" cxnId="{8551CC22-D75A-40DD-B0EB-DD8C5420B81D}">
      <dgm:prSet/>
      <dgm:spPr/>
      <dgm:t>
        <a:bodyPr/>
        <a:lstStyle/>
        <a:p>
          <a:endParaRPr lang="en-US"/>
        </a:p>
      </dgm:t>
    </dgm:pt>
    <dgm:pt modelId="{47DE4C7A-4EB4-4B5F-8616-BBCB3E8ADBDA}" type="sibTrans" cxnId="{8551CC22-D75A-40DD-B0EB-DD8C5420B81D}">
      <dgm:prSet/>
      <dgm:spPr/>
      <dgm:t>
        <a:bodyPr/>
        <a:lstStyle/>
        <a:p>
          <a:endParaRPr lang="en-US"/>
        </a:p>
      </dgm:t>
    </dgm:pt>
    <dgm:pt modelId="{17988721-8CB6-40E1-9BE2-236AA36C2E4E}" type="pres">
      <dgm:prSet presAssocID="{FD4357B8-625F-4E90-80D0-DEC1D0F900E0}" presName="arrowDiagram" presStyleCnt="0">
        <dgm:presLayoutVars>
          <dgm:chMax val="5"/>
          <dgm:dir/>
          <dgm:resizeHandles val="exact"/>
        </dgm:presLayoutVars>
      </dgm:prSet>
      <dgm:spPr/>
    </dgm:pt>
    <dgm:pt modelId="{804AD924-61B3-4B10-B767-B070EEA46002}" type="pres">
      <dgm:prSet presAssocID="{FD4357B8-625F-4E90-80D0-DEC1D0F900E0}" presName="arrow" presStyleLbl="bgShp" presStyleIdx="0" presStyleCnt="1"/>
      <dgm:spPr>
        <a:solidFill>
          <a:srgbClr val="FF6600"/>
        </a:solidFill>
        <a:ln>
          <a:solidFill>
            <a:srgbClr val="00CC99"/>
          </a:solidFill>
        </a:ln>
      </dgm:spPr>
    </dgm:pt>
    <dgm:pt modelId="{6499EA92-DD9F-4BA8-9FC0-3D1AE0BC14B8}" type="pres">
      <dgm:prSet presAssocID="{FD4357B8-625F-4E90-80D0-DEC1D0F900E0}" presName="arrowDiagram4" presStyleCnt="0"/>
      <dgm:spPr/>
    </dgm:pt>
    <dgm:pt modelId="{6289F904-C29C-464C-92DC-977A7D980C28}" type="pres">
      <dgm:prSet presAssocID="{37E71592-C574-438F-8CCB-B59FD3EA9B1F}" presName="bullet4a" presStyleLbl="node1" presStyleIdx="0" presStyleCnt="4"/>
      <dgm:spPr>
        <a:solidFill>
          <a:srgbClr val="00CC99"/>
        </a:solidFill>
      </dgm:spPr>
    </dgm:pt>
    <dgm:pt modelId="{8283E166-946A-4377-99C9-205CD03B8C3B}" type="pres">
      <dgm:prSet presAssocID="{37E71592-C574-438F-8CCB-B59FD3EA9B1F}" presName="textBox4a" presStyleLbl="revTx" presStyleIdx="0" presStyleCnt="4" custScaleX="129102" custLinFactNeighborX="12821" custLinFactNeighborY="-8575">
        <dgm:presLayoutVars>
          <dgm:bulletEnabled val="1"/>
        </dgm:presLayoutVars>
      </dgm:prSet>
      <dgm:spPr/>
    </dgm:pt>
    <dgm:pt modelId="{ECFB3F0B-5ADE-456A-850E-C709AD7E6737}" type="pres">
      <dgm:prSet presAssocID="{76C1B400-14CE-49B9-9564-E0F8FF5DA5B1}" presName="bullet4b" presStyleLbl="node1" presStyleIdx="1" presStyleCnt="4"/>
      <dgm:spPr>
        <a:solidFill>
          <a:srgbClr val="00CC99"/>
        </a:solidFill>
      </dgm:spPr>
    </dgm:pt>
    <dgm:pt modelId="{F482C065-12D8-4ED1-83AA-742A6233ED24}" type="pres">
      <dgm:prSet presAssocID="{76C1B400-14CE-49B9-9564-E0F8FF5DA5B1}" presName="textBox4b" presStyleLbl="revTx" presStyleIdx="1" presStyleCnt="4" custScaleX="141770" custLinFactNeighborX="16807" custLinFactNeighborY="-7176">
        <dgm:presLayoutVars>
          <dgm:bulletEnabled val="1"/>
        </dgm:presLayoutVars>
      </dgm:prSet>
      <dgm:spPr/>
    </dgm:pt>
    <dgm:pt modelId="{76765506-E0AD-4585-91ED-909697397CFE}" type="pres">
      <dgm:prSet presAssocID="{E2C53463-2296-48AC-AB5C-9379C1FD6E60}" presName="bullet4c" presStyleLbl="node1" presStyleIdx="2" presStyleCnt="4"/>
      <dgm:spPr>
        <a:solidFill>
          <a:srgbClr val="00CC99"/>
        </a:solidFill>
      </dgm:spPr>
    </dgm:pt>
    <dgm:pt modelId="{AE6A44B1-34CF-4470-A054-E7A5593B1D5E}" type="pres">
      <dgm:prSet presAssocID="{E2C53463-2296-48AC-AB5C-9379C1FD6E60}" presName="textBox4c" presStyleLbl="revTx" presStyleIdx="2" presStyleCnt="4" custScaleX="133510" custLinFactNeighborX="10140" custLinFactNeighborY="-2371">
        <dgm:presLayoutVars>
          <dgm:bulletEnabled val="1"/>
        </dgm:presLayoutVars>
      </dgm:prSet>
      <dgm:spPr/>
    </dgm:pt>
    <dgm:pt modelId="{65599FE0-5176-4EAA-80E0-542F32B89DE7}" type="pres">
      <dgm:prSet presAssocID="{1F4BCDCB-BB51-48B9-8AEE-1582F04F7A79}" presName="bullet4d" presStyleLbl="node1" presStyleIdx="3" presStyleCnt="4" custLinFactNeighborX="48232"/>
      <dgm:spPr>
        <a:solidFill>
          <a:srgbClr val="00CC99"/>
        </a:solidFill>
      </dgm:spPr>
    </dgm:pt>
    <dgm:pt modelId="{9CDB731D-B9F4-41CC-B14E-466DE81C7AE5}" type="pres">
      <dgm:prSet presAssocID="{1F4BCDCB-BB51-48B9-8AEE-1582F04F7A79}" presName="textBox4d" presStyleLbl="revTx" presStyleIdx="3" presStyleCnt="4" custScaleX="125848" custLinFactNeighborX="23544" custLinFactNeighborY="-2468">
        <dgm:presLayoutVars>
          <dgm:bulletEnabled val="1"/>
        </dgm:presLayoutVars>
      </dgm:prSet>
      <dgm:spPr/>
    </dgm:pt>
  </dgm:ptLst>
  <dgm:cxnLst>
    <dgm:cxn modelId="{364A431F-733F-4C67-B317-B6432F95BC5E}" type="presOf" srcId="{E2C53463-2296-48AC-AB5C-9379C1FD6E60}" destId="{AE6A44B1-34CF-4470-A054-E7A5593B1D5E}" srcOrd="0" destOrd="0" presId="urn:microsoft.com/office/officeart/2005/8/layout/arrow2"/>
    <dgm:cxn modelId="{8551CC22-D75A-40DD-B0EB-DD8C5420B81D}" srcId="{FD4357B8-625F-4E90-80D0-DEC1D0F900E0}" destId="{E2C53463-2296-48AC-AB5C-9379C1FD6E60}" srcOrd="2" destOrd="0" parTransId="{B664C029-B35D-4157-BB87-A88349F95CA3}" sibTransId="{47DE4C7A-4EB4-4B5F-8616-BBCB3E8ADBDA}"/>
    <dgm:cxn modelId="{578FF134-2AFE-4151-8487-FA47933FC17C}" srcId="{FD4357B8-625F-4E90-80D0-DEC1D0F900E0}" destId="{37E71592-C574-438F-8CCB-B59FD3EA9B1F}" srcOrd="0" destOrd="0" parTransId="{64B07754-EE21-44EC-B39D-E9979AC149F1}" sibTransId="{C1FDE756-9312-4EA5-A25D-4997664085C8}"/>
    <dgm:cxn modelId="{E29FD24F-18CA-4D97-B3CD-8EFB79EE5C23}" srcId="{FD4357B8-625F-4E90-80D0-DEC1D0F900E0}" destId="{76C1B400-14CE-49B9-9564-E0F8FF5DA5B1}" srcOrd="1" destOrd="0" parTransId="{5A41F622-2C85-46CE-BFA6-24F22EAF86EF}" sibTransId="{168C7950-6B0F-487B-B219-79BE3F6C92C9}"/>
    <dgm:cxn modelId="{B2375D89-4000-474C-9071-33BBE41B7BB7}" type="presOf" srcId="{1F4BCDCB-BB51-48B9-8AEE-1582F04F7A79}" destId="{9CDB731D-B9F4-41CC-B14E-466DE81C7AE5}" srcOrd="0" destOrd="0" presId="urn:microsoft.com/office/officeart/2005/8/layout/arrow2"/>
    <dgm:cxn modelId="{B604F7C6-00F1-46FA-A04C-E3329D379851}" type="presOf" srcId="{FD4357B8-625F-4E90-80D0-DEC1D0F900E0}" destId="{17988721-8CB6-40E1-9BE2-236AA36C2E4E}" srcOrd="0" destOrd="0" presId="urn:microsoft.com/office/officeart/2005/8/layout/arrow2"/>
    <dgm:cxn modelId="{4622E0D2-76DC-4DC6-AC92-6FE0E2A38AD1}" srcId="{FD4357B8-625F-4E90-80D0-DEC1D0F900E0}" destId="{1F4BCDCB-BB51-48B9-8AEE-1582F04F7A79}" srcOrd="3" destOrd="0" parTransId="{7BA21F13-699D-4B74-A7CE-A9920D2EAFBA}" sibTransId="{FF046633-F8FE-4C62-99C6-F3E5B7D4BC85}"/>
    <dgm:cxn modelId="{722D56EF-50D3-4565-8DB4-EF815B136F23}" type="presOf" srcId="{37E71592-C574-438F-8CCB-B59FD3EA9B1F}" destId="{8283E166-946A-4377-99C9-205CD03B8C3B}" srcOrd="0" destOrd="0" presId="urn:microsoft.com/office/officeart/2005/8/layout/arrow2"/>
    <dgm:cxn modelId="{7EA492FB-8C9C-4135-985C-66A3235F4C48}" type="presOf" srcId="{76C1B400-14CE-49B9-9564-E0F8FF5DA5B1}" destId="{F482C065-12D8-4ED1-83AA-742A6233ED24}" srcOrd="0" destOrd="0" presId="urn:microsoft.com/office/officeart/2005/8/layout/arrow2"/>
    <dgm:cxn modelId="{20C8B424-9B20-4BF1-888D-AA5BFCCB3A19}" type="presParOf" srcId="{17988721-8CB6-40E1-9BE2-236AA36C2E4E}" destId="{804AD924-61B3-4B10-B767-B070EEA46002}" srcOrd="0" destOrd="0" presId="urn:microsoft.com/office/officeart/2005/8/layout/arrow2"/>
    <dgm:cxn modelId="{44EA20BB-BDA0-4E2D-8B6C-63ACDDCB50B7}" type="presParOf" srcId="{17988721-8CB6-40E1-9BE2-236AA36C2E4E}" destId="{6499EA92-DD9F-4BA8-9FC0-3D1AE0BC14B8}" srcOrd="1" destOrd="0" presId="urn:microsoft.com/office/officeart/2005/8/layout/arrow2"/>
    <dgm:cxn modelId="{1530309E-8EBA-413F-9583-CC32A8086F2E}" type="presParOf" srcId="{6499EA92-DD9F-4BA8-9FC0-3D1AE0BC14B8}" destId="{6289F904-C29C-464C-92DC-977A7D980C28}" srcOrd="0" destOrd="0" presId="urn:microsoft.com/office/officeart/2005/8/layout/arrow2"/>
    <dgm:cxn modelId="{618C1B0D-622C-450A-9F2C-0F08E20062D5}" type="presParOf" srcId="{6499EA92-DD9F-4BA8-9FC0-3D1AE0BC14B8}" destId="{8283E166-946A-4377-99C9-205CD03B8C3B}" srcOrd="1" destOrd="0" presId="urn:microsoft.com/office/officeart/2005/8/layout/arrow2"/>
    <dgm:cxn modelId="{CCF22E83-8690-4842-B3C0-8B3FFC558A2B}" type="presParOf" srcId="{6499EA92-DD9F-4BA8-9FC0-3D1AE0BC14B8}" destId="{ECFB3F0B-5ADE-456A-850E-C709AD7E6737}" srcOrd="2" destOrd="0" presId="urn:microsoft.com/office/officeart/2005/8/layout/arrow2"/>
    <dgm:cxn modelId="{6E306B6F-0F10-4ED3-A4D4-4E611C08543B}" type="presParOf" srcId="{6499EA92-DD9F-4BA8-9FC0-3D1AE0BC14B8}" destId="{F482C065-12D8-4ED1-83AA-742A6233ED24}" srcOrd="3" destOrd="0" presId="urn:microsoft.com/office/officeart/2005/8/layout/arrow2"/>
    <dgm:cxn modelId="{677DD6B4-3B0C-484F-9DDD-3DBFCDB2E25E}" type="presParOf" srcId="{6499EA92-DD9F-4BA8-9FC0-3D1AE0BC14B8}" destId="{76765506-E0AD-4585-91ED-909697397CFE}" srcOrd="4" destOrd="0" presId="urn:microsoft.com/office/officeart/2005/8/layout/arrow2"/>
    <dgm:cxn modelId="{A4F80A43-BBE6-4B94-A954-95A679425D6D}" type="presParOf" srcId="{6499EA92-DD9F-4BA8-9FC0-3D1AE0BC14B8}" destId="{AE6A44B1-34CF-4470-A054-E7A5593B1D5E}" srcOrd="5" destOrd="0" presId="urn:microsoft.com/office/officeart/2005/8/layout/arrow2"/>
    <dgm:cxn modelId="{8F777AA4-88DE-48CA-AF5E-3D31D2BF7ACC}" type="presParOf" srcId="{6499EA92-DD9F-4BA8-9FC0-3D1AE0BC14B8}" destId="{65599FE0-5176-4EAA-80E0-542F32B89DE7}" srcOrd="6" destOrd="0" presId="urn:microsoft.com/office/officeart/2005/8/layout/arrow2"/>
    <dgm:cxn modelId="{76B93F21-93A4-4A5C-A0A2-1EAC959C21A8}" type="presParOf" srcId="{6499EA92-DD9F-4BA8-9FC0-3D1AE0BC14B8}" destId="{9CDB731D-B9F4-41CC-B14E-466DE81C7AE5}"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73F31-0C7C-4DC7-9145-BDE4A519B882}">
      <dsp:nvSpPr>
        <dsp:cNvPr id="0" name=""/>
        <dsp:cNvSpPr/>
      </dsp:nvSpPr>
      <dsp:spPr>
        <a:xfrm rot="18000000">
          <a:off x="822" y="1871001"/>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Product</a:t>
          </a:r>
        </a:p>
      </dsp:txBody>
      <dsp:txXfrm>
        <a:off x="80303" y="1912599"/>
        <a:ext cx="1637058" cy="1080727"/>
      </dsp:txXfrm>
    </dsp:sp>
    <dsp:sp modelId="{741508F9-67F3-402A-A0F9-C6046A97306D}">
      <dsp:nvSpPr>
        <dsp:cNvPr id="0" name=""/>
        <dsp:cNvSpPr/>
      </dsp:nvSpPr>
      <dsp:spPr>
        <a:xfrm rot="20400000">
          <a:off x="1546280" y="574207"/>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Price</a:t>
          </a:r>
        </a:p>
      </dsp:txBody>
      <dsp:txXfrm>
        <a:off x="1611229" y="627999"/>
        <a:ext cx="1637058" cy="1080727"/>
      </dsp:txXfrm>
    </dsp:sp>
    <dsp:sp modelId="{9CA8FBE0-B9A3-4408-83A1-133FEE719106}">
      <dsp:nvSpPr>
        <dsp:cNvPr id="0" name=""/>
        <dsp:cNvSpPr/>
      </dsp:nvSpPr>
      <dsp:spPr>
        <a:xfrm rot="1200000">
          <a:off x="3563733" y="574207"/>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Place</a:t>
          </a:r>
        </a:p>
      </dsp:txBody>
      <dsp:txXfrm>
        <a:off x="3609712" y="627999"/>
        <a:ext cx="1637058" cy="1080727"/>
      </dsp:txXfrm>
    </dsp:sp>
    <dsp:sp modelId="{F5BD4B1B-10E3-4AFA-9AD1-7CA555A567E9}">
      <dsp:nvSpPr>
        <dsp:cNvPr id="0" name=""/>
        <dsp:cNvSpPr/>
      </dsp:nvSpPr>
      <dsp:spPr>
        <a:xfrm rot="3600000">
          <a:off x="5109191" y="1871001"/>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Promotion</a:t>
          </a:r>
        </a:p>
      </dsp:txBody>
      <dsp:txXfrm>
        <a:off x="5140638" y="1912599"/>
        <a:ext cx="1637058" cy="1080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ED555-B972-4A4D-A0DC-48D632BC4990}">
      <dsp:nvSpPr>
        <dsp:cNvPr id="0" name=""/>
        <dsp:cNvSpPr/>
      </dsp:nvSpPr>
      <dsp:spPr>
        <a:xfrm>
          <a:off x="2783201" y="1885039"/>
          <a:ext cx="2054949" cy="1885950"/>
        </a:xfrm>
        <a:prstGeom prst="gear9">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Online Advertising</a:t>
          </a:r>
        </a:p>
      </dsp:txBody>
      <dsp:txXfrm>
        <a:off x="3183706" y="2326814"/>
        <a:ext cx="1253939" cy="969417"/>
      </dsp:txXfrm>
    </dsp:sp>
    <dsp:sp modelId="{E2668999-814B-44C5-A9D8-AA194AA26ACE}">
      <dsp:nvSpPr>
        <dsp:cNvPr id="0" name=""/>
        <dsp:cNvSpPr/>
      </dsp:nvSpPr>
      <dsp:spPr>
        <a:xfrm>
          <a:off x="746440" y="1456570"/>
          <a:ext cx="2618850" cy="1972429"/>
        </a:xfrm>
        <a:prstGeom prst="gear6">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Interactive Marketing</a:t>
          </a:r>
        </a:p>
      </dsp:txBody>
      <dsp:txXfrm>
        <a:off x="1336970" y="1956136"/>
        <a:ext cx="1437790" cy="973297"/>
      </dsp:txXfrm>
    </dsp:sp>
    <dsp:sp modelId="{1BD13299-8F2C-4C5D-9218-B25E58C84AA0}">
      <dsp:nvSpPr>
        <dsp:cNvPr id="0" name=""/>
        <dsp:cNvSpPr/>
      </dsp:nvSpPr>
      <dsp:spPr>
        <a:xfrm rot="20700000">
          <a:off x="1721804" y="3773"/>
          <a:ext cx="2977593" cy="2322351"/>
        </a:xfrm>
        <a:prstGeom prst="gear6">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E-Commerce</a:t>
          </a:r>
        </a:p>
      </dsp:txBody>
      <dsp:txXfrm rot="-20700000">
        <a:off x="2413742" y="474269"/>
        <a:ext cx="1593718" cy="1381360"/>
      </dsp:txXfrm>
    </dsp:sp>
    <dsp:sp modelId="{26A07751-FF0A-41D1-AB39-E7CB9F0CE9DF}">
      <dsp:nvSpPr>
        <dsp:cNvPr id="0" name=""/>
        <dsp:cNvSpPr/>
      </dsp:nvSpPr>
      <dsp:spPr>
        <a:xfrm>
          <a:off x="2714464" y="1605097"/>
          <a:ext cx="2414016" cy="2414016"/>
        </a:xfrm>
        <a:prstGeom prst="circularArrow">
          <a:avLst>
            <a:gd name="adj1" fmla="val 4687"/>
            <a:gd name="adj2" fmla="val 299029"/>
            <a:gd name="adj3" fmla="val 2494759"/>
            <a:gd name="adj4" fmla="val 15908186"/>
            <a:gd name="adj5" fmla="val 5469"/>
          </a:avLst>
        </a:prstGeom>
        <a:solidFill>
          <a:srgbClr val="00CC99"/>
        </a:solidFill>
        <a:ln>
          <a:solidFill>
            <a:srgbClr val="00CC99"/>
          </a:solidFill>
        </a:ln>
        <a:effectLst/>
      </dsp:spPr>
      <dsp:style>
        <a:lnRef idx="0">
          <a:scrgbClr r="0" g="0" b="0"/>
        </a:lnRef>
        <a:fillRef idx="1">
          <a:scrgbClr r="0" g="0" b="0"/>
        </a:fillRef>
        <a:effectRef idx="0">
          <a:scrgbClr r="0" g="0" b="0"/>
        </a:effectRef>
        <a:fontRef idx="minor">
          <a:schemeClr val="lt1"/>
        </a:fontRef>
      </dsp:style>
    </dsp:sp>
    <dsp:sp modelId="{A07379A5-F07E-40BC-A30A-D9ADE8AA8E9F}">
      <dsp:nvSpPr>
        <dsp:cNvPr id="0" name=""/>
        <dsp:cNvSpPr/>
      </dsp:nvSpPr>
      <dsp:spPr>
        <a:xfrm rot="194578">
          <a:off x="1514447" y="1026467"/>
          <a:ext cx="1753933" cy="1753933"/>
        </a:xfrm>
        <a:prstGeom prst="leftCircularArrow">
          <a:avLst>
            <a:gd name="adj1" fmla="val 6452"/>
            <a:gd name="adj2" fmla="val 429999"/>
            <a:gd name="adj3" fmla="val 10489124"/>
            <a:gd name="adj4" fmla="val 14837806"/>
            <a:gd name="adj5" fmla="val 7527"/>
          </a:avLst>
        </a:prstGeom>
        <a:solidFill>
          <a:srgbClr val="00CC99"/>
        </a:solidFill>
        <a:ln>
          <a:noFill/>
        </a:ln>
        <a:effectLst/>
      </dsp:spPr>
      <dsp:style>
        <a:lnRef idx="0">
          <a:scrgbClr r="0" g="0" b="0"/>
        </a:lnRef>
        <a:fillRef idx="1">
          <a:scrgbClr r="0" g="0" b="0"/>
        </a:fillRef>
        <a:effectRef idx="0">
          <a:scrgbClr r="0" g="0" b="0"/>
        </a:effectRef>
        <a:fontRef idx="minor">
          <a:schemeClr val="lt1"/>
        </a:fontRef>
      </dsp:style>
    </dsp:sp>
    <dsp:sp modelId="{40BFA464-396D-4BB3-98A3-972DA5DFDB8E}">
      <dsp:nvSpPr>
        <dsp:cNvPr id="0" name=""/>
        <dsp:cNvSpPr/>
      </dsp:nvSpPr>
      <dsp:spPr>
        <a:xfrm rot="1211242">
          <a:off x="2046541" y="-22412"/>
          <a:ext cx="1891093" cy="1891093"/>
        </a:xfrm>
        <a:prstGeom prst="circularArrow">
          <a:avLst>
            <a:gd name="adj1" fmla="val 5984"/>
            <a:gd name="adj2" fmla="val 394124"/>
            <a:gd name="adj3" fmla="val 13313824"/>
            <a:gd name="adj4" fmla="val 10508221"/>
            <a:gd name="adj5" fmla="val 6981"/>
          </a:avLst>
        </a:prstGeom>
        <a:solidFill>
          <a:srgbClr val="00CC99"/>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AD924-61B3-4B10-B767-B070EEA46002}">
      <dsp:nvSpPr>
        <dsp:cNvPr id="0" name=""/>
        <dsp:cNvSpPr/>
      </dsp:nvSpPr>
      <dsp:spPr>
        <a:xfrm>
          <a:off x="662940" y="0"/>
          <a:ext cx="5608320" cy="3505200"/>
        </a:xfrm>
        <a:prstGeom prst="swooshArrow">
          <a:avLst>
            <a:gd name="adj1" fmla="val 25000"/>
            <a:gd name="adj2" fmla="val 25000"/>
          </a:avLst>
        </a:prstGeom>
        <a:solidFill>
          <a:srgbClr val="FF6600"/>
        </a:solidFill>
        <a:ln>
          <a:solidFill>
            <a:srgbClr val="00CC99"/>
          </a:solidFill>
        </a:ln>
        <a:effectLst/>
      </dsp:spPr>
      <dsp:style>
        <a:lnRef idx="0">
          <a:scrgbClr r="0" g="0" b="0"/>
        </a:lnRef>
        <a:fillRef idx="1">
          <a:scrgbClr r="0" g="0" b="0"/>
        </a:fillRef>
        <a:effectRef idx="0">
          <a:scrgbClr r="0" g="0" b="0"/>
        </a:effectRef>
        <a:fontRef idx="minor"/>
      </dsp:style>
    </dsp:sp>
    <dsp:sp modelId="{6289F904-C29C-464C-92DC-977A7D980C28}">
      <dsp:nvSpPr>
        <dsp:cNvPr id="0" name=""/>
        <dsp:cNvSpPr/>
      </dsp:nvSpPr>
      <dsp:spPr>
        <a:xfrm>
          <a:off x="1215359" y="2606466"/>
          <a:ext cx="128991" cy="128991"/>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3E166-946A-4377-99C9-205CD03B8C3B}">
      <dsp:nvSpPr>
        <dsp:cNvPr id="0" name=""/>
        <dsp:cNvSpPr/>
      </dsp:nvSpPr>
      <dsp:spPr>
        <a:xfrm>
          <a:off x="1263264" y="2599426"/>
          <a:ext cx="1238117" cy="83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0"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Special Events</a:t>
          </a:r>
          <a:endParaRPr lang="en-US" sz="2000" kern="1200" dirty="0">
            <a:latin typeface="Arial" panose="020B0604020202020204" pitchFamily="34" charset="0"/>
            <a:cs typeface="Arial" panose="020B0604020202020204" pitchFamily="34" charset="0"/>
          </a:endParaRPr>
        </a:p>
      </dsp:txBody>
      <dsp:txXfrm>
        <a:off x="1263264" y="2599426"/>
        <a:ext cx="1238117" cy="834237"/>
      </dsp:txXfrm>
    </dsp:sp>
    <dsp:sp modelId="{ECFB3F0B-5ADE-456A-850E-C709AD7E6737}">
      <dsp:nvSpPr>
        <dsp:cNvPr id="0" name=""/>
        <dsp:cNvSpPr/>
      </dsp:nvSpPr>
      <dsp:spPr>
        <a:xfrm>
          <a:off x="2126711" y="1791157"/>
          <a:ext cx="224332" cy="224332"/>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2C065-12D8-4ED1-83AA-742A6233ED24}">
      <dsp:nvSpPr>
        <dsp:cNvPr id="0" name=""/>
        <dsp:cNvSpPr/>
      </dsp:nvSpPr>
      <dsp:spPr>
        <a:xfrm>
          <a:off x="2190849" y="1788372"/>
          <a:ext cx="1669692" cy="1601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69"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Sponsorships</a:t>
          </a:r>
        </a:p>
      </dsp:txBody>
      <dsp:txXfrm>
        <a:off x="2190849" y="1788372"/>
        <a:ext cx="1669692" cy="1601876"/>
      </dsp:txXfrm>
    </dsp:sp>
    <dsp:sp modelId="{76765506-E0AD-4585-91ED-909697397CFE}">
      <dsp:nvSpPr>
        <dsp:cNvPr id="0" name=""/>
        <dsp:cNvSpPr/>
      </dsp:nvSpPr>
      <dsp:spPr>
        <a:xfrm>
          <a:off x="3290437" y="1190365"/>
          <a:ext cx="297240" cy="297240"/>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6A44B1-34CF-4470-A054-E7A5593B1D5E}">
      <dsp:nvSpPr>
        <dsp:cNvPr id="0" name=""/>
        <dsp:cNvSpPr/>
      </dsp:nvSpPr>
      <dsp:spPr>
        <a:xfrm>
          <a:off x="3361150" y="1287625"/>
          <a:ext cx="1572410" cy="2166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502"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Networking</a:t>
          </a:r>
        </a:p>
      </dsp:txBody>
      <dsp:txXfrm>
        <a:off x="3361150" y="1287625"/>
        <a:ext cx="1572410" cy="2166213"/>
      </dsp:txXfrm>
    </dsp:sp>
    <dsp:sp modelId="{65599FE0-5176-4EAA-80E0-542F32B89DE7}">
      <dsp:nvSpPr>
        <dsp:cNvPr id="0" name=""/>
        <dsp:cNvSpPr/>
      </dsp:nvSpPr>
      <dsp:spPr>
        <a:xfrm>
          <a:off x="4749973" y="792876"/>
          <a:ext cx="398190" cy="398190"/>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B731D-B9F4-41CC-B14E-466DE81C7AE5}">
      <dsp:nvSpPr>
        <dsp:cNvPr id="0" name=""/>
        <dsp:cNvSpPr/>
      </dsp:nvSpPr>
      <dsp:spPr>
        <a:xfrm>
          <a:off x="4882090" y="929945"/>
          <a:ext cx="1482171" cy="2513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993"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Public Speaking</a:t>
          </a:r>
        </a:p>
      </dsp:txBody>
      <dsp:txXfrm>
        <a:off x="4882090" y="929945"/>
        <a:ext cx="1482171" cy="2513228"/>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C9EE9C1-9492-46F9-8D81-D702689AF0C5}" type="datetimeFigureOut">
              <a:rPr lang="en-US" smtClean="0"/>
              <a:pPr/>
              <a:t>10/4/2022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A82658B-B819-4A28-B67F-EDDC7966318B}" type="slidenum">
              <a:rPr lang="en-US" smtClean="0"/>
              <a:pPr/>
              <a:t>‹#›</a:t>
            </a:fld>
            <a:endParaRPr lang="en-US"/>
          </a:p>
        </p:txBody>
      </p:sp>
    </p:spTree>
    <p:extLst>
      <p:ext uri="{BB962C8B-B14F-4D97-AF65-F5344CB8AC3E}">
        <p14:creationId xmlns:p14="http://schemas.microsoft.com/office/powerpoint/2010/main" val="1825544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4A858B-AB5F-4461-99EF-18D3CC6F0C69}" type="datetimeFigureOut">
              <a:rPr lang="en-US" smtClean="0"/>
              <a:pPr/>
              <a:t>10/4/2022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774DA1-48A7-4104-9F43-65059D6B611B}" type="slidenum">
              <a:rPr lang="en-US" smtClean="0"/>
              <a:pPr/>
              <a:t>‹#›</a:t>
            </a:fld>
            <a:endParaRPr lang="en-US"/>
          </a:p>
        </p:txBody>
      </p:sp>
    </p:spTree>
    <p:extLst>
      <p:ext uri="{BB962C8B-B14F-4D97-AF65-F5344CB8AC3E}">
        <p14:creationId xmlns:p14="http://schemas.microsoft.com/office/powerpoint/2010/main" val="202601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number of advertising opportunities is seemingly infinite, ranging from Google to little-known sites.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24</a:t>
            </a:fld>
            <a:endParaRPr lang="en-US"/>
          </a:p>
        </p:txBody>
      </p:sp>
    </p:spTree>
    <p:extLst>
      <p:ext uri="{BB962C8B-B14F-4D97-AF65-F5344CB8AC3E}">
        <p14:creationId xmlns:p14="http://schemas.microsoft.com/office/powerpoint/2010/main" val="1765536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number of advertising opportunities is seemingly infinite</a:t>
            </a:r>
            <a:r>
              <a:rPr lang="en-US" sz="1200" b="0" i="0" u="none" strike="noStrike" kern="1200" baseline="0">
                <a:solidFill>
                  <a:schemeClr val="tx1"/>
                </a:solidFill>
                <a:latin typeface="+mn-lt"/>
                <a:ea typeface="+mn-ea"/>
                <a:cs typeface="+mn-cs"/>
              </a:rPr>
              <a:t>, ranging from </a:t>
            </a:r>
            <a:r>
              <a:rPr lang="en-US" sz="1200" b="0" i="0" u="none" strike="noStrike" kern="1200" baseline="0" dirty="0">
                <a:solidFill>
                  <a:schemeClr val="tx1"/>
                </a:solidFill>
                <a:latin typeface="+mn-lt"/>
                <a:ea typeface="+mn-ea"/>
                <a:cs typeface="+mn-cs"/>
              </a:rPr>
              <a:t>Google to little-known sites.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25</a:t>
            </a:fld>
            <a:endParaRPr lang="en-US"/>
          </a:p>
        </p:txBody>
      </p:sp>
    </p:spTree>
    <p:extLst>
      <p:ext uri="{BB962C8B-B14F-4D97-AF65-F5344CB8AC3E}">
        <p14:creationId xmlns:p14="http://schemas.microsoft.com/office/powerpoint/2010/main" val="1765536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26</a:t>
            </a:fld>
            <a:endParaRPr lang="en-US"/>
          </a:p>
        </p:txBody>
      </p:sp>
    </p:spTree>
    <p:extLst>
      <p:ext uri="{BB962C8B-B14F-4D97-AF65-F5344CB8AC3E}">
        <p14:creationId xmlns:p14="http://schemas.microsoft.com/office/powerpoint/2010/main" val="1765536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EE762A1-66F5-4FEC-8438-68D7D57002C2}" type="datetime1">
              <a:rPr lang="en-US" smtClean="0"/>
              <a:pPr/>
              <a:t>10/4/2022</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Copyright © 2016 Pearson Education, Inc.</a:t>
            </a:r>
            <a:endParaRPr lang="en-US" dirty="0"/>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101921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63F649-8A49-4283-A66F-03EC4EFA02CC}" type="datetime1">
              <a:rPr lang="en-US" smtClean="0"/>
              <a:pPr/>
              <a:t>10/4/2022</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Copyright © 2016 Pearson Education, Inc.</a:t>
            </a:r>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dirty="0"/>
          </a:p>
        </p:txBody>
      </p:sp>
    </p:spTree>
    <p:extLst>
      <p:ext uri="{BB962C8B-B14F-4D97-AF65-F5344CB8AC3E}">
        <p14:creationId xmlns:p14="http://schemas.microsoft.com/office/powerpoint/2010/main" val="656054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4A7CED-8CE9-4626-A4D8-1400145BC75C}" type="datetime1">
              <a:rPr lang="en-US" smtClean="0"/>
              <a:pPr/>
              <a:t>10/4/2022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025710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0DDE70-47EA-40CC-B25D-BD2EB7B8DED0}" type="datetime1">
              <a:rPr lang="en-US" smtClean="0"/>
              <a:pPr/>
              <a:t>10/4/2022</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30870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5174E1-3A2B-45DC-8E7C-1D9ADB525AA1}" type="datetime1">
              <a:rPr lang="en-US" smtClean="0"/>
              <a:pPr/>
              <a:t>10/4/2022</a:t>
            </a:fld>
            <a:endParaRPr lang="en-US"/>
          </a:p>
        </p:txBody>
      </p:sp>
      <p:sp>
        <p:nvSpPr>
          <p:cNvPr id="9" name="Slide Number Placeholder 8"/>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648986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7FABD6-37A6-428B-A12A-8BA443F6C591}" type="datetime1">
              <a:rPr lang="en-US" smtClean="0"/>
              <a:pPr/>
              <a:t>10/4/2022</a:t>
            </a:fld>
            <a:endParaRPr lang="en-US"/>
          </a:p>
        </p:txBody>
      </p:sp>
      <p:sp>
        <p:nvSpPr>
          <p:cNvPr id="5" name="Slide Number Placeholder 4"/>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78119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1145A-1E73-41F4-9696-369534A6B462}" type="datetime1">
              <a:rPr lang="en-US" smtClean="0"/>
              <a:pPr/>
              <a:t>10/4/2022</a:t>
            </a:fld>
            <a:endParaRPr lang="en-US"/>
          </a:p>
        </p:txBody>
      </p:sp>
      <p:sp>
        <p:nvSpPr>
          <p:cNvPr id="4" name="Slide Number Placeholder 3"/>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263889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27702DD-7AD0-495B-9FDF-8B8E7BB2B1EA}" type="datetime1">
              <a:rPr lang="en-US" smtClean="0"/>
              <a:pPr/>
              <a:t>10/4/2022</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11892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5A4E18-0160-470C-A7CF-F509DCD27558}" type="datetime1">
              <a:rPr lang="en-US" smtClean="0"/>
              <a:pPr/>
              <a:t>10/4/2022</a:t>
            </a:fld>
            <a:endParaRPr lang="en-US"/>
          </a:p>
        </p:txBody>
      </p:sp>
      <p:sp>
        <p:nvSpPr>
          <p:cNvPr id="7" name="Slide Number Placeholder 6"/>
          <p:cNvSpPr>
            <a:spLocks noGrp="1"/>
          </p:cNvSpPr>
          <p:nvPr>
            <p:ph type="sldNum" sz="quarter" idx="12"/>
          </p:nvPr>
        </p:nvSpPr>
        <p:spPr/>
        <p:txBody>
          <a:bodyPr/>
          <a:lstStyle/>
          <a:p>
            <a:fld id="{0194015D-26B9-4B93-B1DD-0BCB263F828D}" type="slidenum">
              <a:rPr lang="en-US" smtClean="0"/>
              <a:pPr/>
              <a:t>‹#›</a:t>
            </a:fld>
            <a:endParaRPr lang="en-US"/>
          </a:p>
        </p:txBody>
      </p:sp>
    </p:spTree>
    <p:extLst>
      <p:ext uri="{BB962C8B-B14F-4D97-AF65-F5344CB8AC3E}">
        <p14:creationId xmlns:p14="http://schemas.microsoft.com/office/powerpoint/2010/main" val="2115837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E3894-1E61-4962-B689-6DF632F84B02}" type="datetime1">
              <a:rPr lang="en-US" smtClean="0"/>
              <a:pPr/>
              <a:t>10/4/2022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857953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3556CC-FB30-4AFB-A806-300E6283D089}" type="datetime1">
              <a:rPr lang="en-US" smtClean="0"/>
              <a:pPr/>
              <a:t>10/4/2022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83781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1AE242-8DFE-48F5-AF92-B571EED5F7E2}" type="datetime1">
              <a:rPr lang="en-US" smtClean="0"/>
              <a:pPr/>
              <a:t>10/4/2022</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6BD83E-D430-4AA5-BD64-86139FC8B479}" type="slidenum">
              <a:rPr lang="en-US" smtClean="0"/>
              <a:pPr/>
              <a:t>‹#›</a:t>
            </a:fld>
            <a:endParaRPr lang="en-US"/>
          </a:p>
        </p:txBody>
      </p:sp>
      <p:sp>
        <p:nvSpPr>
          <p:cNvPr id="7" name="TextBox 6">
            <a:extLst>
              <a:ext uri="{FF2B5EF4-FFF2-40B4-BE49-F238E27FC236}">
                <a16:creationId xmlns:a16="http://schemas.microsoft.com/office/drawing/2014/main" id="{7331C168-890B-46D2-9691-4AD696F34DB2}"/>
              </a:ext>
            </a:extLst>
          </p:cNvPr>
          <p:cNvSpPr txBox="1"/>
          <p:nvPr userDrawn="1"/>
        </p:nvSpPr>
        <p:spPr>
          <a:xfrm>
            <a:off x="7553195" y="6400800"/>
            <a:ext cx="1209805" cy="369332"/>
          </a:xfrm>
          <a:prstGeom prst="rect">
            <a:avLst/>
          </a:prstGeom>
          <a:noFill/>
        </p:spPr>
        <p:txBody>
          <a:bodyPr wrap="square" rtlCol="0">
            <a:spAutoFit/>
          </a:bodyPr>
          <a:lstStyle/>
          <a:p>
            <a:r>
              <a:rPr lang="en-US" dirty="0"/>
              <a:t>         </a:t>
            </a:r>
            <a:r>
              <a:rPr lang="en-US" sz="1200" dirty="0">
                <a:latin typeface="Arial" panose="020B0604020202020204" pitchFamily="34" charset="0"/>
                <a:cs typeface="Arial" panose="020B0604020202020204" pitchFamily="34" charset="0"/>
              </a:rPr>
              <a:t> 5-</a:t>
            </a:r>
            <a:fld id="{A6E5DDE0-9F6E-4E24-9DA3-BA478DA39C0B}" type="slidenum">
              <a:rPr lang="en-US" sz="1200" smtClean="0">
                <a:latin typeface="Arial" panose="020B0604020202020204" pitchFamily="34" charset="0"/>
                <a:cs typeface="Arial" panose="020B0604020202020204" pitchFamily="34" charset="0"/>
              </a:rPr>
              <a:pPr/>
              <a:t>‹#›</a:t>
            </a:fld>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4379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77D562F4-0765-4A38-A3C2-41102438E017}"/>
              </a:ext>
            </a:extLst>
          </p:cNvPr>
          <p:cNvSpPr txBox="1">
            <a:spLocks/>
          </p:cNvSpPr>
          <p:nvPr/>
        </p:nvSpPr>
        <p:spPr>
          <a:xfrm>
            <a:off x="609600" y="914400"/>
            <a:ext cx="7924800"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b="1" dirty="0">
              <a:solidFill>
                <a:srgbClr val="C00000"/>
              </a:solidFill>
            </a:endParaRPr>
          </a:p>
          <a:p>
            <a:r>
              <a:rPr lang="en-GB" b="1" dirty="0">
                <a:solidFill>
                  <a:srgbClr val="C00000"/>
                </a:solidFill>
              </a:rPr>
              <a:t>BMSW 4006</a:t>
            </a:r>
            <a:br>
              <a:rPr lang="en-GB" b="1" dirty="0">
                <a:solidFill>
                  <a:srgbClr val="C00000"/>
                </a:solidFill>
              </a:rPr>
            </a:br>
            <a:r>
              <a:rPr lang="en-GB" b="1" dirty="0">
                <a:solidFill>
                  <a:srgbClr val="C00000"/>
                </a:solidFill>
              </a:rPr>
              <a:t>Managing Enterprise in the 21</a:t>
            </a:r>
            <a:r>
              <a:rPr lang="en-GB" b="1" baseline="30000" dirty="0">
                <a:solidFill>
                  <a:srgbClr val="C00000"/>
                </a:solidFill>
              </a:rPr>
              <a:t>st</a:t>
            </a:r>
            <a:r>
              <a:rPr lang="en-GB" b="1" dirty="0">
                <a:solidFill>
                  <a:srgbClr val="C00000"/>
                </a:solidFill>
              </a:rPr>
              <a:t> Century</a:t>
            </a:r>
          </a:p>
          <a:p>
            <a:r>
              <a:rPr lang="en-GB" b="1" dirty="0">
                <a:solidFill>
                  <a:srgbClr val="C00000"/>
                </a:solidFill>
              </a:rPr>
              <a:t>Week 4 - II</a:t>
            </a:r>
          </a:p>
        </p:txBody>
      </p:sp>
      <p:sp>
        <p:nvSpPr>
          <p:cNvPr id="8" name="Subtitle 5">
            <a:extLst>
              <a:ext uri="{FF2B5EF4-FFF2-40B4-BE49-F238E27FC236}">
                <a16:creationId xmlns:a16="http://schemas.microsoft.com/office/drawing/2014/main" id="{9956A9A5-AD32-457E-90DF-A31B75DFEFE7}"/>
              </a:ext>
            </a:extLst>
          </p:cNvPr>
          <p:cNvSpPr txBox="1">
            <a:spLocks/>
          </p:cNvSpPr>
          <p:nvPr/>
        </p:nvSpPr>
        <p:spPr>
          <a:xfrm rot="10800000" flipV="1">
            <a:off x="1066800" y="3429000"/>
            <a:ext cx="6657138" cy="1676400"/>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4800" b="1" dirty="0">
                <a:solidFill>
                  <a:schemeClr val="tx1"/>
                </a:solidFill>
                <a:highlight>
                  <a:srgbClr val="FFFF00"/>
                </a:highlight>
              </a:rPr>
              <a:t>Marketing Mix  </a:t>
            </a:r>
          </a:p>
        </p:txBody>
      </p:sp>
    </p:spTree>
    <p:extLst>
      <p:ext uri="{BB962C8B-B14F-4D97-AF65-F5344CB8AC3E}">
        <p14:creationId xmlns:p14="http://schemas.microsoft.com/office/powerpoint/2010/main" val="104610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990600"/>
          </a:xfrm>
        </p:spPr>
        <p:txBody>
          <a:bodyPr>
            <a:normAutofit fontScale="90000"/>
          </a:bodyPr>
          <a:lstStyle/>
          <a:p>
            <a:pPr algn="ctr"/>
            <a:r>
              <a:rPr lang="en-US" b="1" u="sng" dirty="0">
                <a:solidFill>
                  <a:srgbClr val="00CC99"/>
                </a:solidFill>
              </a:rPr>
              <a:t>Learning Objectives/Outcomes</a:t>
            </a:r>
          </a:p>
        </p:txBody>
      </p:sp>
      <p:sp>
        <p:nvSpPr>
          <p:cNvPr id="5" name="Rectangle 4"/>
          <p:cNvSpPr/>
          <p:nvPr/>
        </p:nvSpPr>
        <p:spPr>
          <a:xfrm>
            <a:off x="228600" y="1143000"/>
            <a:ext cx="8674608" cy="4185761"/>
          </a:xfrm>
          <a:prstGeom prst="rect">
            <a:avLst/>
          </a:prstGeom>
        </p:spPr>
        <p:txBody>
          <a:bodyPr wrap="square">
            <a:spAutoFit/>
          </a:bodyPr>
          <a:lstStyle/>
          <a:p>
            <a:r>
              <a:rPr lang="en-US" sz="3600" b="1" dirty="0">
                <a:solidFill>
                  <a:srgbClr val="FF6600"/>
                </a:solidFill>
                <a:cs typeface="Arial" panose="020B0604020202020204" pitchFamily="34" charset="0"/>
              </a:rPr>
              <a:t>We will consider the following themes:</a:t>
            </a:r>
          </a:p>
          <a:p>
            <a:endParaRPr lang="en-US" sz="2500" b="1" dirty="0">
              <a:solidFill>
                <a:srgbClr val="FF6600"/>
              </a:solidFill>
              <a:latin typeface="Arial" panose="020B0604020202020204" pitchFamily="34" charset="0"/>
              <a:cs typeface="Arial" panose="020B0604020202020204" pitchFamily="34" charset="0"/>
            </a:endParaRPr>
          </a:p>
          <a:p>
            <a:pPr marL="457200" indent="-457200">
              <a:buFont typeface="+mj-lt"/>
              <a:buAutoNum type="arabicPeriod"/>
            </a:pPr>
            <a:r>
              <a:rPr lang="en-US" sz="3600" dirty="0">
                <a:latin typeface="+mj-lt"/>
                <a:cs typeface="Arial" panose="020B0604020202020204" pitchFamily="34" charset="0"/>
              </a:rPr>
              <a:t>The four Ps—product, price, place, and  </a:t>
            </a:r>
            <a:br>
              <a:rPr lang="en-US" sz="3600" dirty="0">
                <a:latin typeface="+mj-lt"/>
                <a:cs typeface="Arial" panose="020B0604020202020204" pitchFamily="34" charset="0"/>
              </a:rPr>
            </a:br>
            <a:r>
              <a:rPr lang="en-US" sz="3600" dirty="0">
                <a:latin typeface="+mj-lt"/>
                <a:cs typeface="Arial" panose="020B0604020202020204" pitchFamily="34" charset="0"/>
              </a:rPr>
              <a:t>promotion— the marketing mix.</a:t>
            </a:r>
          </a:p>
          <a:p>
            <a:endParaRPr lang="en-US" sz="3600" dirty="0">
              <a:latin typeface="+mj-lt"/>
              <a:cs typeface="Arial" panose="020B0604020202020204" pitchFamily="34" charset="0"/>
            </a:endParaRPr>
          </a:p>
          <a:p>
            <a:r>
              <a:rPr lang="en-US" sz="3600" dirty="0">
                <a:latin typeface="+mj-lt"/>
                <a:cs typeface="Arial" panose="020B0604020202020204" pitchFamily="34" charset="0"/>
              </a:rPr>
              <a:t>2. Select the mix of promotion to use for</a:t>
            </a:r>
          </a:p>
          <a:p>
            <a:r>
              <a:rPr lang="en-US" sz="3600" dirty="0">
                <a:latin typeface="+mj-lt"/>
                <a:cs typeface="Arial" panose="020B0604020202020204" pitchFamily="34" charset="0"/>
              </a:rPr>
              <a:t>    your business.</a:t>
            </a:r>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285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533400"/>
          </a:xfrm>
        </p:spPr>
        <p:txBody>
          <a:bodyPr>
            <a:normAutofit fontScale="90000"/>
          </a:bodyPr>
          <a:lstStyle/>
          <a:p>
            <a:pPr>
              <a:buFont typeface="Wingdings 3" pitchFamily="18" charset="2"/>
              <a:buNone/>
              <a:defRPr/>
            </a:pPr>
            <a:r>
              <a:rPr lang="en-GB" sz="4400" b="1" dirty="0"/>
              <a:t>Marketing  Mix</a:t>
            </a:r>
          </a:p>
        </p:txBody>
      </p:sp>
      <p:sp>
        <p:nvSpPr>
          <p:cNvPr id="5" name="Rectangle 4"/>
          <p:cNvSpPr/>
          <p:nvPr/>
        </p:nvSpPr>
        <p:spPr>
          <a:xfrm>
            <a:off x="182880" y="838198"/>
            <a:ext cx="8961120" cy="5632311"/>
          </a:xfrm>
          <a:prstGeom prst="rect">
            <a:avLst/>
          </a:prstGeom>
        </p:spPr>
        <p:txBody>
          <a:bodyPr wrap="square">
            <a:spAutoFit/>
          </a:bodyPr>
          <a:lstStyle/>
          <a:p>
            <a:pPr>
              <a:defRPr/>
            </a:pPr>
            <a:r>
              <a:rPr lang="en-GB" sz="3600" dirty="0"/>
              <a:t>The combination of:</a:t>
            </a:r>
          </a:p>
          <a:p>
            <a:pPr>
              <a:defRPr/>
            </a:pPr>
            <a:r>
              <a:rPr lang="en-GB" sz="3600" dirty="0"/>
              <a:t>Product, </a:t>
            </a:r>
          </a:p>
          <a:p>
            <a:pPr>
              <a:defRPr/>
            </a:pPr>
            <a:r>
              <a:rPr lang="en-GB" sz="3600" dirty="0"/>
              <a:t>Price, </a:t>
            </a:r>
          </a:p>
          <a:p>
            <a:pPr>
              <a:defRPr/>
            </a:pPr>
            <a:r>
              <a:rPr lang="en-GB" sz="3600" dirty="0"/>
              <a:t>Place and </a:t>
            </a:r>
          </a:p>
          <a:p>
            <a:pPr>
              <a:defRPr/>
            </a:pPr>
            <a:r>
              <a:rPr lang="en-GB" sz="3600" dirty="0"/>
              <a:t>promotion are referred to as four (4) Ps of marketing mix.  </a:t>
            </a:r>
          </a:p>
          <a:p>
            <a:pPr>
              <a:defRPr/>
            </a:pPr>
            <a:endParaRPr lang="en-GB" sz="3600" dirty="0"/>
          </a:p>
          <a:p>
            <a:pPr>
              <a:defRPr/>
            </a:pPr>
            <a:endParaRPr lang="en-GB" sz="3600" dirty="0"/>
          </a:p>
          <a:p>
            <a:pPr>
              <a:defRPr/>
            </a:pPr>
            <a:endParaRPr lang="en-GB" sz="3600" dirty="0"/>
          </a:p>
          <a:p>
            <a:pPr>
              <a:defRPr/>
            </a:pPr>
            <a:endParaRPr lang="en-GB" sz="3600" dirty="0"/>
          </a:p>
        </p:txBody>
      </p:sp>
      <p:pic>
        <p:nvPicPr>
          <p:cNvPr id="1026" name="Picture 2" descr="Marketing Mix and 4Ps -">
            <a:extLst>
              <a:ext uri="{FF2B5EF4-FFF2-40B4-BE49-F238E27FC236}">
                <a16:creationId xmlns:a16="http://schemas.microsoft.com/office/drawing/2014/main" id="{41A0FB56-E4AF-414E-A730-D7BC7528FE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3733800"/>
            <a:ext cx="2788919" cy="1915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74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barn(inVertical)">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8" y="137161"/>
            <a:ext cx="8229600" cy="533400"/>
          </a:xfrm>
        </p:spPr>
        <p:txBody>
          <a:bodyPr>
            <a:normAutofit fontScale="90000"/>
          </a:bodyPr>
          <a:lstStyle/>
          <a:p>
            <a:r>
              <a:rPr lang="en-US" sz="3600" b="1" dirty="0"/>
              <a:t>The Marketing Mix</a:t>
            </a:r>
            <a:endParaRPr lang="en-US" sz="3600" dirty="0"/>
          </a:p>
        </p:txBody>
      </p:sp>
      <p:sp>
        <p:nvSpPr>
          <p:cNvPr id="3" name="Content Placeholder 2"/>
          <p:cNvSpPr>
            <a:spLocks noGrp="1"/>
          </p:cNvSpPr>
          <p:nvPr>
            <p:ph idx="1"/>
          </p:nvPr>
        </p:nvSpPr>
        <p:spPr>
          <a:xfrm>
            <a:off x="152400" y="830581"/>
            <a:ext cx="8839200" cy="1074419"/>
          </a:xfrm>
        </p:spPr>
        <p:txBody>
          <a:bodyPr>
            <a:normAutofit/>
          </a:bodyPr>
          <a:lstStyle/>
          <a:p>
            <a:pPr marL="0" indent="0">
              <a:buNone/>
            </a:pPr>
            <a:r>
              <a:rPr lang="en-US" sz="2400" dirty="0"/>
              <a:t>The four Ps—together will communicate your marketing vision and competitive advantage to your customer.</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2752999430"/>
              </p:ext>
            </p:extLst>
          </p:nvPr>
        </p:nvGraphicFramePr>
        <p:xfrm>
          <a:off x="1143000" y="1752600"/>
          <a:ext cx="68580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982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5189"/>
            <a:ext cx="9144000" cy="570611"/>
          </a:xfrm>
        </p:spPr>
        <p:txBody>
          <a:bodyPr>
            <a:noAutofit/>
          </a:bodyPr>
          <a:lstStyle/>
          <a:p>
            <a:r>
              <a:rPr lang="en-US" sz="3200" b="1" dirty="0">
                <a:solidFill>
                  <a:srgbClr val="0070C0"/>
                </a:solidFill>
              </a:rPr>
              <a:t>Marketing Mix - Product or Service Concept</a:t>
            </a:r>
            <a:endParaRPr lang="en-US" sz="3200" dirty="0">
              <a:solidFill>
                <a:srgbClr val="0070C0"/>
              </a:solidFill>
            </a:endParaRPr>
          </a:p>
        </p:txBody>
      </p:sp>
      <p:sp>
        <p:nvSpPr>
          <p:cNvPr id="3" name="Content Placeholder 2"/>
          <p:cNvSpPr>
            <a:spLocks noGrp="1"/>
          </p:cNvSpPr>
          <p:nvPr>
            <p:ph idx="1"/>
          </p:nvPr>
        </p:nvSpPr>
        <p:spPr>
          <a:xfrm>
            <a:off x="342900" y="914400"/>
            <a:ext cx="8458200" cy="4800600"/>
          </a:xfrm>
        </p:spPr>
        <p:txBody>
          <a:bodyPr>
            <a:noAutofit/>
          </a:bodyPr>
          <a:lstStyle/>
          <a:p>
            <a:r>
              <a:rPr lang="en-US" sz="2400" dirty="0"/>
              <a:t>A </a:t>
            </a:r>
            <a:r>
              <a:rPr lang="en-US" sz="2400" i="1" dirty="0">
                <a:solidFill>
                  <a:srgbClr val="FF6600"/>
                </a:solidFill>
              </a:rPr>
              <a:t>product</a:t>
            </a:r>
            <a:r>
              <a:rPr lang="en-US" sz="2400" i="1" dirty="0"/>
              <a:t> </a:t>
            </a:r>
            <a:r>
              <a:rPr lang="en-US" sz="2400" dirty="0"/>
              <a:t>is something that exists in nature or is made by human industry, usually to be sold, whereas a service is </a:t>
            </a:r>
            <a:r>
              <a:rPr lang="en-US" sz="2400" i="1" dirty="0"/>
              <a:t>intangible</a:t>
            </a:r>
            <a:r>
              <a:rPr lang="en-US" sz="2400" dirty="0"/>
              <a:t>—work, skills, or expertise provided in exchange for a fee.</a:t>
            </a:r>
          </a:p>
          <a:p>
            <a:endParaRPr lang="en-US" sz="2400" dirty="0"/>
          </a:p>
          <a:p>
            <a:r>
              <a:rPr lang="en-US" sz="2400" dirty="0"/>
              <a:t>Your product will be defined by its physical attributes (e.g., size, color, weight, shape), its performance characteristics (e.g., speed, strength, efficiency, durability), and its pricing, branding, and delivery.</a:t>
            </a:r>
          </a:p>
          <a:p>
            <a:endParaRPr lang="en-US" sz="2400" dirty="0"/>
          </a:p>
          <a:p>
            <a:r>
              <a:rPr lang="en-US" sz="2400" dirty="0"/>
              <a:t>The selection of your product or service and its branding will be a critical part of your marketing mix.</a:t>
            </a:r>
          </a:p>
        </p:txBody>
      </p:sp>
    </p:spTree>
    <p:extLst>
      <p:ext uri="{BB962C8B-B14F-4D97-AF65-F5344CB8AC3E}">
        <p14:creationId xmlns:p14="http://schemas.microsoft.com/office/powerpoint/2010/main" val="2777874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ormAutofit fontScale="90000"/>
          </a:bodyPr>
          <a:lstStyle/>
          <a:p>
            <a:r>
              <a:rPr lang="en-US" sz="4400" b="1" dirty="0">
                <a:solidFill>
                  <a:srgbClr val="0070C0"/>
                </a:solidFill>
              </a:rPr>
              <a:t>Marketing Mix - Product</a:t>
            </a:r>
            <a:endParaRPr lang="en-US" dirty="0">
              <a:solidFill>
                <a:srgbClr val="FF6600"/>
              </a:solidFill>
            </a:endParaRPr>
          </a:p>
        </p:txBody>
      </p:sp>
      <p:sp>
        <p:nvSpPr>
          <p:cNvPr id="3" name="Content Placeholder 2"/>
          <p:cNvSpPr>
            <a:spLocks noGrp="1"/>
          </p:cNvSpPr>
          <p:nvPr>
            <p:ph idx="1"/>
          </p:nvPr>
        </p:nvSpPr>
        <p:spPr>
          <a:xfrm>
            <a:off x="457200" y="762000"/>
            <a:ext cx="8229600" cy="4876800"/>
          </a:xfrm>
        </p:spPr>
        <p:txBody>
          <a:bodyPr>
            <a:normAutofit fontScale="85000" lnSpcReduction="20000"/>
          </a:bodyPr>
          <a:lstStyle/>
          <a:p>
            <a:pPr marL="0" indent="0">
              <a:buNone/>
            </a:pPr>
            <a:r>
              <a:rPr lang="en-US" b="1" dirty="0">
                <a:solidFill>
                  <a:srgbClr val="FF6600"/>
                </a:solidFill>
              </a:rPr>
              <a:t>How to Build Your Brand </a:t>
            </a:r>
          </a:p>
          <a:p>
            <a:pPr marL="0" indent="0">
              <a:buNone/>
            </a:pPr>
            <a:r>
              <a:rPr lang="en-US" dirty="0"/>
              <a:t>You can build your own brand by following these steps:</a:t>
            </a:r>
          </a:p>
          <a:p>
            <a:pPr marL="0" indent="0">
              <a:buNone/>
            </a:pPr>
            <a:endParaRPr lang="en-US" sz="500" dirty="0"/>
          </a:p>
          <a:p>
            <a:r>
              <a:rPr lang="en-US" dirty="0"/>
              <a:t>Choose a business name that is easy to remember, describes your business, and helps establish mindshare.</a:t>
            </a:r>
          </a:p>
          <a:p>
            <a:endParaRPr lang="en-US" sz="500" dirty="0"/>
          </a:p>
          <a:p>
            <a:r>
              <a:rPr lang="en-US" dirty="0"/>
              <a:t>Create a logo that symbolizes your business to the customer.</a:t>
            </a:r>
          </a:p>
          <a:p>
            <a:endParaRPr lang="en-US" sz="500" dirty="0"/>
          </a:p>
          <a:p>
            <a:r>
              <a:rPr lang="en-US" dirty="0"/>
              <a:t>Develop a good reputation.</a:t>
            </a:r>
          </a:p>
          <a:p>
            <a:endParaRPr lang="en-US" sz="500" dirty="0"/>
          </a:p>
          <a:p>
            <a:r>
              <a:rPr lang="en-US" dirty="0"/>
              <a:t>Create a brand personality.</a:t>
            </a:r>
          </a:p>
          <a:p>
            <a:endParaRPr lang="en-US" sz="500" dirty="0"/>
          </a:p>
          <a:p>
            <a:r>
              <a:rPr lang="en-US" dirty="0"/>
              <a:t>Communicate your brand personality to your target market.</a:t>
            </a:r>
          </a:p>
        </p:txBody>
      </p:sp>
    </p:spTree>
    <p:extLst>
      <p:ext uri="{BB962C8B-B14F-4D97-AF65-F5344CB8AC3E}">
        <p14:creationId xmlns:p14="http://schemas.microsoft.com/office/powerpoint/2010/main" val="282268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arn(inVertic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barn(inVertical)">
                                      <p:cBhvr>
                                        <p:cTn id="4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r>
              <a:rPr lang="en-US" sz="4400" b="1" dirty="0">
                <a:solidFill>
                  <a:srgbClr val="0070C0"/>
                </a:solidFill>
              </a:rPr>
              <a:t>Marketing Mix - Product</a:t>
            </a:r>
            <a:endParaRPr lang="en-US" dirty="0">
              <a:solidFill>
                <a:srgbClr val="FF6600"/>
              </a:solidFill>
            </a:endParaRPr>
          </a:p>
        </p:txBody>
      </p:sp>
      <p:sp>
        <p:nvSpPr>
          <p:cNvPr id="3" name="Content Placeholder 2"/>
          <p:cNvSpPr>
            <a:spLocks noGrp="1"/>
          </p:cNvSpPr>
          <p:nvPr>
            <p:ph idx="1"/>
          </p:nvPr>
        </p:nvSpPr>
        <p:spPr>
          <a:xfrm>
            <a:off x="457200" y="914400"/>
            <a:ext cx="8229600" cy="4724400"/>
          </a:xfrm>
        </p:spPr>
        <p:txBody>
          <a:bodyPr>
            <a:normAutofit fontScale="77500" lnSpcReduction="20000"/>
          </a:bodyPr>
          <a:lstStyle/>
          <a:p>
            <a:pPr marL="0" indent="0">
              <a:buNone/>
            </a:pPr>
            <a:r>
              <a:rPr lang="en-US" b="1" dirty="0">
                <a:solidFill>
                  <a:srgbClr val="FF6600"/>
                </a:solidFill>
              </a:rPr>
              <a:t>How to Build Your Brand </a:t>
            </a:r>
          </a:p>
          <a:p>
            <a:pPr marL="0" indent="0">
              <a:buNone/>
            </a:pPr>
            <a:r>
              <a:rPr lang="en-US" dirty="0"/>
              <a:t>Always present yourself and your business in such a way that people will have confidence in your product or service:</a:t>
            </a:r>
          </a:p>
          <a:p>
            <a:pPr marL="0" indent="0">
              <a:buNone/>
            </a:pPr>
            <a:endParaRPr lang="en-US" sz="500" dirty="0"/>
          </a:p>
          <a:p>
            <a:r>
              <a:rPr lang="en-US" dirty="0"/>
              <a:t>Provide a high-quality product or service.</a:t>
            </a:r>
          </a:p>
          <a:p>
            <a:endParaRPr lang="en-US" sz="500" dirty="0"/>
          </a:p>
          <a:p>
            <a:r>
              <a:rPr lang="en-US" dirty="0"/>
              <a:t>Maintain the highest ethical standards.</a:t>
            </a:r>
          </a:p>
          <a:p>
            <a:endParaRPr lang="en-US" sz="500" dirty="0"/>
          </a:p>
          <a:p>
            <a:r>
              <a:rPr lang="en-US" dirty="0"/>
              <a:t>Define your product or service clearly. </a:t>
            </a:r>
            <a:r>
              <a:rPr lang="en-US" i="1" dirty="0"/>
              <a:t>Focus.</a:t>
            </a:r>
          </a:p>
          <a:p>
            <a:endParaRPr lang="en-US" sz="500" i="1" dirty="0"/>
          </a:p>
          <a:p>
            <a:r>
              <a:rPr lang="en-US" dirty="0"/>
              <a:t>Treat your employees well.</a:t>
            </a:r>
          </a:p>
          <a:p>
            <a:endParaRPr lang="en-US" sz="500" dirty="0"/>
          </a:p>
          <a:p>
            <a:r>
              <a:rPr lang="en-US" dirty="0"/>
              <a:t>Make all your advertisements positive and informative.</a:t>
            </a:r>
          </a:p>
          <a:p>
            <a:endParaRPr lang="en-US" sz="500" dirty="0"/>
          </a:p>
          <a:p>
            <a:r>
              <a:rPr lang="en-US" dirty="0"/>
              <a:t>Associate your company with a charity.</a:t>
            </a:r>
          </a:p>
          <a:p>
            <a:endParaRPr lang="en-US" sz="500" dirty="0"/>
          </a:p>
          <a:p>
            <a:r>
              <a:rPr lang="en-US" dirty="0"/>
              <a:t>Become actively involved in your community.</a:t>
            </a:r>
          </a:p>
        </p:txBody>
      </p:sp>
    </p:spTree>
    <p:extLst>
      <p:ext uri="{BB962C8B-B14F-4D97-AF65-F5344CB8AC3E}">
        <p14:creationId xmlns:p14="http://schemas.microsoft.com/office/powerpoint/2010/main" val="42360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arn(inVertic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barn(inVertical)">
                                      <p:cBhvr>
                                        <p:cTn id="42" dur="500"/>
                                        <p:tgtEl>
                                          <p:spTgt spid="3">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Effect transition="in" filter="barn(inVertical)">
                                      <p:cBhvr>
                                        <p:cTn id="47" dur="500"/>
                                        <p:tgtEl>
                                          <p:spTgt spid="3">
                                            <p:txEl>
                                              <p:pRg st="13" end="1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15" end="15"/>
                                            </p:txEl>
                                          </p:spTgt>
                                        </p:tgtEl>
                                        <p:attrNameLst>
                                          <p:attrName>style.visibility</p:attrName>
                                        </p:attrNameLst>
                                      </p:cBhvr>
                                      <p:to>
                                        <p:strVal val="visible"/>
                                      </p:to>
                                    </p:set>
                                    <p:animEffect transition="in" filter="barn(inVertical)">
                                      <p:cBhvr>
                                        <p:cTn id="5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32A030-A2F7-1E4C-A926-5FB241F51005}"/>
              </a:ext>
            </a:extLst>
          </p:cNvPr>
          <p:cNvSpPr>
            <a:spLocks noGrp="1"/>
          </p:cNvSpPr>
          <p:nvPr>
            <p:ph type="title"/>
          </p:nvPr>
        </p:nvSpPr>
        <p:spPr>
          <a:xfrm>
            <a:off x="457200" y="152400"/>
            <a:ext cx="8229600" cy="533400"/>
          </a:xfrm>
        </p:spPr>
        <p:txBody>
          <a:bodyPr>
            <a:noAutofit/>
          </a:bodyPr>
          <a:lstStyle/>
          <a:p>
            <a:r>
              <a:rPr lang="en-US" sz="4800" b="1" dirty="0">
                <a:solidFill>
                  <a:srgbClr val="0070C0"/>
                </a:solidFill>
              </a:rPr>
              <a:t>Marketing Mix - Price</a:t>
            </a:r>
            <a:endParaRPr lang="en-US" sz="4800" dirty="0">
              <a:solidFill>
                <a:srgbClr val="0070C0"/>
              </a:solidFill>
            </a:endParaRPr>
          </a:p>
        </p:txBody>
      </p:sp>
      <p:sp>
        <p:nvSpPr>
          <p:cNvPr id="3" name="Content Placeholder 2"/>
          <p:cNvSpPr>
            <a:spLocks noGrp="1"/>
          </p:cNvSpPr>
          <p:nvPr>
            <p:ph idx="1"/>
          </p:nvPr>
        </p:nvSpPr>
        <p:spPr>
          <a:xfrm>
            <a:off x="457200" y="685800"/>
            <a:ext cx="8229600" cy="4953000"/>
          </a:xfrm>
        </p:spPr>
        <p:txBody>
          <a:bodyPr>
            <a:noAutofit/>
          </a:bodyPr>
          <a:lstStyle/>
          <a:p>
            <a:pPr marL="0" indent="0">
              <a:buNone/>
            </a:pPr>
            <a:r>
              <a:rPr lang="en-US" sz="2800" b="1" dirty="0">
                <a:solidFill>
                  <a:srgbClr val="0070C0"/>
                </a:solidFill>
              </a:rPr>
              <a:t>Price: What It Says about Your Product</a:t>
            </a:r>
          </a:p>
          <a:p>
            <a:r>
              <a:rPr lang="en-US" sz="2400" dirty="0"/>
              <a:t>Pricing strategy is not a one-size-fits-all proposition.</a:t>
            </a:r>
          </a:p>
          <a:p>
            <a:r>
              <a:rPr lang="en-US" sz="2400" dirty="0"/>
              <a:t>As you define the marketing strategy for your company, including your target market(s), competitive advantages, and overall marketing mix, the range of appropriate pricing strategies emerges.</a:t>
            </a:r>
          </a:p>
          <a:p>
            <a:r>
              <a:rPr lang="en-US" sz="2400" dirty="0"/>
              <a:t>However, at its point of introduction, it may have to be priced in line with the competition until it is established as the market leader.</a:t>
            </a:r>
          </a:p>
          <a:p>
            <a:r>
              <a:rPr lang="en-US" sz="2400" dirty="0"/>
              <a:t>At the same time, mass-market products may be priced at a lower level.</a:t>
            </a:r>
          </a:p>
        </p:txBody>
      </p:sp>
    </p:spTree>
    <p:extLst>
      <p:ext uri="{BB962C8B-B14F-4D97-AF65-F5344CB8AC3E}">
        <p14:creationId xmlns:p14="http://schemas.microsoft.com/office/powerpoint/2010/main" val="1359451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US" sz="4800" b="1" dirty="0">
                <a:solidFill>
                  <a:srgbClr val="0070C0"/>
                </a:solidFill>
              </a:rPr>
              <a:t>Marketing Mix - Price</a:t>
            </a:r>
            <a:endParaRPr lang="en-US" sz="4800" dirty="0">
              <a:solidFill>
                <a:srgbClr val="0070C0"/>
              </a:solidFill>
            </a:endParaRPr>
          </a:p>
        </p:txBody>
      </p:sp>
      <p:sp>
        <p:nvSpPr>
          <p:cNvPr id="5" name="Content Placeholder 4"/>
          <p:cNvSpPr>
            <a:spLocks noGrp="1"/>
          </p:cNvSpPr>
          <p:nvPr>
            <p:ph idx="1"/>
          </p:nvPr>
        </p:nvSpPr>
        <p:spPr>
          <a:xfrm>
            <a:off x="152400" y="609600"/>
            <a:ext cx="8839200" cy="4876800"/>
          </a:xfrm>
        </p:spPr>
        <p:txBody>
          <a:bodyPr>
            <a:normAutofit lnSpcReduction="10000"/>
          </a:bodyPr>
          <a:lstStyle/>
          <a:p>
            <a:pPr marL="0" indent="0">
              <a:buNone/>
            </a:pPr>
            <a:r>
              <a:rPr lang="en-US" sz="2400" b="1" dirty="0">
                <a:solidFill>
                  <a:srgbClr val="0070C0"/>
                </a:solidFill>
              </a:rPr>
              <a:t>Strategies and Tactics for Effective Pricing</a:t>
            </a:r>
          </a:p>
          <a:p>
            <a:pPr marL="0" indent="0">
              <a:buNone/>
            </a:pPr>
            <a:r>
              <a:rPr lang="en-US" sz="2400" dirty="0"/>
              <a:t>Common pricing strategies include the following:</a:t>
            </a:r>
          </a:p>
          <a:p>
            <a:pPr marL="0" indent="0">
              <a:buNone/>
            </a:pPr>
            <a:r>
              <a:rPr lang="en-US" sz="2400" dirty="0">
                <a:solidFill>
                  <a:srgbClr val="FF6600"/>
                </a:solidFill>
              </a:rPr>
              <a:t>Penetration pricing - </a:t>
            </a:r>
            <a:r>
              <a:rPr lang="en-US" sz="2400" dirty="0"/>
              <a:t>a pricing strategy that uses a low price during the early stages of a product’s life cycle to gain market share.</a:t>
            </a:r>
          </a:p>
          <a:p>
            <a:pPr marL="0" indent="0">
              <a:buNone/>
            </a:pPr>
            <a:endParaRPr lang="en-US" sz="2400" dirty="0"/>
          </a:p>
          <a:p>
            <a:pPr marL="0" indent="0">
              <a:buNone/>
            </a:pPr>
            <a:r>
              <a:rPr lang="en-US" sz="2400" dirty="0">
                <a:solidFill>
                  <a:srgbClr val="FF6600"/>
                </a:solidFill>
              </a:rPr>
              <a:t>Skimming pricing strategy - </a:t>
            </a:r>
            <a:r>
              <a:rPr lang="en-US" sz="2400" dirty="0"/>
              <a:t>seeks to charge high prices during a product’s introductory stage, to take early profits when the product is novel and has few competitors, and then to reduce prices to more competitive levels.</a:t>
            </a:r>
          </a:p>
          <a:p>
            <a:pPr marL="0" indent="0">
              <a:buNone/>
            </a:pPr>
            <a:endParaRPr lang="en-US" sz="2400" dirty="0"/>
          </a:p>
          <a:p>
            <a:pPr marL="0" indent="0">
              <a:buNone/>
            </a:pPr>
            <a:r>
              <a:rPr lang="en-US" sz="2400" dirty="0">
                <a:solidFill>
                  <a:srgbClr val="FF6600"/>
                </a:solidFill>
              </a:rPr>
              <a:t>Meet-or-beat the competition pricing - </a:t>
            </a:r>
            <a:r>
              <a:rPr lang="en-US" sz="2400" dirty="0"/>
              <a:t>constantly matching or undercutting the prices of the competition.</a:t>
            </a:r>
          </a:p>
        </p:txBody>
      </p:sp>
    </p:spTree>
    <p:extLst>
      <p:ext uri="{BB962C8B-B14F-4D97-AF65-F5344CB8AC3E}">
        <p14:creationId xmlns:p14="http://schemas.microsoft.com/office/powerpoint/2010/main" val="188012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barn(inVertical)">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barn(inVertical)">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US" sz="4800" b="1" dirty="0">
                <a:solidFill>
                  <a:srgbClr val="0070C0"/>
                </a:solidFill>
              </a:rPr>
              <a:t>Marketing Mix - Price</a:t>
            </a:r>
            <a:endParaRPr lang="en-US" sz="4800" dirty="0">
              <a:solidFill>
                <a:srgbClr val="0070C0"/>
              </a:solidFill>
            </a:endParaRPr>
          </a:p>
        </p:txBody>
      </p:sp>
      <p:sp>
        <p:nvSpPr>
          <p:cNvPr id="5" name="Content Placeholder 4"/>
          <p:cNvSpPr>
            <a:spLocks noGrp="1"/>
          </p:cNvSpPr>
          <p:nvPr>
            <p:ph idx="1"/>
          </p:nvPr>
        </p:nvSpPr>
        <p:spPr>
          <a:xfrm>
            <a:off x="152400" y="609600"/>
            <a:ext cx="8839200" cy="4876800"/>
          </a:xfrm>
        </p:spPr>
        <p:txBody>
          <a:bodyPr>
            <a:normAutofit/>
          </a:bodyPr>
          <a:lstStyle/>
          <a:p>
            <a:pPr marL="0" indent="0">
              <a:buNone/>
            </a:pPr>
            <a:r>
              <a:rPr lang="en-US" sz="2400" b="1" dirty="0">
                <a:solidFill>
                  <a:srgbClr val="0070C0"/>
                </a:solidFill>
              </a:rPr>
              <a:t>Strategies and Tactics for Effective Pricing</a:t>
            </a:r>
          </a:p>
          <a:p>
            <a:pPr marL="0" indent="0">
              <a:buNone/>
            </a:pPr>
            <a:r>
              <a:rPr lang="en-US" sz="2400" dirty="0"/>
              <a:t>Common pricing strategies include the following:</a:t>
            </a:r>
          </a:p>
          <a:p>
            <a:pPr marL="0" indent="0">
              <a:buNone/>
            </a:pPr>
            <a:r>
              <a:rPr lang="en-US" sz="2400" dirty="0">
                <a:solidFill>
                  <a:srgbClr val="FF6600"/>
                </a:solidFill>
              </a:rPr>
              <a:t>Value pricing - </a:t>
            </a:r>
            <a:r>
              <a:rPr lang="en-US" sz="2400" dirty="0"/>
              <a:t>“more for less” strategy that balances quality and price.</a:t>
            </a:r>
          </a:p>
          <a:p>
            <a:pPr marL="0" indent="0">
              <a:buNone/>
            </a:pPr>
            <a:r>
              <a:rPr lang="en-US" sz="2400" dirty="0">
                <a:solidFill>
                  <a:srgbClr val="FF6600"/>
                </a:solidFill>
              </a:rPr>
              <a:t>Prestige pricing - </a:t>
            </a:r>
            <a:r>
              <a:rPr lang="en-US" sz="2400" dirty="0"/>
              <a:t>the pricing strategy in which a firm sets high prices on its products or services to send a message of uniqueness or premium quality.</a:t>
            </a:r>
          </a:p>
          <a:p>
            <a:pPr marL="0" indent="0">
              <a:buNone/>
            </a:pPr>
            <a:r>
              <a:rPr lang="en-US" sz="2400" dirty="0">
                <a:solidFill>
                  <a:srgbClr val="FF6600"/>
                </a:solidFill>
              </a:rPr>
              <a:t>Cost-plus pricing -</a:t>
            </a:r>
            <a:r>
              <a:rPr lang="en-US" sz="2400" b="1" dirty="0"/>
              <a:t> </a:t>
            </a:r>
            <a:r>
              <a:rPr lang="en-US" sz="2400" dirty="0"/>
              <a:t>takes the organization’s product cost and adds a desired markup.</a:t>
            </a:r>
          </a:p>
          <a:p>
            <a:pPr marL="0" indent="0">
              <a:buNone/>
            </a:pPr>
            <a:r>
              <a:rPr lang="en-US" sz="2400" dirty="0">
                <a:solidFill>
                  <a:srgbClr val="FF6600"/>
                </a:solidFill>
              </a:rPr>
              <a:t>Markup pricing - </a:t>
            </a:r>
            <a:r>
              <a:rPr lang="en-US" sz="2400" dirty="0"/>
              <a:t>a cost-plus pricing strategy in which a predetermined percentage is applied to a product’s cost to obtain its selling price.</a:t>
            </a:r>
          </a:p>
        </p:txBody>
      </p:sp>
    </p:spTree>
    <p:extLst>
      <p:ext uri="{BB962C8B-B14F-4D97-AF65-F5344CB8AC3E}">
        <p14:creationId xmlns:p14="http://schemas.microsoft.com/office/powerpoint/2010/main" val="163658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barn(inVertical)">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barn(inVertical)">
                                      <p:cBhvr>
                                        <p:cTn id="32" dur="500"/>
                                        <p:tgtEl>
                                          <p:spTgt spid="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barn(inVertical)">
                                      <p:cBhvr>
                                        <p:cTn id="3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457200"/>
          </a:xfrm>
        </p:spPr>
        <p:txBody>
          <a:bodyPr>
            <a:noAutofit/>
          </a:bodyPr>
          <a:lstStyle/>
          <a:p>
            <a:r>
              <a:rPr lang="en-US" sz="4800" b="1" dirty="0">
                <a:solidFill>
                  <a:srgbClr val="0070C0"/>
                </a:solidFill>
              </a:rPr>
              <a:t>Marketing Mix - Price</a:t>
            </a:r>
            <a:endParaRPr lang="en-US" sz="4800" dirty="0">
              <a:solidFill>
                <a:srgbClr val="0070C0"/>
              </a:solidFill>
            </a:endParaRPr>
          </a:p>
        </p:txBody>
      </p:sp>
      <p:sp>
        <p:nvSpPr>
          <p:cNvPr id="5" name="Content Placeholder 4"/>
          <p:cNvSpPr>
            <a:spLocks noGrp="1"/>
          </p:cNvSpPr>
          <p:nvPr>
            <p:ph idx="1"/>
          </p:nvPr>
        </p:nvSpPr>
        <p:spPr>
          <a:xfrm>
            <a:off x="152400" y="685800"/>
            <a:ext cx="8839200" cy="4953000"/>
          </a:xfrm>
        </p:spPr>
        <p:txBody>
          <a:bodyPr>
            <a:normAutofit fontScale="92500" lnSpcReduction="10000"/>
          </a:bodyPr>
          <a:lstStyle/>
          <a:p>
            <a:pPr marL="0" indent="0">
              <a:buNone/>
            </a:pPr>
            <a:r>
              <a:rPr lang="en-US" sz="3000" b="1" dirty="0">
                <a:solidFill>
                  <a:srgbClr val="0070C0"/>
                </a:solidFill>
              </a:rPr>
              <a:t>Strategies and Tactics for Effective Pricing </a:t>
            </a:r>
          </a:p>
          <a:p>
            <a:pPr marL="0" indent="0">
              <a:buNone/>
            </a:pPr>
            <a:r>
              <a:rPr lang="en-US" sz="2400" dirty="0">
                <a:solidFill>
                  <a:srgbClr val="FF6600"/>
                </a:solidFill>
              </a:rPr>
              <a:t>Follow-the-leader pricing - </a:t>
            </a:r>
            <a:r>
              <a:rPr lang="en-US" sz="2400" dirty="0"/>
              <a:t>a pricing strategy that is similar to a meet-or-beat-the competition method but uses a particular competitor as the model for pricing.</a:t>
            </a:r>
          </a:p>
          <a:p>
            <a:pPr marL="0" indent="0">
              <a:buNone/>
            </a:pPr>
            <a:endParaRPr lang="en-US" sz="2400" dirty="0"/>
          </a:p>
          <a:p>
            <a:pPr marL="0" indent="0">
              <a:buNone/>
            </a:pPr>
            <a:r>
              <a:rPr lang="en-US" sz="2400" dirty="0">
                <a:solidFill>
                  <a:srgbClr val="FF6600"/>
                </a:solidFill>
              </a:rPr>
              <a:t>Personalized pricing -</a:t>
            </a:r>
            <a:r>
              <a:rPr lang="en-US" sz="2400" b="1" dirty="0"/>
              <a:t> </a:t>
            </a:r>
            <a:r>
              <a:rPr lang="en-US" sz="2400" dirty="0"/>
              <a:t>a dynamic pricing strategy in which the company charges a premium above the standard price for a product or service to certain customers, who will pay the extra cost.</a:t>
            </a:r>
          </a:p>
          <a:p>
            <a:pPr marL="0" indent="0">
              <a:buNone/>
            </a:pPr>
            <a:endParaRPr lang="en-US" sz="2400" dirty="0"/>
          </a:p>
          <a:p>
            <a:pPr marL="0" indent="0">
              <a:buNone/>
            </a:pPr>
            <a:r>
              <a:rPr lang="en-US" sz="2400" dirty="0">
                <a:solidFill>
                  <a:srgbClr val="FF6600"/>
                </a:solidFill>
              </a:rPr>
              <a:t>Variable pricing strategy -</a:t>
            </a:r>
            <a:r>
              <a:rPr lang="en-US" sz="2400" b="1" dirty="0"/>
              <a:t> </a:t>
            </a:r>
            <a:r>
              <a:rPr lang="en-US" sz="2400" dirty="0"/>
              <a:t>provides different prices for a single product or service.</a:t>
            </a:r>
          </a:p>
          <a:p>
            <a:pPr marL="0" indent="0">
              <a:buNone/>
            </a:pPr>
            <a:endParaRPr lang="en-US" sz="2400" dirty="0"/>
          </a:p>
          <a:p>
            <a:pPr marL="0" indent="0">
              <a:buNone/>
            </a:pPr>
            <a:r>
              <a:rPr lang="en-US" sz="2400" dirty="0">
                <a:solidFill>
                  <a:srgbClr val="FF6600"/>
                </a:solidFill>
              </a:rPr>
              <a:t>Price lining -</a:t>
            </a:r>
            <a:r>
              <a:rPr lang="en-US" sz="2400" b="1" dirty="0"/>
              <a:t> </a:t>
            </a:r>
            <a:r>
              <a:rPr lang="en-US" sz="2400" dirty="0"/>
              <a:t>the process of creating distinctive pricing levels.</a:t>
            </a:r>
          </a:p>
        </p:txBody>
      </p:sp>
    </p:spTree>
    <p:extLst>
      <p:ext uri="{BB962C8B-B14F-4D97-AF65-F5344CB8AC3E}">
        <p14:creationId xmlns:p14="http://schemas.microsoft.com/office/powerpoint/2010/main" val="279220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arn(inVertic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barn(inVertical)">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7" end="7"/>
                                            </p:txEl>
                                          </p:spTgt>
                                        </p:tgtEl>
                                        <p:attrNameLst>
                                          <p:attrName>style.visibility</p:attrName>
                                        </p:attrNameLst>
                                      </p:cBhvr>
                                      <p:to>
                                        <p:strVal val="visible"/>
                                      </p:to>
                                    </p:set>
                                    <p:animEffect transition="in" filter="barn(inVertical)">
                                      <p:cBhvr>
                                        <p:cTn id="3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382000" cy="457200"/>
          </a:xfrm>
        </p:spPr>
        <p:txBody>
          <a:bodyPr>
            <a:noAutofit/>
          </a:bodyPr>
          <a:lstStyle/>
          <a:p>
            <a:r>
              <a:rPr lang="en-US" b="1" dirty="0">
                <a:solidFill>
                  <a:srgbClr val="0070C0"/>
                </a:solidFill>
              </a:rPr>
              <a:t>Marketing Mix - Price</a:t>
            </a:r>
            <a:endParaRPr lang="en-US" dirty="0">
              <a:solidFill>
                <a:srgbClr val="0070C0"/>
              </a:solidFill>
            </a:endParaRPr>
          </a:p>
        </p:txBody>
      </p:sp>
      <p:sp>
        <p:nvSpPr>
          <p:cNvPr id="5" name="Content Placeholder 4"/>
          <p:cNvSpPr>
            <a:spLocks noGrp="1"/>
          </p:cNvSpPr>
          <p:nvPr>
            <p:ph idx="1"/>
          </p:nvPr>
        </p:nvSpPr>
        <p:spPr>
          <a:xfrm>
            <a:off x="152400" y="609600"/>
            <a:ext cx="8839200" cy="5029200"/>
          </a:xfrm>
        </p:spPr>
        <p:txBody>
          <a:bodyPr>
            <a:normAutofit fontScale="85000" lnSpcReduction="10000"/>
          </a:bodyPr>
          <a:lstStyle/>
          <a:p>
            <a:pPr marL="0" indent="0">
              <a:buNone/>
            </a:pPr>
            <a:r>
              <a:rPr lang="en-US" sz="3900" b="1" dirty="0">
                <a:solidFill>
                  <a:srgbClr val="0070C0"/>
                </a:solidFill>
              </a:rPr>
              <a:t>Strategies and Tactics for Effective Pricing </a:t>
            </a:r>
          </a:p>
          <a:p>
            <a:pPr marL="0" indent="0">
              <a:buNone/>
            </a:pPr>
            <a:endParaRPr lang="en-US" sz="2400" dirty="0"/>
          </a:p>
          <a:p>
            <a:pPr marL="0" indent="0">
              <a:buNone/>
            </a:pPr>
            <a:r>
              <a:rPr lang="en-US" sz="5400" dirty="0">
                <a:solidFill>
                  <a:srgbClr val="FF6600"/>
                </a:solidFill>
              </a:rPr>
              <a:t>   </a:t>
            </a:r>
          </a:p>
          <a:p>
            <a:pPr marL="0" indent="0">
              <a:buNone/>
            </a:pPr>
            <a:endParaRPr lang="en-US" sz="5400" dirty="0"/>
          </a:p>
          <a:p>
            <a:pPr marL="0" indent="0">
              <a:buNone/>
            </a:pPr>
            <a:endParaRPr lang="en-US" sz="5400" dirty="0"/>
          </a:p>
          <a:p>
            <a:pPr marL="0" indent="0">
              <a:buNone/>
            </a:pPr>
            <a:r>
              <a:rPr lang="en-US" sz="2400" b="1" dirty="0"/>
              <a:t>The main point here is to broaden our understanding of different pricing strategies that exist.</a:t>
            </a:r>
          </a:p>
          <a:p>
            <a:pPr marL="0" indent="0">
              <a:buNone/>
            </a:pPr>
            <a:endParaRPr lang="en-US" sz="2400" b="1" dirty="0"/>
          </a:p>
          <a:p>
            <a:pPr marL="0" indent="0">
              <a:buNone/>
            </a:pPr>
            <a:r>
              <a:rPr lang="en-US" sz="2400" b="1" dirty="0"/>
              <a:t>However, not all will be applicable in your situation. One or two pricing strategies may be relevant in a particular contexts.</a:t>
            </a:r>
          </a:p>
        </p:txBody>
      </p:sp>
      <p:pic>
        <p:nvPicPr>
          <p:cNvPr id="4" name="Picture 3">
            <a:extLst>
              <a:ext uri="{FF2B5EF4-FFF2-40B4-BE49-F238E27FC236}">
                <a16:creationId xmlns:a16="http://schemas.microsoft.com/office/drawing/2014/main" id="{1E4493B1-7658-4C89-A0DB-056BF9B71000}"/>
              </a:ext>
            </a:extLst>
          </p:cNvPr>
          <p:cNvPicPr>
            <a:picLocks noChangeAspect="1"/>
          </p:cNvPicPr>
          <p:nvPr/>
        </p:nvPicPr>
        <p:blipFill>
          <a:blip r:embed="rId2"/>
          <a:stretch>
            <a:fillRect/>
          </a:stretch>
        </p:blipFill>
        <p:spPr>
          <a:xfrm>
            <a:off x="2590800" y="1219200"/>
            <a:ext cx="3200400" cy="2590800"/>
          </a:xfrm>
          <a:prstGeom prst="rect">
            <a:avLst/>
          </a:prstGeom>
        </p:spPr>
      </p:pic>
    </p:spTree>
    <p:extLst>
      <p:ext uri="{BB962C8B-B14F-4D97-AF65-F5344CB8AC3E}">
        <p14:creationId xmlns:p14="http://schemas.microsoft.com/office/powerpoint/2010/main" val="254107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arn(inVertic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barn(inVertical)">
                                      <p:cBhvr>
                                        <p:cTn id="22" dur="500"/>
                                        <p:tgtEl>
                                          <p:spTgt spid="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animEffect transition="in" filter="barn(inVertical)">
                                      <p:cBhvr>
                                        <p:cTn id="27" dur="500"/>
                                        <p:tgtEl>
                                          <p:spTgt spid="5">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arn(inVertic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p:spPr>
        <p:txBody>
          <a:bodyPr>
            <a:noAutofit/>
          </a:bodyPr>
          <a:lstStyle/>
          <a:p>
            <a:r>
              <a:rPr lang="en-US" b="1" dirty="0">
                <a:solidFill>
                  <a:srgbClr val="0070C0"/>
                </a:solidFill>
              </a:rPr>
              <a:t>Marketing Mix - Place</a:t>
            </a:r>
            <a:endParaRPr lang="en-US" dirty="0">
              <a:solidFill>
                <a:srgbClr val="0070C0"/>
              </a:solidFill>
            </a:endParaRPr>
          </a:p>
        </p:txBody>
      </p:sp>
      <p:sp>
        <p:nvSpPr>
          <p:cNvPr id="3" name="Content Placeholder 2"/>
          <p:cNvSpPr>
            <a:spLocks noGrp="1"/>
          </p:cNvSpPr>
          <p:nvPr>
            <p:ph idx="1"/>
          </p:nvPr>
        </p:nvSpPr>
        <p:spPr>
          <a:xfrm>
            <a:off x="457200" y="685800"/>
            <a:ext cx="8229600" cy="4876800"/>
          </a:xfrm>
        </p:spPr>
        <p:txBody>
          <a:bodyPr>
            <a:noAutofit/>
          </a:bodyPr>
          <a:lstStyle/>
          <a:p>
            <a:pPr marL="0" indent="0">
              <a:buNone/>
            </a:pPr>
            <a:r>
              <a:rPr lang="en-US" sz="2800" b="1" dirty="0">
                <a:solidFill>
                  <a:srgbClr val="0070C0"/>
                </a:solidFill>
              </a:rPr>
              <a:t>Place: Location, Location, Location!</a:t>
            </a:r>
          </a:p>
          <a:p>
            <a:pPr marL="0" indent="0">
              <a:buNone/>
            </a:pPr>
            <a:r>
              <a:rPr lang="en-US" sz="2400" dirty="0"/>
              <a:t>Regarding place, the type of business you are running will influence your choice of location and your distribution system for reaching out from that place to your customers.</a:t>
            </a:r>
          </a:p>
          <a:p>
            <a:r>
              <a:rPr lang="en-US" sz="2400" dirty="0"/>
              <a:t>Wal-Mart was the first mass-merchandise store to choose locations in rural and semirural markets. </a:t>
            </a:r>
          </a:p>
          <a:p>
            <a:r>
              <a:rPr lang="en-US" sz="2400" dirty="0"/>
              <a:t>Wal-Mart has done an efficient job of choosing locations that are ideal for attracting potential customers who are underserved by similar retailers.</a:t>
            </a:r>
          </a:p>
          <a:p>
            <a:r>
              <a:rPr lang="en-US" sz="2400" dirty="0"/>
              <a:t>This strategy has been so successful that other stores now seek to be located near a Wal-Mart.</a:t>
            </a:r>
          </a:p>
        </p:txBody>
      </p:sp>
    </p:spTree>
    <p:extLst>
      <p:ext uri="{BB962C8B-B14F-4D97-AF65-F5344CB8AC3E}">
        <p14:creationId xmlns:p14="http://schemas.microsoft.com/office/powerpoint/2010/main" val="308300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0"/>
            <a:ext cx="8229600" cy="533400"/>
          </a:xfrm>
        </p:spPr>
        <p:txBody>
          <a:bodyPr>
            <a:noAutofit/>
          </a:bodyPr>
          <a:lstStyle/>
          <a:p>
            <a:r>
              <a:rPr lang="en-US" sz="4000" b="1" dirty="0">
                <a:solidFill>
                  <a:srgbClr val="0070C0"/>
                </a:solidFill>
              </a:rPr>
              <a:t>Marketing Mix - Place</a:t>
            </a:r>
            <a:endParaRPr lang="en-US" sz="4000" dirty="0">
              <a:solidFill>
                <a:srgbClr val="0070C0"/>
              </a:solidFill>
            </a:endParaRPr>
          </a:p>
        </p:txBody>
      </p:sp>
      <p:sp>
        <p:nvSpPr>
          <p:cNvPr id="5" name="Content Placeholder 4"/>
          <p:cNvSpPr>
            <a:spLocks noGrp="1"/>
          </p:cNvSpPr>
          <p:nvPr>
            <p:ph idx="1"/>
          </p:nvPr>
        </p:nvSpPr>
        <p:spPr>
          <a:xfrm>
            <a:off x="457200" y="723900"/>
            <a:ext cx="8229600" cy="4686300"/>
          </a:xfrm>
        </p:spPr>
        <p:txBody>
          <a:bodyPr>
            <a:noAutofit/>
          </a:bodyPr>
          <a:lstStyle/>
          <a:p>
            <a:pPr marL="0" indent="0">
              <a:buNone/>
            </a:pPr>
            <a:r>
              <a:rPr lang="en-US" sz="2400" b="1" dirty="0">
                <a:solidFill>
                  <a:srgbClr val="0070C0"/>
                </a:solidFill>
              </a:rPr>
              <a:t>Place: Location, Location, Location!</a:t>
            </a:r>
          </a:p>
          <a:p>
            <a:r>
              <a:rPr lang="en-US" sz="2400" dirty="0"/>
              <a:t>Of course, the Internet has made it possible for an entrepreneur to start a retail business out of his/her home and reach customers all over the world.</a:t>
            </a:r>
          </a:p>
          <a:p>
            <a:r>
              <a:rPr lang="en-US" sz="2400" dirty="0"/>
              <a:t>This has led to the belief that online stores can forgo the expense of renting a location that caters to foot traffic.</a:t>
            </a:r>
          </a:p>
          <a:p>
            <a:r>
              <a:rPr lang="en-US" sz="2400" dirty="0"/>
              <a:t>For nonretail businesses, the key to location might be cost or convenience rather than proximity to the market.</a:t>
            </a:r>
          </a:p>
          <a:p>
            <a:r>
              <a:rPr lang="en-US" sz="2400" dirty="0"/>
              <a:t>The Internet is making it easier for people who provide services—such as graphic or Web-site design, writing/editing, or accounting—to start businesses at home.</a:t>
            </a:r>
          </a:p>
        </p:txBody>
      </p:sp>
    </p:spTree>
    <p:extLst>
      <p:ext uri="{BB962C8B-B14F-4D97-AF65-F5344CB8AC3E}">
        <p14:creationId xmlns:p14="http://schemas.microsoft.com/office/powerpoint/2010/main" val="906095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barn(inVertical)">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barn(inVertical)">
                                      <p:cBhvr>
                                        <p:cTn id="3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oAutofit/>
          </a:bodyPr>
          <a:lstStyle/>
          <a:p>
            <a:r>
              <a:rPr lang="en-US" b="1" dirty="0">
                <a:solidFill>
                  <a:srgbClr val="0070C0"/>
                </a:solidFill>
              </a:rPr>
              <a:t>Marketing Mix - Promotion</a:t>
            </a:r>
            <a:endParaRPr lang="en-US" dirty="0">
              <a:solidFill>
                <a:srgbClr val="0070C0"/>
              </a:solidFill>
            </a:endParaRPr>
          </a:p>
        </p:txBody>
      </p:sp>
      <p:sp>
        <p:nvSpPr>
          <p:cNvPr id="3" name="Content Placeholder 2"/>
          <p:cNvSpPr>
            <a:spLocks noGrp="1"/>
          </p:cNvSpPr>
          <p:nvPr>
            <p:ph idx="1"/>
          </p:nvPr>
        </p:nvSpPr>
        <p:spPr>
          <a:xfrm>
            <a:off x="533400" y="990600"/>
            <a:ext cx="8077200" cy="3962400"/>
          </a:xfrm>
        </p:spPr>
        <p:txBody>
          <a:bodyPr>
            <a:normAutofit fontScale="70000" lnSpcReduction="20000"/>
          </a:bodyPr>
          <a:lstStyle/>
          <a:p>
            <a:pPr marL="0" indent="0">
              <a:buNone/>
            </a:pPr>
            <a:r>
              <a:rPr lang="en-US" sz="4600" b="1" dirty="0">
                <a:solidFill>
                  <a:srgbClr val="0070C0"/>
                </a:solidFill>
              </a:rPr>
              <a:t>Promotion: Advertising </a:t>
            </a:r>
            <a:r>
              <a:rPr lang="en-US" sz="4600" dirty="0">
                <a:solidFill>
                  <a:srgbClr val="0070C0"/>
                </a:solidFill>
              </a:rPr>
              <a:t>+ </a:t>
            </a:r>
            <a:r>
              <a:rPr lang="en-US" sz="4600" b="1" dirty="0">
                <a:solidFill>
                  <a:srgbClr val="0070C0"/>
                </a:solidFill>
              </a:rPr>
              <a:t>Publicity</a:t>
            </a:r>
          </a:p>
          <a:p>
            <a:pPr marL="0" indent="0">
              <a:buNone/>
            </a:pPr>
            <a:endParaRPr lang="en-US" sz="3200" b="1" dirty="0">
              <a:solidFill>
                <a:srgbClr val="0070C0"/>
              </a:solidFill>
            </a:endParaRPr>
          </a:p>
          <a:p>
            <a:r>
              <a:rPr lang="en-US" i="1" dirty="0">
                <a:solidFill>
                  <a:srgbClr val="FF6600"/>
                </a:solidFill>
              </a:rPr>
              <a:t>Promotion</a:t>
            </a:r>
            <a:r>
              <a:rPr lang="en-US" i="1" dirty="0"/>
              <a:t> </a:t>
            </a:r>
            <a:r>
              <a:rPr lang="en-US" dirty="0"/>
              <a:t>is the use of advertising and publicity to get your marketing message out to your customers.</a:t>
            </a:r>
          </a:p>
          <a:p>
            <a:endParaRPr lang="en-US" dirty="0"/>
          </a:p>
          <a:p>
            <a:endParaRPr lang="en-US" sz="500" dirty="0"/>
          </a:p>
          <a:p>
            <a:r>
              <a:rPr lang="en-US" i="1" dirty="0">
                <a:solidFill>
                  <a:srgbClr val="FF6600"/>
                </a:solidFill>
              </a:rPr>
              <a:t>Advertising</a:t>
            </a:r>
            <a:r>
              <a:rPr lang="en-US" dirty="0"/>
              <a:t> is paid promotion that is intended to generate increased sales of your product or service.</a:t>
            </a:r>
          </a:p>
          <a:p>
            <a:pPr marL="0" indent="0">
              <a:buNone/>
            </a:pPr>
            <a:endParaRPr lang="en-US" dirty="0"/>
          </a:p>
          <a:p>
            <a:endParaRPr lang="en-US" sz="500" dirty="0"/>
          </a:p>
          <a:p>
            <a:r>
              <a:rPr lang="en-US" i="1" dirty="0">
                <a:solidFill>
                  <a:srgbClr val="FF6600"/>
                </a:solidFill>
              </a:rPr>
              <a:t>Publicity</a:t>
            </a:r>
            <a:r>
              <a:rPr lang="en-US" dirty="0"/>
              <a:t> is free mention of a company, person, event, product, or service in media outlets, such as newspapers and magazines or on radio or television.</a:t>
            </a:r>
          </a:p>
        </p:txBody>
      </p:sp>
    </p:spTree>
    <p:extLst>
      <p:ext uri="{BB962C8B-B14F-4D97-AF65-F5344CB8AC3E}">
        <p14:creationId xmlns:p14="http://schemas.microsoft.com/office/powerpoint/2010/main" val="311372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98120"/>
            <a:ext cx="8686800" cy="762000"/>
          </a:xfrm>
        </p:spPr>
        <p:txBody>
          <a:bodyPr>
            <a:normAutofit/>
          </a:bodyPr>
          <a:lstStyle/>
          <a:p>
            <a:r>
              <a:rPr lang="en-US" sz="4000" b="1" dirty="0">
                <a:solidFill>
                  <a:srgbClr val="0070C0"/>
                </a:solidFill>
              </a:rPr>
              <a:t>Marketing Mix - Promotion</a:t>
            </a:r>
            <a:endParaRPr lang="en-US" sz="4000" dirty="0">
              <a:solidFill>
                <a:srgbClr val="0070C0"/>
              </a:solidFill>
            </a:endParaRPr>
          </a:p>
        </p:txBody>
      </p:sp>
      <p:sp>
        <p:nvSpPr>
          <p:cNvPr id="3" name="Content Placeholder 2"/>
          <p:cNvSpPr>
            <a:spLocks noGrp="1"/>
          </p:cNvSpPr>
          <p:nvPr>
            <p:ph idx="1"/>
          </p:nvPr>
        </p:nvSpPr>
        <p:spPr>
          <a:xfrm>
            <a:off x="228600" y="990600"/>
            <a:ext cx="8763000" cy="4419600"/>
          </a:xfrm>
        </p:spPr>
        <p:txBody>
          <a:bodyPr>
            <a:noAutofit/>
          </a:bodyPr>
          <a:lstStyle/>
          <a:p>
            <a:pPr marL="0" indent="0">
              <a:buNone/>
            </a:pPr>
            <a:r>
              <a:rPr lang="en-US" sz="2400" b="1" dirty="0">
                <a:solidFill>
                  <a:srgbClr val="0070C0"/>
                </a:solidFill>
              </a:rPr>
              <a:t>Using Integrated Marketing Communications </a:t>
            </a:r>
            <a:br>
              <a:rPr lang="en-US" sz="2400" b="1" dirty="0">
                <a:solidFill>
                  <a:srgbClr val="0070C0"/>
                </a:solidFill>
              </a:rPr>
            </a:br>
            <a:r>
              <a:rPr lang="en-US" sz="2400" b="1" dirty="0">
                <a:solidFill>
                  <a:srgbClr val="0070C0"/>
                </a:solidFill>
              </a:rPr>
              <a:t>for Success</a:t>
            </a:r>
          </a:p>
          <a:p>
            <a:pPr marL="0" indent="0">
              <a:buNone/>
            </a:pPr>
            <a:endParaRPr lang="en-US" sz="2400" b="1" dirty="0">
              <a:solidFill>
                <a:srgbClr val="0070C0"/>
              </a:solidFill>
            </a:endParaRPr>
          </a:p>
          <a:p>
            <a:r>
              <a:rPr lang="en-US" sz="2400" i="1" dirty="0">
                <a:solidFill>
                  <a:srgbClr val="FF6600"/>
                </a:solidFill>
              </a:rPr>
              <a:t>Marketing communications </a:t>
            </a:r>
            <a:r>
              <a:rPr lang="en-US" sz="2400" dirty="0"/>
              <a:t>promotes your business to your current and prospective customers and to those who influence purchasing and sales decisions.</a:t>
            </a:r>
          </a:p>
          <a:p>
            <a:endParaRPr lang="en-US" sz="2400" dirty="0"/>
          </a:p>
          <a:p>
            <a:r>
              <a:rPr lang="en-US" sz="2400" i="1" dirty="0">
                <a:solidFill>
                  <a:srgbClr val="FF6600"/>
                </a:solidFill>
              </a:rPr>
              <a:t>Promotion</a:t>
            </a:r>
            <a:r>
              <a:rPr lang="en-US" sz="2400" i="1" dirty="0"/>
              <a:t> </a:t>
            </a:r>
            <a:r>
              <a:rPr lang="en-US" sz="2400" dirty="0"/>
              <a:t>has expanded beyond advertising, sales promotions, and personal selling to include database marketing, sponsorships, direct marketing, alternative marketing, e-active marketing, and public relations.</a:t>
            </a:r>
          </a:p>
        </p:txBody>
      </p:sp>
    </p:spTree>
    <p:extLst>
      <p:ext uri="{BB962C8B-B14F-4D97-AF65-F5344CB8AC3E}">
        <p14:creationId xmlns:p14="http://schemas.microsoft.com/office/powerpoint/2010/main" val="27119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Autofit/>
          </a:bodyPr>
          <a:lstStyle/>
          <a:p>
            <a:r>
              <a:rPr lang="en-US" b="1" dirty="0">
                <a:solidFill>
                  <a:srgbClr val="0070C0"/>
                </a:solidFill>
              </a:rPr>
              <a:t>Marketing Mix - Promotion</a:t>
            </a:r>
            <a:endParaRPr lang="en-US" dirty="0">
              <a:solidFill>
                <a:srgbClr val="FF6600"/>
              </a:solidFill>
            </a:endParaRPr>
          </a:p>
        </p:txBody>
      </p:sp>
      <p:sp>
        <p:nvSpPr>
          <p:cNvPr id="3" name="Content Placeholder 2"/>
          <p:cNvSpPr>
            <a:spLocks noGrp="1"/>
          </p:cNvSpPr>
          <p:nvPr>
            <p:ph idx="1"/>
          </p:nvPr>
        </p:nvSpPr>
        <p:spPr>
          <a:xfrm>
            <a:off x="381000" y="990600"/>
            <a:ext cx="8305800" cy="4419601"/>
          </a:xfrm>
        </p:spPr>
        <p:txBody>
          <a:bodyPr>
            <a:normAutofit lnSpcReduction="10000"/>
          </a:bodyPr>
          <a:lstStyle/>
          <a:p>
            <a:pPr marL="0" indent="0">
              <a:buNone/>
            </a:pPr>
            <a:r>
              <a:rPr lang="en-US" b="1" dirty="0">
                <a:solidFill>
                  <a:srgbClr val="FF6600"/>
                </a:solidFill>
              </a:rPr>
              <a:t>Promotional Planning</a:t>
            </a:r>
          </a:p>
          <a:p>
            <a:r>
              <a:rPr lang="en-US" sz="2400" dirty="0"/>
              <a:t>Vast quantities of promotional material bombard consumers and businesses daily, frequently creating unwanted clutter and noise.</a:t>
            </a:r>
          </a:p>
          <a:p>
            <a:endParaRPr lang="en-US" sz="2400" dirty="0"/>
          </a:p>
          <a:p>
            <a:r>
              <a:rPr lang="en-US" sz="2400" dirty="0"/>
              <a:t>Successful promotions are the result of solid planning.</a:t>
            </a:r>
          </a:p>
          <a:p>
            <a:pPr marL="0" indent="0">
              <a:buNone/>
            </a:pPr>
            <a:r>
              <a:rPr lang="en-US" sz="2400" dirty="0"/>
              <a:t> </a:t>
            </a:r>
          </a:p>
          <a:p>
            <a:r>
              <a:rPr lang="en-US" sz="2400" dirty="0"/>
              <a:t>For promotional planning to be integrated in the operations of your organization, all of the business’s components will need to have meaningful roles in the process.</a:t>
            </a:r>
          </a:p>
        </p:txBody>
      </p:sp>
    </p:spTree>
    <p:extLst>
      <p:ext uri="{BB962C8B-B14F-4D97-AF65-F5344CB8AC3E}">
        <p14:creationId xmlns:p14="http://schemas.microsoft.com/office/powerpoint/2010/main" val="224145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194" y="152400"/>
            <a:ext cx="8229600" cy="381000"/>
          </a:xfrm>
        </p:spPr>
        <p:txBody>
          <a:bodyPr>
            <a:noAutofit/>
          </a:bodyPr>
          <a:lstStyle/>
          <a:p>
            <a:r>
              <a:rPr lang="en-US" sz="3600" b="1" dirty="0">
                <a:solidFill>
                  <a:srgbClr val="FF6600"/>
                </a:solidFill>
              </a:rPr>
              <a:t>Advertising and Promotion Options</a:t>
            </a:r>
            <a:endParaRPr lang="en-US" sz="3600" dirty="0">
              <a:solidFill>
                <a:srgbClr val="FF6600"/>
              </a:solidFill>
            </a:endParaRPr>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41194" y="762000"/>
            <a:ext cx="8434316" cy="4876800"/>
          </a:xfrm>
          <a:prstGeom prst="rect">
            <a:avLst/>
          </a:prstGeom>
          <a:noFill/>
          <a:ln w="9525">
            <a:solidFill>
              <a:srgbClr val="FF66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1012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barn(inVertical)">
                                      <p:cBhvr>
                                        <p:cTn id="12"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p:spPr>
        <p:txBody>
          <a:bodyPr>
            <a:noAutofit/>
          </a:bodyPr>
          <a:lstStyle/>
          <a:p>
            <a:r>
              <a:rPr lang="en-US" sz="4000" b="1" dirty="0">
                <a:solidFill>
                  <a:srgbClr val="0070C0"/>
                </a:solidFill>
              </a:rPr>
              <a:t>Marketing Mix - Promotion</a:t>
            </a:r>
            <a:endParaRPr lang="en-US" sz="4000" dirty="0">
              <a:solidFill>
                <a:srgbClr val="FF6600"/>
              </a:solidFill>
            </a:endParaRPr>
          </a:p>
        </p:txBody>
      </p:sp>
      <p:sp>
        <p:nvSpPr>
          <p:cNvPr id="3" name="Content Placeholder 2"/>
          <p:cNvSpPr>
            <a:spLocks noGrp="1"/>
          </p:cNvSpPr>
          <p:nvPr>
            <p:ph idx="1"/>
          </p:nvPr>
        </p:nvSpPr>
        <p:spPr>
          <a:xfrm>
            <a:off x="464840" y="1143000"/>
            <a:ext cx="8229600" cy="4343400"/>
          </a:xfrm>
        </p:spPr>
        <p:txBody>
          <a:bodyPr>
            <a:normAutofit/>
          </a:bodyPr>
          <a:lstStyle/>
          <a:p>
            <a:pPr marL="0" indent="0">
              <a:buNone/>
            </a:pPr>
            <a:r>
              <a:rPr lang="en-US" sz="3500" b="1" dirty="0">
                <a:solidFill>
                  <a:srgbClr val="FF6600"/>
                </a:solidFill>
              </a:rPr>
              <a:t>The Advertising Advantage</a:t>
            </a:r>
          </a:p>
          <a:p>
            <a:r>
              <a:rPr lang="en-US" sz="2400" dirty="0"/>
              <a:t>The topic of advertising and advertising management has certain glamour about it.</a:t>
            </a:r>
          </a:p>
          <a:p>
            <a:r>
              <a:rPr lang="en-US" sz="2400" dirty="0"/>
              <a:t>The popular media have portrayed advertising as a fast-paced, highly creative, fun, and lucrative career choice.</a:t>
            </a:r>
          </a:p>
          <a:p>
            <a:r>
              <a:rPr lang="en-US" sz="2400" dirty="0"/>
              <a:t>At the same time, advertising itself has often been shown to be false, manipulative, deceitful, and coercive.</a:t>
            </a:r>
          </a:p>
          <a:p>
            <a:r>
              <a:rPr lang="en-US" sz="2400" dirty="0"/>
              <a:t>As with any aspect of your business, advertising has specific objectives that make it an integral component of the marketing mix.</a:t>
            </a:r>
          </a:p>
        </p:txBody>
      </p:sp>
    </p:spTree>
    <p:extLst>
      <p:ext uri="{BB962C8B-B14F-4D97-AF65-F5344CB8AC3E}">
        <p14:creationId xmlns:p14="http://schemas.microsoft.com/office/powerpoint/2010/main" val="109810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1"/>
            <a:ext cx="8229600" cy="609600"/>
          </a:xfrm>
        </p:spPr>
        <p:txBody>
          <a:bodyPr>
            <a:noAutofit/>
          </a:bodyPr>
          <a:lstStyle/>
          <a:p>
            <a:r>
              <a:rPr lang="en-US" sz="4000" b="1" dirty="0">
                <a:solidFill>
                  <a:srgbClr val="0070C0"/>
                </a:solidFill>
              </a:rPr>
              <a:t>Marketing Mix - Promotion</a:t>
            </a:r>
            <a:endParaRPr lang="en-US" sz="4000" dirty="0">
              <a:solidFill>
                <a:srgbClr val="FF6600"/>
              </a:solidFill>
            </a:endParaRPr>
          </a:p>
        </p:txBody>
      </p:sp>
      <p:sp>
        <p:nvSpPr>
          <p:cNvPr id="5" name="Content Placeholder 4"/>
          <p:cNvSpPr>
            <a:spLocks noGrp="1"/>
          </p:cNvSpPr>
          <p:nvPr>
            <p:ph idx="1"/>
          </p:nvPr>
        </p:nvSpPr>
        <p:spPr>
          <a:xfrm>
            <a:off x="457200" y="609600"/>
            <a:ext cx="8229600" cy="4983163"/>
          </a:xfrm>
        </p:spPr>
        <p:txBody>
          <a:bodyPr>
            <a:noAutofit/>
          </a:bodyPr>
          <a:lstStyle/>
          <a:p>
            <a:pPr marL="0" indent="0">
              <a:buNone/>
            </a:pPr>
            <a:r>
              <a:rPr lang="en-US" sz="2800" b="1" dirty="0">
                <a:solidFill>
                  <a:srgbClr val="FF6600"/>
                </a:solidFill>
              </a:rPr>
              <a:t>The Advertising Advantage</a:t>
            </a:r>
          </a:p>
          <a:p>
            <a:pPr marL="0" indent="0">
              <a:buNone/>
            </a:pPr>
            <a:r>
              <a:rPr lang="en-US" sz="2800" dirty="0"/>
              <a:t>The objectives of advertising and its management should reflect those of a comprehensive promotional plan, and successful advertising will achieve them all:</a:t>
            </a:r>
          </a:p>
          <a:p>
            <a:r>
              <a:rPr lang="en-US" sz="2800" dirty="0"/>
              <a:t>building brand and image,</a:t>
            </a:r>
          </a:p>
          <a:p>
            <a:r>
              <a:rPr lang="en-US" sz="2800" dirty="0"/>
              <a:t>providing information,</a:t>
            </a:r>
          </a:p>
          <a:p>
            <a:r>
              <a:rPr lang="en-US" sz="2800" dirty="0"/>
              <a:t>persuading,</a:t>
            </a:r>
          </a:p>
          <a:p>
            <a:r>
              <a:rPr lang="en-US" sz="2800" dirty="0"/>
              <a:t>stimulating action, and</a:t>
            </a:r>
          </a:p>
          <a:p>
            <a:r>
              <a:rPr lang="en-US" sz="2800" dirty="0"/>
              <a:t>reinforcing the purchasing decision.</a:t>
            </a:r>
          </a:p>
        </p:txBody>
      </p:sp>
    </p:spTree>
    <p:extLst>
      <p:ext uri="{BB962C8B-B14F-4D97-AF65-F5344CB8AC3E}">
        <p14:creationId xmlns:p14="http://schemas.microsoft.com/office/powerpoint/2010/main" val="67630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barn(inVertical)">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barn(inVertical)">
                                      <p:cBhvr>
                                        <p:cTn id="32" dur="500"/>
                                        <p:tgtEl>
                                          <p:spTgt spid="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barn(inVertical)">
                                      <p:cBhvr>
                                        <p:cTn id="37" dur="500"/>
                                        <p:tgtEl>
                                          <p:spTgt spid="5">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5">
                                            <p:txEl>
                                              <p:pRg st="6" end="6"/>
                                            </p:txEl>
                                          </p:spTgt>
                                        </p:tgtEl>
                                        <p:attrNameLst>
                                          <p:attrName>style.visibility</p:attrName>
                                        </p:attrNameLst>
                                      </p:cBhvr>
                                      <p:to>
                                        <p:strVal val="visible"/>
                                      </p:to>
                                    </p:set>
                                    <p:animEffect transition="in" filter="barn(inVertical)">
                                      <p:cBhvr>
                                        <p:cTn id="4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533400"/>
          </a:xfrm>
        </p:spPr>
        <p:txBody>
          <a:bodyPr>
            <a:noAutofit/>
          </a:bodyPr>
          <a:lstStyle/>
          <a:p>
            <a:r>
              <a:rPr lang="en-US" b="1" dirty="0">
                <a:solidFill>
                  <a:srgbClr val="0070C0"/>
                </a:solidFill>
              </a:rPr>
              <a:t>Marketing Mix - Promotion</a:t>
            </a:r>
            <a:endParaRPr lang="en-US" dirty="0">
              <a:solidFill>
                <a:srgbClr val="0070C0"/>
              </a:solidFill>
            </a:endParaRPr>
          </a:p>
        </p:txBody>
      </p:sp>
      <p:sp>
        <p:nvSpPr>
          <p:cNvPr id="3" name="Content Placeholder 2"/>
          <p:cNvSpPr>
            <a:spLocks noGrp="1"/>
          </p:cNvSpPr>
          <p:nvPr>
            <p:ph idx="1"/>
          </p:nvPr>
        </p:nvSpPr>
        <p:spPr>
          <a:xfrm>
            <a:off x="457200" y="990600"/>
            <a:ext cx="8229600" cy="4419601"/>
          </a:xfrm>
        </p:spPr>
        <p:txBody>
          <a:bodyPr>
            <a:normAutofit lnSpcReduction="10000"/>
          </a:bodyPr>
          <a:lstStyle/>
          <a:p>
            <a:pPr marL="0" indent="0">
              <a:buNone/>
            </a:pPr>
            <a:r>
              <a:rPr lang="en-US" sz="2800" b="1" dirty="0">
                <a:solidFill>
                  <a:srgbClr val="0070C0"/>
                </a:solidFill>
              </a:rPr>
              <a:t>Types of Advertising</a:t>
            </a:r>
          </a:p>
          <a:p>
            <a:pPr marL="0" indent="0">
              <a:buNone/>
            </a:pPr>
            <a:r>
              <a:rPr lang="en-US" sz="2800" dirty="0">
                <a:solidFill>
                  <a:srgbClr val="FF6600"/>
                </a:solidFill>
              </a:rPr>
              <a:t>Institutional advertising - </a:t>
            </a:r>
            <a:r>
              <a:rPr lang="en-US" sz="2800" dirty="0"/>
              <a:t>provides information about an organization, rather than a specific product, and is intended to create awareness about a firm and enhance its image.</a:t>
            </a:r>
          </a:p>
          <a:p>
            <a:pPr marL="0" indent="0">
              <a:buNone/>
            </a:pPr>
            <a:endParaRPr lang="en-US" sz="2800" dirty="0"/>
          </a:p>
          <a:p>
            <a:pPr marL="0" indent="0">
              <a:buNone/>
            </a:pPr>
            <a:r>
              <a:rPr lang="en-US" sz="2800" dirty="0">
                <a:solidFill>
                  <a:srgbClr val="FF6600"/>
                </a:solidFill>
              </a:rPr>
              <a:t>Product advertising - </a:t>
            </a:r>
            <a:r>
              <a:rPr lang="en-US" sz="2800" dirty="0"/>
              <a:t>is designed to create awareness, interest, purchasing behavior, and post-purchase satisfaction for specific products and services.</a:t>
            </a:r>
          </a:p>
        </p:txBody>
      </p:sp>
    </p:spTree>
    <p:extLst>
      <p:ext uri="{BB962C8B-B14F-4D97-AF65-F5344CB8AC3E}">
        <p14:creationId xmlns:p14="http://schemas.microsoft.com/office/powerpoint/2010/main" val="32655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86800" cy="1143000"/>
          </a:xfrm>
        </p:spPr>
        <p:txBody>
          <a:bodyPr>
            <a:noAutofit/>
          </a:bodyPr>
          <a:lstStyle/>
          <a:p>
            <a:r>
              <a:rPr lang="en-US" sz="3600" b="1" dirty="0">
                <a:solidFill>
                  <a:srgbClr val="0070C0"/>
                </a:solidFill>
              </a:rPr>
              <a:t>Media Planning and Buying:</a:t>
            </a:r>
            <a:br>
              <a:rPr lang="en-US" sz="3600" b="1" dirty="0">
                <a:solidFill>
                  <a:srgbClr val="0070C0"/>
                </a:solidFill>
              </a:rPr>
            </a:br>
            <a:r>
              <a:rPr lang="en-US" sz="3600" b="1" dirty="0">
                <a:solidFill>
                  <a:srgbClr val="0070C0"/>
                </a:solidFill>
              </a:rPr>
              <a:t>Focus on Your Customer</a:t>
            </a:r>
            <a:endParaRPr lang="en-US" sz="3600" dirty="0">
              <a:solidFill>
                <a:srgbClr val="0070C0"/>
              </a:solidFill>
            </a:endParaRPr>
          </a:p>
        </p:txBody>
      </p:sp>
      <p:sp>
        <p:nvSpPr>
          <p:cNvPr id="3" name="Content Placeholder 2"/>
          <p:cNvSpPr>
            <a:spLocks noGrp="1"/>
          </p:cNvSpPr>
          <p:nvPr>
            <p:ph idx="1"/>
          </p:nvPr>
        </p:nvSpPr>
        <p:spPr>
          <a:xfrm>
            <a:off x="457200" y="1485900"/>
            <a:ext cx="8229600" cy="3886200"/>
          </a:xfrm>
        </p:spPr>
        <p:txBody>
          <a:bodyPr>
            <a:normAutofit fontScale="85000" lnSpcReduction="20000"/>
          </a:bodyPr>
          <a:lstStyle/>
          <a:p>
            <a:r>
              <a:rPr lang="en-US" dirty="0"/>
              <a:t>An effective advertisement for a business typically concentrates on the benefit a product or service provides to the customer.</a:t>
            </a:r>
          </a:p>
          <a:p>
            <a:endParaRPr lang="en-US" sz="500" dirty="0"/>
          </a:p>
          <a:p>
            <a:r>
              <a:rPr lang="en-US" dirty="0"/>
              <a:t>What are their reading, viewing, and listening patterns? What appeals to them? What doesn’t?</a:t>
            </a:r>
          </a:p>
          <a:p>
            <a:endParaRPr lang="en-US" sz="500" dirty="0"/>
          </a:p>
          <a:p>
            <a:r>
              <a:rPr lang="en-US" dirty="0"/>
              <a:t>Avoid wasting money in outlets in which the audience won’t be interested in your product or service.</a:t>
            </a:r>
          </a:p>
          <a:p>
            <a:endParaRPr lang="en-US" sz="500" dirty="0"/>
          </a:p>
          <a:p>
            <a:r>
              <a:rPr lang="en-US" dirty="0"/>
              <a:t>Combine this common-sense approach with solid research to maximize advertising effectiveness.</a:t>
            </a:r>
          </a:p>
        </p:txBody>
      </p:sp>
    </p:spTree>
    <p:extLst>
      <p:ext uri="{BB962C8B-B14F-4D97-AF65-F5344CB8AC3E}">
        <p14:creationId xmlns:p14="http://schemas.microsoft.com/office/powerpoint/2010/main" val="427919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
            <a:ext cx="8534400" cy="1143000"/>
          </a:xfrm>
        </p:spPr>
        <p:txBody>
          <a:bodyPr>
            <a:noAutofit/>
          </a:bodyPr>
          <a:lstStyle/>
          <a:p>
            <a:r>
              <a:rPr lang="en-US" sz="3600" b="1" dirty="0">
                <a:solidFill>
                  <a:srgbClr val="0070C0"/>
                </a:solidFill>
              </a:rPr>
              <a:t>Marketing Materials Should Reinforce Your Competitive Advantage</a:t>
            </a:r>
            <a:endParaRPr lang="en-US" sz="3600" dirty="0">
              <a:solidFill>
                <a:srgbClr val="0070C0"/>
              </a:solidFill>
            </a:endParaRPr>
          </a:p>
        </p:txBody>
      </p:sp>
      <p:sp>
        <p:nvSpPr>
          <p:cNvPr id="3" name="Content Placeholder 2"/>
          <p:cNvSpPr>
            <a:spLocks noGrp="1"/>
          </p:cNvSpPr>
          <p:nvPr>
            <p:ph idx="1"/>
          </p:nvPr>
        </p:nvSpPr>
        <p:spPr>
          <a:xfrm>
            <a:off x="457200" y="1447800"/>
            <a:ext cx="8229600" cy="3962400"/>
          </a:xfrm>
        </p:spPr>
        <p:txBody>
          <a:bodyPr>
            <a:noAutofit/>
          </a:bodyPr>
          <a:lstStyle/>
          <a:p>
            <a:r>
              <a:rPr lang="en-US" sz="2400" dirty="0"/>
              <a:t>All promotional items for your business should reflect and reinforce your marketing vision, which in turn will reinforce your competitive advantage.</a:t>
            </a:r>
          </a:p>
          <a:p>
            <a:r>
              <a:rPr lang="en-US" sz="2400" dirty="0"/>
              <a:t>They should include the name of your business, your logo, and a slogan, if you have one.</a:t>
            </a:r>
          </a:p>
          <a:p>
            <a:r>
              <a:rPr lang="en-US" sz="2400" dirty="0"/>
              <a:t>In fact, you will have a much stronger impact if all your business materials are tied together with a strong, coordinated image.</a:t>
            </a:r>
          </a:p>
          <a:p>
            <a:r>
              <a:rPr lang="en-US" sz="2400" dirty="0"/>
              <a:t>This should extend beyond your logo into the format, font style, colors, and look of your materials.</a:t>
            </a:r>
          </a:p>
        </p:txBody>
      </p:sp>
    </p:spTree>
    <p:extLst>
      <p:ext uri="{BB962C8B-B14F-4D97-AF65-F5344CB8AC3E}">
        <p14:creationId xmlns:p14="http://schemas.microsoft.com/office/powerpoint/2010/main" val="270805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b="1" dirty="0">
                <a:solidFill>
                  <a:srgbClr val="0070C0"/>
                </a:solidFill>
              </a:rPr>
              <a:t>E-Active Marketing</a:t>
            </a:r>
            <a:endParaRPr lang="en-US" dirty="0">
              <a:solidFill>
                <a:srgbClr val="0070C0"/>
              </a:solidFill>
            </a:endParaRPr>
          </a:p>
        </p:txBody>
      </p:sp>
      <p:sp>
        <p:nvSpPr>
          <p:cNvPr id="3" name="Content Placeholder 2"/>
          <p:cNvSpPr>
            <a:spLocks noGrp="1"/>
          </p:cNvSpPr>
          <p:nvPr>
            <p:ph idx="1"/>
          </p:nvPr>
        </p:nvSpPr>
        <p:spPr>
          <a:xfrm>
            <a:off x="457200" y="1066800"/>
            <a:ext cx="8229600" cy="4495800"/>
          </a:xfrm>
        </p:spPr>
        <p:txBody>
          <a:bodyPr>
            <a:noAutofit/>
          </a:bodyPr>
          <a:lstStyle/>
          <a:p>
            <a:pPr marL="0" indent="0">
              <a:buNone/>
            </a:pPr>
            <a:r>
              <a:rPr lang="en-US" sz="2400" dirty="0">
                <a:solidFill>
                  <a:srgbClr val="FF6600"/>
                </a:solidFill>
              </a:rPr>
              <a:t>e-active marketing -</a:t>
            </a:r>
            <a:r>
              <a:rPr lang="en-US" sz="2400" b="1" dirty="0"/>
              <a:t> </a:t>
            </a:r>
            <a:r>
              <a:rPr lang="en-US" sz="2400" dirty="0"/>
              <a:t>when the two major components of Internet marketing—e-commerce and interactive marketing—combine.</a:t>
            </a:r>
          </a:p>
          <a:p>
            <a:pPr marL="0" indent="0">
              <a:buNone/>
            </a:pPr>
            <a:endParaRPr lang="en-US" sz="2400" dirty="0"/>
          </a:p>
          <a:p>
            <a:r>
              <a:rPr lang="en-US" sz="2400" dirty="0"/>
              <a:t>Internet advertising has grown with the expansion and adoption of Internet technology.</a:t>
            </a:r>
          </a:p>
          <a:p>
            <a:endParaRPr lang="en-US" sz="2400" dirty="0"/>
          </a:p>
          <a:p>
            <a:r>
              <a:rPr lang="en-US" sz="2400" dirty="0"/>
              <a:t>Not only have entrepreneurs and major corporations come to include online advertising and promotion as a regular part of the media mix, entire industry segments have evolved to serve the interactive media field.</a:t>
            </a:r>
          </a:p>
        </p:txBody>
      </p:sp>
    </p:spTree>
    <p:extLst>
      <p:ext uri="{BB962C8B-B14F-4D97-AF65-F5344CB8AC3E}">
        <p14:creationId xmlns:p14="http://schemas.microsoft.com/office/powerpoint/2010/main" val="3410445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106363"/>
            <a:ext cx="8229600" cy="609600"/>
          </a:xfrm>
        </p:spPr>
        <p:txBody>
          <a:bodyPr>
            <a:noAutofit/>
          </a:bodyPr>
          <a:lstStyle/>
          <a:p>
            <a:r>
              <a:rPr lang="en-US" sz="3600" b="1" dirty="0">
                <a:solidFill>
                  <a:srgbClr val="0070C0"/>
                </a:solidFill>
              </a:rPr>
              <a:t>E-Active Marketing</a:t>
            </a:r>
            <a:endParaRPr lang="en-US" sz="3600" dirty="0">
              <a:solidFill>
                <a:srgbClr val="0070C0"/>
              </a:solidFill>
            </a:endParaRPr>
          </a:p>
        </p:txBody>
      </p:sp>
      <p:sp>
        <p:nvSpPr>
          <p:cNvPr id="3" name="Content Placeholder 2"/>
          <p:cNvSpPr>
            <a:spLocks noGrp="1"/>
          </p:cNvSpPr>
          <p:nvPr>
            <p:ph idx="1"/>
          </p:nvPr>
        </p:nvSpPr>
        <p:spPr>
          <a:xfrm>
            <a:off x="419100" y="800100"/>
            <a:ext cx="8420100" cy="1104900"/>
          </a:xfrm>
        </p:spPr>
        <p:txBody>
          <a:bodyPr>
            <a:normAutofit lnSpcReduction="10000"/>
          </a:bodyPr>
          <a:lstStyle/>
          <a:p>
            <a:pPr marL="0" indent="0">
              <a:buNone/>
            </a:pPr>
            <a:r>
              <a:rPr lang="en-US" sz="2400" dirty="0"/>
              <a:t>You can make the best use of e-active marketing approaches by marrying them with your offline efforts to create a unified approach to marketing:</a:t>
            </a:r>
          </a:p>
          <a:p>
            <a:pPr marL="0" indent="0">
              <a:buNone/>
            </a:pPr>
            <a:endParaRPr lang="en-US" sz="2400" dirty="0"/>
          </a:p>
          <a:p>
            <a:pPr marL="0" indent="0">
              <a:buNone/>
            </a:pPr>
            <a:endParaRPr lang="en-US" sz="2400" dirty="0"/>
          </a:p>
        </p:txBody>
      </p:sp>
      <p:graphicFrame>
        <p:nvGraphicFramePr>
          <p:cNvPr id="6" name="Diagram 5"/>
          <p:cNvGraphicFramePr/>
          <p:nvPr>
            <p:extLst>
              <p:ext uri="{D42A27DB-BD31-4B8C-83A1-F6EECF244321}">
                <p14:modId xmlns:p14="http://schemas.microsoft.com/office/powerpoint/2010/main" val="1324557260"/>
              </p:ext>
            </p:extLst>
          </p:nvPr>
        </p:nvGraphicFramePr>
        <p:xfrm>
          <a:off x="2628900" y="1905000"/>
          <a:ext cx="6096000"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22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6"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fontScale="90000"/>
          </a:bodyPr>
          <a:lstStyle/>
          <a:p>
            <a:r>
              <a:rPr lang="en-US" b="1" dirty="0">
                <a:solidFill>
                  <a:srgbClr val="0070C0"/>
                </a:solidFill>
              </a:rPr>
              <a:t>E-Active Marketing</a:t>
            </a:r>
            <a:endParaRPr lang="en-US" dirty="0">
              <a:solidFill>
                <a:srgbClr val="0070C0"/>
              </a:solidFill>
            </a:endParaRPr>
          </a:p>
        </p:txBody>
      </p:sp>
      <p:sp>
        <p:nvSpPr>
          <p:cNvPr id="3" name="Content Placeholder 2"/>
          <p:cNvSpPr>
            <a:spLocks noGrp="1"/>
          </p:cNvSpPr>
          <p:nvPr>
            <p:ph idx="1"/>
          </p:nvPr>
        </p:nvSpPr>
        <p:spPr>
          <a:xfrm>
            <a:off x="381000" y="1066800"/>
            <a:ext cx="8382000" cy="4114800"/>
          </a:xfrm>
        </p:spPr>
        <p:txBody>
          <a:bodyPr>
            <a:normAutofit/>
          </a:bodyPr>
          <a:lstStyle/>
          <a:p>
            <a:pPr marL="0" indent="0">
              <a:buNone/>
            </a:pPr>
            <a:r>
              <a:rPr lang="en-US" sz="2800" dirty="0">
                <a:solidFill>
                  <a:srgbClr val="FF6600"/>
                </a:solidFill>
              </a:rPr>
              <a:t>Brand spiraling - </a:t>
            </a:r>
            <a:r>
              <a:rPr lang="en-US" sz="2800" dirty="0"/>
              <a:t>integrating a company’s conventional offline branding strategy with its Internet strategy by using conventional approaches to drive traffic to its online sites.</a:t>
            </a:r>
          </a:p>
          <a:p>
            <a:pPr marL="0" indent="0">
              <a:buNone/>
            </a:pPr>
            <a:r>
              <a:rPr lang="en-US" sz="2800" dirty="0">
                <a:solidFill>
                  <a:srgbClr val="FF6600"/>
                </a:solidFill>
              </a:rPr>
              <a:t>Blog -</a:t>
            </a:r>
            <a:r>
              <a:rPr lang="en-US" sz="2800" b="1" dirty="0"/>
              <a:t> </a:t>
            </a:r>
            <a:r>
              <a:rPr lang="en-US" sz="2800" dirty="0"/>
              <a:t>(short for Web log) a journal that appears on the Internet periodically (perhaps daily) and is intended for the public.</a:t>
            </a:r>
          </a:p>
          <a:p>
            <a:pPr marL="0" indent="0">
              <a:buNone/>
            </a:pPr>
            <a:r>
              <a:rPr lang="en-US" sz="2800" dirty="0">
                <a:solidFill>
                  <a:srgbClr val="FF6600"/>
                </a:solidFill>
              </a:rPr>
              <a:t>Blogosphere -</a:t>
            </a:r>
            <a:r>
              <a:rPr lang="en-US" sz="2800" b="1" dirty="0"/>
              <a:t> </a:t>
            </a:r>
            <a:r>
              <a:rPr lang="en-US" sz="2800" dirty="0"/>
              <a:t>the collective term used for all the blogs on the Internet.</a:t>
            </a:r>
          </a:p>
        </p:txBody>
      </p:sp>
    </p:spTree>
    <p:extLst>
      <p:ext uri="{BB962C8B-B14F-4D97-AF65-F5344CB8AC3E}">
        <p14:creationId xmlns:p14="http://schemas.microsoft.com/office/powerpoint/2010/main" val="126906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3600" b="1" dirty="0">
                <a:solidFill>
                  <a:srgbClr val="0070C0"/>
                </a:solidFill>
              </a:rPr>
              <a:t>Online Social Networks</a:t>
            </a:r>
            <a:endParaRPr lang="en-US" sz="3600" dirty="0">
              <a:solidFill>
                <a:srgbClr val="0070C0"/>
              </a:solidFill>
            </a:endParaRPr>
          </a:p>
        </p:txBody>
      </p:sp>
      <p:sp>
        <p:nvSpPr>
          <p:cNvPr id="3" name="Content Placeholder 2"/>
          <p:cNvSpPr>
            <a:spLocks noGrp="1"/>
          </p:cNvSpPr>
          <p:nvPr>
            <p:ph idx="1"/>
          </p:nvPr>
        </p:nvSpPr>
        <p:spPr>
          <a:xfrm>
            <a:off x="381000" y="1066800"/>
            <a:ext cx="8382000" cy="4525963"/>
          </a:xfrm>
        </p:spPr>
        <p:txBody>
          <a:bodyPr>
            <a:normAutofit/>
          </a:bodyPr>
          <a:lstStyle/>
          <a:p>
            <a:r>
              <a:rPr lang="en-US" sz="2400" dirty="0"/>
              <a:t>The number and variety of online social networks has grown phenomenally in recent years and is expected to continue to do so.</a:t>
            </a:r>
          </a:p>
          <a:p>
            <a:endParaRPr lang="en-US" sz="2400" dirty="0"/>
          </a:p>
          <a:p>
            <a:r>
              <a:rPr lang="en-US" sz="2400" dirty="0"/>
              <a:t>Social networks such as Facebook, </a:t>
            </a:r>
            <a:r>
              <a:rPr lang="en-US" sz="2400" dirty="0" err="1"/>
              <a:t>MySpace</a:t>
            </a:r>
            <a:r>
              <a:rPr lang="en-US" sz="2400" dirty="0"/>
              <a:t>, and LinkedIn, as well as those for interest-specific niches (e.g., Flickr, </a:t>
            </a:r>
            <a:r>
              <a:rPr lang="en-US" sz="2400" dirty="0" err="1"/>
              <a:t>imeem</a:t>
            </a:r>
            <a:r>
              <a:rPr lang="en-US" sz="2400" dirty="0"/>
              <a:t>, BlackPlanet, Classmates.com, Goodreads, and MyHeritage), continue to evolve, as new uses emerge.</a:t>
            </a:r>
          </a:p>
          <a:p>
            <a:endParaRPr lang="en-US" sz="2400" dirty="0"/>
          </a:p>
          <a:p>
            <a:r>
              <a:rPr lang="en-US" sz="2400" dirty="0"/>
              <a:t>Advertising opportunities on these networks are more complex than those on Web sites with banner ads.</a:t>
            </a:r>
          </a:p>
        </p:txBody>
      </p:sp>
    </p:spTree>
    <p:extLst>
      <p:ext uri="{BB962C8B-B14F-4D97-AF65-F5344CB8AC3E}">
        <p14:creationId xmlns:p14="http://schemas.microsoft.com/office/powerpoint/2010/main" val="2825980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a:bodyPr>
          <a:lstStyle/>
          <a:p>
            <a:r>
              <a:rPr lang="en-US" sz="3600" b="1" dirty="0">
                <a:solidFill>
                  <a:srgbClr val="0070C0"/>
                </a:solidFill>
              </a:rPr>
              <a:t>Viral Marketing</a:t>
            </a:r>
            <a:endParaRPr lang="en-US" sz="3600" dirty="0">
              <a:solidFill>
                <a:srgbClr val="0070C0"/>
              </a:solidFill>
            </a:endParaRPr>
          </a:p>
        </p:txBody>
      </p:sp>
      <p:sp>
        <p:nvSpPr>
          <p:cNvPr id="3" name="Content Placeholder 2"/>
          <p:cNvSpPr>
            <a:spLocks noGrp="1"/>
          </p:cNvSpPr>
          <p:nvPr>
            <p:ph idx="1"/>
          </p:nvPr>
        </p:nvSpPr>
        <p:spPr>
          <a:xfrm>
            <a:off x="195049" y="990600"/>
            <a:ext cx="8753901" cy="4495800"/>
          </a:xfrm>
        </p:spPr>
        <p:txBody>
          <a:bodyPr>
            <a:noAutofit/>
          </a:bodyPr>
          <a:lstStyle/>
          <a:p>
            <a:pPr marL="0" indent="0">
              <a:buNone/>
            </a:pPr>
            <a:r>
              <a:rPr lang="en-US" sz="2000" dirty="0">
                <a:solidFill>
                  <a:srgbClr val="FF6600"/>
                </a:solidFill>
              </a:rPr>
              <a:t>Viral marketing - </a:t>
            </a:r>
            <a:r>
              <a:rPr lang="en-US" sz="2000" dirty="0"/>
              <a:t>the process of promoting a brand, product, or service through an existing social network, where a message is passed from one individual to another—much as a virus spreads.</a:t>
            </a:r>
          </a:p>
          <a:p>
            <a:r>
              <a:rPr lang="en-US" sz="2000" dirty="0"/>
              <a:t>By creatively generating interest in and excitement about your story, or an aspect of your business, you can work to create a viral campaign.</a:t>
            </a:r>
          </a:p>
          <a:p>
            <a:endParaRPr lang="en-US" sz="2000" dirty="0"/>
          </a:p>
          <a:p>
            <a:r>
              <a:rPr lang="en-US" sz="2000" dirty="0"/>
              <a:t>A viral campaign can be an e-mail or a video that may include hyperlinked promotions, advertisements, games, or online newsletters.</a:t>
            </a:r>
          </a:p>
          <a:p>
            <a:endParaRPr lang="en-US" sz="2000" dirty="0"/>
          </a:p>
          <a:p>
            <a:r>
              <a:rPr lang="en-US" sz="2000" dirty="0"/>
              <a:t>There has to be a reason for people to tell others about the message or pass it along, such as entertainment value, uniqueness, or potential financial reward.</a:t>
            </a:r>
          </a:p>
          <a:p>
            <a:pPr marL="0" indent="0">
              <a:buNone/>
            </a:pPr>
            <a:endParaRPr lang="en-US" sz="2000" dirty="0"/>
          </a:p>
        </p:txBody>
      </p:sp>
    </p:spTree>
    <p:extLst>
      <p:ext uri="{BB962C8B-B14F-4D97-AF65-F5344CB8AC3E}">
        <p14:creationId xmlns:p14="http://schemas.microsoft.com/office/powerpoint/2010/main" val="1590100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381000"/>
          </a:xfrm>
        </p:spPr>
        <p:txBody>
          <a:bodyPr>
            <a:normAutofit fontScale="90000"/>
          </a:bodyPr>
          <a:lstStyle/>
          <a:p>
            <a:r>
              <a:rPr lang="en-US" b="1" dirty="0">
                <a:solidFill>
                  <a:srgbClr val="0070C0"/>
                </a:solidFill>
              </a:rPr>
              <a:t>Public Relations</a:t>
            </a:r>
            <a:endParaRPr lang="en-US" dirty="0">
              <a:solidFill>
                <a:srgbClr val="0070C0"/>
              </a:solidFill>
            </a:endParaRPr>
          </a:p>
        </p:txBody>
      </p:sp>
      <p:sp>
        <p:nvSpPr>
          <p:cNvPr id="3" name="Content Placeholder 2"/>
          <p:cNvSpPr>
            <a:spLocks noGrp="1"/>
          </p:cNvSpPr>
          <p:nvPr>
            <p:ph idx="1"/>
          </p:nvPr>
        </p:nvSpPr>
        <p:spPr>
          <a:xfrm>
            <a:off x="228600" y="685801"/>
            <a:ext cx="8686800" cy="1524000"/>
          </a:xfrm>
        </p:spPr>
        <p:txBody>
          <a:bodyPr>
            <a:normAutofit lnSpcReduction="10000"/>
          </a:bodyPr>
          <a:lstStyle/>
          <a:p>
            <a:pPr marL="0" indent="0">
              <a:buNone/>
            </a:pPr>
            <a:r>
              <a:rPr lang="en-US" sz="2400" dirty="0"/>
              <a:t>In addition to publicity, you can build positive public relations for your company through involvement in the local community and in local, national, and international professional and business organizations that pertain to your business:</a:t>
            </a:r>
          </a:p>
        </p:txBody>
      </p:sp>
      <p:graphicFrame>
        <p:nvGraphicFramePr>
          <p:cNvPr id="5" name="Diagram 4"/>
          <p:cNvGraphicFramePr/>
          <p:nvPr>
            <p:extLst>
              <p:ext uri="{D42A27DB-BD31-4B8C-83A1-F6EECF244321}">
                <p14:modId xmlns:p14="http://schemas.microsoft.com/office/powerpoint/2010/main" val="1460295630"/>
              </p:ext>
            </p:extLst>
          </p:nvPr>
        </p:nvGraphicFramePr>
        <p:xfrm>
          <a:off x="1104900" y="2209800"/>
          <a:ext cx="6934200" cy="350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47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381000"/>
            <a:ext cx="8763000" cy="5136233"/>
          </a:xfrm>
        </p:spPr>
        <p:txBody>
          <a:bodyPr/>
          <a:lstStyle/>
          <a:p>
            <a:pPr>
              <a:buNone/>
            </a:pPr>
            <a:r>
              <a:rPr lang="en-GB" sz="4400" dirty="0"/>
              <a:t>                 </a:t>
            </a:r>
            <a:r>
              <a:rPr lang="en-GB" sz="4400" b="1" dirty="0"/>
              <a:t>Group Activity </a:t>
            </a:r>
          </a:p>
          <a:p>
            <a:pPr algn="just">
              <a:buNone/>
            </a:pPr>
            <a:r>
              <a:rPr lang="en-GB" sz="4400" b="1" dirty="0"/>
              <a:t>Complete the:</a:t>
            </a:r>
          </a:p>
          <a:p>
            <a:pPr algn="just">
              <a:buNone/>
            </a:pPr>
            <a:r>
              <a:rPr lang="en-GB" sz="4000" dirty="0"/>
              <a:t>Marketing audit:</a:t>
            </a:r>
          </a:p>
          <a:p>
            <a:pPr algn="just">
              <a:buFont typeface="Wingdings" panose="05000000000000000000" pitchFamily="2" charset="2"/>
              <a:buChar char="§"/>
            </a:pPr>
            <a:r>
              <a:rPr lang="en-GB" sz="4000" dirty="0"/>
              <a:t>SWOT and PESTLE analyses, &amp;</a:t>
            </a:r>
          </a:p>
          <a:p>
            <a:pPr algn="just">
              <a:buFont typeface="Wingdings" panose="05000000000000000000" pitchFamily="2" charset="2"/>
              <a:buChar char="§"/>
            </a:pPr>
            <a:r>
              <a:rPr lang="en-GB" sz="4000" dirty="0"/>
              <a:t>Marketing mix section of your</a:t>
            </a:r>
          </a:p>
          <a:p>
            <a:pPr algn="just">
              <a:buNone/>
            </a:pPr>
            <a:r>
              <a:rPr lang="en-GB" sz="4000" dirty="0"/>
              <a:t>  business plan.</a:t>
            </a:r>
          </a:p>
          <a:p>
            <a:pPr marL="0" indent="0">
              <a:buNone/>
            </a:pPr>
            <a:endParaRPr lang="en-GB" dirty="0"/>
          </a:p>
        </p:txBody>
      </p:sp>
      <p:pic>
        <p:nvPicPr>
          <p:cNvPr id="2" name="Picture 1">
            <a:extLst>
              <a:ext uri="{FF2B5EF4-FFF2-40B4-BE49-F238E27FC236}">
                <a16:creationId xmlns:a16="http://schemas.microsoft.com/office/drawing/2014/main" id="{D0AF7CF9-8058-4280-A35C-8566C9057503}"/>
              </a:ext>
            </a:extLst>
          </p:cNvPr>
          <p:cNvPicPr>
            <a:picLocks noChangeAspect="1"/>
          </p:cNvPicPr>
          <p:nvPr/>
        </p:nvPicPr>
        <p:blipFill>
          <a:blip r:embed="rId2"/>
          <a:stretch>
            <a:fillRect/>
          </a:stretch>
        </p:blipFill>
        <p:spPr>
          <a:xfrm>
            <a:off x="6391431" y="4343400"/>
            <a:ext cx="2591025" cy="17618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barn(inVertical)">
                                      <p:cBhvr>
                                        <p:cTn id="3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5496</TotalTime>
  <Words>2082</Words>
  <Application>Microsoft Office PowerPoint</Application>
  <PresentationFormat>On-screen Show (4:3)</PresentationFormat>
  <Paragraphs>214</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Myriad Pro</vt:lpstr>
      <vt:lpstr>Arial</vt:lpstr>
      <vt:lpstr>Calibri</vt:lpstr>
      <vt:lpstr>Wingdings</vt:lpstr>
      <vt:lpstr>Wingdings 3</vt:lpstr>
      <vt:lpstr>20140311PresentationUWTSDTemplate</vt:lpstr>
      <vt:lpstr>PowerPoint Presentation</vt:lpstr>
      <vt:lpstr>Learning Objectives/Outcomes</vt:lpstr>
      <vt:lpstr>Marketing  Mix</vt:lpstr>
      <vt:lpstr>The Marketing Mix</vt:lpstr>
      <vt:lpstr>Marketing Mix - Product or Service Concept</vt:lpstr>
      <vt:lpstr>Marketing Mix - Product</vt:lpstr>
      <vt:lpstr>Marketing Mix - Product</vt:lpstr>
      <vt:lpstr>Marketing Mix - Price</vt:lpstr>
      <vt:lpstr>Marketing Mix - Price</vt:lpstr>
      <vt:lpstr>Marketing Mix - Price</vt:lpstr>
      <vt:lpstr>Marketing Mix - Price</vt:lpstr>
      <vt:lpstr>Marketing Mix - Price</vt:lpstr>
      <vt:lpstr>Marketing Mix - Place</vt:lpstr>
      <vt:lpstr>Marketing Mix - Place</vt:lpstr>
      <vt:lpstr>Marketing Mix - Promotion</vt:lpstr>
      <vt:lpstr>Marketing Mix - Promotion</vt:lpstr>
      <vt:lpstr>Marketing Mix - Promotion</vt:lpstr>
      <vt:lpstr>Advertising and Promotion Options</vt:lpstr>
      <vt:lpstr>Marketing Mix - Promotion</vt:lpstr>
      <vt:lpstr>Marketing Mix - Promotion</vt:lpstr>
      <vt:lpstr>Marketing Mix - Promotion</vt:lpstr>
      <vt:lpstr>Media Planning and Buying: Focus on Your Customer</vt:lpstr>
      <vt:lpstr>Marketing Materials Should Reinforce Your Competitive Advantage</vt:lpstr>
      <vt:lpstr>E-Active Marketing</vt:lpstr>
      <vt:lpstr>E-Active Marketing</vt:lpstr>
      <vt:lpstr>E-Active Marketing</vt:lpstr>
      <vt:lpstr>Online Social Networks</vt:lpstr>
      <vt:lpstr>Viral Marketing</vt:lpstr>
      <vt:lpstr>Public Relations</vt:lpstr>
      <vt:lpstr>PowerPoint Presentation</vt:lpstr>
    </vt:vector>
  </TitlesOfParts>
  <Company>Des Moines Area Community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Grantham, Vada</dc:creator>
  <cp:lastModifiedBy>Olu Adegbite</cp:lastModifiedBy>
  <cp:revision>481</cp:revision>
  <dcterms:created xsi:type="dcterms:W3CDTF">2014-09-24T14:54:19Z</dcterms:created>
  <dcterms:modified xsi:type="dcterms:W3CDTF">2022-10-04T08:15:25Z</dcterms:modified>
</cp:coreProperties>
</file>