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5" r:id="rId10"/>
    <p:sldId id="270"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83483" autoAdjust="0"/>
  </p:normalViewPr>
  <p:slideViewPr>
    <p:cSldViewPr snapToGrid="0">
      <p:cViewPr varScale="1">
        <p:scale>
          <a:sx n="135" d="100"/>
          <a:sy n="135" d="100"/>
        </p:scale>
        <p:origin x="3432"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C606A6-660E-43AB-A799-D902BE8C2257}" type="datetimeFigureOut">
              <a:rPr lang="en-GB" smtClean="0"/>
              <a:t>24/02/2023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9C0355-C012-4770-B277-CAC5452C157E}" type="slidenum">
              <a:rPr lang="en-GB" smtClean="0"/>
              <a:t>‹#›</a:t>
            </a:fld>
            <a:endParaRPr lang="en-GB"/>
          </a:p>
        </p:txBody>
      </p:sp>
    </p:spTree>
    <p:extLst>
      <p:ext uri="{BB962C8B-B14F-4D97-AF65-F5344CB8AC3E}">
        <p14:creationId xmlns:p14="http://schemas.microsoft.com/office/powerpoint/2010/main" val="16875356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The plan gives</a:t>
            </a:r>
            <a:r>
              <a:rPr lang="en-GB" baseline="0" dirty="0">
                <a:latin typeface="Trebuchet MS" panose="020B0603020202020204" pitchFamily="34" charset="0"/>
              </a:rPr>
              <a:t> an overview of the products and operations of the business. Moreover, it explains the legal format of the business and its target customers. The business plan will also assess the idea of establishing </a:t>
            </a:r>
            <a:r>
              <a:rPr lang="en-GB" altLang="en-US" dirty="0" err="1">
                <a:latin typeface="Trebuchet MS" panose="020B0603020202020204" pitchFamily="34" charset="0"/>
              </a:rPr>
              <a:t>Restcon</a:t>
            </a:r>
            <a:r>
              <a:rPr lang="en-GB" altLang="en-US" dirty="0">
                <a:latin typeface="Trebuchet MS" panose="020B0603020202020204" pitchFamily="34" charset="0"/>
              </a:rPr>
              <a:t> using</a:t>
            </a:r>
            <a:r>
              <a:rPr lang="en-GB" altLang="en-US" baseline="0" dirty="0">
                <a:latin typeface="Trebuchet MS" panose="020B0603020202020204" pitchFamily="34" charset="0"/>
              </a:rPr>
              <a:t> SWOT analysis and evaluate various business environment factors that will influence the business.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2</a:t>
            </a:fld>
            <a:endParaRPr lang="en-GB"/>
          </a:p>
        </p:txBody>
      </p:sp>
    </p:spTree>
    <p:extLst>
      <p:ext uri="{BB962C8B-B14F-4D97-AF65-F5344CB8AC3E}">
        <p14:creationId xmlns:p14="http://schemas.microsoft.com/office/powerpoint/2010/main" val="1547364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After</a:t>
            </a:r>
            <a:r>
              <a:rPr lang="en-GB" baseline="0" dirty="0">
                <a:latin typeface="Trebuchet MS" panose="020B0603020202020204" pitchFamily="34" charset="0"/>
              </a:rPr>
              <a:t> the Covid-19 pandemic, many customers are eating in restaurants. The demand for eating out now exceeds the supply. There are many passengers at the airport who want to get restaurant services. A restaurant outlet will be located close to the airport to target passengers. Another restaurant will be located on the eastern side of the city. Food deliveries will be made across London.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3</a:t>
            </a:fld>
            <a:endParaRPr lang="en-GB"/>
          </a:p>
        </p:txBody>
      </p:sp>
    </p:spTree>
    <p:extLst>
      <p:ext uri="{BB962C8B-B14F-4D97-AF65-F5344CB8AC3E}">
        <p14:creationId xmlns:p14="http://schemas.microsoft.com/office/powerpoint/2010/main" val="2402925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The business will ensure that there is wide variety</a:t>
            </a:r>
            <a:r>
              <a:rPr lang="en-GB" baseline="0" dirty="0">
                <a:latin typeface="Trebuchet MS" panose="020B0603020202020204" pitchFamily="34" charset="0"/>
              </a:rPr>
              <a:t> in the restaurant so that it can have a wide range of customers. All the products of the businesses, except some soft drinks. Will be prepared in the restaurant.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4</a:t>
            </a:fld>
            <a:endParaRPr lang="en-GB"/>
          </a:p>
        </p:txBody>
      </p:sp>
    </p:spTree>
    <p:extLst>
      <p:ext uri="{BB962C8B-B14F-4D97-AF65-F5344CB8AC3E}">
        <p14:creationId xmlns:p14="http://schemas.microsoft.com/office/powerpoint/2010/main" val="468506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As a limited liability company,</a:t>
            </a:r>
            <a:r>
              <a:rPr lang="en-GB" baseline="0" dirty="0">
                <a:latin typeface="Trebuchet MS" panose="020B0603020202020204" pitchFamily="34" charset="0"/>
              </a:rPr>
              <a:t> the business will be a separate legal person. In case of a debt default, the owners of the company will not have to pay the debt using their personal property. If an owner has sole trading business, its assets will be safe and separate from those of the company (</a:t>
            </a:r>
            <a:r>
              <a:rPr lang="en-GB" dirty="0"/>
              <a:t>Singh, 2023</a:t>
            </a:r>
            <a:r>
              <a:rPr lang="en-GB" baseline="0" dirty="0">
                <a:latin typeface="Trebuchet MS" panose="020B0603020202020204" pitchFamily="34" charset="0"/>
              </a:rPr>
              <a:t>).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5</a:t>
            </a:fld>
            <a:endParaRPr lang="en-GB"/>
          </a:p>
        </p:txBody>
      </p:sp>
    </p:spTree>
    <p:extLst>
      <p:ext uri="{BB962C8B-B14F-4D97-AF65-F5344CB8AC3E}">
        <p14:creationId xmlns:p14="http://schemas.microsoft.com/office/powerpoint/2010/main" val="30091873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At first, some departments</a:t>
            </a:r>
            <a:r>
              <a:rPr lang="en-GB" baseline="0" dirty="0">
                <a:latin typeface="Trebuchet MS" panose="020B0603020202020204" pitchFamily="34" charset="0"/>
              </a:rPr>
              <a:t> will be merged to avoid having many managers when the business is starting (</a:t>
            </a:r>
            <a:r>
              <a:rPr lang="en-GB" sz="1200" dirty="0" err="1">
                <a:latin typeface="Trebuchet MS" panose="020B0603020202020204" pitchFamily="34" charset="0"/>
              </a:rPr>
              <a:t>Negulescu</a:t>
            </a:r>
            <a:r>
              <a:rPr lang="en-GB" sz="1200" dirty="0">
                <a:latin typeface="Trebuchet MS" panose="020B0603020202020204" pitchFamily="34" charset="0"/>
              </a:rPr>
              <a:t>, 2019</a:t>
            </a:r>
            <a:r>
              <a:rPr lang="en-GB" baseline="0" dirty="0">
                <a:latin typeface="Trebuchet MS" panose="020B0603020202020204" pitchFamily="34" charset="0"/>
              </a:rPr>
              <a:t>). The finance director will undertake HR management roles before the business grows. Each restaurant will be headed by a manager who will supervise all activities within the restaurant.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6</a:t>
            </a:fld>
            <a:endParaRPr lang="en-GB"/>
          </a:p>
        </p:txBody>
      </p:sp>
    </p:spTree>
    <p:extLst>
      <p:ext uri="{BB962C8B-B14F-4D97-AF65-F5344CB8AC3E}">
        <p14:creationId xmlns:p14="http://schemas.microsoft.com/office/powerpoint/2010/main" val="2642142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All</a:t>
            </a:r>
            <a:r>
              <a:rPr lang="en-GB" baseline="0" dirty="0">
                <a:latin typeface="Trebuchet MS" panose="020B0603020202020204" pitchFamily="34" charset="0"/>
              </a:rPr>
              <a:t> the managers of the business have good academic background. The business will be managed by experts at the top. Since none of the owners has experience in HR management, the business will outsource the recruitment process to a firm as recommended by </a:t>
            </a:r>
            <a:r>
              <a:rPr lang="en-GB" sz="1200" dirty="0" err="1">
                <a:latin typeface="Trebuchet MS" panose="020B0603020202020204" pitchFamily="34" charset="0"/>
              </a:rPr>
              <a:t>Easterby</a:t>
            </a:r>
            <a:r>
              <a:rPr lang="en-GB" sz="1200" dirty="0">
                <a:latin typeface="Trebuchet MS" panose="020B0603020202020204" pitchFamily="34" charset="0"/>
              </a:rPr>
              <a:t>-Smith et al., (2021)</a:t>
            </a:r>
            <a:r>
              <a:rPr lang="en-GB" baseline="0" dirty="0">
                <a:latin typeface="Trebuchet MS" panose="020B0603020202020204" pitchFamily="34" charset="0"/>
              </a:rPr>
              <a:t>. Moreover, an experienced IT expert will be hired as a website administrator.</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7</a:t>
            </a:fld>
            <a:endParaRPr lang="en-GB"/>
          </a:p>
        </p:txBody>
      </p:sp>
    </p:spTree>
    <p:extLst>
      <p:ext uri="{BB962C8B-B14F-4D97-AF65-F5344CB8AC3E}">
        <p14:creationId xmlns:p14="http://schemas.microsoft.com/office/powerpoint/2010/main" val="1252242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
                <a:srgbClr val="00B0F0"/>
              </a:buClr>
              <a:buSzTx/>
              <a:buFont typeface="Wingdings" panose="05000000000000000000" pitchFamily="2" charset="2"/>
              <a:buNone/>
              <a:tabLst/>
              <a:defRPr/>
            </a:pPr>
            <a:r>
              <a:rPr lang="en-GB" dirty="0">
                <a:latin typeface="Trebuchet MS" panose="020B0603020202020204" pitchFamily="34" charset="0"/>
              </a:rPr>
              <a:t>The business will find</a:t>
            </a:r>
            <a:r>
              <a:rPr lang="en-GB" baseline="0" dirty="0">
                <a:latin typeface="Trebuchet MS" panose="020B0603020202020204" pitchFamily="34" charset="0"/>
              </a:rPr>
              <a:t> strategic locations for easy access by customers. It will offer the best customer service. As consumer prefer online food orders, it is an opportunity to grow sales. </a:t>
            </a:r>
            <a:r>
              <a:rPr lang="en-GB" sz="1200" kern="1200" dirty="0">
                <a:solidFill>
                  <a:schemeClr val="tx1"/>
                </a:solidFill>
                <a:effectLst/>
                <a:latin typeface="+mn-lt"/>
                <a:ea typeface="+mn-ea"/>
                <a:cs typeface="+mn-cs"/>
              </a:rPr>
              <a:t>There is high inflation that has raised the cost of living. Some consumers may reduce their spending on restaurant products leading to poor sales. </a:t>
            </a:r>
            <a:r>
              <a:rPr lang="en-GB" sz="1200" dirty="0">
                <a:latin typeface="Trebuchet MS" panose="020B0603020202020204" pitchFamily="34" charset="0"/>
              </a:rPr>
              <a:t>The weakness of the business will be having as small market share as it enters the market.</a:t>
            </a:r>
            <a:r>
              <a:rPr lang="en-GB" sz="1200" baseline="0" dirty="0">
                <a:latin typeface="Trebuchet MS" panose="020B0603020202020204" pitchFamily="34" charset="0"/>
              </a:rPr>
              <a:t> </a:t>
            </a:r>
            <a:r>
              <a:rPr lang="en-GB" sz="1200" dirty="0">
                <a:latin typeface="Trebuchet MS" panose="020B0603020202020204" pitchFamily="34" charset="0"/>
              </a:rPr>
              <a:t>Moreover, the brand will be new.</a:t>
            </a:r>
            <a:r>
              <a:rPr lang="en-GB" sz="1200" baseline="0" dirty="0">
                <a:latin typeface="Trebuchet MS" panose="020B0603020202020204" pitchFamily="34" charset="0"/>
              </a:rPr>
              <a:t> </a:t>
            </a:r>
            <a:r>
              <a:rPr lang="en-GB" dirty="0">
                <a:latin typeface="Trebuchet MS" panose="020B0603020202020204" pitchFamily="34" charset="0"/>
              </a:rPr>
              <a:t>Having</a:t>
            </a:r>
            <a:r>
              <a:rPr lang="en-GB" baseline="0" dirty="0">
                <a:latin typeface="Trebuchet MS" panose="020B0603020202020204" pitchFamily="34" charset="0"/>
              </a:rPr>
              <a:t> a small market share gives rivals a competitive advantage. However, the restaurant will stabilize this weaknesses by having a website that will be useful to all residents of London. It will ensure that orders can be delivered across the city. The new brand will require the business to increase marketing activities so that consumers can be well-versed with the new brand.</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8</a:t>
            </a:fld>
            <a:endParaRPr lang="en-GB"/>
          </a:p>
        </p:txBody>
      </p:sp>
    </p:spTree>
    <p:extLst>
      <p:ext uri="{BB962C8B-B14F-4D97-AF65-F5344CB8AC3E}">
        <p14:creationId xmlns:p14="http://schemas.microsoft.com/office/powerpoint/2010/main" val="1784891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Most workers in London</a:t>
            </a:r>
            <a:r>
              <a:rPr lang="en-GB" baseline="0" dirty="0">
                <a:latin typeface="Trebuchet MS" panose="020B0603020202020204" pitchFamily="34" charset="0"/>
              </a:rPr>
              <a:t> and students are likely to use food apps. International visitors are likely to rely on travel agents and company’s to get direction on where to eat. The</a:t>
            </a:r>
            <a:r>
              <a:rPr lang="en-GB" sz="1200" kern="1200" dirty="0">
                <a:solidFill>
                  <a:schemeClr val="tx1"/>
                </a:solidFill>
                <a:effectLst/>
                <a:latin typeface="+mn-lt"/>
                <a:ea typeface="+mn-ea"/>
                <a:cs typeface="+mn-cs"/>
              </a:rPr>
              <a:t> main target age group will be customers between 18 and 55 years.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9</a:t>
            </a:fld>
            <a:endParaRPr lang="en-GB"/>
          </a:p>
        </p:txBody>
      </p:sp>
    </p:spTree>
    <p:extLst>
      <p:ext uri="{BB962C8B-B14F-4D97-AF65-F5344CB8AC3E}">
        <p14:creationId xmlns:p14="http://schemas.microsoft.com/office/powerpoint/2010/main" val="2202144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latin typeface="Trebuchet MS" panose="020B0603020202020204" pitchFamily="34" charset="0"/>
              </a:rPr>
              <a:t>The</a:t>
            </a:r>
            <a:r>
              <a:rPr lang="en-GB" baseline="0" dirty="0">
                <a:latin typeface="Trebuchet MS" panose="020B0603020202020204" pitchFamily="34" charset="0"/>
              </a:rPr>
              <a:t> target group has high internet usage. Social media and the internet will be used to market the business. Liaising with travel agents will help the business reach international visitors especially after arriving at the airport and when set to leave the country.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10</a:t>
            </a:fld>
            <a:endParaRPr lang="en-GB"/>
          </a:p>
        </p:txBody>
      </p:sp>
    </p:spTree>
    <p:extLst>
      <p:ext uri="{BB962C8B-B14F-4D97-AF65-F5344CB8AC3E}">
        <p14:creationId xmlns:p14="http://schemas.microsoft.com/office/powerpoint/2010/main" val="11556107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latin typeface="Trebuchet MS" panose="020B0603020202020204" pitchFamily="34" charset="0"/>
              </a:rPr>
              <a:t>The business will ensure that there is wide variety</a:t>
            </a:r>
            <a:r>
              <a:rPr lang="en-GB" baseline="0" dirty="0">
                <a:latin typeface="Trebuchet MS" panose="020B0603020202020204" pitchFamily="34" charset="0"/>
              </a:rPr>
              <a:t> in the restaurant so that it can have a wide range of customers. All the products of the businesses, except some soft drinks. Will be prepared in the restaurant. </a:t>
            </a:r>
            <a:r>
              <a:rPr lang="en-GB" sz="1200" dirty="0">
                <a:latin typeface="Trebuchet MS" panose="020B0603020202020204" pitchFamily="34" charset="0"/>
              </a:rPr>
              <a:t>psychological pricing strategy will</a:t>
            </a:r>
            <a:r>
              <a:rPr lang="en-GB" sz="1200" baseline="0" dirty="0">
                <a:latin typeface="Trebuchet MS" panose="020B0603020202020204" pitchFamily="34" charset="0"/>
              </a:rPr>
              <a:t> make products appear cheaper and encourage completing orders (</a:t>
            </a:r>
            <a:r>
              <a:rPr lang="en-GB" sz="1200" dirty="0">
                <a:latin typeface="Trebuchet MS" panose="020B0603020202020204" pitchFamily="34" charset="0"/>
              </a:rPr>
              <a:t>Ali &amp; Anwar, 2021</a:t>
            </a:r>
            <a:r>
              <a:rPr lang="en-GB" sz="1200" baseline="0" dirty="0">
                <a:latin typeface="Trebuchet MS" panose="020B0603020202020204" pitchFamily="34" charset="0"/>
              </a:rPr>
              <a:t>). Bundle pricing </a:t>
            </a:r>
            <a:r>
              <a:rPr lang="en-GB" sz="1200" kern="1200" dirty="0">
                <a:solidFill>
                  <a:schemeClr val="tx1"/>
                </a:solidFill>
                <a:effectLst/>
                <a:latin typeface="+mn-lt"/>
                <a:ea typeface="+mn-ea"/>
                <a:cs typeface="+mn-cs"/>
              </a:rPr>
              <a:t>will encourage customers to buy many items once they visit the restaurant.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11</a:t>
            </a:fld>
            <a:endParaRPr lang="en-GB"/>
          </a:p>
        </p:txBody>
      </p:sp>
    </p:spTree>
    <p:extLst>
      <p:ext uri="{BB962C8B-B14F-4D97-AF65-F5344CB8AC3E}">
        <p14:creationId xmlns:p14="http://schemas.microsoft.com/office/powerpoint/2010/main" val="542772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The</a:t>
            </a:r>
            <a:r>
              <a:rPr lang="en-GB" baseline="0" dirty="0">
                <a:latin typeface="Trebuchet MS" panose="020B0603020202020204" pitchFamily="34" charset="0"/>
              </a:rPr>
              <a:t> website will facilitate online operations. Physical restaurants will be spacious to contain many customers. The company will create several social media accounts to offer cheap and effective marketing. </a:t>
            </a:r>
            <a:r>
              <a:rPr lang="en-GB" sz="1200" kern="1200" dirty="0">
                <a:solidFill>
                  <a:schemeClr val="tx1"/>
                </a:solidFill>
                <a:effectLst/>
                <a:latin typeface="+mn-lt"/>
                <a:ea typeface="+mn-ea"/>
                <a:cs typeface="+mn-cs"/>
              </a:rPr>
              <a:t>The business will liaise with travel companies to bring guests to the restaurant. The website will also be used as a marketing channel.</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12</a:t>
            </a:fld>
            <a:endParaRPr lang="en-GB"/>
          </a:p>
        </p:txBody>
      </p:sp>
    </p:spTree>
    <p:extLst>
      <p:ext uri="{BB962C8B-B14F-4D97-AF65-F5344CB8AC3E}">
        <p14:creationId xmlns:p14="http://schemas.microsoft.com/office/powerpoint/2010/main" val="1252334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Getting</a:t>
            </a:r>
            <a:r>
              <a:rPr lang="en-GB" baseline="0" dirty="0">
                <a:latin typeface="Trebuchet MS" panose="020B0603020202020204" pitchFamily="34" charset="0"/>
              </a:rPr>
              <a:t> funding from bank and owners contribution will ensure that the initial owners remain the owners of the business rather that selling a stake to investors. The business through the finance manager will ensure that the loan is manageable.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13</a:t>
            </a:fld>
            <a:endParaRPr lang="en-GB"/>
          </a:p>
        </p:txBody>
      </p:sp>
    </p:spTree>
    <p:extLst>
      <p:ext uri="{BB962C8B-B14F-4D97-AF65-F5344CB8AC3E}">
        <p14:creationId xmlns:p14="http://schemas.microsoft.com/office/powerpoint/2010/main" val="1503859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0E9C0355-C012-4770-B277-CAC5452C157E}" type="slidenum">
              <a:rPr lang="en-GB" smtClean="0"/>
              <a:t>14</a:t>
            </a:fld>
            <a:endParaRPr lang="en-GB"/>
          </a:p>
        </p:txBody>
      </p:sp>
    </p:spTree>
    <p:extLst>
      <p:ext uri="{BB962C8B-B14F-4D97-AF65-F5344CB8AC3E}">
        <p14:creationId xmlns:p14="http://schemas.microsoft.com/office/powerpoint/2010/main" val="2241723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66B54AE-1C83-4C96-BAFB-2AA8E553E61F}" type="datetimeFigureOut">
              <a:rPr lang="en-GB" smtClean="0"/>
              <a:t>24/02/2023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1922867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6B54AE-1C83-4C96-BAFB-2AA8E553E61F}" type="datetimeFigureOut">
              <a:rPr lang="en-GB" smtClean="0"/>
              <a:t>24/02/2023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729911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6B54AE-1C83-4C96-BAFB-2AA8E553E61F}" type="datetimeFigureOut">
              <a:rPr lang="en-GB" smtClean="0"/>
              <a:t>24/02/2023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4090858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66B54AE-1C83-4C96-BAFB-2AA8E553E61F}" type="datetimeFigureOut">
              <a:rPr lang="en-GB" smtClean="0"/>
              <a:t>24/02/2023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779245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66B54AE-1C83-4C96-BAFB-2AA8E553E61F}" type="datetimeFigureOut">
              <a:rPr lang="en-GB" smtClean="0"/>
              <a:t>24/02/2023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3317140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66B54AE-1C83-4C96-BAFB-2AA8E553E61F}" type="datetimeFigureOut">
              <a:rPr lang="en-GB" smtClean="0"/>
              <a:t>24/02/2023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4235188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6B54AE-1C83-4C96-BAFB-2AA8E553E61F}" type="datetimeFigureOut">
              <a:rPr lang="en-GB" smtClean="0"/>
              <a:t>24/02/2023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106232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6B54AE-1C83-4C96-BAFB-2AA8E553E61F}" type="datetimeFigureOut">
              <a:rPr lang="en-GB" smtClean="0"/>
              <a:t>24/02/2023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623757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6B54AE-1C83-4C96-BAFB-2AA8E553E61F}" type="datetimeFigureOut">
              <a:rPr lang="en-GB" smtClean="0"/>
              <a:t>24/02/2023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684227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6B54AE-1C83-4C96-BAFB-2AA8E553E61F}" type="datetimeFigureOut">
              <a:rPr lang="en-GB" smtClean="0"/>
              <a:t>24/02/2023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4158890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6B54AE-1C83-4C96-BAFB-2AA8E553E61F}" type="datetimeFigureOut">
              <a:rPr lang="en-GB" smtClean="0"/>
              <a:t>24/02/2023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8FCAA4-E506-4914-9155-1B912C0AFD57}" type="slidenum">
              <a:rPr lang="en-GB" smtClean="0"/>
              <a:t>‹#›</a:t>
            </a:fld>
            <a:endParaRPr lang="en-GB"/>
          </a:p>
        </p:txBody>
      </p:sp>
    </p:spTree>
    <p:extLst>
      <p:ext uri="{BB962C8B-B14F-4D97-AF65-F5344CB8AC3E}">
        <p14:creationId xmlns:p14="http://schemas.microsoft.com/office/powerpoint/2010/main" val="4271355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B54AE-1C83-4C96-BAFB-2AA8E553E61F}" type="datetimeFigureOut">
              <a:rPr lang="en-GB" smtClean="0"/>
              <a:t>24/02/2023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FCAA4-E506-4914-9155-1B912C0AFD57}" type="slidenum">
              <a:rPr lang="en-GB" smtClean="0"/>
              <a:t>‹#›</a:t>
            </a:fld>
            <a:endParaRPr lang="en-GB"/>
          </a:p>
        </p:txBody>
      </p:sp>
    </p:spTree>
    <p:extLst>
      <p:ext uri="{BB962C8B-B14F-4D97-AF65-F5344CB8AC3E}">
        <p14:creationId xmlns:p14="http://schemas.microsoft.com/office/powerpoint/2010/main" val="468778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A32E8A-5DB2-4AA4-AA5A-9D6420CF51C9}"/>
              </a:ext>
            </a:extLst>
          </p:cNvPr>
          <p:cNvSpPr txBox="1">
            <a:spLocks/>
          </p:cNvSpPr>
          <p:nvPr/>
        </p:nvSpPr>
        <p:spPr>
          <a:xfrm>
            <a:off x="1732208" y="214671"/>
            <a:ext cx="82296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ltLang="en-US" b="1" dirty="0">
                <a:latin typeface="Trebuchet MS" panose="020B0603020202020204" pitchFamily="34" charset="0"/>
              </a:rPr>
              <a:t>BUSINESS PLAN</a:t>
            </a:r>
          </a:p>
        </p:txBody>
      </p:sp>
      <p:sp>
        <p:nvSpPr>
          <p:cNvPr id="5" name="Subtitle 2">
            <a:extLst>
              <a:ext uri="{FF2B5EF4-FFF2-40B4-BE49-F238E27FC236}">
                <a16:creationId xmlns:a16="http://schemas.microsoft.com/office/drawing/2014/main" id="{DFF9AAD1-A0E4-41E9-85C5-C54A68C04797}"/>
              </a:ext>
            </a:extLst>
          </p:cNvPr>
          <p:cNvSpPr txBox="1">
            <a:spLocks/>
          </p:cNvSpPr>
          <p:nvPr/>
        </p:nvSpPr>
        <p:spPr>
          <a:xfrm>
            <a:off x="1415884" y="1740660"/>
            <a:ext cx="10265254" cy="283577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b="1" dirty="0">
                <a:latin typeface="Trebuchet MS" panose="020B0603020202020204" pitchFamily="34" charset="0"/>
              </a:rPr>
              <a:t>BMSW 4006: Managing Enterprise in the 21st Century</a:t>
            </a:r>
            <a:endParaRPr lang="en-GB" dirty="0">
              <a:latin typeface="Trebuchet MS" panose="020B0603020202020204" pitchFamily="34" charset="0"/>
            </a:endParaRPr>
          </a:p>
          <a:p>
            <a:r>
              <a:rPr lang="en-GB" altLang="en-US" dirty="0">
                <a:latin typeface="Trebuchet MS" panose="020B0603020202020204" pitchFamily="34" charset="0"/>
              </a:rPr>
              <a:t>Name of the Students and ID Numbers</a:t>
            </a:r>
          </a:p>
          <a:p>
            <a:pPr marL="457200" indent="-457200">
              <a:buAutoNum type="arabicPeriod"/>
            </a:pPr>
            <a:r>
              <a:rPr lang="en-GB" altLang="en-US" dirty="0">
                <a:latin typeface="Trebuchet MS" panose="020B0603020202020204" pitchFamily="34" charset="0"/>
              </a:rPr>
              <a:t>Ionut Rotaru</a:t>
            </a:r>
          </a:p>
          <a:p>
            <a:r>
              <a:rPr lang="en-GB" altLang="en-US" dirty="0">
                <a:latin typeface="Trebuchet MS" panose="020B0603020202020204" pitchFamily="34" charset="0"/>
              </a:rPr>
              <a:t>Lecturer  Name: </a:t>
            </a:r>
            <a:r>
              <a:rPr lang="en-GB" altLang="en-US" dirty="0" err="1">
                <a:latin typeface="Trebuchet MS" panose="020B0603020202020204" pitchFamily="34" charset="0"/>
              </a:rPr>
              <a:t>Zhaida</a:t>
            </a:r>
            <a:r>
              <a:rPr lang="en-GB" altLang="en-US" dirty="0">
                <a:latin typeface="Trebuchet MS" panose="020B0603020202020204" pitchFamily="34" charset="0"/>
              </a:rPr>
              <a:t> Khan</a:t>
            </a:r>
          </a:p>
          <a:p>
            <a:r>
              <a:rPr lang="en-GB" altLang="en-US" dirty="0" err="1">
                <a:latin typeface="Trebuchet MS" panose="020B0603020202020204" pitchFamily="34" charset="0"/>
              </a:rPr>
              <a:t>Restcon</a:t>
            </a:r>
            <a:r>
              <a:rPr lang="en-GB" altLang="en-US" dirty="0">
                <a:latin typeface="Trebuchet MS" panose="020B0603020202020204" pitchFamily="34" charset="0"/>
              </a:rPr>
              <a:t> Restaurants Ltd: Restaurant Industry</a:t>
            </a:r>
          </a:p>
          <a:p>
            <a:endParaRPr lang="en-GB" altLang="en-US" dirty="0">
              <a:latin typeface="Trebuchet MS" panose="020B0603020202020204" pitchFamily="34" charset="0"/>
            </a:endParaRPr>
          </a:p>
          <a:p>
            <a:endParaRPr lang="en-GB" altLang="en-US" dirty="0">
              <a:latin typeface="Trebuchet MS" panose="020B0603020202020204" pitchFamily="34" charset="0"/>
            </a:endParaRPr>
          </a:p>
        </p:txBody>
      </p:sp>
    </p:spTree>
    <p:extLst>
      <p:ext uri="{BB962C8B-B14F-4D97-AF65-F5344CB8AC3E}">
        <p14:creationId xmlns:p14="http://schemas.microsoft.com/office/powerpoint/2010/main" val="1823458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Introduction</a:t>
            </a:r>
          </a:p>
        </p:txBody>
      </p:sp>
      <p:sp>
        <p:nvSpPr>
          <p:cNvPr id="3" name="Content Placeholder 2"/>
          <p:cNvSpPr>
            <a:spLocks noGrp="1"/>
          </p:cNvSpPr>
          <p:nvPr>
            <p:ph idx="1"/>
          </p:nvPr>
        </p:nvSpPr>
        <p:spPr>
          <a:xfrm>
            <a:off x="4985658" y="1690688"/>
            <a:ext cx="6999514" cy="4351338"/>
          </a:xfrm>
        </p:spPr>
        <p:txBody>
          <a:bodyPr>
            <a:normAutofit/>
          </a:bodyPr>
          <a:lstStyle/>
          <a:p>
            <a:pPr algn="just">
              <a:buClr>
                <a:srgbClr val="00B0F0"/>
              </a:buClr>
              <a:buFont typeface="Wingdings" panose="05000000000000000000" pitchFamily="2" charset="2"/>
              <a:buChar char="§"/>
            </a:pPr>
            <a:r>
              <a:rPr lang="en-GB" sz="2400" dirty="0">
                <a:latin typeface="Trebuchet MS" panose="020B0603020202020204" pitchFamily="34" charset="0"/>
              </a:rPr>
              <a:t>This presentation gives an overview of a planned restaurant business called </a:t>
            </a:r>
            <a:r>
              <a:rPr lang="en-GB" altLang="en-US" sz="2400" dirty="0" err="1">
                <a:latin typeface="Trebuchet MS" panose="020B0603020202020204" pitchFamily="34" charset="0"/>
              </a:rPr>
              <a:t>Restcon</a:t>
            </a:r>
            <a:r>
              <a:rPr lang="en-GB" sz="2400" dirty="0">
                <a:latin typeface="Trebuchet MS" panose="020B0603020202020204" pitchFamily="34" charset="0"/>
              </a:rPr>
              <a:t>.</a:t>
            </a:r>
          </a:p>
          <a:p>
            <a:pPr algn="just">
              <a:buClr>
                <a:srgbClr val="00B0F0"/>
              </a:buClr>
              <a:buFont typeface="Wingdings" panose="05000000000000000000" pitchFamily="2" charset="2"/>
              <a:buChar char="§"/>
            </a:pPr>
            <a:r>
              <a:rPr lang="en-GB" sz="2400" dirty="0">
                <a:latin typeface="Trebuchet MS" panose="020B0603020202020204" pitchFamily="34" charset="0"/>
              </a:rPr>
              <a:t>The business will be founded and owned by three people.</a:t>
            </a:r>
          </a:p>
          <a:p>
            <a:pPr algn="just">
              <a:buClr>
                <a:srgbClr val="00B0F0"/>
              </a:buClr>
              <a:buFont typeface="Wingdings" panose="05000000000000000000" pitchFamily="2" charset="2"/>
              <a:buChar char="§"/>
            </a:pPr>
            <a:r>
              <a:rPr lang="en-GB" sz="2400" dirty="0">
                <a:latin typeface="Trebuchet MS" panose="020B0603020202020204" pitchFamily="34" charset="0"/>
              </a:rPr>
              <a:t>Each owner is an expert in various aspects of the business.</a:t>
            </a:r>
          </a:p>
          <a:p>
            <a:pPr algn="just">
              <a:buClr>
                <a:srgbClr val="00B0F0"/>
              </a:buClr>
              <a:buFont typeface="Wingdings" panose="05000000000000000000" pitchFamily="2" charset="2"/>
              <a:buChar char="§"/>
            </a:pPr>
            <a:r>
              <a:rPr lang="en-GB" sz="2400" dirty="0">
                <a:latin typeface="Trebuchet MS" panose="020B0603020202020204" pitchFamily="34" charset="0"/>
              </a:rPr>
              <a:t>I will be the CEO and I hold a degree in business management with a key focus on enterprise management.</a:t>
            </a:r>
          </a:p>
          <a:p>
            <a:pPr algn="just">
              <a:buClr>
                <a:srgbClr val="00B0F0"/>
              </a:buClr>
              <a:buFont typeface="Wingdings" panose="05000000000000000000" pitchFamily="2" charset="2"/>
              <a:buChar char="§"/>
            </a:pPr>
            <a:r>
              <a:rPr lang="en-GB" sz="2400" dirty="0">
                <a:latin typeface="Trebuchet MS" panose="020B0603020202020204" pitchFamily="34" charset="0"/>
              </a:rPr>
              <a:t>The other two owner are experts in marketing and financial management respectively.</a:t>
            </a:r>
          </a:p>
        </p:txBody>
      </p:sp>
      <p:pic>
        <p:nvPicPr>
          <p:cNvPr id="4" name="Picture 3"/>
          <p:cNvPicPr>
            <a:picLocks noChangeAspect="1"/>
          </p:cNvPicPr>
          <p:nvPr/>
        </p:nvPicPr>
        <p:blipFill>
          <a:blip r:embed="rId3"/>
          <a:stretch>
            <a:fillRect/>
          </a:stretch>
        </p:blipFill>
        <p:spPr>
          <a:xfrm>
            <a:off x="0" y="1981200"/>
            <a:ext cx="4911392" cy="3276600"/>
          </a:xfrm>
          <a:prstGeom prst="rect">
            <a:avLst/>
          </a:prstGeom>
        </p:spPr>
      </p:pic>
    </p:spTree>
    <p:extLst>
      <p:ext uri="{BB962C8B-B14F-4D97-AF65-F5344CB8AC3E}">
        <p14:creationId xmlns:p14="http://schemas.microsoft.com/office/powerpoint/2010/main" val="441196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Overview of the Business Idea</a:t>
            </a:r>
          </a:p>
        </p:txBody>
      </p:sp>
      <p:sp>
        <p:nvSpPr>
          <p:cNvPr id="3" name="Content Placeholder 2"/>
          <p:cNvSpPr>
            <a:spLocks noGrp="1"/>
          </p:cNvSpPr>
          <p:nvPr>
            <p:ph idx="1"/>
          </p:nvPr>
        </p:nvSpPr>
        <p:spPr>
          <a:xfrm>
            <a:off x="287930" y="1690688"/>
            <a:ext cx="6905350" cy="4351338"/>
          </a:xfrm>
        </p:spPr>
        <p:txBody>
          <a:bodyPr>
            <a:normAutofit/>
          </a:bodyPr>
          <a:lstStyle/>
          <a:p>
            <a:pPr>
              <a:buClr>
                <a:srgbClr val="00B0F0"/>
              </a:buClr>
              <a:buFont typeface="Wingdings" panose="05000000000000000000" pitchFamily="2" charset="2"/>
              <a:buChar char="§"/>
            </a:pPr>
            <a:r>
              <a:rPr lang="en-GB" altLang="en-US" sz="2400" dirty="0" err="1">
                <a:latin typeface="Trebuchet MS" panose="020B0603020202020204" pitchFamily="34" charset="0"/>
              </a:rPr>
              <a:t>Restcon</a:t>
            </a:r>
            <a:r>
              <a:rPr lang="en-GB" altLang="en-US" sz="2400" dirty="0">
                <a:latin typeface="Trebuchet MS" panose="020B0603020202020204" pitchFamily="34" charset="0"/>
              </a:rPr>
              <a:t> restaurants Ltd will be a restaurant chain business that will be established in London and later expand to other UK cities and towns.</a:t>
            </a:r>
          </a:p>
          <a:p>
            <a:pPr>
              <a:buClr>
                <a:srgbClr val="00B0F0"/>
              </a:buClr>
              <a:buFont typeface="Wingdings" panose="05000000000000000000" pitchFamily="2" charset="2"/>
              <a:buChar char="§"/>
            </a:pPr>
            <a:r>
              <a:rPr lang="en-GB" sz="2400" dirty="0">
                <a:latin typeface="Trebuchet MS" panose="020B0603020202020204" pitchFamily="34" charset="0"/>
              </a:rPr>
              <a:t>The business will be established by renting spacious rooms in East London and another room near London Heathrow Airport. </a:t>
            </a:r>
          </a:p>
          <a:p>
            <a:pPr>
              <a:buClr>
                <a:srgbClr val="00B0F0"/>
              </a:buClr>
              <a:buFont typeface="Wingdings" panose="05000000000000000000" pitchFamily="2" charset="2"/>
              <a:buChar char="§"/>
            </a:pPr>
            <a:r>
              <a:rPr lang="en-GB" sz="2400" dirty="0">
                <a:latin typeface="Trebuchet MS" panose="020B0603020202020204" pitchFamily="34" charset="0"/>
              </a:rPr>
              <a:t>The business will have two operative locations: physical restaurants and a website where food orders will be made.</a:t>
            </a:r>
          </a:p>
        </p:txBody>
      </p:sp>
      <p:pic>
        <p:nvPicPr>
          <p:cNvPr id="5" name="Picture 4"/>
          <p:cNvPicPr>
            <a:picLocks noChangeAspect="1"/>
          </p:cNvPicPr>
          <p:nvPr/>
        </p:nvPicPr>
        <p:blipFill>
          <a:blip r:embed="rId3"/>
          <a:stretch>
            <a:fillRect/>
          </a:stretch>
        </p:blipFill>
        <p:spPr>
          <a:xfrm>
            <a:off x="7530190" y="4323037"/>
            <a:ext cx="4373880" cy="2008549"/>
          </a:xfrm>
          <a:prstGeom prst="rect">
            <a:avLst/>
          </a:prstGeom>
        </p:spPr>
      </p:pic>
      <p:pic>
        <p:nvPicPr>
          <p:cNvPr id="6" name="Picture 5"/>
          <p:cNvPicPr>
            <a:picLocks noChangeAspect="1"/>
          </p:cNvPicPr>
          <p:nvPr/>
        </p:nvPicPr>
        <p:blipFill>
          <a:blip r:embed="rId4"/>
          <a:stretch>
            <a:fillRect/>
          </a:stretch>
        </p:blipFill>
        <p:spPr>
          <a:xfrm>
            <a:off x="7315200" y="1426804"/>
            <a:ext cx="4588870" cy="3063042"/>
          </a:xfrm>
          <a:prstGeom prst="rect">
            <a:avLst/>
          </a:prstGeom>
        </p:spPr>
      </p:pic>
    </p:spTree>
    <p:extLst>
      <p:ext uri="{BB962C8B-B14F-4D97-AF65-F5344CB8AC3E}">
        <p14:creationId xmlns:p14="http://schemas.microsoft.com/office/powerpoint/2010/main" val="3039127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Products</a:t>
            </a:r>
          </a:p>
        </p:txBody>
      </p:sp>
      <p:sp>
        <p:nvSpPr>
          <p:cNvPr id="3" name="Content Placeholder 2"/>
          <p:cNvSpPr>
            <a:spLocks noGrp="1"/>
          </p:cNvSpPr>
          <p:nvPr>
            <p:ph idx="1"/>
          </p:nvPr>
        </p:nvSpPr>
        <p:spPr>
          <a:xfrm>
            <a:off x="391886" y="1825625"/>
            <a:ext cx="10961914" cy="4749346"/>
          </a:xfrm>
        </p:spPr>
        <p:txBody>
          <a:bodyPr>
            <a:normAutofit/>
          </a:bodyPr>
          <a:lstStyle/>
          <a:p>
            <a:pPr>
              <a:buClr>
                <a:srgbClr val="00B0F0"/>
              </a:buClr>
              <a:buFont typeface="Wingdings" panose="05000000000000000000" pitchFamily="2" charset="2"/>
              <a:buChar char="§"/>
            </a:pPr>
            <a:r>
              <a:rPr lang="en-GB" sz="2400" dirty="0">
                <a:latin typeface="Trebuchet MS" panose="020B0603020202020204" pitchFamily="34" charset="0"/>
              </a:rPr>
              <a:t>The business will be selling meals, coffee, pizza, snacks, soft drinks, and sandwiches.</a:t>
            </a:r>
          </a:p>
          <a:p>
            <a:pPr>
              <a:buClr>
                <a:srgbClr val="00B0F0"/>
              </a:buClr>
              <a:buFont typeface="Wingdings" panose="05000000000000000000" pitchFamily="2" charset="2"/>
              <a:buChar char="§"/>
            </a:pPr>
            <a:endParaRPr lang="en-GB" sz="2400" dirty="0">
              <a:latin typeface="Trebuchet MS" panose="020B0603020202020204" pitchFamily="34" charset="0"/>
            </a:endParaRPr>
          </a:p>
        </p:txBody>
      </p:sp>
      <p:pic>
        <p:nvPicPr>
          <p:cNvPr id="4" name="Picture 3"/>
          <p:cNvPicPr>
            <a:picLocks noChangeAspect="1"/>
          </p:cNvPicPr>
          <p:nvPr/>
        </p:nvPicPr>
        <p:blipFill>
          <a:blip r:embed="rId3"/>
          <a:stretch>
            <a:fillRect/>
          </a:stretch>
        </p:blipFill>
        <p:spPr>
          <a:xfrm>
            <a:off x="838200" y="2764972"/>
            <a:ext cx="2841171" cy="1566287"/>
          </a:xfrm>
          <a:prstGeom prst="rect">
            <a:avLst/>
          </a:prstGeom>
        </p:spPr>
      </p:pic>
      <p:pic>
        <p:nvPicPr>
          <p:cNvPr id="5" name="Picture 4"/>
          <p:cNvPicPr>
            <a:picLocks noChangeAspect="1"/>
          </p:cNvPicPr>
          <p:nvPr/>
        </p:nvPicPr>
        <p:blipFill>
          <a:blip r:embed="rId4"/>
          <a:stretch>
            <a:fillRect/>
          </a:stretch>
        </p:blipFill>
        <p:spPr>
          <a:xfrm>
            <a:off x="990601" y="4953000"/>
            <a:ext cx="1621971" cy="1621971"/>
          </a:xfrm>
          <a:prstGeom prst="rect">
            <a:avLst/>
          </a:prstGeom>
        </p:spPr>
      </p:pic>
      <p:pic>
        <p:nvPicPr>
          <p:cNvPr id="6" name="Picture 5"/>
          <p:cNvPicPr>
            <a:picLocks noChangeAspect="1"/>
          </p:cNvPicPr>
          <p:nvPr/>
        </p:nvPicPr>
        <p:blipFill>
          <a:blip r:embed="rId5"/>
          <a:stretch>
            <a:fillRect/>
          </a:stretch>
        </p:blipFill>
        <p:spPr>
          <a:xfrm>
            <a:off x="4484823" y="2628899"/>
            <a:ext cx="3039927" cy="1702359"/>
          </a:xfrm>
          <a:prstGeom prst="rect">
            <a:avLst/>
          </a:prstGeom>
        </p:spPr>
      </p:pic>
      <p:pic>
        <p:nvPicPr>
          <p:cNvPr id="7" name="Picture 6"/>
          <p:cNvPicPr>
            <a:picLocks noChangeAspect="1"/>
          </p:cNvPicPr>
          <p:nvPr/>
        </p:nvPicPr>
        <p:blipFill>
          <a:blip r:embed="rId6"/>
          <a:stretch>
            <a:fillRect/>
          </a:stretch>
        </p:blipFill>
        <p:spPr>
          <a:xfrm>
            <a:off x="9106150" y="2628899"/>
            <a:ext cx="3085850" cy="3085850"/>
          </a:xfrm>
          <a:prstGeom prst="rect">
            <a:avLst/>
          </a:prstGeom>
        </p:spPr>
      </p:pic>
      <p:pic>
        <p:nvPicPr>
          <p:cNvPr id="8" name="Picture 7"/>
          <p:cNvPicPr>
            <a:picLocks noChangeAspect="1"/>
          </p:cNvPicPr>
          <p:nvPr/>
        </p:nvPicPr>
        <p:blipFill>
          <a:blip r:embed="rId7"/>
          <a:stretch>
            <a:fillRect/>
          </a:stretch>
        </p:blipFill>
        <p:spPr>
          <a:xfrm>
            <a:off x="4667250" y="4963885"/>
            <a:ext cx="2857500" cy="1600200"/>
          </a:xfrm>
          <a:prstGeom prst="rect">
            <a:avLst/>
          </a:prstGeom>
        </p:spPr>
      </p:pic>
      <p:sp>
        <p:nvSpPr>
          <p:cNvPr id="9" name="Rectangle 8"/>
          <p:cNvSpPr/>
          <p:nvPr/>
        </p:nvSpPr>
        <p:spPr>
          <a:xfrm>
            <a:off x="9030960" y="6283628"/>
            <a:ext cx="2921555" cy="369332"/>
          </a:xfrm>
          <a:prstGeom prst="rect">
            <a:avLst/>
          </a:prstGeom>
        </p:spPr>
        <p:txBody>
          <a:bodyPr wrap="square">
            <a:spAutoFit/>
          </a:bodyPr>
          <a:lstStyle/>
          <a:p>
            <a:pPr algn="r"/>
            <a:r>
              <a:rPr lang="en-GB" dirty="0">
                <a:latin typeface="Trebuchet MS" panose="020B0603020202020204" pitchFamily="34" charset="0"/>
              </a:rPr>
              <a:t>Source: Hi5mart, 2023)</a:t>
            </a:r>
            <a:endParaRPr lang="en-GB" dirty="0"/>
          </a:p>
        </p:txBody>
      </p:sp>
    </p:spTree>
    <p:extLst>
      <p:ext uri="{BB962C8B-B14F-4D97-AF65-F5344CB8AC3E}">
        <p14:creationId xmlns:p14="http://schemas.microsoft.com/office/powerpoint/2010/main" val="1462160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Legal Format</a:t>
            </a:r>
          </a:p>
        </p:txBody>
      </p:sp>
      <p:sp>
        <p:nvSpPr>
          <p:cNvPr id="3" name="Content Placeholder 2"/>
          <p:cNvSpPr>
            <a:spLocks noGrp="1"/>
          </p:cNvSpPr>
          <p:nvPr>
            <p:ph idx="1"/>
          </p:nvPr>
        </p:nvSpPr>
        <p:spPr>
          <a:xfrm>
            <a:off x="838200" y="1825625"/>
            <a:ext cx="7478486" cy="4351338"/>
          </a:xfrm>
        </p:spPr>
        <p:txBody>
          <a:bodyPr>
            <a:normAutofit/>
          </a:bodyPr>
          <a:lstStyle/>
          <a:p>
            <a:pPr>
              <a:buClr>
                <a:srgbClr val="00B0F0"/>
              </a:buClr>
              <a:buFont typeface="Wingdings" panose="05000000000000000000" pitchFamily="2" charset="2"/>
              <a:buChar char="§"/>
            </a:pPr>
            <a:r>
              <a:rPr lang="en-GB" sz="2400" dirty="0" err="1">
                <a:latin typeface="Trebuchet MS" panose="020B0603020202020204" pitchFamily="34" charset="0"/>
              </a:rPr>
              <a:t>Restcon</a:t>
            </a:r>
            <a:r>
              <a:rPr lang="en-GB" sz="2400" dirty="0">
                <a:latin typeface="Trebuchet MS" panose="020B0603020202020204" pitchFamily="34" charset="0"/>
              </a:rPr>
              <a:t> will be registered as a limited liability company.</a:t>
            </a:r>
          </a:p>
          <a:p>
            <a:pPr>
              <a:buClr>
                <a:srgbClr val="00B0F0"/>
              </a:buClr>
              <a:buFont typeface="Wingdings" panose="05000000000000000000" pitchFamily="2" charset="2"/>
              <a:buChar char="§"/>
            </a:pPr>
            <a:r>
              <a:rPr lang="en-GB" sz="2400" dirty="0">
                <a:latin typeface="Trebuchet MS" panose="020B0603020202020204" pitchFamily="34" charset="0"/>
              </a:rPr>
              <a:t>This legal format will be chosen to make the business a separate legal entity from owners.</a:t>
            </a:r>
          </a:p>
          <a:p>
            <a:pPr>
              <a:buClr>
                <a:srgbClr val="00B0F0"/>
              </a:buClr>
              <a:buFont typeface="Wingdings" panose="05000000000000000000" pitchFamily="2" charset="2"/>
              <a:buChar char="§"/>
            </a:pPr>
            <a:r>
              <a:rPr lang="en-GB" sz="2400" dirty="0">
                <a:latin typeface="Trebuchet MS" panose="020B0603020202020204" pitchFamily="34" charset="0"/>
              </a:rPr>
              <a:t>The owners of the business will be its directors.</a:t>
            </a:r>
          </a:p>
        </p:txBody>
      </p:sp>
      <p:pic>
        <p:nvPicPr>
          <p:cNvPr id="4" name="Picture 3"/>
          <p:cNvPicPr>
            <a:picLocks noChangeAspect="1"/>
          </p:cNvPicPr>
          <p:nvPr/>
        </p:nvPicPr>
        <p:blipFill>
          <a:blip r:embed="rId3"/>
          <a:stretch>
            <a:fillRect/>
          </a:stretch>
        </p:blipFill>
        <p:spPr>
          <a:xfrm>
            <a:off x="8294604" y="1825624"/>
            <a:ext cx="3538167" cy="2354489"/>
          </a:xfrm>
          <a:prstGeom prst="rect">
            <a:avLst/>
          </a:prstGeom>
        </p:spPr>
      </p:pic>
      <p:sp>
        <p:nvSpPr>
          <p:cNvPr id="5" name="TextBox 4"/>
          <p:cNvSpPr txBox="1"/>
          <p:nvPr/>
        </p:nvSpPr>
        <p:spPr>
          <a:xfrm>
            <a:off x="9403080" y="4343400"/>
            <a:ext cx="2429691" cy="369332"/>
          </a:xfrm>
          <a:prstGeom prst="rect">
            <a:avLst/>
          </a:prstGeom>
          <a:noFill/>
        </p:spPr>
        <p:txBody>
          <a:bodyPr wrap="square" rtlCol="0">
            <a:spAutoFit/>
          </a:bodyPr>
          <a:lstStyle/>
          <a:p>
            <a:pPr algn="ctr"/>
            <a:r>
              <a:rPr lang="en-GB" dirty="0"/>
              <a:t>source: (Singh, 2023)</a:t>
            </a:r>
          </a:p>
        </p:txBody>
      </p:sp>
    </p:spTree>
    <p:extLst>
      <p:ext uri="{BB962C8B-B14F-4D97-AF65-F5344CB8AC3E}">
        <p14:creationId xmlns:p14="http://schemas.microsoft.com/office/powerpoint/2010/main" val="316846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Management</a:t>
            </a:r>
          </a:p>
        </p:txBody>
      </p:sp>
      <p:sp>
        <p:nvSpPr>
          <p:cNvPr id="3" name="Content Placeholder 2"/>
          <p:cNvSpPr>
            <a:spLocks noGrp="1"/>
          </p:cNvSpPr>
          <p:nvPr>
            <p:ph idx="1"/>
          </p:nvPr>
        </p:nvSpPr>
        <p:spPr>
          <a:xfrm>
            <a:off x="3548742" y="1825625"/>
            <a:ext cx="7805057" cy="4351338"/>
          </a:xfrm>
        </p:spPr>
        <p:txBody>
          <a:bodyPr>
            <a:normAutofit/>
          </a:bodyPr>
          <a:lstStyle/>
          <a:p>
            <a:pPr>
              <a:buClr>
                <a:srgbClr val="00B0F0"/>
              </a:buClr>
              <a:buFont typeface="Wingdings" panose="05000000000000000000" pitchFamily="2" charset="2"/>
              <a:buChar char="§"/>
            </a:pPr>
            <a:r>
              <a:rPr lang="en-GB" sz="2400" dirty="0">
                <a:latin typeface="Trebuchet MS" panose="020B0603020202020204" pitchFamily="34" charset="0"/>
              </a:rPr>
              <a:t>The company will be headed by a CEO.</a:t>
            </a:r>
          </a:p>
          <a:p>
            <a:pPr>
              <a:buClr>
                <a:srgbClr val="00B0F0"/>
              </a:buClr>
              <a:buFont typeface="Wingdings" panose="05000000000000000000" pitchFamily="2" charset="2"/>
              <a:buChar char="§"/>
            </a:pPr>
            <a:r>
              <a:rPr lang="en-GB" sz="2400" dirty="0">
                <a:latin typeface="Trebuchet MS" panose="020B0603020202020204" pitchFamily="34" charset="0"/>
              </a:rPr>
              <a:t>The CEO will also be in charge of the company’s operations.</a:t>
            </a:r>
          </a:p>
          <a:p>
            <a:pPr>
              <a:buClr>
                <a:srgbClr val="00B0F0"/>
              </a:buClr>
              <a:buFont typeface="Wingdings" panose="05000000000000000000" pitchFamily="2" charset="2"/>
              <a:buChar char="§"/>
            </a:pPr>
            <a:r>
              <a:rPr lang="en-GB" sz="2400" dirty="0">
                <a:latin typeface="Trebuchet MS" panose="020B0603020202020204" pitchFamily="34" charset="0"/>
              </a:rPr>
              <a:t>One of the owner will be the finance manager and also be in charge of human resources management.</a:t>
            </a:r>
          </a:p>
          <a:p>
            <a:pPr>
              <a:buClr>
                <a:srgbClr val="00B0F0"/>
              </a:buClr>
              <a:buFont typeface="Wingdings" panose="05000000000000000000" pitchFamily="2" charset="2"/>
              <a:buChar char="§"/>
            </a:pPr>
            <a:r>
              <a:rPr lang="en-GB" sz="2400" dirty="0">
                <a:latin typeface="Trebuchet MS" panose="020B0603020202020204" pitchFamily="34" charset="0"/>
              </a:rPr>
              <a:t>The other owner will be the marketing manager.</a:t>
            </a:r>
          </a:p>
          <a:p>
            <a:pPr>
              <a:buClr>
                <a:srgbClr val="00B0F0"/>
              </a:buClr>
              <a:buFont typeface="Wingdings" panose="05000000000000000000" pitchFamily="2" charset="2"/>
              <a:buChar char="§"/>
            </a:pPr>
            <a:r>
              <a:rPr lang="en-GB" sz="2400" dirty="0">
                <a:latin typeface="Trebuchet MS" panose="020B0603020202020204" pitchFamily="34" charset="0"/>
              </a:rPr>
              <a:t>The company will hire two restaurant managers.</a:t>
            </a:r>
          </a:p>
        </p:txBody>
      </p:sp>
      <p:pic>
        <p:nvPicPr>
          <p:cNvPr id="4" name="Picture 3"/>
          <p:cNvPicPr>
            <a:picLocks noChangeAspect="1"/>
          </p:cNvPicPr>
          <p:nvPr/>
        </p:nvPicPr>
        <p:blipFill>
          <a:blip r:embed="rId3"/>
          <a:stretch>
            <a:fillRect/>
          </a:stretch>
        </p:blipFill>
        <p:spPr>
          <a:xfrm>
            <a:off x="489176" y="1690688"/>
            <a:ext cx="2918215" cy="2119312"/>
          </a:xfrm>
          <a:prstGeom prst="rect">
            <a:avLst/>
          </a:prstGeom>
        </p:spPr>
      </p:pic>
    </p:spTree>
    <p:extLst>
      <p:ext uri="{BB962C8B-B14F-4D97-AF65-F5344CB8AC3E}">
        <p14:creationId xmlns:p14="http://schemas.microsoft.com/office/powerpoint/2010/main" val="167102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Management</a:t>
            </a:r>
          </a:p>
        </p:txBody>
      </p:sp>
      <p:sp>
        <p:nvSpPr>
          <p:cNvPr id="3" name="Content Placeholder 2"/>
          <p:cNvSpPr>
            <a:spLocks noGrp="1"/>
          </p:cNvSpPr>
          <p:nvPr>
            <p:ph idx="1"/>
          </p:nvPr>
        </p:nvSpPr>
        <p:spPr>
          <a:xfrm>
            <a:off x="4484914" y="1690688"/>
            <a:ext cx="7108371" cy="4351338"/>
          </a:xfrm>
        </p:spPr>
        <p:txBody>
          <a:bodyPr>
            <a:normAutofit/>
          </a:bodyPr>
          <a:lstStyle/>
          <a:p>
            <a:pPr>
              <a:buClr>
                <a:srgbClr val="00B0F0"/>
              </a:buClr>
              <a:buFont typeface="Wingdings" panose="05000000000000000000" pitchFamily="2" charset="2"/>
              <a:buChar char="§"/>
            </a:pPr>
            <a:r>
              <a:rPr lang="en-GB" sz="2400" dirty="0">
                <a:latin typeface="Trebuchet MS" panose="020B0603020202020204" pitchFamily="34" charset="0"/>
              </a:rPr>
              <a:t>The management team has high expertise in managing enterprises.</a:t>
            </a:r>
          </a:p>
          <a:p>
            <a:pPr>
              <a:buClr>
                <a:srgbClr val="00B0F0"/>
              </a:buClr>
              <a:buFont typeface="Wingdings" panose="05000000000000000000" pitchFamily="2" charset="2"/>
              <a:buChar char="§"/>
            </a:pPr>
            <a:r>
              <a:rPr lang="en-GB" sz="2400" dirty="0">
                <a:latin typeface="Trebuchet MS" panose="020B0603020202020204" pitchFamily="34" charset="0"/>
              </a:rPr>
              <a:t>The CEO has been running a sole trade restaurant business and has a degree in business management.</a:t>
            </a:r>
          </a:p>
          <a:p>
            <a:pPr>
              <a:buClr>
                <a:srgbClr val="00B0F0"/>
              </a:buClr>
              <a:buFont typeface="Wingdings" panose="05000000000000000000" pitchFamily="2" charset="2"/>
              <a:buChar char="§"/>
            </a:pPr>
            <a:r>
              <a:rPr lang="en-GB" sz="2400" dirty="0">
                <a:latin typeface="Trebuchet MS" panose="020B0603020202020204" pitchFamily="34" charset="0"/>
              </a:rPr>
              <a:t>The marketing direct has a degree in marketing.</a:t>
            </a:r>
          </a:p>
          <a:p>
            <a:pPr>
              <a:buClr>
                <a:srgbClr val="00B0F0"/>
              </a:buClr>
              <a:buFont typeface="Wingdings" panose="05000000000000000000" pitchFamily="2" charset="2"/>
              <a:buChar char="§"/>
            </a:pPr>
            <a:r>
              <a:rPr lang="en-GB" sz="2400" dirty="0">
                <a:latin typeface="Trebuchet MS" panose="020B0603020202020204" pitchFamily="34" charset="0"/>
              </a:rPr>
              <a:t>The other owner has a degree in finance.</a:t>
            </a:r>
          </a:p>
          <a:p>
            <a:pPr>
              <a:buClr>
                <a:srgbClr val="00B0F0"/>
              </a:buClr>
              <a:buFont typeface="Wingdings" panose="05000000000000000000" pitchFamily="2" charset="2"/>
              <a:buChar char="§"/>
            </a:pPr>
            <a:endParaRPr lang="en-GB" sz="2400" dirty="0">
              <a:latin typeface="Trebuchet MS" panose="020B0603020202020204" pitchFamily="34" charset="0"/>
            </a:endParaRPr>
          </a:p>
        </p:txBody>
      </p:sp>
      <p:pic>
        <p:nvPicPr>
          <p:cNvPr id="4" name="Picture 3"/>
          <p:cNvPicPr>
            <a:picLocks noChangeAspect="1"/>
          </p:cNvPicPr>
          <p:nvPr/>
        </p:nvPicPr>
        <p:blipFill>
          <a:blip r:embed="rId3"/>
          <a:stretch>
            <a:fillRect/>
          </a:stretch>
        </p:blipFill>
        <p:spPr>
          <a:xfrm>
            <a:off x="489176" y="1690688"/>
            <a:ext cx="3494995" cy="2538190"/>
          </a:xfrm>
          <a:prstGeom prst="rect">
            <a:avLst/>
          </a:prstGeom>
        </p:spPr>
      </p:pic>
    </p:spTree>
    <p:extLst>
      <p:ext uri="{BB962C8B-B14F-4D97-AF65-F5344CB8AC3E}">
        <p14:creationId xmlns:p14="http://schemas.microsoft.com/office/powerpoint/2010/main" val="1817580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SWOT Analysis</a:t>
            </a:r>
          </a:p>
        </p:txBody>
      </p:sp>
      <p:sp>
        <p:nvSpPr>
          <p:cNvPr id="3" name="Content Placeholder 2"/>
          <p:cNvSpPr>
            <a:spLocks noGrp="1"/>
          </p:cNvSpPr>
          <p:nvPr>
            <p:ph idx="1"/>
          </p:nvPr>
        </p:nvSpPr>
        <p:spPr>
          <a:xfrm>
            <a:off x="0" y="1690689"/>
            <a:ext cx="6278880" cy="1997392"/>
          </a:xfrm>
          <a:solidFill>
            <a:schemeClr val="bg2">
              <a:lumMod val="90000"/>
            </a:schemeClr>
          </a:solidFill>
        </p:spPr>
        <p:txBody>
          <a:bodyPr>
            <a:normAutofit/>
          </a:bodyPr>
          <a:lstStyle/>
          <a:p>
            <a:pPr>
              <a:buClr>
                <a:srgbClr val="00B0F0"/>
              </a:buClr>
              <a:buFont typeface="Wingdings" panose="05000000000000000000" pitchFamily="2" charset="2"/>
              <a:buChar char="§"/>
            </a:pPr>
            <a:r>
              <a:rPr lang="en-GB" sz="2400" dirty="0">
                <a:latin typeface="Trebuchet MS" panose="020B0603020202020204" pitchFamily="34" charset="0"/>
              </a:rPr>
              <a:t>Good customer service</a:t>
            </a:r>
          </a:p>
          <a:p>
            <a:pPr>
              <a:buClr>
                <a:srgbClr val="00B0F0"/>
              </a:buClr>
              <a:buFont typeface="Wingdings" panose="05000000000000000000" pitchFamily="2" charset="2"/>
              <a:buChar char="§"/>
            </a:pPr>
            <a:r>
              <a:rPr lang="en-GB" sz="2400" dirty="0">
                <a:latin typeface="Trebuchet MS" panose="020B0603020202020204" pitchFamily="34" charset="0"/>
              </a:rPr>
              <a:t>Strategic Location</a:t>
            </a:r>
          </a:p>
        </p:txBody>
      </p:sp>
      <p:sp>
        <p:nvSpPr>
          <p:cNvPr id="5" name="Content Placeholder 2"/>
          <p:cNvSpPr txBox="1">
            <a:spLocks/>
          </p:cNvSpPr>
          <p:nvPr/>
        </p:nvSpPr>
        <p:spPr>
          <a:xfrm>
            <a:off x="6461760" y="1690688"/>
            <a:ext cx="5730240" cy="1997393"/>
          </a:xfrm>
          <a:prstGeom prst="rect">
            <a:avLst/>
          </a:prstGeom>
          <a:solidFill>
            <a:srgbClr val="FF00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00B0F0"/>
              </a:buClr>
              <a:buFont typeface="Wingdings" panose="05000000000000000000" pitchFamily="2" charset="2"/>
              <a:buChar char="§"/>
            </a:pPr>
            <a:r>
              <a:rPr lang="en-GB" sz="2400" dirty="0">
                <a:latin typeface="Trebuchet MS" panose="020B0603020202020204" pitchFamily="34" charset="0"/>
              </a:rPr>
              <a:t>Small Market Share</a:t>
            </a:r>
          </a:p>
          <a:p>
            <a:pPr>
              <a:buClr>
                <a:srgbClr val="00B0F0"/>
              </a:buClr>
              <a:buFont typeface="Wingdings" panose="05000000000000000000" pitchFamily="2" charset="2"/>
              <a:buChar char="§"/>
            </a:pPr>
            <a:r>
              <a:rPr lang="en-GB" sz="2400" dirty="0">
                <a:latin typeface="Trebuchet MS" panose="020B0603020202020204" pitchFamily="34" charset="0"/>
              </a:rPr>
              <a:t>The brand is not well known in the market. </a:t>
            </a:r>
          </a:p>
        </p:txBody>
      </p:sp>
      <p:sp>
        <p:nvSpPr>
          <p:cNvPr id="6" name="Content Placeholder 2"/>
          <p:cNvSpPr txBox="1">
            <a:spLocks/>
          </p:cNvSpPr>
          <p:nvPr/>
        </p:nvSpPr>
        <p:spPr>
          <a:xfrm>
            <a:off x="0" y="4342449"/>
            <a:ext cx="6278880" cy="1997392"/>
          </a:xfrm>
          <a:prstGeom prst="rect">
            <a:avLst/>
          </a:prstGeom>
          <a:solidFill>
            <a:schemeClr val="accent6">
              <a:lumMod val="60000"/>
              <a:lumOff val="40000"/>
            </a:schemeClr>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00B0F0"/>
              </a:buClr>
              <a:buFont typeface="Wingdings" panose="05000000000000000000" pitchFamily="2" charset="2"/>
              <a:buChar char="§"/>
            </a:pPr>
            <a:endParaRPr lang="en-GB" sz="2400" dirty="0">
              <a:latin typeface="Trebuchet MS" panose="020B0603020202020204" pitchFamily="34" charset="0"/>
            </a:endParaRPr>
          </a:p>
          <a:p>
            <a:pPr>
              <a:buClr>
                <a:srgbClr val="00B0F0"/>
              </a:buClr>
              <a:buFont typeface="Wingdings" panose="05000000000000000000" pitchFamily="2" charset="2"/>
              <a:buChar char="§"/>
            </a:pPr>
            <a:endParaRPr lang="en-GB" sz="2400" dirty="0">
              <a:latin typeface="Trebuchet MS" panose="020B0603020202020204" pitchFamily="34" charset="0"/>
            </a:endParaRPr>
          </a:p>
          <a:p>
            <a:pPr>
              <a:buClr>
                <a:srgbClr val="00B0F0"/>
              </a:buClr>
              <a:buFont typeface="Wingdings" panose="05000000000000000000" pitchFamily="2" charset="2"/>
              <a:buChar char="§"/>
            </a:pPr>
            <a:r>
              <a:rPr lang="en-GB" sz="2400" dirty="0">
                <a:latin typeface="Trebuchet MS" panose="020B0603020202020204" pitchFamily="34" charset="0"/>
              </a:rPr>
              <a:t>expanding within the UK by having more outlets </a:t>
            </a:r>
          </a:p>
          <a:p>
            <a:pPr>
              <a:buClr>
                <a:srgbClr val="00B0F0"/>
              </a:buClr>
              <a:buFont typeface="Wingdings" panose="05000000000000000000" pitchFamily="2" charset="2"/>
              <a:buChar char="§"/>
            </a:pPr>
            <a:r>
              <a:rPr lang="en-GB" sz="2400" dirty="0">
                <a:latin typeface="Trebuchet MS" panose="020B0603020202020204" pitchFamily="34" charset="0"/>
              </a:rPr>
              <a:t>Online orders and food delivery </a:t>
            </a:r>
          </a:p>
        </p:txBody>
      </p:sp>
      <p:sp>
        <p:nvSpPr>
          <p:cNvPr id="7" name="Content Placeholder 2"/>
          <p:cNvSpPr txBox="1">
            <a:spLocks/>
          </p:cNvSpPr>
          <p:nvPr/>
        </p:nvSpPr>
        <p:spPr>
          <a:xfrm>
            <a:off x="6461760" y="4342448"/>
            <a:ext cx="5730240" cy="1997393"/>
          </a:xfrm>
          <a:prstGeom prst="rect">
            <a:avLst/>
          </a:prstGeom>
          <a:solidFill>
            <a:schemeClr val="accent1">
              <a:lumMod val="60000"/>
              <a:lumOff val="4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00B0F0"/>
              </a:buClr>
              <a:buFont typeface="Wingdings" panose="05000000000000000000" pitchFamily="2" charset="2"/>
              <a:buChar char="§"/>
            </a:pPr>
            <a:endParaRPr lang="en-GB" sz="2400" dirty="0">
              <a:latin typeface="Trebuchet MS" panose="020B0603020202020204" pitchFamily="34" charset="0"/>
            </a:endParaRPr>
          </a:p>
          <a:p>
            <a:pPr>
              <a:buClr>
                <a:srgbClr val="00B0F0"/>
              </a:buClr>
              <a:buFont typeface="Wingdings" panose="05000000000000000000" pitchFamily="2" charset="2"/>
              <a:buChar char="§"/>
            </a:pPr>
            <a:endParaRPr lang="en-GB" sz="2400" dirty="0">
              <a:latin typeface="Trebuchet MS" panose="020B0603020202020204" pitchFamily="34" charset="0"/>
            </a:endParaRPr>
          </a:p>
          <a:p>
            <a:pPr>
              <a:buClr>
                <a:srgbClr val="00B0F0"/>
              </a:buClr>
              <a:buFont typeface="Wingdings" panose="05000000000000000000" pitchFamily="2" charset="2"/>
              <a:buChar char="§"/>
            </a:pPr>
            <a:r>
              <a:rPr lang="en-GB" sz="2400" dirty="0">
                <a:latin typeface="Trebuchet MS" panose="020B0603020202020204" pitchFamily="34" charset="0"/>
              </a:rPr>
              <a:t>High inflation</a:t>
            </a:r>
          </a:p>
          <a:p>
            <a:pPr>
              <a:buClr>
                <a:srgbClr val="00B0F0"/>
              </a:buClr>
              <a:buFont typeface="Wingdings" panose="05000000000000000000" pitchFamily="2" charset="2"/>
              <a:buChar char="§"/>
            </a:pPr>
            <a:r>
              <a:rPr lang="en-GB" sz="2400" dirty="0">
                <a:latin typeface="Trebuchet MS" panose="020B0603020202020204" pitchFamily="34" charset="0"/>
              </a:rPr>
              <a:t>Competition from established brands </a:t>
            </a:r>
          </a:p>
        </p:txBody>
      </p:sp>
      <p:sp>
        <p:nvSpPr>
          <p:cNvPr id="8" name="TextBox 7"/>
          <p:cNvSpPr txBox="1"/>
          <p:nvPr/>
        </p:nvSpPr>
        <p:spPr>
          <a:xfrm>
            <a:off x="2575560" y="2926080"/>
            <a:ext cx="3703320" cy="769441"/>
          </a:xfrm>
          <a:prstGeom prst="rect">
            <a:avLst/>
          </a:prstGeom>
          <a:solidFill>
            <a:srgbClr val="FF0000"/>
          </a:solidFill>
        </p:spPr>
        <p:txBody>
          <a:bodyPr wrap="square" rtlCol="0">
            <a:spAutoFit/>
          </a:bodyPr>
          <a:lstStyle/>
          <a:p>
            <a:r>
              <a:rPr lang="en-GB" sz="4400" dirty="0">
                <a:solidFill>
                  <a:schemeClr val="bg1"/>
                </a:solidFill>
                <a:latin typeface="Trebuchet MS" panose="020B0603020202020204" pitchFamily="34" charset="0"/>
              </a:rPr>
              <a:t>Strengths</a:t>
            </a:r>
          </a:p>
        </p:txBody>
      </p:sp>
      <p:sp>
        <p:nvSpPr>
          <p:cNvPr id="9" name="TextBox 8"/>
          <p:cNvSpPr txBox="1"/>
          <p:nvPr/>
        </p:nvSpPr>
        <p:spPr>
          <a:xfrm>
            <a:off x="6461760" y="2918640"/>
            <a:ext cx="3429000" cy="769441"/>
          </a:xfrm>
          <a:prstGeom prst="rect">
            <a:avLst/>
          </a:prstGeom>
          <a:solidFill>
            <a:schemeClr val="bg2">
              <a:lumMod val="10000"/>
            </a:schemeClr>
          </a:solidFill>
        </p:spPr>
        <p:txBody>
          <a:bodyPr wrap="square" rtlCol="0">
            <a:spAutoFit/>
          </a:bodyPr>
          <a:lstStyle/>
          <a:p>
            <a:r>
              <a:rPr lang="en-GB" sz="4400" dirty="0">
                <a:solidFill>
                  <a:schemeClr val="bg1"/>
                </a:solidFill>
                <a:latin typeface="Trebuchet MS" panose="020B0603020202020204" pitchFamily="34" charset="0"/>
              </a:rPr>
              <a:t>Weaknesses</a:t>
            </a:r>
          </a:p>
        </p:txBody>
      </p:sp>
      <p:sp>
        <p:nvSpPr>
          <p:cNvPr id="10" name="TextBox 9"/>
          <p:cNvSpPr txBox="1"/>
          <p:nvPr/>
        </p:nvSpPr>
        <p:spPr>
          <a:xfrm>
            <a:off x="2575560" y="4350249"/>
            <a:ext cx="3703320" cy="769441"/>
          </a:xfrm>
          <a:prstGeom prst="rect">
            <a:avLst/>
          </a:prstGeom>
          <a:solidFill>
            <a:srgbClr val="0070C0"/>
          </a:solidFill>
        </p:spPr>
        <p:txBody>
          <a:bodyPr wrap="square" rtlCol="0">
            <a:spAutoFit/>
          </a:bodyPr>
          <a:lstStyle/>
          <a:p>
            <a:r>
              <a:rPr lang="en-GB" sz="4400" dirty="0">
                <a:solidFill>
                  <a:schemeClr val="bg1"/>
                </a:solidFill>
                <a:latin typeface="Trebuchet MS" panose="020B0603020202020204" pitchFamily="34" charset="0"/>
              </a:rPr>
              <a:t>Opportunities</a:t>
            </a:r>
          </a:p>
        </p:txBody>
      </p:sp>
      <p:sp>
        <p:nvSpPr>
          <p:cNvPr id="11" name="TextBox 10"/>
          <p:cNvSpPr txBox="1"/>
          <p:nvPr/>
        </p:nvSpPr>
        <p:spPr>
          <a:xfrm>
            <a:off x="6461760" y="4366123"/>
            <a:ext cx="3429000" cy="769441"/>
          </a:xfrm>
          <a:prstGeom prst="rect">
            <a:avLst/>
          </a:prstGeom>
          <a:solidFill>
            <a:srgbClr val="00B050"/>
          </a:solidFill>
        </p:spPr>
        <p:txBody>
          <a:bodyPr wrap="square" rtlCol="0">
            <a:spAutoFit/>
          </a:bodyPr>
          <a:lstStyle/>
          <a:p>
            <a:r>
              <a:rPr lang="en-GB" sz="4400" dirty="0">
                <a:solidFill>
                  <a:schemeClr val="bg1"/>
                </a:solidFill>
                <a:latin typeface="Trebuchet MS" panose="020B0603020202020204" pitchFamily="34" charset="0"/>
              </a:rPr>
              <a:t>Threats</a:t>
            </a:r>
          </a:p>
        </p:txBody>
      </p:sp>
      <p:sp>
        <p:nvSpPr>
          <p:cNvPr id="12" name="TextBox 11"/>
          <p:cNvSpPr txBox="1"/>
          <p:nvPr/>
        </p:nvSpPr>
        <p:spPr>
          <a:xfrm>
            <a:off x="2926080" y="3626825"/>
            <a:ext cx="6583680" cy="769441"/>
          </a:xfrm>
          <a:prstGeom prst="rect">
            <a:avLst/>
          </a:prstGeom>
          <a:noFill/>
        </p:spPr>
        <p:txBody>
          <a:bodyPr wrap="square" rtlCol="0">
            <a:spAutoFit/>
          </a:bodyPr>
          <a:lstStyle/>
          <a:p>
            <a:r>
              <a:rPr lang="en-GB" sz="4400" dirty="0" err="1">
                <a:solidFill>
                  <a:srgbClr val="7030A0"/>
                </a:solidFill>
                <a:latin typeface="Trebuchet MS" panose="020B0603020202020204" pitchFamily="34" charset="0"/>
              </a:rPr>
              <a:t>Restcon</a:t>
            </a:r>
            <a:r>
              <a:rPr lang="en-GB" sz="4400" dirty="0">
                <a:solidFill>
                  <a:srgbClr val="7030A0"/>
                </a:solidFill>
                <a:latin typeface="Trebuchet MS" panose="020B0603020202020204" pitchFamily="34" charset="0"/>
              </a:rPr>
              <a:t> SWOT Analysis</a:t>
            </a:r>
          </a:p>
        </p:txBody>
      </p:sp>
    </p:spTree>
    <p:extLst>
      <p:ext uri="{BB962C8B-B14F-4D97-AF65-F5344CB8AC3E}">
        <p14:creationId xmlns:p14="http://schemas.microsoft.com/office/powerpoint/2010/main" val="3218330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Target market and marketing strategies</a:t>
            </a:r>
          </a:p>
        </p:txBody>
      </p:sp>
      <p:pic>
        <p:nvPicPr>
          <p:cNvPr id="1026" name="Picture 2" descr="6 Steps to Define Your Target Audience | Impress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8800" y="1355271"/>
            <a:ext cx="8973200" cy="5502729"/>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a:spLocks noGrp="1"/>
          </p:cNvSpPr>
          <p:nvPr>
            <p:ph idx="1"/>
          </p:nvPr>
        </p:nvSpPr>
        <p:spPr>
          <a:xfrm>
            <a:off x="838200" y="1825625"/>
            <a:ext cx="5044440" cy="3112135"/>
          </a:xfrm>
        </p:spPr>
        <p:txBody>
          <a:bodyPr>
            <a:normAutofit/>
          </a:bodyPr>
          <a:lstStyle/>
          <a:p>
            <a:pPr>
              <a:buClr>
                <a:srgbClr val="00B0F0"/>
              </a:buClr>
              <a:buFont typeface="Wingdings" panose="05000000000000000000" pitchFamily="2" charset="2"/>
              <a:buChar char="§"/>
            </a:pPr>
            <a:r>
              <a:rPr lang="en-GB" sz="2400" dirty="0">
                <a:latin typeface="Trebuchet MS" panose="020B0603020202020204" pitchFamily="34" charset="0"/>
              </a:rPr>
              <a:t>The target market involves:</a:t>
            </a:r>
          </a:p>
          <a:p>
            <a:pPr lvl="1">
              <a:buClr>
                <a:srgbClr val="00B0F0"/>
              </a:buClr>
              <a:buFont typeface="Wingdings" panose="05000000000000000000" pitchFamily="2" charset="2"/>
              <a:buChar char="§"/>
            </a:pPr>
            <a:r>
              <a:rPr lang="en-GB" sz="2000" dirty="0">
                <a:latin typeface="Trebuchet MS" panose="020B0603020202020204" pitchFamily="34" charset="0"/>
              </a:rPr>
              <a:t>Workers</a:t>
            </a:r>
          </a:p>
          <a:p>
            <a:pPr lvl="1">
              <a:buClr>
                <a:srgbClr val="00B0F0"/>
              </a:buClr>
              <a:buFont typeface="Wingdings" panose="05000000000000000000" pitchFamily="2" charset="2"/>
              <a:buChar char="§"/>
            </a:pPr>
            <a:r>
              <a:rPr lang="en-GB" sz="2000" dirty="0">
                <a:latin typeface="Trebuchet MS" panose="020B0603020202020204" pitchFamily="34" charset="0"/>
              </a:rPr>
              <a:t>Students</a:t>
            </a:r>
          </a:p>
          <a:p>
            <a:pPr lvl="1">
              <a:buClr>
                <a:srgbClr val="00B0F0"/>
              </a:buClr>
              <a:buFont typeface="Wingdings" panose="05000000000000000000" pitchFamily="2" charset="2"/>
              <a:buChar char="§"/>
            </a:pPr>
            <a:r>
              <a:rPr lang="en-GB" sz="2000" dirty="0">
                <a:latin typeface="Trebuchet MS" panose="020B0603020202020204" pitchFamily="34" charset="0"/>
              </a:rPr>
              <a:t>International Visitors</a:t>
            </a:r>
          </a:p>
        </p:txBody>
      </p:sp>
    </p:spTree>
    <p:extLst>
      <p:ext uri="{BB962C8B-B14F-4D97-AF65-F5344CB8AC3E}">
        <p14:creationId xmlns:p14="http://schemas.microsoft.com/office/powerpoint/2010/main" val="1167961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Target market and marketing strategies</a:t>
            </a:r>
          </a:p>
        </p:txBody>
      </p:sp>
      <p:sp>
        <p:nvSpPr>
          <p:cNvPr id="3" name="Content Placeholder 2"/>
          <p:cNvSpPr>
            <a:spLocks noGrp="1"/>
          </p:cNvSpPr>
          <p:nvPr>
            <p:ph idx="1"/>
          </p:nvPr>
        </p:nvSpPr>
        <p:spPr>
          <a:xfrm>
            <a:off x="4593770" y="1825625"/>
            <a:ext cx="6760029" cy="4351338"/>
          </a:xfrm>
        </p:spPr>
        <p:txBody>
          <a:bodyPr>
            <a:normAutofit/>
          </a:bodyPr>
          <a:lstStyle/>
          <a:p>
            <a:pPr>
              <a:buClr>
                <a:srgbClr val="00B0F0"/>
              </a:buClr>
              <a:buFont typeface="Wingdings" panose="05000000000000000000" pitchFamily="2" charset="2"/>
              <a:buChar char="§"/>
            </a:pPr>
            <a:r>
              <a:rPr lang="en-GB" sz="2400" dirty="0">
                <a:latin typeface="Trebuchet MS" panose="020B0603020202020204" pitchFamily="34" charset="0"/>
              </a:rPr>
              <a:t>Market strategies will involve:</a:t>
            </a:r>
          </a:p>
          <a:p>
            <a:pPr lvl="1">
              <a:buClr>
                <a:srgbClr val="00B0F0"/>
              </a:buClr>
              <a:buFont typeface="Wingdings" panose="05000000000000000000" pitchFamily="2" charset="2"/>
              <a:buChar char="§"/>
            </a:pPr>
            <a:r>
              <a:rPr lang="en-GB" sz="2000" dirty="0">
                <a:latin typeface="Trebuchet MS" panose="020B0603020202020204" pitchFamily="34" charset="0"/>
              </a:rPr>
              <a:t>Social marketing</a:t>
            </a:r>
          </a:p>
          <a:p>
            <a:pPr lvl="1">
              <a:buClr>
                <a:srgbClr val="00B0F0"/>
              </a:buClr>
              <a:buFont typeface="Wingdings" panose="05000000000000000000" pitchFamily="2" charset="2"/>
              <a:buChar char="§"/>
            </a:pPr>
            <a:r>
              <a:rPr lang="en-GB" sz="2000" dirty="0">
                <a:latin typeface="Trebuchet MS" panose="020B0603020202020204" pitchFamily="34" charset="0"/>
              </a:rPr>
              <a:t>Liaising with travel agents</a:t>
            </a:r>
          </a:p>
          <a:p>
            <a:pPr lvl="1">
              <a:buClr>
                <a:srgbClr val="00B0F0"/>
              </a:buClr>
              <a:buFont typeface="Wingdings" panose="05000000000000000000" pitchFamily="2" charset="2"/>
              <a:buChar char="§"/>
            </a:pPr>
            <a:r>
              <a:rPr lang="en-GB" sz="2000" dirty="0">
                <a:latin typeface="Trebuchet MS" panose="020B0603020202020204" pitchFamily="34" charset="0"/>
              </a:rPr>
              <a:t>Website ads</a:t>
            </a:r>
          </a:p>
          <a:p>
            <a:pPr lvl="1">
              <a:buClr>
                <a:srgbClr val="00B0F0"/>
              </a:buClr>
              <a:buFont typeface="Wingdings" panose="05000000000000000000" pitchFamily="2" charset="2"/>
              <a:buChar char="§"/>
            </a:pPr>
            <a:r>
              <a:rPr lang="en-GB" sz="2000" dirty="0">
                <a:latin typeface="Trebuchet MS" panose="020B0603020202020204" pitchFamily="34" charset="0"/>
              </a:rPr>
              <a:t>Using leaflets</a:t>
            </a:r>
          </a:p>
        </p:txBody>
      </p:sp>
      <p:pic>
        <p:nvPicPr>
          <p:cNvPr id="4" name="Picture 3"/>
          <p:cNvPicPr>
            <a:picLocks noChangeAspect="1"/>
          </p:cNvPicPr>
          <p:nvPr/>
        </p:nvPicPr>
        <p:blipFill>
          <a:blip r:embed="rId3"/>
          <a:stretch>
            <a:fillRect/>
          </a:stretch>
        </p:blipFill>
        <p:spPr>
          <a:xfrm>
            <a:off x="497341" y="1733890"/>
            <a:ext cx="3872320" cy="2576853"/>
          </a:xfrm>
          <a:prstGeom prst="rect">
            <a:avLst/>
          </a:prstGeom>
        </p:spPr>
      </p:pic>
    </p:spTree>
    <p:extLst>
      <p:ext uri="{BB962C8B-B14F-4D97-AF65-F5344CB8AC3E}">
        <p14:creationId xmlns:p14="http://schemas.microsoft.com/office/powerpoint/2010/main" val="215551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4Ps of marketing</a:t>
            </a:r>
          </a:p>
        </p:txBody>
      </p:sp>
      <p:sp>
        <p:nvSpPr>
          <p:cNvPr id="3" name="Content Placeholder 2"/>
          <p:cNvSpPr>
            <a:spLocks noGrp="1"/>
          </p:cNvSpPr>
          <p:nvPr>
            <p:ph idx="1"/>
          </p:nvPr>
        </p:nvSpPr>
        <p:spPr>
          <a:xfrm>
            <a:off x="3322320" y="1825625"/>
            <a:ext cx="8031480" cy="4351338"/>
          </a:xfrm>
        </p:spPr>
        <p:txBody>
          <a:bodyPr>
            <a:normAutofit/>
          </a:bodyPr>
          <a:lstStyle/>
          <a:p>
            <a:pPr>
              <a:buClr>
                <a:srgbClr val="00B0F0"/>
              </a:buClr>
              <a:buFont typeface="Wingdings" panose="05000000000000000000" pitchFamily="2" charset="2"/>
              <a:buChar char="§"/>
            </a:pPr>
            <a:r>
              <a:rPr lang="en-GB" sz="2400" dirty="0">
                <a:solidFill>
                  <a:srgbClr val="7030A0"/>
                </a:solidFill>
                <a:latin typeface="Trebuchet MS" panose="020B0603020202020204" pitchFamily="34" charset="0"/>
              </a:rPr>
              <a:t>Product</a:t>
            </a:r>
            <a:r>
              <a:rPr lang="en-GB" sz="2400" dirty="0">
                <a:latin typeface="Trebuchet MS" panose="020B0603020202020204" pitchFamily="34" charset="0"/>
              </a:rPr>
              <a:t>: The business will be selling meals, coffee, pizza, snacks, soft drinks, and sandwiches.</a:t>
            </a:r>
          </a:p>
          <a:p>
            <a:pPr>
              <a:buClr>
                <a:srgbClr val="00B0F0"/>
              </a:buClr>
              <a:buFont typeface="Wingdings" panose="05000000000000000000" pitchFamily="2" charset="2"/>
              <a:buChar char="§"/>
            </a:pPr>
            <a:r>
              <a:rPr lang="en-GB" sz="2400" dirty="0">
                <a:latin typeface="Trebuchet MS" panose="020B0603020202020204" pitchFamily="34" charset="0"/>
              </a:rPr>
              <a:t>Wide variety will be offered.</a:t>
            </a:r>
          </a:p>
          <a:p>
            <a:pPr>
              <a:buClr>
                <a:srgbClr val="00B0F0"/>
              </a:buClr>
              <a:buFont typeface="Wingdings" panose="05000000000000000000" pitchFamily="2" charset="2"/>
              <a:buChar char="§"/>
            </a:pPr>
            <a:r>
              <a:rPr lang="en-GB" sz="2400" dirty="0">
                <a:latin typeface="Trebuchet MS" panose="020B0603020202020204" pitchFamily="34" charset="0"/>
              </a:rPr>
              <a:t> </a:t>
            </a:r>
            <a:r>
              <a:rPr lang="en-GB" sz="2400" dirty="0">
                <a:solidFill>
                  <a:srgbClr val="7030A0"/>
                </a:solidFill>
                <a:latin typeface="Trebuchet MS" panose="020B0603020202020204" pitchFamily="34" charset="0"/>
              </a:rPr>
              <a:t>Price</a:t>
            </a:r>
            <a:r>
              <a:rPr lang="en-GB" sz="2400" dirty="0">
                <a:latin typeface="Trebuchet MS" panose="020B0603020202020204" pitchFamily="34" charset="0"/>
              </a:rPr>
              <a:t>: psychological pricing strategy.</a:t>
            </a:r>
          </a:p>
          <a:p>
            <a:pPr marL="0" indent="0">
              <a:buClr>
                <a:srgbClr val="00B0F0"/>
              </a:buClr>
              <a:buNone/>
            </a:pPr>
            <a:r>
              <a:rPr lang="en-GB" sz="2400" dirty="0">
                <a:latin typeface="Trebuchet MS" panose="020B0603020202020204" pitchFamily="34" charset="0"/>
              </a:rPr>
              <a:t>	   bundle pricing strategies</a:t>
            </a:r>
          </a:p>
        </p:txBody>
      </p:sp>
      <p:pic>
        <p:nvPicPr>
          <p:cNvPr id="4" name="Picture 2" descr="Marketing Strategies Evaluation - Food Product Develop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690688"/>
            <a:ext cx="3063240" cy="3394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61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4Ps of marketing</a:t>
            </a:r>
          </a:p>
        </p:txBody>
      </p:sp>
      <p:sp>
        <p:nvSpPr>
          <p:cNvPr id="3" name="Content Placeholder 2"/>
          <p:cNvSpPr>
            <a:spLocks noGrp="1"/>
          </p:cNvSpPr>
          <p:nvPr>
            <p:ph idx="1"/>
          </p:nvPr>
        </p:nvSpPr>
        <p:spPr>
          <a:xfrm>
            <a:off x="3566160" y="1825625"/>
            <a:ext cx="7787640" cy="4351338"/>
          </a:xfrm>
        </p:spPr>
        <p:txBody>
          <a:bodyPr>
            <a:normAutofit/>
          </a:bodyPr>
          <a:lstStyle/>
          <a:p>
            <a:pPr>
              <a:buClr>
                <a:srgbClr val="00B0F0"/>
              </a:buClr>
              <a:buFont typeface="Wingdings" panose="05000000000000000000" pitchFamily="2" charset="2"/>
              <a:buChar char="§"/>
            </a:pPr>
            <a:r>
              <a:rPr lang="en-GB" sz="2400" dirty="0">
                <a:solidFill>
                  <a:srgbClr val="7030A0"/>
                </a:solidFill>
                <a:latin typeface="Trebuchet MS" panose="020B0603020202020204" pitchFamily="34" charset="0"/>
              </a:rPr>
              <a:t>Place</a:t>
            </a:r>
            <a:r>
              <a:rPr lang="en-GB" sz="2400" dirty="0">
                <a:latin typeface="Trebuchet MS" panose="020B0603020202020204" pitchFamily="34" charset="0"/>
              </a:rPr>
              <a:t>: Online</a:t>
            </a:r>
          </a:p>
          <a:p>
            <a:pPr marL="914400" lvl="2" indent="0">
              <a:buClr>
                <a:srgbClr val="00B0F0"/>
              </a:buClr>
              <a:buNone/>
            </a:pPr>
            <a:r>
              <a:rPr lang="en-GB" sz="1600" dirty="0">
                <a:latin typeface="Trebuchet MS" panose="020B0603020202020204" pitchFamily="34" charset="0"/>
              </a:rPr>
              <a:t>    </a:t>
            </a:r>
            <a:r>
              <a:rPr lang="en-GB" sz="2400" dirty="0">
                <a:latin typeface="Trebuchet MS" panose="020B0603020202020204" pitchFamily="34" charset="0"/>
              </a:rPr>
              <a:t>Physical restaurants</a:t>
            </a:r>
          </a:p>
          <a:p>
            <a:pPr marL="914400" lvl="2" indent="0">
              <a:buClr>
                <a:srgbClr val="00B0F0"/>
              </a:buClr>
              <a:buNone/>
            </a:pPr>
            <a:endParaRPr lang="en-GB" sz="2400" dirty="0">
              <a:latin typeface="Trebuchet MS" panose="020B0603020202020204" pitchFamily="34" charset="0"/>
            </a:endParaRPr>
          </a:p>
          <a:p>
            <a:pPr>
              <a:buClr>
                <a:srgbClr val="00B0F0"/>
              </a:buClr>
              <a:buFont typeface="Wingdings" panose="05000000000000000000" pitchFamily="2" charset="2"/>
              <a:buChar char="§"/>
            </a:pPr>
            <a:r>
              <a:rPr lang="en-GB" sz="2400" dirty="0">
                <a:solidFill>
                  <a:srgbClr val="7030A0"/>
                </a:solidFill>
                <a:latin typeface="Trebuchet MS" panose="020B0603020202020204" pitchFamily="34" charset="0"/>
              </a:rPr>
              <a:t>Promotion</a:t>
            </a:r>
            <a:r>
              <a:rPr lang="en-GB" sz="2400" dirty="0">
                <a:latin typeface="Trebuchet MS" panose="020B0603020202020204" pitchFamily="34" charset="0"/>
              </a:rPr>
              <a:t>: Social media</a:t>
            </a:r>
            <a:r>
              <a:rPr lang="en-GB" sz="2000" dirty="0">
                <a:latin typeface="Trebuchet MS" panose="020B0603020202020204" pitchFamily="34" charset="0"/>
              </a:rPr>
              <a:t> marketing</a:t>
            </a:r>
          </a:p>
          <a:p>
            <a:pPr marL="1828800" lvl="4" indent="0">
              <a:buClr>
                <a:srgbClr val="00B0F0"/>
              </a:buClr>
              <a:buNone/>
            </a:pPr>
            <a:r>
              <a:rPr lang="en-GB" sz="2400" dirty="0">
                <a:latin typeface="Trebuchet MS" panose="020B0603020202020204" pitchFamily="34" charset="0"/>
              </a:rPr>
              <a:t>Liaising with travel agents</a:t>
            </a:r>
          </a:p>
          <a:p>
            <a:pPr marL="1828800" lvl="4" indent="0">
              <a:buClr>
                <a:srgbClr val="00B0F0"/>
              </a:buClr>
              <a:buNone/>
            </a:pPr>
            <a:r>
              <a:rPr lang="en-GB" sz="2400" dirty="0">
                <a:latin typeface="Trebuchet MS" panose="020B0603020202020204" pitchFamily="34" charset="0"/>
              </a:rPr>
              <a:t>Website ads</a:t>
            </a:r>
          </a:p>
          <a:p>
            <a:pPr marL="1828800" lvl="4" indent="0">
              <a:buClr>
                <a:srgbClr val="00B0F0"/>
              </a:buClr>
              <a:buNone/>
            </a:pPr>
            <a:r>
              <a:rPr lang="en-GB" sz="2400" dirty="0">
                <a:latin typeface="Trebuchet MS" panose="020B0603020202020204" pitchFamily="34" charset="0"/>
              </a:rPr>
              <a:t>Using leaflets</a:t>
            </a:r>
          </a:p>
        </p:txBody>
      </p:sp>
      <p:pic>
        <p:nvPicPr>
          <p:cNvPr id="4" name="Picture 2" descr="Marketing Strategies Evaluation - Food Product Develop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690688"/>
            <a:ext cx="3063240" cy="3394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5995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B0F0"/>
                </a:solidFill>
                <a:latin typeface="Trebuchet MS" panose="020B0603020202020204" pitchFamily="34" charset="0"/>
              </a:rPr>
              <a:t>Funding</a:t>
            </a:r>
          </a:p>
        </p:txBody>
      </p:sp>
      <p:sp>
        <p:nvSpPr>
          <p:cNvPr id="3" name="Content Placeholder 2"/>
          <p:cNvSpPr>
            <a:spLocks noGrp="1"/>
          </p:cNvSpPr>
          <p:nvPr>
            <p:ph idx="1"/>
          </p:nvPr>
        </p:nvSpPr>
        <p:spPr>
          <a:xfrm>
            <a:off x="106680" y="1615799"/>
            <a:ext cx="7223760" cy="4351338"/>
          </a:xfrm>
        </p:spPr>
        <p:txBody>
          <a:bodyPr>
            <a:normAutofit/>
          </a:bodyPr>
          <a:lstStyle/>
          <a:p>
            <a:pPr>
              <a:buClr>
                <a:srgbClr val="00B0F0"/>
              </a:buClr>
              <a:buFont typeface="Wingdings" panose="05000000000000000000" pitchFamily="2" charset="2"/>
              <a:buChar char="§"/>
            </a:pPr>
            <a:r>
              <a:rPr lang="en-GB" sz="2400" dirty="0">
                <a:latin typeface="Trebuchet MS" panose="020B0603020202020204" pitchFamily="34" charset="0"/>
              </a:rPr>
              <a:t>The starting capital will be </a:t>
            </a:r>
            <a:r>
              <a:rPr lang="en-US" sz="2400" dirty="0">
                <a:latin typeface="Trebuchet MS" panose="020B0603020202020204" pitchFamily="34" charset="0"/>
              </a:rPr>
              <a:t>£</a:t>
            </a:r>
            <a:r>
              <a:rPr lang="en-GB" sz="2400" dirty="0">
                <a:latin typeface="Trebuchet MS" panose="020B0603020202020204" pitchFamily="34" charset="0"/>
              </a:rPr>
              <a:t>50,000.</a:t>
            </a:r>
          </a:p>
          <a:p>
            <a:pPr>
              <a:buClr>
                <a:srgbClr val="00B0F0"/>
              </a:buClr>
              <a:buFont typeface="Wingdings" panose="05000000000000000000" pitchFamily="2" charset="2"/>
              <a:buChar char="§"/>
            </a:pPr>
            <a:r>
              <a:rPr lang="en-GB" sz="2400" dirty="0">
                <a:latin typeface="Trebuchet MS" panose="020B0603020202020204" pitchFamily="34" charset="0"/>
              </a:rPr>
              <a:t>Each owner will contribute a third of the required capital.</a:t>
            </a:r>
          </a:p>
          <a:p>
            <a:pPr>
              <a:buClr>
                <a:srgbClr val="00B0F0"/>
              </a:buClr>
              <a:buFont typeface="Wingdings" panose="05000000000000000000" pitchFamily="2" charset="2"/>
              <a:buChar char="§"/>
            </a:pPr>
            <a:r>
              <a:rPr lang="en-GB" sz="2400" dirty="0">
                <a:latin typeface="Trebuchet MS" panose="020B0603020202020204" pitchFamily="34" charset="0"/>
              </a:rPr>
              <a:t>The business will also get funding from bank loans.</a:t>
            </a:r>
          </a:p>
          <a:p>
            <a:pPr>
              <a:buClr>
                <a:srgbClr val="00B0F0"/>
              </a:buClr>
              <a:buFont typeface="Wingdings" panose="05000000000000000000" pitchFamily="2" charset="2"/>
              <a:buChar char="§"/>
            </a:pPr>
            <a:r>
              <a:rPr lang="en-GB" sz="2400" dirty="0">
                <a:latin typeface="Trebuchet MS" panose="020B0603020202020204" pitchFamily="34" charset="0"/>
              </a:rPr>
              <a:t>The capital will pay rent, buy furniture and equipment, and be used in marketing the business.</a:t>
            </a:r>
          </a:p>
          <a:p>
            <a:pPr>
              <a:buClr>
                <a:srgbClr val="00B0F0"/>
              </a:buClr>
              <a:buFont typeface="Wingdings" panose="05000000000000000000" pitchFamily="2" charset="2"/>
              <a:buChar char="§"/>
            </a:pPr>
            <a:r>
              <a:rPr lang="en-GB" sz="2400" dirty="0">
                <a:latin typeface="Trebuchet MS" panose="020B0603020202020204" pitchFamily="34" charset="0"/>
              </a:rPr>
              <a:t>The company will be profitable in the first year.</a:t>
            </a:r>
          </a:p>
          <a:p>
            <a:pPr marL="0" indent="0">
              <a:buClr>
                <a:srgbClr val="00B0F0"/>
              </a:buClr>
              <a:buNone/>
            </a:pPr>
            <a:endParaRPr lang="en-GB" sz="2400" dirty="0">
              <a:latin typeface="Trebuchet MS" panose="020B0603020202020204" pitchFamily="34" charset="0"/>
            </a:endParaRPr>
          </a:p>
          <a:p>
            <a:pPr marL="0" indent="0">
              <a:buClr>
                <a:srgbClr val="00B0F0"/>
              </a:buClr>
              <a:buNone/>
            </a:pPr>
            <a:endParaRPr lang="en-GB" sz="2400" dirty="0">
              <a:latin typeface="Trebuchet MS" panose="020B0603020202020204" pitchFamily="34" charset="0"/>
            </a:endParaRPr>
          </a:p>
        </p:txBody>
      </p:sp>
      <p:pic>
        <p:nvPicPr>
          <p:cNvPr id="4" name="Picture 3"/>
          <p:cNvPicPr>
            <a:picLocks noChangeAspect="1"/>
          </p:cNvPicPr>
          <p:nvPr/>
        </p:nvPicPr>
        <p:blipFill>
          <a:blip r:embed="rId3"/>
          <a:stretch>
            <a:fillRect/>
          </a:stretch>
        </p:blipFill>
        <p:spPr>
          <a:xfrm>
            <a:off x="7456652" y="1567774"/>
            <a:ext cx="4552468" cy="3917339"/>
          </a:xfrm>
          <a:prstGeom prst="rect">
            <a:avLst/>
          </a:prstGeom>
        </p:spPr>
      </p:pic>
    </p:spTree>
    <p:extLst>
      <p:ext uri="{BB962C8B-B14F-4D97-AF65-F5344CB8AC3E}">
        <p14:creationId xmlns:p14="http://schemas.microsoft.com/office/powerpoint/2010/main" val="3248662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10515600" cy="732155"/>
          </a:xfrm>
        </p:spPr>
        <p:txBody>
          <a:bodyPr>
            <a:normAutofit/>
          </a:bodyPr>
          <a:lstStyle/>
          <a:p>
            <a:r>
              <a:rPr lang="en-GB" sz="3200" dirty="0">
                <a:solidFill>
                  <a:srgbClr val="00B0F0"/>
                </a:solidFill>
                <a:latin typeface="Trebuchet MS" panose="020B0603020202020204" pitchFamily="34" charset="0"/>
              </a:rPr>
              <a:t>References</a:t>
            </a:r>
          </a:p>
        </p:txBody>
      </p:sp>
      <p:sp>
        <p:nvSpPr>
          <p:cNvPr id="3" name="Content Placeholder 2"/>
          <p:cNvSpPr>
            <a:spLocks noGrp="1"/>
          </p:cNvSpPr>
          <p:nvPr>
            <p:ph idx="1"/>
          </p:nvPr>
        </p:nvSpPr>
        <p:spPr>
          <a:xfrm>
            <a:off x="106680" y="609600"/>
            <a:ext cx="12039600" cy="6248400"/>
          </a:xfrm>
        </p:spPr>
        <p:txBody>
          <a:bodyPr>
            <a:normAutofit/>
          </a:bodyPr>
          <a:lstStyle/>
          <a:p>
            <a:pPr>
              <a:buClr>
                <a:srgbClr val="00B0F0"/>
              </a:buClr>
              <a:buFont typeface="Wingdings" panose="05000000000000000000" pitchFamily="2" charset="2"/>
              <a:buChar char="§"/>
            </a:pPr>
            <a:r>
              <a:rPr lang="en-GB" sz="1800" dirty="0">
                <a:latin typeface="Trebuchet MS" panose="020B0603020202020204" pitchFamily="34" charset="0"/>
              </a:rPr>
              <a:t>Singh, S. (2023). Difference between Limited Liability Company (LLC) and Limited Liability Partnership (LLP) Read more: Difference between Limited Liability Company (LLC) and Limited Liability Partnership (LLP). Available at http://www.differencebetween.net/business/difference-between-limited-liability-company-llc-and-limited-liability-partnership-llp/</a:t>
            </a:r>
          </a:p>
          <a:p>
            <a:pPr>
              <a:buClr>
                <a:srgbClr val="00B0F0"/>
              </a:buClr>
              <a:buFont typeface="Wingdings" panose="05000000000000000000" pitchFamily="2" charset="2"/>
              <a:buChar char="§"/>
            </a:pPr>
            <a:r>
              <a:rPr lang="en-GB" sz="1800" dirty="0">
                <a:latin typeface="Trebuchet MS" panose="020B0603020202020204" pitchFamily="34" charset="0"/>
              </a:rPr>
              <a:t>Hi5mart, (2023). Drinks and Beverages. https://www.hi5mart.com/drinks-and-beverages/soft-drinks/coca-cola-soft-drink.html</a:t>
            </a:r>
          </a:p>
          <a:p>
            <a:pPr>
              <a:buClr>
                <a:srgbClr val="00B0F0"/>
              </a:buClr>
              <a:buFont typeface="Wingdings" panose="05000000000000000000" pitchFamily="2" charset="2"/>
              <a:buChar char="§"/>
            </a:pPr>
            <a:r>
              <a:rPr lang="en-GB" sz="1800" dirty="0">
                <a:latin typeface="Trebuchet MS" panose="020B0603020202020204" pitchFamily="34" charset="0"/>
              </a:rPr>
              <a:t>Ali, B. J., &amp; Anwar, G. (2021). Marketing Strategy: Pricing strategies and its influence on consumer purchasing decision. </a:t>
            </a:r>
            <a:r>
              <a:rPr lang="en-GB" sz="1800" i="1" dirty="0">
                <a:latin typeface="Trebuchet MS" panose="020B0603020202020204" pitchFamily="34" charset="0"/>
              </a:rPr>
              <a:t>Ali, BJ, &amp; Anwar, G.(2021). Marketing Strategy: Pricing strategies and its influence on consumer purchasing decision. International journal of Rural Development, Environment and Health Research</a:t>
            </a:r>
            <a:r>
              <a:rPr lang="en-GB" sz="1800" dirty="0">
                <a:latin typeface="Trebuchet MS" panose="020B0603020202020204" pitchFamily="34" charset="0"/>
              </a:rPr>
              <a:t>, </a:t>
            </a:r>
            <a:r>
              <a:rPr lang="en-GB" sz="1800" i="1" dirty="0">
                <a:latin typeface="Trebuchet MS" panose="020B0603020202020204" pitchFamily="34" charset="0"/>
              </a:rPr>
              <a:t>5</a:t>
            </a:r>
            <a:r>
              <a:rPr lang="en-GB" sz="1800" dirty="0">
                <a:latin typeface="Trebuchet MS" panose="020B0603020202020204" pitchFamily="34" charset="0"/>
              </a:rPr>
              <a:t>(2), 26-39.</a:t>
            </a:r>
          </a:p>
          <a:p>
            <a:pPr>
              <a:buClr>
                <a:srgbClr val="00B0F0"/>
              </a:buClr>
              <a:buFont typeface="Wingdings" panose="05000000000000000000" pitchFamily="2" charset="2"/>
              <a:buChar char="§"/>
            </a:pPr>
            <a:r>
              <a:rPr lang="en-GB" sz="1800" dirty="0" err="1">
                <a:latin typeface="Trebuchet MS" panose="020B0603020202020204" pitchFamily="34" charset="0"/>
              </a:rPr>
              <a:t>Negulescu</a:t>
            </a:r>
            <a:r>
              <a:rPr lang="en-GB" sz="1800" dirty="0">
                <a:latin typeface="Trebuchet MS" panose="020B0603020202020204" pitchFamily="34" charset="0"/>
              </a:rPr>
              <a:t>, O. H. (2019). Entrepreneurial competences in the process of starting-up a business.</a:t>
            </a:r>
          </a:p>
          <a:p>
            <a:pPr>
              <a:buClr>
                <a:srgbClr val="00B0F0"/>
              </a:buClr>
              <a:buFont typeface="Wingdings" panose="05000000000000000000" pitchFamily="2" charset="2"/>
              <a:buChar char="§"/>
            </a:pPr>
            <a:r>
              <a:rPr lang="en-GB" sz="1800" dirty="0" err="1">
                <a:latin typeface="Trebuchet MS" panose="020B0603020202020204" pitchFamily="34" charset="0"/>
              </a:rPr>
              <a:t>Easterby</a:t>
            </a:r>
            <a:r>
              <a:rPr lang="en-GB" sz="1800" dirty="0">
                <a:latin typeface="Trebuchet MS" panose="020B0603020202020204" pitchFamily="34" charset="0"/>
              </a:rPr>
              <a:t>-Smith, M., </a:t>
            </a:r>
            <a:r>
              <a:rPr lang="en-GB" sz="1800" dirty="0" err="1">
                <a:latin typeface="Trebuchet MS" panose="020B0603020202020204" pitchFamily="34" charset="0"/>
              </a:rPr>
              <a:t>Jaspersen</a:t>
            </a:r>
            <a:r>
              <a:rPr lang="en-GB" sz="1800" dirty="0">
                <a:latin typeface="Trebuchet MS" panose="020B0603020202020204" pitchFamily="34" charset="0"/>
              </a:rPr>
              <a:t>, L. J., Thorpe, R., &amp; </a:t>
            </a:r>
            <a:r>
              <a:rPr lang="en-GB" sz="1800" dirty="0" err="1">
                <a:latin typeface="Trebuchet MS" panose="020B0603020202020204" pitchFamily="34" charset="0"/>
              </a:rPr>
              <a:t>Valizade</a:t>
            </a:r>
            <a:r>
              <a:rPr lang="en-GB" sz="1800" dirty="0">
                <a:latin typeface="Trebuchet MS" panose="020B0603020202020204" pitchFamily="34" charset="0"/>
              </a:rPr>
              <a:t>, D. (2021). </a:t>
            </a:r>
            <a:r>
              <a:rPr lang="en-GB" sz="1800" i="1" dirty="0">
                <a:latin typeface="Trebuchet MS" panose="020B0603020202020204" pitchFamily="34" charset="0"/>
              </a:rPr>
              <a:t>Management and business research</a:t>
            </a:r>
            <a:r>
              <a:rPr lang="en-GB" sz="1800" dirty="0">
                <a:latin typeface="Trebuchet MS" panose="020B0603020202020204" pitchFamily="34" charset="0"/>
              </a:rPr>
              <a:t>. Sage.</a:t>
            </a:r>
          </a:p>
        </p:txBody>
      </p:sp>
    </p:spTree>
    <p:extLst>
      <p:ext uri="{BB962C8B-B14F-4D97-AF65-F5344CB8AC3E}">
        <p14:creationId xmlns:p14="http://schemas.microsoft.com/office/powerpoint/2010/main" val="8774648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585</TotalTime>
  <Words>1530</Words>
  <Application>Microsoft Office PowerPoint</Application>
  <PresentationFormat>Widescreen</PresentationFormat>
  <Paragraphs>114</Paragraphs>
  <Slides>14</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Trebuchet MS</vt:lpstr>
      <vt:lpstr>Wingdings</vt:lpstr>
      <vt:lpstr>Office Theme</vt:lpstr>
      <vt:lpstr>PowerPoint Presentation</vt:lpstr>
      <vt:lpstr>Introduction</vt:lpstr>
      <vt:lpstr>Overview of the Business Idea</vt:lpstr>
      <vt:lpstr>Products</vt:lpstr>
      <vt:lpstr>Legal Format</vt:lpstr>
      <vt:lpstr>Management</vt:lpstr>
      <vt:lpstr>Management</vt:lpstr>
      <vt:lpstr>SWOT Analysis</vt:lpstr>
      <vt:lpstr>Target market and marketing strategies</vt:lpstr>
      <vt:lpstr>Target market and marketing strategies</vt:lpstr>
      <vt:lpstr>4Ps of marketing</vt:lpstr>
      <vt:lpstr>4Ps of marketing</vt:lpstr>
      <vt:lpstr>Funding</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062</dc:creator>
  <cp:lastModifiedBy>Ionut Rotaru (2118245)</cp:lastModifiedBy>
  <cp:revision>26</cp:revision>
  <dcterms:created xsi:type="dcterms:W3CDTF">2023-02-15T13:17:45Z</dcterms:created>
  <dcterms:modified xsi:type="dcterms:W3CDTF">2023-02-24T16:19:34Z</dcterms:modified>
</cp:coreProperties>
</file>