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FF990-377B-8180-6E1B-DA6DB2020149}" v="126" dt="2022-07-06T14:28:56.351"/>
    <p1510:client id="{2D93BA09-B635-DB05-EDBE-5E8ECA108547}" v="450" dt="2022-07-25T17:05:00.566"/>
    <p1510:client id="{5F96E0F5-B03E-4580-955B-4AC56CDEC253}" v="642" dt="2022-06-27T17:20:30.088"/>
    <p1510:client id="{76CE5871-C43D-5253-A1A9-C2B88D8DCE3A}" v="1000" dt="2022-07-06T17:04:21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4" autoAdjust="0"/>
    <p:restoredTop sz="94660"/>
  </p:normalViewPr>
  <p:slideViewPr>
    <p:cSldViewPr snapToGrid="0">
      <p:cViewPr varScale="1">
        <p:scale>
          <a:sx n="65" d="100"/>
          <a:sy n="65" d="100"/>
        </p:scale>
        <p:origin x="23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AAA180-86DD-4777-954F-417A8056BFA2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B5F874-3647-4571-AA58-690671F0A965}">
      <dgm:prSet/>
      <dgm:spPr/>
      <dgm:t>
        <a:bodyPr/>
        <a:lstStyle/>
        <a:p>
          <a:r>
            <a:rPr lang="en-GB"/>
            <a:t>It is part of our body system that protect us from disease and infection</a:t>
          </a:r>
          <a:endParaRPr lang="en-US"/>
        </a:p>
      </dgm:t>
    </dgm:pt>
    <dgm:pt modelId="{C6137DF4-C6A5-4FDA-B706-58A9E3DD02E5}" type="parTrans" cxnId="{CB662684-B8B3-4602-BA7F-2996CFF2841E}">
      <dgm:prSet/>
      <dgm:spPr/>
      <dgm:t>
        <a:bodyPr/>
        <a:lstStyle/>
        <a:p>
          <a:endParaRPr lang="en-US"/>
        </a:p>
      </dgm:t>
    </dgm:pt>
    <dgm:pt modelId="{5B12C6D4-A2C9-4E93-88C3-BF38CB803602}" type="sibTrans" cxnId="{CB662684-B8B3-4602-BA7F-2996CFF2841E}">
      <dgm:prSet/>
      <dgm:spPr/>
      <dgm:t>
        <a:bodyPr/>
        <a:lstStyle/>
        <a:p>
          <a:endParaRPr lang="en-US"/>
        </a:p>
      </dgm:t>
    </dgm:pt>
    <dgm:pt modelId="{383AD1C2-A0E2-478F-8269-5D5C3375620A}">
      <dgm:prSet/>
      <dgm:spPr/>
      <dgm:t>
        <a:bodyPr/>
        <a:lstStyle/>
        <a:p>
          <a:r>
            <a:rPr lang="en-GB"/>
            <a:t>It is where the Lymph fluids passes through the lymph nodes</a:t>
          </a:r>
          <a:endParaRPr lang="en-US"/>
        </a:p>
      </dgm:t>
    </dgm:pt>
    <dgm:pt modelId="{543512A6-550D-490C-AE71-F2F6882C6EC4}" type="parTrans" cxnId="{F83B45B9-A842-40F6-AE86-AE1EB1126B78}">
      <dgm:prSet/>
      <dgm:spPr/>
      <dgm:t>
        <a:bodyPr/>
        <a:lstStyle/>
        <a:p>
          <a:endParaRPr lang="en-US"/>
        </a:p>
      </dgm:t>
    </dgm:pt>
    <dgm:pt modelId="{B8F1A584-5227-4DC4-8A25-786367A1DB0B}" type="sibTrans" cxnId="{F83B45B9-A842-40F6-AE86-AE1EB1126B78}">
      <dgm:prSet/>
      <dgm:spPr/>
      <dgm:t>
        <a:bodyPr/>
        <a:lstStyle/>
        <a:p>
          <a:endParaRPr lang="en-US"/>
        </a:p>
      </dgm:t>
    </dgm:pt>
    <dgm:pt modelId="{C919F831-290B-461F-894C-6CAFBC60BD04}">
      <dgm:prSet/>
      <dgm:spPr/>
      <dgm:t>
        <a:bodyPr/>
        <a:lstStyle/>
        <a:p>
          <a:r>
            <a:rPr lang="en-GB"/>
            <a:t>It moves fluids from the body tissue  into the blood circulation</a:t>
          </a:r>
          <a:endParaRPr lang="en-US"/>
        </a:p>
      </dgm:t>
    </dgm:pt>
    <dgm:pt modelId="{C20F7C7B-09BE-4809-81C0-55ADDE577C7C}" type="parTrans" cxnId="{41ACF24B-EE07-495E-8CBC-087A5D95FED4}">
      <dgm:prSet/>
      <dgm:spPr/>
      <dgm:t>
        <a:bodyPr/>
        <a:lstStyle/>
        <a:p>
          <a:endParaRPr lang="en-US"/>
        </a:p>
      </dgm:t>
    </dgm:pt>
    <dgm:pt modelId="{AD17B2C1-60BD-4651-96A9-B5981D895D96}" type="sibTrans" cxnId="{41ACF24B-EE07-495E-8CBC-087A5D95FED4}">
      <dgm:prSet/>
      <dgm:spPr/>
      <dgm:t>
        <a:bodyPr/>
        <a:lstStyle/>
        <a:p>
          <a:endParaRPr lang="en-US"/>
        </a:p>
      </dgm:t>
    </dgm:pt>
    <dgm:pt modelId="{381A9AD9-9ECB-4BB3-A225-D96DDF0DA9AA}">
      <dgm:prSet/>
      <dgm:spPr/>
      <dgm:t>
        <a:bodyPr/>
        <a:lstStyle/>
        <a:p>
          <a:r>
            <a:rPr lang="en-GB"/>
            <a:t>It also get rid of the waste that make up a cell</a:t>
          </a:r>
          <a:endParaRPr lang="en-US"/>
        </a:p>
      </dgm:t>
    </dgm:pt>
    <dgm:pt modelId="{0BBDADA1-4235-429B-903D-B41E90219310}" type="parTrans" cxnId="{3A9E302F-6701-45B3-B54A-8AB9013B2734}">
      <dgm:prSet/>
      <dgm:spPr/>
      <dgm:t>
        <a:bodyPr/>
        <a:lstStyle/>
        <a:p>
          <a:endParaRPr lang="en-US"/>
        </a:p>
      </dgm:t>
    </dgm:pt>
    <dgm:pt modelId="{06B6CB26-A51A-4BF7-A135-948894C328DF}" type="sibTrans" cxnId="{3A9E302F-6701-45B3-B54A-8AB9013B2734}">
      <dgm:prSet/>
      <dgm:spPr/>
      <dgm:t>
        <a:bodyPr/>
        <a:lstStyle/>
        <a:p>
          <a:endParaRPr lang="en-US"/>
        </a:p>
      </dgm:t>
    </dgm:pt>
    <dgm:pt modelId="{C3D688DC-082A-4764-8A5E-B86A5EF96DA6}">
      <dgm:prSet/>
      <dgm:spPr/>
      <dgm:t>
        <a:bodyPr/>
        <a:lstStyle/>
        <a:p>
          <a:r>
            <a:rPr lang="en-GB"/>
            <a:t>It contains the Lymphocytes which contains white blood cells that fight infection.</a:t>
          </a:r>
          <a:endParaRPr lang="en-US"/>
        </a:p>
      </dgm:t>
    </dgm:pt>
    <dgm:pt modelId="{FA0DDA21-2507-4BEE-ABD3-9BE23C82E328}" type="parTrans" cxnId="{F6DB1AF5-76B2-4561-BDA4-16A4FB2B8FC6}">
      <dgm:prSet/>
      <dgm:spPr/>
      <dgm:t>
        <a:bodyPr/>
        <a:lstStyle/>
        <a:p>
          <a:endParaRPr lang="en-US"/>
        </a:p>
      </dgm:t>
    </dgm:pt>
    <dgm:pt modelId="{B715D7D9-EEF8-43C5-A28A-D90DA609445E}" type="sibTrans" cxnId="{F6DB1AF5-76B2-4561-BDA4-16A4FB2B8FC6}">
      <dgm:prSet/>
      <dgm:spPr/>
      <dgm:t>
        <a:bodyPr/>
        <a:lstStyle/>
        <a:p>
          <a:endParaRPr lang="en-US"/>
        </a:p>
      </dgm:t>
    </dgm:pt>
    <dgm:pt modelId="{949A080E-8DBC-4A02-B200-F539BF13A876}" type="pres">
      <dgm:prSet presAssocID="{EDAAA180-86DD-4777-954F-417A8056BFA2}" presName="diagram" presStyleCnt="0">
        <dgm:presLayoutVars>
          <dgm:dir/>
          <dgm:resizeHandles val="exact"/>
        </dgm:presLayoutVars>
      </dgm:prSet>
      <dgm:spPr/>
    </dgm:pt>
    <dgm:pt modelId="{32070F2A-AFBE-431B-AD15-AC3894CB7BF5}" type="pres">
      <dgm:prSet presAssocID="{C9B5F874-3647-4571-AA58-690671F0A965}" presName="node" presStyleLbl="node1" presStyleIdx="0" presStyleCnt="5">
        <dgm:presLayoutVars>
          <dgm:bulletEnabled val="1"/>
        </dgm:presLayoutVars>
      </dgm:prSet>
      <dgm:spPr/>
    </dgm:pt>
    <dgm:pt modelId="{DA75AE02-BFE9-4930-A322-CC1D5B06F1F8}" type="pres">
      <dgm:prSet presAssocID="{5B12C6D4-A2C9-4E93-88C3-BF38CB803602}" presName="sibTrans" presStyleCnt="0"/>
      <dgm:spPr/>
    </dgm:pt>
    <dgm:pt modelId="{DC0A9BBA-3BC1-4DC0-B9DC-FB6A80E68C47}" type="pres">
      <dgm:prSet presAssocID="{383AD1C2-A0E2-478F-8269-5D5C3375620A}" presName="node" presStyleLbl="node1" presStyleIdx="1" presStyleCnt="5">
        <dgm:presLayoutVars>
          <dgm:bulletEnabled val="1"/>
        </dgm:presLayoutVars>
      </dgm:prSet>
      <dgm:spPr/>
    </dgm:pt>
    <dgm:pt modelId="{C928F782-7ED5-42C7-BB16-41CC03D378D8}" type="pres">
      <dgm:prSet presAssocID="{B8F1A584-5227-4DC4-8A25-786367A1DB0B}" presName="sibTrans" presStyleCnt="0"/>
      <dgm:spPr/>
    </dgm:pt>
    <dgm:pt modelId="{68605B58-38BB-4863-AE14-39656054A33A}" type="pres">
      <dgm:prSet presAssocID="{C919F831-290B-461F-894C-6CAFBC60BD04}" presName="node" presStyleLbl="node1" presStyleIdx="2" presStyleCnt="5">
        <dgm:presLayoutVars>
          <dgm:bulletEnabled val="1"/>
        </dgm:presLayoutVars>
      </dgm:prSet>
      <dgm:spPr/>
    </dgm:pt>
    <dgm:pt modelId="{B71D5ED8-0D01-4D5B-A7BB-8970A9E0CD02}" type="pres">
      <dgm:prSet presAssocID="{AD17B2C1-60BD-4651-96A9-B5981D895D96}" presName="sibTrans" presStyleCnt="0"/>
      <dgm:spPr/>
    </dgm:pt>
    <dgm:pt modelId="{78B0BB11-4EB8-4EA8-8B62-EF3DEC1AF589}" type="pres">
      <dgm:prSet presAssocID="{381A9AD9-9ECB-4BB3-A225-D96DDF0DA9AA}" presName="node" presStyleLbl="node1" presStyleIdx="3" presStyleCnt="5">
        <dgm:presLayoutVars>
          <dgm:bulletEnabled val="1"/>
        </dgm:presLayoutVars>
      </dgm:prSet>
      <dgm:spPr/>
    </dgm:pt>
    <dgm:pt modelId="{B33C69BD-17DF-42D7-8491-60420351A388}" type="pres">
      <dgm:prSet presAssocID="{06B6CB26-A51A-4BF7-A135-948894C328DF}" presName="sibTrans" presStyleCnt="0"/>
      <dgm:spPr/>
    </dgm:pt>
    <dgm:pt modelId="{47213D8C-9664-4ACD-94A4-DD80BC83EEE5}" type="pres">
      <dgm:prSet presAssocID="{C3D688DC-082A-4764-8A5E-B86A5EF96DA6}" presName="node" presStyleLbl="node1" presStyleIdx="4" presStyleCnt="5">
        <dgm:presLayoutVars>
          <dgm:bulletEnabled val="1"/>
        </dgm:presLayoutVars>
      </dgm:prSet>
      <dgm:spPr/>
    </dgm:pt>
  </dgm:ptLst>
  <dgm:cxnLst>
    <dgm:cxn modelId="{FE60870D-4975-4142-98E1-186439CA337F}" type="presOf" srcId="{383AD1C2-A0E2-478F-8269-5D5C3375620A}" destId="{DC0A9BBA-3BC1-4DC0-B9DC-FB6A80E68C47}" srcOrd="0" destOrd="0" presId="urn:microsoft.com/office/officeart/2005/8/layout/default"/>
    <dgm:cxn modelId="{3A9E302F-6701-45B3-B54A-8AB9013B2734}" srcId="{EDAAA180-86DD-4777-954F-417A8056BFA2}" destId="{381A9AD9-9ECB-4BB3-A225-D96DDF0DA9AA}" srcOrd="3" destOrd="0" parTransId="{0BBDADA1-4235-429B-903D-B41E90219310}" sibTransId="{06B6CB26-A51A-4BF7-A135-948894C328DF}"/>
    <dgm:cxn modelId="{A8564C5C-D3EC-4850-9B7E-EEBE6F8482AE}" type="presOf" srcId="{EDAAA180-86DD-4777-954F-417A8056BFA2}" destId="{949A080E-8DBC-4A02-B200-F539BF13A876}" srcOrd="0" destOrd="0" presId="urn:microsoft.com/office/officeart/2005/8/layout/default"/>
    <dgm:cxn modelId="{18660E64-08F3-49A5-8ECE-9CD4DE51E320}" type="presOf" srcId="{C9B5F874-3647-4571-AA58-690671F0A965}" destId="{32070F2A-AFBE-431B-AD15-AC3894CB7BF5}" srcOrd="0" destOrd="0" presId="urn:microsoft.com/office/officeart/2005/8/layout/default"/>
    <dgm:cxn modelId="{41ACF24B-EE07-495E-8CBC-087A5D95FED4}" srcId="{EDAAA180-86DD-4777-954F-417A8056BFA2}" destId="{C919F831-290B-461F-894C-6CAFBC60BD04}" srcOrd="2" destOrd="0" parTransId="{C20F7C7B-09BE-4809-81C0-55ADDE577C7C}" sibTransId="{AD17B2C1-60BD-4651-96A9-B5981D895D96}"/>
    <dgm:cxn modelId="{2776837D-FB4C-4DA0-B569-C0021F1E1D67}" type="presOf" srcId="{381A9AD9-9ECB-4BB3-A225-D96DDF0DA9AA}" destId="{78B0BB11-4EB8-4EA8-8B62-EF3DEC1AF589}" srcOrd="0" destOrd="0" presId="urn:microsoft.com/office/officeart/2005/8/layout/default"/>
    <dgm:cxn modelId="{CB662684-B8B3-4602-BA7F-2996CFF2841E}" srcId="{EDAAA180-86DD-4777-954F-417A8056BFA2}" destId="{C9B5F874-3647-4571-AA58-690671F0A965}" srcOrd="0" destOrd="0" parTransId="{C6137DF4-C6A5-4FDA-B706-58A9E3DD02E5}" sibTransId="{5B12C6D4-A2C9-4E93-88C3-BF38CB803602}"/>
    <dgm:cxn modelId="{F83B45B9-A842-40F6-AE86-AE1EB1126B78}" srcId="{EDAAA180-86DD-4777-954F-417A8056BFA2}" destId="{383AD1C2-A0E2-478F-8269-5D5C3375620A}" srcOrd="1" destOrd="0" parTransId="{543512A6-550D-490C-AE71-F2F6882C6EC4}" sibTransId="{B8F1A584-5227-4DC4-8A25-786367A1DB0B}"/>
    <dgm:cxn modelId="{C014FEBF-1FCF-4B67-8482-94E9CFE18827}" type="presOf" srcId="{C3D688DC-082A-4764-8A5E-B86A5EF96DA6}" destId="{47213D8C-9664-4ACD-94A4-DD80BC83EEE5}" srcOrd="0" destOrd="0" presId="urn:microsoft.com/office/officeart/2005/8/layout/default"/>
    <dgm:cxn modelId="{F6DB1AF5-76B2-4561-BDA4-16A4FB2B8FC6}" srcId="{EDAAA180-86DD-4777-954F-417A8056BFA2}" destId="{C3D688DC-082A-4764-8A5E-B86A5EF96DA6}" srcOrd="4" destOrd="0" parTransId="{FA0DDA21-2507-4BEE-ABD3-9BE23C82E328}" sibTransId="{B715D7D9-EEF8-43C5-A28A-D90DA609445E}"/>
    <dgm:cxn modelId="{B5EF9AF8-4D06-43B5-AD5D-946F4C5F50F5}" type="presOf" srcId="{C919F831-290B-461F-894C-6CAFBC60BD04}" destId="{68605B58-38BB-4863-AE14-39656054A33A}" srcOrd="0" destOrd="0" presId="urn:microsoft.com/office/officeart/2005/8/layout/default"/>
    <dgm:cxn modelId="{E0376DC8-0B7E-49EB-8A71-C2653EEEDBAA}" type="presParOf" srcId="{949A080E-8DBC-4A02-B200-F539BF13A876}" destId="{32070F2A-AFBE-431B-AD15-AC3894CB7BF5}" srcOrd="0" destOrd="0" presId="urn:microsoft.com/office/officeart/2005/8/layout/default"/>
    <dgm:cxn modelId="{11053DB0-AFBC-4F33-896D-F337381669FF}" type="presParOf" srcId="{949A080E-8DBC-4A02-B200-F539BF13A876}" destId="{DA75AE02-BFE9-4930-A322-CC1D5B06F1F8}" srcOrd="1" destOrd="0" presId="urn:microsoft.com/office/officeart/2005/8/layout/default"/>
    <dgm:cxn modelId="{689583E1-C18A-4254-9BD7-D6259B2D43A3}" type="presParOf" srcId="{949A080E-8DBC-4A02-B200-F539BF13A876}" destId="{DC0A9BBA-3BC1-4DC0-B9DC-FB6A80E68C47}" srcOrd="2" destOrd="0" presId="urn:microsoft.com/office/officeart/2005/8/layout/default"/>
    <dgm:cxn modelId="{84F87C48-773A-4A3B-BE7C-985D2A034112}" type="presParOf" srcId="{949A080E-8DBC-4A02-B200-F539BF13A876}" destId="{C928F782-7ED5-42C7-BB16-41CC03D378D8}" srcOrd="3" destOrd="0" presId="urn:microsoft.com/office/officeart/2005/8/layout/default"/>
    <dgm:cxn modelId="{EDA5B380-ED74-459B-9AA9-C009675FBEB0}" type="presParOf" srcId="{949A080E-8DBC-4A02-B200-F539BF13A876}" destId="{68605B58-38BB-4863-AE14-39656054A33A}" srcOrd="4" destOrd="0" presId="urn:microsoft.com/office/officeart/2005/8/layout/default"/>
    <dgm:cxn modelId="{0C1711F0-E02E-4ECC-BBD1-CDB8E9E66730}" type="presParOf" srcId="{949A080E-8DBC-4A02-B200-F539BF13A876}" destId="{B71D5ED8-0D01-4D5B-A7BB-8970A9E0CD02}" srcOrd="5" destOrd="0" presId="urn:microsoft.com/office/officeart/2005/8/layout/default"/>
    <dgm:cxn modelId="{4BAC9BC5-632C-4A25-B10C-26F32FD5772B}" type="presParOf" srcId="{949A080E-8DBC-4A02-B200-F539BF13A876}" destId="{78B0BB11-4EB8-4EA8-8B62-EF3DEC1AF589}" srcOrd="6" destOrd="0" presId="urn:microsoft.com/office/officeart/2005/8/layout/default"/>
    <dgm:cxn modelId="{40D7F4C0-4A5F-4F03-9F0D-5BD38BCD79C0}" type="presParOf" srcId="{949A080E-8DBC-4A02-B200-F539BF13A876}" destId="{B33C69BD-17DF-42D7-8491-60420351A388}" srcOrd="7" destOrd="0" presId="urn:microsoft.com/office/officeart/2005/8/layout/default"/>
    <dgm:cxn modelId="{785C0635-E53D-4D23-BB9E-27F7F29C4E16}" type="presParOf" srcId="{949A080E-8DBC-4A02-B200-F539BF13A876}" destId="{47213D8C-9664-4ACD-94A4-DD80BC83EEE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70F2A-AFBE-431B-AD15-AC3894CB7BF5}">
      <dsp:nvSpPr>
        <dsp:cNvPr id="0" name=""/>
        <dsp:cNvSpPr/>
      </dsp:nvSpPr>
      <dsp:spPr>
        <a:xfrm>
          <a:off x="156995" y="3150"/>
          <a:ext cx="3207052" cy="19242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part of our body system that protect us from disease and infection</a:t>
          </a:r>
          <a:endParaRPr lang="en-US" sz="2500" kern="1200"/>
        </a:p>
      </dsp:txBody>
      <dsp:txXfrm>
        <a:off x="156995" y="3150"/>
        <a:ext cx="3207052" cy="1924231"/>
      </dsp:txXfrm>
    </dsp:sp>
    <dsp:sp modelId="{DC0A9BBA-3BC1-4DC0-B9DC-FB6A80E68C47}">
      <dsp:nvSpPr>
        <dsp:cNvPr id="0" name=""/>
        <dsp:cNvSpPr/>
      </dsp:nvSpPr>
      <dsp:spPr>
        <a:xfrm>
          <a:off x="3684752" y="3150"/>
          <a:ext cx="3207052" cy="19242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where the Lymph fluids passes through the lymph nodes</a:t>
          </a:r>
          <a:endParaRPr lang="en-US" sz="2500" kern="1200"/>
        </a:p>
      </dsp:txBody>
      <dsp:txXfrm>
        <a:off x="3684752" y="3150"/>
        <a:ext cx="3207052" cy="1924231"/>
      </dsp:txXfrm>
    </dsp:sp>
    <dsp:sp modelId="{68605B58-38BB-4863-AE14-39656054A33A}">
      <dsp:nvSpPr>
        <dsp:cNvPr id="0" name=""/>
        <dsp:cNvSpPr/>
      </dsp:nvSpPr>
      <dsp:spPr>
        <a:xfrm>
          <a:off x="7212510" y="3150"/>
          <a:ext cx="3207052" cy="19242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moves fluids from the body tissue  into the blood circulation</a:t>
          </a:r>
          <a:endParaRPr lang="en-US" sz="2500" kern="1200"/>
        </a:p>
      </dsp:txBody>
      <dsp:txXfrm>
        <a:off x="7212510" y="3150"/>
        <a:ext cx="3207052" cy="1924231"/>
      </dsp:txXfrm>
    </dsp:sp>
    <dsp:sp modelId="{78B0BB11-4EB8-4EA8-8B62-EF3DEC1AF589}">
      <dsp:nvSpPr>
        <dsp:cNvPr id="0" name=""/>
        <dsp:cNvSpPr/>
      </dsp:nvSpPr>
      <dsp:spPr>
        <a:xfrm>
          <a:off x="1920874" y="2248086"/>
          <a:ext cx="3207052" cy="19242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also get rid of the waste that make up a cell</a:t>
          </a:r>
          <a:endParaRPr lang="en-US" sz="2500" kern="1200"/>
        </a:p>
      </dsp:txBody>
      <dsp:txXfrm>
        <a:off x="1920874" y="2248086"/>
        <a:ext cx="3207052" cy="1924231"/>
      </dsp:txXfrm>
    </dsp:sp>
    <dsp:sp modelId="{47213D8C-9664-4ACD-94A4-DD80BC83EEE5}">
      <dsp:nvSpPr>
        <dsp:cNvPr id="0" name=""/>
        <dsp:cNvSpPr/>
      </dsp:nvSpPr>
      <dsp:spPr>
        <a:xfrm>
          <a:off x="5448631" y="2248086"/>
          <a:ext cx="3207052" cy="19242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contains the Lymphocytes which contains white blood cells that fight infection.</a:t>
          </a:r>
          <a:endParaRPr lang="en-US" sz="2500" kern="1200"/>
        </a:p>
      </dsp:txBody>
      <dsp:txXfrm>
        <a:off x="5448631" y="2248086"/>
        <a:ext cx="3207052" cy="19242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4/5/2023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21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08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508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534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320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301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162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93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983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6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961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669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bloodcancer.org.uk/understanding-blood-cancer/lymphom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INDIVIDUAL ACADEMIC POSTER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MODULE NAME: BMHP5003_BIRM</a:t>
            </a:r>
          </a:p>
          <a:p>
            <a:r>
              <a:rPr lang="en-GB">
                <a:cs typeface="Calibri"/>
              </a:rPr>
              <a:t>STUDENT NAME: OMAR DARBOE(2020336)</a:t>
            </a:r>
          </a:p>
          <a:p>
            <a:r>
              <a:rPr lang="en-GB">
                <a:cs typeface="Calibri"/>
              </a:rPr>
              <a:t>LECTURER NAME: MUHAMMAD SAEED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0A251F-302A-64E6-CA51-809BA80B4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cs typeface="Calibri Light"/>
              </a:rPr>
              <a:t>WHAT IS LYMPHATIC SYSTEM</a:t>
            </a:r>
            <a:endParaRPr lang="en-GB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EEF4BB-5A71-512F-443B-14F76DB053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018993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2007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655AC9-0D0A-9723-854C-FB4D996C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4760132"/>
            <a:ext cx="3947420" cy="1777829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700"/>
              <a:t>How the Lymphatic system works.</a:t>
            </a: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44C110BA-81E8-4247-853A-5F2B93E92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37825"/>
          </a:xfrm>
          <a:custGeom>
            <a:avLst/>
            <a:gdLst>
              <a:gd name="connsiteX0" fmla="*/ 0 w 12192000"/>
              <a:gd name="connsiteY0" fmla="*/ 0 h 4537825"/>
              <a:gd name="connsiteX1" fmla="*/ 12192000 w 12192000"/>
              <a:gd name="connsiteY1" fmla="*/ 0 h 4537825"/>
              <a:gd name="connsiteX2" fmla="*/ 12192000 w 12192000"/>
              <a:gd name="connsiteY2" fmla="*/ 3020937 h 4537825"/>
              <a:gd name="connsiteX3" fmla="*/ 12192000 w 12192000"/>
              <a:gd name="connsiteY3" fmla="*/ 3213062 h 4537825"/>
              <a:gd name="connsiteX4" fmla="*/ 12192000 w 12192000"/>
              <a:gd name="connsiteY4" fmla="*/ 4188880 h 4537825"/>
              <a:gd name="connsiteX5" fmla="*/ 12113803 w 12192000"/>
              <a:gd name="connsiteY5" fmla="*/ 4197163 h 4537825"/>
              <a:gd name="connsiteX6" fmla="*/ 6753597 w 12192000"/>
              <a:gd name="connsiteY6" fmla="*/ 4520720 h 4537825"/>
              <a:gd name="connsiteX7" fmla="*/ 400746 w 12192000"/>
              <a:gd name="connsiteY7" fmla="*/ 4349377 h 4537825"/>
              <a:gd name="connsiteX8" fmla="*/ 0 w 12192000"/>
              <a:gd name="connsiteY8" fmla="*/ 4312401 h 4537825"/>
              <a:gd name="connsiteX9" fmla="*/ 0 w 12192000"/>
              <a:gd name="connsiteY9" fmla="*/ 3213062 h 4537825"/>
              <a:gd name="connsiteX10" fmla="*/ 0 w 12192000"/>
              <a:gd name="connsiteY10" fmla="*/ 3020937 h 4537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4537825">
                <a:moveTo>
                  <a:pt x="0" y="0"/>
                </a:moveTo>
                <a:lnTo>
                  <a:pt x="12192000" y="0"/>
                </a:lnTo>
                <a:lnTo>
                  <a:pt x="12192000" y="3020937"/>
                </a:lnTo>
                <a:lnTo>
                  <a:pt x="12192000" y="3213062"/>
                </a:lnTo>
                <a:lnTo>
                  <a:pt x="12192000" y="4188880"/>
                </a:lnTo>
                <a:lnTo>
                  <a:pt x="12113803" y="4197163"/>
                </a:lnTo>
                <a:cubicBezTo>
                  <a:pt x="10139508" y="4395112"/>
                  <a:pt x="8237152" y="4488115"/>
                  <a:pt x="6753597" y="4520720"/>
                </a:cubicBezTo>
                <a:cubicBezTo>
                  <a:pt x="4940362" y="4560569"/>
                  <a:pt x="2657278" y="4541239"/>
                  <a:pt x="400746" y="4349377"/>
                </a:cubicBezTo>
                <a:lnTo>
                  <a:pt x="0" y="4312401"/>
                </a:lnTo>
                <a:lnTo>
                  <a:pt x="0" y="3213062"/>
                </a:lnTo>
                <a:lnTo>
                  <a:pt x="0" y="3020937"/>
                </a:lnTo>
                <a:close/>
              </a:path>
            </a:pathLst>
          </a:custGeom>
          <a:solidFill>
            <a:schemeClr val="tx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FF3501D-06CA-35F0-BC1C-D475E3CEE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1605" y="671951"/>
            <a:ext cx="2317784" cy="33591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094570-31F2-B66A-2771-56E0E0EAC8F1}"/>
              </a:ext>
            </a:extLst>
          </p:cNvPr>
          <p:cNvSpPr txBox="1"/>
          <p:nvPr/>
        </p:nvSpPr>
        <p:spPr>
          <a:xfrm>
            <a:off x="5118447" y="4767660"/>
            <a:ext cx="6281873" cy="17703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Through  the network of lymph vessels, the lymph fluid flows.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The node will trap and filter any harmful to the body and destroy it.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The waste product that is carried from the lymph fluid destroy bacteria back into the blood stream.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Lymph nodes sometimes trap viruses and bacteria that cannot be destroyed straight away</a:t>
            </a:r>
          </a:p>
        </p:txBody>
      </p:sp>
    </p:spTree>
    <p:extLst>
      <p:ext uri="{BB962C8B-B14F-4D97-AF65-F5344CB8AC3E}">
        <p14:creationId xmlns:p14="http://schemas.microsoft.com/office/powerpoint/2010/main" val="17936194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AAE6DF-B236-1BD4-A509-83E9F8D4C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7874" y="1485640"/>
            <a:ext cx="3217965" cy="628191"/>
          </a:xfrm>
        </p:spPr>
        <p:txBody>
          <a:bodyPr vert="horz" lIns="228600" tIns="228600" rIns="228600" bIns="228600" rtlCol="0" anchor="ctr">
            <a:normAutofit fontScale="90000"/>
          </a:bodyPr>
          <a:lstStyle/>
          <a:p>
            <a:pPr algn="l"/>
            <a:br>
              <a:rPr lang="en-US" sz="3200" b="1" dirty="0">
                <a:cs typeface="Calibri Light"/>
              </a:rPr>
            </a:br>
            <a:r>
              <a:rPr lang="en-US" sz="3200" b="1" dirty="0">
                <a:solidFill>
                  <a:schemeClr val="tx2"/>
                </a:solidFill>
                <a:cs typeface="Calibri Light"/>
              </a:rPr>
              <a:t>LYMPHOMA </a:t>
            </a:r>
            <a:br>
              <a:rPr lang="en-US" sz="3200" b="1" dirty="0">
                <a:cs typeface="Calibri Light"/>
              </a:rPr>
            </a:br>
            <a:br>
              <a:rPr lang="en-US" sz="3200" b="1" dirty="0"/>
            </a:br>
            <a:br>
              <a:rPr lang="en-US" sz="3200" b="1" dirty="0"/>
            </a:br>
            <a:br>
              <a:rPr lang="en-US" sz="3200" b="1" dirty="0"/>
            </a:br>
            <a:endParaRPr lang="en-US" sz="3200" b="1">
              <a:solidFill>
                <a:schemeClr val="tx2"/>
              </a:solidFill>
              <a:cs typeface="Calibri Light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ED897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EDAF2B-3B9B-225F-D670-28AE6D91ADAA}"/>
              </a:ext>
            </a:extLst>
          </p:cNvPr>
          <p:cNvSpPr txBox="1"/>
          <p:nvPr/>
        </p:nvSpPr>
        <p:spPr>
          <a:xfrm>
            <a:off x="7121289" y="1806426"/>
            <a:ext cx="4099607" cy="3678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36B083-8A83-6A02-8502-6517757C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7089" y="371865"/>
            <a:ext cx="8007155" cy="5665565"/>
          </a:xfrm>
        </p:spPr>
        <p:txBody>
          <a:bodyPr/>
          <a:lstStyle/>
          <a:p>
            <a:r>
              <a:rPr lang="en-GB" dirty="0"/>
              <a:t>Lymphoma is a type of cancer that starts in the lymphatic system due to the white blood cells becoming abnormal.</a:t>
            </a:r>
          </a:p>
          <a:p>
            <a:r>
              <a:rPr lang="en-GB" dirty="0"/>
              <a:t>The two types of lymphoma are: Non-Hodgkin lymphoma and Hodgkin lymphoma.</a:t>
            </a:r>
          </a:p>
          <a:p>
            <a:r>
              <a:rPr lang="en-GB" dirty="0"/>
              <a:t>Symptoms are ,weight loss, itching or rash, swollen lymph nodes, tiredness, sweat abnormally at night, bleed easily etc</a:t>
            </a:r>
          </a:p>
          <a:p>
            <a:r>
              <a:rPr lang="en-GB" dirty="0"/>
              <a:t>Diagnosis are done using blood test, (CT) scan, biopsy, MRI scan.</a:t>
            </a:r>
          </a:p>
          <a:p>
            <a:r>
              <a:rPr lang="en-GB" dirty="0"/>
              <a:t>Treatment depends on type and stage and how far it spread.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C7E7E1-9E5D-841E-ACD9-01B06FBA72DB}"/>
              </a:ext>
            </a:extLst>
          </p:cNvPr>
          <p:cNvSpPr txBox="1"/>
          <p:nvPr/>
        </p:nvSpPr>
        <p:spPr>
          <a:xfrm>
            <a:off x="1128263" y="193339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A8AFF6A-D3D0-142A-254A-C4C66AB8A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155" y="804034"/>
            <a:ext cx="2743200" cy="2834535"/>
          </a:xfrm>
          <a:prstGeom prst="rect">
            <a:avLst/>
          </a:prstGeom>
        </p:spPr>
      </p:pic>
      <p:pic>
        <p:nvPicPr>
          <p:cNvPr id="9" name="Picture 10" descr="A picture containing diagram&#10;&#10;Description automatically generated">
            <a:extLst>
              <a:ext uri="{FF2B5EF4-FFF2-40B4-BE49-F238E27FC236}">
                <a16:creationId xmlns:a16="http://schemas.microsoft.com/office/drawing/2014/main" id="{B206A14B-C250-917A-DE49-D54F376E8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702" y="3850993"/>
            <a:ext cx="2743200" cy="194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C20CF-3673-4E9C-2525-CC27C97F9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>
                <a:solidFill>
                  <a:schemeClr val="accent1"/>
                </a:solidFill>
                <a:cs typeface="Calibri Light"/>
              </a:rPr>
              <a:t>Care plan for lymphoma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C2815-30C1-FCC6-D22B-92987FA23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GB" sz="1600" dirty="0"/>
              <a:t>Regularly monitoring the patient temperature.</a:t>
            </a:r>
          </a:p>
          <a:p>
            <a:r>
              <a:rPr lang="en-GB" sz="1600" dirty="0"/>
              <a:t>Assessing the patient  for any sign and symptoms of infections regularly.</a:t>
            </a:r>
          </a:p>
          <a:p>
            <a:r>
              <a:rPr lang="en-GB" dirty="0"/>
              <a:t>Always check the patients white blood cell count, serum albumin and serum protein.</a:t>
            </a:r>
          </a:p>
          <a:p>
            <a:r>
              <a:rPr lang="en-GB" dirty="0"/>
              <a:t>Promote adequate and enough rest.</a:t>
            </a:r>
          </a:p>
          <a:p>
            <a:r>
              <a:rPr lang="en-GB" dirty="0"/>
              <a:t>Encourage the patient to do some exercises.</a:t>
            </a:r>
          </a:p>
          <a:p>
            <a:r>
              <a:rPr lang="en-GB" dirty="0"/>
              <a:t>Patients should be encouraged to take enough fluid intake.</a:t>
            </a:r>
          </a:p>
        </p:txBody>
      </p:sp>
    </p:spTree>
    <p:extLst>
      <p:ext uri="{BB962C8B-B14F-4D97-AF65-F5344CB8AC3E}">
        <p14:creationId xmlns:p14="http://schemas.microsoft.com/office/powerpoint/2010/main" val="3065219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73593-2222-39A4-C183-CE3C7555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>
                <a:solidFill>
                  <a:schemeClr val="accent1"/>
                </a:solidFill>
                <a:cs typeface="Calibri Light"/>
              </a:rPr>
              <a:t>Referances</a:t>
            </a:r>
            <a:endParaRPr lang="en-GB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14766-1472-377B-C6D6-082244301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 fontScale="92500" lnSpcReduction="10000"/>
          </a:bodyPr>
          <a:lstStyle/>
          <a:p>
            <a:pPr marL="342900" indent="-342900">
              <a:buAutoNum type="arabicPeriod"/>
            </a:pPr>
            <a:r>
              <a:rPr lang="en-GB" sz="1600" dirty="0">
                <a:ea typeface="+mn-lt"/>
                <a:cs typeface="+mn-lt"/>
                <a:hlinkClick r:id="rId2"/>
              </a:rPr>
              <a:t>Lymphoma - what is it, symptoms and treatment | Blood Cancer UK</a:t>
            </a:r>
          </a:p>
          <a:p>
            <a:pPr marL="342900" indent="-342900">
              <a:buAutoNum type="arabicPeriod"/>
            </a:pPr>
            <a:r>
              <a:rPr lang="en-GB" sz="1600" dirty="0"/>
              <a:t>Jiang. M, et al. (2017). </a:t>
            </a:r>
            <a:r>
              <a:rPr lang="en-GB" sz="1600" i="1" dirty="0"/>
              <a:t>Lymphoma classification update: T- cell lymphomas, </a:t>
            </a:r>
            <a:r>
              <a:rPr lang="en-GB" sz="1600" i="1" dirty="0" err="1"/>
              <a:t>hodgkin</a:t>
            </a:r>
            <a:r>
              <a:rPr lang="en-GB" sz="1600" i="1" dirty="0"/>
              <a:t> lymphoma, and histiocytic/dendritic cell neoplasms</a:t>
            </a:r>
            <a:r>
              <a:rPr lang="en-GB" sz="1600" dirty="0"/>
              <a:t>. Expert Rev </a:t>
            </a:r>
            <a:r>
              <a:rPr lang="en-GB" sz="1600" dirty="0" err="1"/>
              <a:t>Hematol</a:t>
            </a:r>
            <a:r>
              <a:rPr lang="en-GB" sz="1600" dirty="0"/>
              <a:t>. PMID:28133975 free PMC article. Review.</a:t>
            </a:r>
          </a:p>
          <a:p>
            <a:pPr marL="0" indent="0">
              <a:buNone/>
            </a:pPr>
            <a:r>
              <a:rPr lang="en-GB" sz="1600" dirty="0"/>
              <a:t>3     </a:t>
            </a:r>
            <a:r>
              <a:rPr lang="en-GB" sz="1600" dirty="0" err="1"/>
              <a:t>Kuppers</a:t>
            </a:r>
            <a:r>
              <a:rPr lang="en-GB" sz="1600" dirty="0"/>
              <a:t>. R. (2009).</a:t>
            </a:r>
            <a:r>
              <a:rPr lang="en-GB" sz="1600" i="1" dirty="0"/>
              <a:t> The biology of </a:t>
            </a:r>
            <a:r>
              <a:rPr lang="en-GB" sz="1600" i="1" dirty="0" err="1"/>
              <a:t>hodkins</a:t>
            </a:r>
            <a:r>
              <a:rPr lang="en-GB" sz="1600" i="1" dirty="0"/>
              <a:t> lymphoma</a:t>
            </a:r>
            <a:r>
              <a:rPr lang="en-GB" sz="1600" dirty="0"/>
              <a:t>.</a:t>
            </a:r>
          </a:p>
          <a:p>
            <a:pPr marL="0" indent="0">
              <a:buNone/>
            </a:pPr>
            <a:r>
              <a:rPr lang="en-GB" sz="1600" dirty="0"/>
              <a:t>4     </a:t>
            </a:r>
            <a:r>
              <a:rPr lang="en-GB" sz="1600" dirty="0" err="1"/>
              <a:t>Matasar</a:t>
            </a:r>
            <a:r>
              <a:rPr lang="en-GB" sz="1600" dirty="0"/>
              <a:t> MJ, et al. (2008). </a:t>
            </a:r>
            <a:r>
              <a:rPr lang="en-GB" sz="1600" i="1" dirty="0"/>
              <a:t>Overview of lymphoma diagnosis</a:t>
            </a:r>
            <a:r>
              <a:rPr lang="en-GB" sz="1600" dirty="0"/>
              <a:t>   </a:t>
            </a:r>
            <a:r>
              <a:rPr lang="en-GB" sz="1600" i="1" dirty="0"/>
              <a:t>and Managemen</a:t>
            </a:r>
            <a:r>
              <a:rPr lang="en-GB" sz="1600" dirty="0"/>
              <a:t>t. PMID: 1861375 Review.</a:t>
            </a:r>
            <a:endParaRPr lang="en-GB"/>
          </a:p>
          <a:p>
            <a:pPr marL="0" indent="0">
              <a:buNone/>
            </a:pPr>
            <a:r>
              <a:rPr lang="en-GB" sz="1600" dirty="0"/>
              <a:t>5     Taylor. K. et al (2016). </a:t>
            </a:r>
            <a:r>
              <a:rPr lang="en-GB" sz="1600" i="1" dirty="0"/>
              <a:t>Protocol for care After lymphoma (CALY) trial: a phase 11 pilot of a lymphoma nurse-led model of survivorship care</a:t>
            </a:r>
            <a:r>
              <a:rPr lang="en-GB" sz="1600" b="1" i="1" dirty="0"/>
              <a:t>. </a:t>
            </a:r>
            <a:r>
              <a:rPr lang="en-GB" sz="1600" dirty="0"/>
              <a:t>BMJ</a:t>
            </a:r>
            <a:r>
              <a:rPr lang="en-GB" sz="1600" i="1" dirty="0"/>
              <a:t> Open.2016. Free PMC article.</a:t>
            </a:r>
          </a:p>
          <a:p>
            <a:pPr marL="342900" indent="-342900">
              <a:buAutoNum type="arabicPeriod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3249397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9CC29ABECA4240AC0B18D52B09841D" ma:contentTypeVersion="16" ma:contentTypeDescription="Create a new document." ma:contentTypeScope="" ma:versionID="468fb3c685668ce851b4300958a21b82">
  <xsd:schema xmlns:xsd="http://www.w3.org/2001/XMLSchema" xmlns:xs="http://www.w3.org/2001/XMLSchema" xmlns:p="http://schemas.microsoft.com/office/2006/metadata/properties" xmlns:ns3="dd7bbc2b-1d05-4a2b-aef3-b6f0207d1649" xmlns:ns4="d6f7a6e2-a2bb-432a-b406-760b1b1769a2" targetNamespace="http://schemas.microsoft.com/office/2006/metadata/properties" ma:root="true" ma:fieldsID="7ba1fbf91c44eaccefb4259b0a9e5e49" ns3:_="" ns4:_="">
    <xsd:import namespace="dd7bbc2b-1d05-4a2b-aef3-b6f0207d1649"/>
    <xsd:import namespace="d6f7a6e2-a2bb-432a-b406-760b1b1769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MediaServiceLocatio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7bbc2b-1d05-4a2b-aef3-b6f0207d16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f7a6e2-a2bb-432a-b406-760b1b1769a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7bbc2b-1d05-4a2b-aef3-b6f0207d1649" xsi:nil="true"/>
  </documentManagement>
</p:properties>
</file>

<file path=customXml/itemProps1.xml><?xml version="1.0" encoding="utf-8"?>
<ds:datastoreItem xmlns:ds="http://schemas.openxmlformats.org/officeDocument/2006/customXml" ds:itemID="{D74B792E-81D8-4C55-A29E-DF094734DEC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33DA152-915A-4716-9B9B-50E1DA96A8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7bbc2b-1d05-4a2b-aef3-b6f0207d1649"/>
    <ds:schemaRef ds:uri="d6f7a6e2-a2bb-432a-b406-760b1b1769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3417285-6F6E-4369-81E8-D77B3D1511EB}">
  <ds:schemaRefs>
    <ds:schemaRef ds:uri="http://purl.org/dc/dcmitype/"/>
    <ds:schemaRef ds:uri="http://schemas.microsoft.com/office/infopath/2007/PartnerControls"/>
    <ds:schemaRef ds:uri="dd7bbc2b-1d05-4a2b-aef3-b6f0207d1649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d6f7a6e2-a2bb-432a-b406-760b1b1769a2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3237</TotalTime>
  <Words>442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Atlas</vt:lpstr>
      <vt:lpstr>INDIVIDUAL ACADEMIC POSTER</vt:lpstr>
      <vt:lpstr>WHAT IS LYMPHATIC SYSTEM</vt:lpstr>
      <vt:lpstr>How the Lymphatic system works.</vt:lpstr>
      <vt:lpstr> LYMPHOMA     </vt:lpstr>
      <vt:lpstr>Care plan for lymphoma</vt:lpstr>
      <vt:lpstr>Referances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CASHGEN</dc:creator>
  <cp:lastModifiedBy>Omar</cp:lastModifiedBy>
  <cp:revision>392</cp:revision>
  <dcterms:created xsi:type="dcterms:W3CDTF">2022-06-27T16:40:47Z</dcterms:created>
  <dcterms:modified xsi:type="dcterms:W3CDTF">2023-04-05T22:31:58Z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0x010100F79CC29ABECA4240AC0B18D52B09841D</vt:lpwstr>
  </property>
</Properties>
</file>