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notesMasterIdLst>
    <p:notesMasterId r:id="rId19"/>
  </p:notesMasterIdLst>
  <p:sldIdLst>
    <p:sldId id="256" r:id="rId2"/>
    <p:sldId id="282" r:id="rId3"/>
    <p:sldId id="283" r:id="rId4"/>
    <p:sldId id="281" r:id="rId5"/>
    <p:sldId id="290" r:id="rId6"/>
    <p:sldId id="296" r:id="rId7"/>
    <p:sldId id="285" r:id="rId8"/>
    <p:sldId id="286" r:id="rId9"/>
    <p:sldId id="298" r:id="rId10"/>
    <p:sldId id="287" r:id="rId11"/>
    <p:sldId id="289" r:id="rId12"/>
    <p:sldId id="288" r:id="rId13"/>
    <p:sldId id="291" r:id="rId14"/>
    <p:sldId id="292" r:id="rId15"/>
    <p:sldId id="293" r:id="rId16"/>
    <p:sldId id="295" r:id="rId17"/>
    <p:sldId id="297" r:id="rId18"/>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F1F2F"/>
    <a:srgbClr val="021246"/>
    <a:srgbClr val="E70FC8"/>
    <a:srgbClr val="002948"/>
    <a:srgbClr val="0000CC"/>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334" autoAdjust="0"/>
    <p:restoredTop sz="94660" autoAdjust="0"/>
  </p:normalViewPr>
  <p:slideViewPr>
    <p:cSldViewPr>
      <p:cViewPr varScale="1">
        <p:scale>
          <a:sx n="82" d="100"/>
          <a:sy n="82" d="100"/>
        </p:scale>
        <p:origin x="954" y="9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427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BA733D-B24C-4B24-94F5-5C1702C6F489}" type="datetimeFigureOut">
              <a:rPr lang="en-GB" smtClean="0"/>
              <a:t>23/10/2019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460BEC-DC3C-4D61-9A10-622C5A5ABC18}" type="slidenum">
              <a:rPr lang="en-GB" smtClean="0"/>
              <a:t>‹#›</a:t>
            </a:fld>
            <a:endParaRPr lang="en-GB"/>
          </a:p>
        </p:txBody>
      </p:sp>
    </p:spTree>
    <p:extLst>
      <p:ext uri="{BB962C8B-B14F-4D97-AF65-F5344CB8AC3E}">
        <p14:creationId xmlns:p14="http://schemas.microsoft.com/office/powerpoint/2010/main" val="5012148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0460BEC-DC3C-4D61-9A10-622C5A5ABC18}" type="slidenum">
              <a:rPr lang="en-GB" smtClean="0"/>
              <a:t>1</a:t>
            </a:fld>
            <a:endParaRPr lang="en-GB"/>
          </a:p>
        </p:txBody>
      </p:sp>
    </p:spTree>
    <p:extLst>
      <p:ext uri="{BB962C8B-B14F-4D97-AF65-F5344CB8AC3E}">
        <p14:creationId xmlns:p14="http://schemas.microsoft.com/office/powerpoint/2010/main" val="20734422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0825" cy="6850063"/>
            <a:chOff x="0" y="0"/>
            <a:chExt cx="5758" cy="4315"/>
          </a:xfrm>
        </p:grpSpPr>
        <p:grpSp>
          <p:nvGrpSpPr>
            <p:cNvPr id="5" name="Group 3"/>
            <p:cNvGrpSpPr>
              <a:grpSpLocks/>
            </p:cNvGrpSpPr>
            <p:nvPr userDrawn="1"/>
          </p:nvGrpSpPr>
          <p:grpSpPr bwMode="auto">
            <a:xfrm>
              <a:off x="1728" y="2230"/>
              <a:ext cx="4027" cy="2085"/>
              <a:chOff x="1728" y="2230"/>
              <a:chExt cx="4027" cy="2085"/>
            </a:xfrm>
          </p:grpSpPr>
          <p:sp>
            <p:nvSpPr>
              <p:cNvPr id="8" name="Freeform 4"/>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9" name="Freeform 5"/>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0" name="Freeform 6"/>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1" name="Freeform 7"/>
              <p:cNvSpPr>
                <a:spLocks/>
              </p:cNvSpPr>
              <p:nvPr/>
            </p:nvSpPr>
            <p:spPr bwMode="hidden">
              <a:xfrm>
                <a:off x="2748" y="2230"/>
                <a:ext cx="3007" cy="2085"/>
              </a:xfrm>
              <a:custGeom>
                <a:avLst/>
                <a:gdLst/>
                <a:ahLst/>
                <a:cxnLst>
                  <a:cxn ang="0">
                    <a:pos x="1433" y="474"/>
                  </a:cxn>
                  <a:cxn ang="0">
                    <a:pos x="1460" y="528"/>
                  </a:cxn>
                  <a:cxn ang="0">
                    <a:pos x="1541" y="593"/>
                  </a:cxn>
                  <a:cxn ang="0">
                    <a:pos x="1715" y="670"/>
                  </a:cxn>
                  <a:cxn ang="0">
                    <a:pos x="1927" y="735"/>
                  </a:cxn>
                  <a:cxn ang="0">
                    <a:pos x="2155" y="789"/>
                  </a:cxn>
                  <a:cxn ang="0">
                    <a:pos x="2372" y="849"/>
                  </a:cxn>
                  <a:cxn ang="0">
                    <a:pos x="2551" y="920"/>
                  </a:cxn>
                  <a:cxn ang="0">
                    <a:pos x="2638" y="980"/>
                  </a:cxn>
                  <a:cxn ang="0">
                    <a:pos x="2676" y="1029"/>
                  </a:cxn>
                  <a:cxn ang="0">
                    <a:pos x="2681" y="1083"/>
                  </a:cxn>
                  <a:cxn ang="0">
                    <a:pos x="2665" y="1127"/>
                  </a:cxn>
                  <a:cxn ang="0">
                    <a:pos x="2616" y="1170"/>
                  </a:cxn>
                  <a:cxn ang="0">
                    <a:pos x="2545" y="1208"/>
                  </a:cxn>
                  <a:cxn ang="0">
                    <a:pos x="2448" y="1241"/>
                  </a:cxn>
                  <a:cxn ang="0">
                    <a:pos x="2328" y="1274"/>
                  </a:cxn>
                  <a:cxn ang="0">
                    <a:pos x="2106" y="1328"/>
                  </a:cxn>
                  <a:cxn ang="0">
                    <a:pos x="1742" y="1421"/>
                  </a:cxn>
                  <a:cxn ang="0">
                    <a:pos x="1308" y="1540"/>
                  </a:cxn>
                  <a:cxn ang="0">
                    <a:pos x="820" y="1709"/>
                  </a:cxn>
                  <a:cxn ang="0">
                    <a:pos x="282" y="1943"/>
                  </a:cxn>
                  <a:cxn ang="0">
                    <a:pos x="152" y="2085"/>
                  </a:cxn>
                  <a:cxn ang="0">
                    <a:pos x="386" y="1992"/>
                  </a:cxn>
                  <a:cxn ang="0">
                    <a:pos x="700" y="1834"/>
                  </a:cxn>
                  <a:cxn ang="0">
                    <a:pos x="1064" y="1693"/>
                  </a:cxn>
                  <a:cxn ang="0">
                    <a:pos x="1661" y="1497"/>
                  </a:cxn>
                  <a:cxn ang="0">
                    <a:pos x="1845" y="1442"/>
                  </a:cxn>
                  <a:cxn ang="0">
                    <a:pos x="2252" y="1339"/>
                  </a:cxn>
                  <a:cxn ang="0">
                    <a:pos x="2551" y="1263"/>
                  </a:cxn>
                  <a:cxn ang="0">
                    <a:pos x="2730" y="1214"/>
                  </a:cxn>
                  <a:cxn ang="0">
                    <a:pos x="2876" y="1170"/>
                  </a:cxn>
                  <a:cxn ang="0">
                    <a:pos x="2974" y="1132"/>
                  </a:cxn>
                  <a:cxn ang="0">
                    <a:pos x="3007" y="871"/>
                  </a:cxn>
                  <a:cxn ang="0">
                    <a:pos x="2860" y="844"/>
                  </a:cxn>
                  <a:cxn ang="0">
                    <a:pos x="2670" y="806"/>
                  </a:cxn>
                  <a:cxn ang="0">
                    <a:pos x="2458" y="757"/>
                  </a:cxn>
                  <a:cxn ang="0">
                    <a:pos x="2138" y="670"/>
                  </a:cxn>
                  <a:cxn ang="0">
                    <a:pos x="1959" y="604"/>
                  </a:cxn>
                  <a:cxn ang="0">
                    <a:pos x="1824" y="534"/>
                  </a:cxn>
                  <a:cxn ang="0">
                    <a:pos x="1769" y="474"/>
                  </a:cxn>
                  <a:cxn ang="0">
                    <a:pos x="1753" y="436"/>
                  </a:cxn>
                  <a:cxn ang="0">
                    <a:pos x="1780" y="381"/>
                  </a:cxn>
                  <a:cxn ang="0">
                    <a:pos x="1862" y="316"/>
                  </a:cxn>
                  <a:cxn ang="0">
                    <a:pos x="1986" y="267"/>
                  </a:cxn>
                  <a:cxn ang="0">
                    <a:pos x="2149" y="229"/>
                  </a:cxn>
                  <a:cxn ang="0">
                    <a:pos x="2431" y="180"/>
                  </a:cxn>
                  <a:cxn ang="0">
                    <a:pos x="2827" y="125"/>
                  </a:cxn>
                  <a:cxn ang="0">
                    <a:pos x="3007" y="87"/>
                  </a:cxn>
                  <a:cxn ang="0">
                    <a:pos x="2909" y="22"/>
                  </a:cxn>
                  <a:cxn ang="0">
                    <a:pos x="2676" y="66"/>
                  </a:cxn>
                  <a:cxn ang="0">
                    <a:pos x="2285" y="120"/>
                  </a:cxn>
                  <a:cxn ang="0">
                    <a:pos x="2030" y="158"/>
                  </a:cxn>
                  <a:cxn ang="0">
                    <a:pos x="1791" y="202"/>
                  </a:cxn>
                  <a:cxn ang="0">
                    <a:pos x="1601" y="261"/>
                  </a:cxn>
                  <a:cxn ang="0">
                    <a:pos x="1471" y="338"/>
                  </a:cxn>
                  <a:cxn ang="0">
                    <a:pos x="1438" y="387"/>
                  </a:cxn>
                  <a:cxn ang="0">
                    <a:pos x="1427" y="441"/>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round/>
                <a:headEnd/>
                <a:tailEnd/>
              </a:ln>
            </p:spPr>
            <p:txBody>
              <a:bodyPr/>
              <a:lstStyle/>
              <a:p>
                <a:pPr>
                  <a:defRPr/>
                </a:pPr>
                <a:endParaRPr lang="en-GB"/>
              </a:p>
            </p:txBody>
          </p:sp>
          <p:sp>
            <p:nvSpPr>
              <p:cNvPr id="12" name="Freeform 8"/>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6" name="Freeform 9"/>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7" name="Freeform 10"/>
            <p:cNvSpPr>
              <a:spLocks/>
            </p:cNvSpPr>
            <p:nvPr/>
          </p:nvSpPr>
          <p:spPr bwMode="hidden">
            <a:xfrm>
              <a:off x="0" y="0"/>
              <a:ext cx="5758" cy="1776"/>
            </a:xfrm>
            <a:custGeom>
              <a:avLst/>
              <a:gdLst/>
              <a:ahLst/>
              <a:cxnLst>
                <a:cxn ang="0">
                  <a:pos x="0" y="0"/>
                </a:cxn>
                <a:cxn ang="0">
                  <a:pos x="0" y="1906"/>
                </a:cxn>
                <a:cxn ang="0">
                  <a:pos x="5740" y="1906"/>
                </a:cxn>
                <a:cxn ang="0">
                  <a:pos x="5740" y="0"/>
                </a:cxn>
                <a:cxn ang="0">
                  <a:pos x="0" y="0"/>
                </a:cxn>
                <a:cxn ang="0">
                  <a:pos x="0" y="0"/>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150539" name="Rectangle 11"/>
          <p:cNvSpPr>
            <a:spLocks noGrp="1" noChangeArrowheads="1"/>
          </p:cNvSpPr>
          <p:nvPr>
            <p:ph type="ctrTitle" sz="quarter"/>
          </p:nvPr>
        </p:nvSpPr>
        <p:spPr>
          <a:xfrm>
            <a:off x="685800" y="1736725"/>
            <a:ext cx="7772400" cy="1920875"/>
          </a:xfrm>
        </p:spPr>
        <p:txBody>
          <a:bodyPr/>
          <a:lstStyle>
            <a:lvl1pPr>
              <a:defRPr sz="6000"/>
            </a:lvl1pPr>
          </a:lstStyle>
          <a:p>
            <a:r>
              <a:rPr lang="en-GB"/>
              <a:t>Click to edit Master title style</a:t>
            </a:r>
          </a:p>
        </p:txBody>
      </p:sp>
      <p:sp>
        <p:nvSpPr>
          <p:cNvPr id="150540" name="Rectangle 12"/>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GB"/>
              <a:t>Click to edit Master subtitle style</a:t>
            </a:r>
          </a:p>
        </p:txBody>
      </p:sp>
      <p:sp>
        <p:nvSpPr>
          <p:cNvPr id="13" name="Rectangle 13"/>
          <p:cNvSpPr>
            <a:spLocks noGrp="1" noChangeArrowheads="1"/>
          </p:cNvSpPr>
          <p:nvPr>
            <p:ph type="dt" sz="quarter" idx="10"/>
          </p:nvPr>
        </p:nvSpPr>
        <p:spPr>
          <a:xfrm>
            <a:off x="457200" y="6248400"/>
            <a:ext cx="2133600" cy="476250"/>
          </a:xfrm>
        </p:spPr>
        <p:txBody>
          <a:bodyPr/>
          <a:lstStyle>
            <a:lvl1pPr>
              <a:defRPr smtClean="0"/>
            </a:lvl1pPr>
          </a:lstStyle>
          <a:p>
            <a:pPr>
              <a:defRPr/>
            </a:pPr>
            <a:endParaRPr lang="en-GB"/>
          </a:p>
        </p:txBody>
      </p:sp>
      <p:sp>
        <p:nvSpPr>
          <p:cNvPr id="14" name="Rectangle 14"/>
          <p:cNvSpPr>
            <a:spLocks noGrp="1" noChangeArrowheads="1"/>
          </p:cNvSpPr>
          <p:nvPr>
            <p:ph type="ftr" sz="quarter" idx="11"/>
          </p:nvPr>
        </p:nvSpPr>
        <p:spPr>
          <a:xfrm>
            <a:off x="3124200" y="6251575"/>
            <a:ext cx="2895600" cy="476250"/>
          </a:xfrm>
        </p:spPr>
        <p:txBody>
          <a:bodyPr/>
          <a:lstStyle>
            <a:lvl1pPr>
              <a:defRPr smtClean="0"/>
            </a:lvl1pPr>
          </a:lstStyle>
          <a:p>
            <a:pPr>
              <a:defRPr/>
            </a:pPr>
            <a:endParaRPr lang="en-GB"/>
          </a:p>
        </p:txBody>
      </p:sp>
      <p:sp>
        <p:nvSpPr>
          <p:cNvPr id="15" name="Rectangle 15"/>
          <p:cNvSpPr>
            <a:spLocks noGrp="1" noChangeArrowheads="1"/>
          </p:cNvSpPr>
          <p:nvPr>
            <p:ph type="sldNum" sz="quarter" idx="12"/>
          </p:nvPr>
        </p:nvSpPr>
        <p:spPr>
          <a:xfrm>
            <a:off x="6553200" y="6254750"/>
            <a:ext cx="2133600" cy="476250"/>
          </a:xfrm>
        </p:spPr>
        <p:txBody>
          <a:bodyPr/>
          <a:lstStyle>
            <a:lvl1pPr>
              <a:defRPr smtClean="0"/>
            </a:lvl1pPr>
          </a:lstStyle>
          <a:p>
            <a:pPr>
              <a:defRPr/>
            </a:pPr>
            <a:fld id="{777F05C2-CDBE-48C4-8DD8-D07085842344}"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5664122D-BF51-474B-A2CE-072ABA2A36E0}"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2A987078-23F6-49D5-9FD3-BA940EB561BB}"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8412A0D4-52EC-4C8D-8670-39E208BE82D8}"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2"/>
          <p:cNvSpPr>
            <a:spLocks noGrp="1" noChangeArrowheads="1"/>
          </p:cNvSpPr>
          <p:nvPr>
            <p:ph type="dt" sz="half" idx="10"/>
          </p:nvPr>
        </p:nvSpPr>
        <p:spPr>
          <a:ln/>
        </p:spPr>
        <p:txBody>
          <a:bodyPr/>
          <a:lstStyle>
            <a:lvl1pPr>
              <a:defRPr/>
            </a:lvl1pPr>
          </a:lstStyle>
          <a:p>
            <a:pPr>
              <a:defRPr/>
            </a:pPr>
            <a:endParaRPr lang="en-GB"/>
          </a:p>
        </p:txBody>
      </p:sp>
      <p:sp>
        <p:nvSpPr>
          <p:cNvPr id="8" name="Rectangle 3"/>
          <p:cNvSpPr>
            <a:spLocks noGrp="1" noChangeArrowheads="1"/>
          </p:cNvSpPr>
          <p:nvPr>
            <p:ph type="sldNum" sz="quarter" idx="11"/>
          </p:nvPr>
        </p:nvSpPr>
        <p:spPr>
          <a:ln/>
        </p:spPr>
        <p:txBody>
          <a:bodyPr/>
          <a:lstStyle>
            <a:lvl1pPr>
              <a:defRPr/>
            </a:lvl1pPr>
          </a:lstStyle>
          <a:p>
            <a:pPr>
              <a:defRPr/>
            </a:pPr>
            <a:fld id="{E008E866-3912-4A1A-80CF-A6915FCBACDD}" type="slidenum">
              <a:rPr lang="en-GB"/>
              <a:pPr>
                <a:defRPr/>
              </a:pPr>
              <a:t>‹#›</a:t>
            </a:fld>
            <a:endParaRPr lang="en-GB"/>
          </a:p>
        </p:txBody>
      </p:sp>
      <p:sp>
        <p:nvSpPr>
          <p:cNvPr id="9"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2"/>
          <p:cNvSpPr>
            <a:spLocks noGrp="1" noChangeArrowheads="1"/>
          </p:cNvSpPr>
          <p:nvPr>
            <p:ph type="dt" sz="half" idx="10"/>
          </p:nvPr>
        </p:nvSpPr>
        <p:spPr>
          <a:ln/>
        </p:spPr>
        <p:txBody>
          <a:bodyPr/>
          <a:lstStyle>
            <a:lvl1pPr>
              <a:defRPr/>
            </a:lvl1pPr>
          </a:lstStyle>
          <a:p>
            <a:pPr>
              <a:defRPr/>
            </a:pPr>
            <a:endParaRPr lang="en-GB"/>
          </a:p>
        </p:txBody>
      </p:sp>
      <p:sp>
        <p:nvSpPr>
          <p:cNvPr id="4" name="Rectangle 3"/>
          <p:cNvSpPr>
            <a:spLocks noGrp="1" noChangeArrowheads="1"/>
          </p:cNvSpPr>
          <p:nvPr>
            <p:ph type="sldNum" sz="quarter" idx="11"/>
          </p:nvPr>
        </p:nvSpPr>
        <p:spPr>
          <a:ln/>
        </p:spPr>
        <p:txBody>
          <a:bodyPr/>
          <a:lstStyle>
            <a:lvl1pPr>
              <a:defRPr/>
            </a:lvl1pPr>
          </a:lstStyle>
          <a:p>
            <a:pPr>
              <a:defRPr/>
            </a:pPr>
            <a:fld id="{96CF9D6A-9D45-48F9-8C86-898AAAFA3031}" type="slidenum">
              <a:rPr lang="en-GB"/>
              <a:pPr>
                <a:defRPr/>
              </a:pPr>
              <a:t>‹#›</a:t>
            </a:fld>
            <a:endParaRPr lang="en-GB"/>
          </a:p>
        </p:txBody>
      </p:sp>
      <p:sp>
        <p:nvSpPr>
          <p:cNvPr id="5"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2"/>
          <p:cNvSpPr>
            <a:spLocks noGrp="1" noChangeArrowheads="1"/>
          </p:cNvSpPr>
          <p:nvPr>
            <p:ph type="dt" sz="half" idx="10"/>
          </p:nvPr>
        </p:nvSpPr>
        <p:spPr>
          <a:ln/>
        </p:spPr>
        <p:txBody>
          <a:bodyPr/>
          <a:lstStyle>
            <a:lvl1pPr>
              <a:defRPr/>
            </a:lvl1pPr>
          </a:lstStyle>
          <a:p>
            <a:pPr>
              <a:defRPr/>
            </a:pPr>
            <a:endParaRPr lang="en-GB"/>
          </a:p>
        </p:txBody>
      </p:sp>
      <p:sp>
        <p:nvSpPr>
          <p:cNvPr id="3" name="Rectangle 3"/>
          <p:cNvSpPr>
            <a:spLocks noGrp="1" noChangeArrowheads="1"/>
          </p:cNvSpPr>
          <p:nvPr>
            <p:ph type="sldNum" sz="quarter" idx="11"/>
          </p:nvPr>
        </p:nvSpPr>
        <p:spPr>
          <a:ln/>
        </p:spPr>
        <p:txBody>
          <a:bodyPr/>
          <a:lstStyle>
            <a:lvl1pPr>
              <a:defRPr/>
            </a:lvl1pPr>
          </a:lstStyle>
          <a:p>
            <a:pPr>
              <a:defRPr/>
            </a:pPr>
            <a:fld id="{D52C3A4F-2409-4CAB-830B-4FB40D4F73BF}" type="slidenum">
              <a:rPr lang="en-GB"/>
              <a:pPr>
                <a:defRPr/>
              </a:pPr>
              <a:t>‹#›</a:t>
            </a:fld>
            <a:endParaRPr lang="en-GB"/>
          </a:p>
        </p:txBody>
      </p:sp>
      <p:sp>
        <p:nvSpPr>
          <p:cNvPr id="4"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888E0083-88E5-40B5-8439-511E85EC412C}"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43DEC6FB-BD3F-44C7-B46A-DCADB7D8BA3D}"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2077B4D0-B03E-4C4A-868C-38FAE51E55FB}"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61D25920-6DA5-4936-87DF-ECCE5B130E6A}"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F1F2F"/>
        </a:solidFill>
        <a:effectLst/>
      </p:bgPr>
    </p:bg>
    <p:spTree>
      <p:nvGrpSpPr>
        <p:cNvPr id="1" name=""/>
        <p:cNvGrpSpPr/>
        <p:nvPr/>
      </p:nvGrpSpPr>
      <p:grpSpPr>
        <a:xfrm>
          <a:off x="0" y="0"/>
          <a:ext cx="0" cy="0"/>
          <a:chOff x="0" y="0"/>
          <a:chExt cx="0" cy="0"/>
        </a:xfrm>
      </p:grpSpPr>
      <p:sp>
        <p:nvSpPr>
          <p:cNvPr id="149506" name="Rectangle 2"/>
          <p:cNvSpPr>
            <a:spLocks noGrp="1" noChangeArrowheads="1"/>
          </p:cNvSpPr>
          <p:nvPr>
            <p:ph type="dt" sz="half" idx="2"/>
          </p:nvPr>
        </p:nvSpPr>
        <p:spPr bwMode="auto">
          <a:xfrm>
            <a:off x="457200" y="625157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GB"/>
          </a:p>
        </p:txBody>
      </p:sp>
      <p:sp>
        <p:nvSpPr>
          <p:cNvPr id="149507" name="Rectangle 3"/>
          <p:cNvSpPr>
            <a:spLocks noGrp="1" noChangeArrowheads="1"/>
          </p:cNvSpPr>
          <p:nvPr>
            <p:ph type="sldNum" sz="quarter" idx="4"/>
          </p:nvPr>
        </p:nvSpPr>
        <p:spPr bwMode="auto">
          <a:xfrm>
            <a:off x="6553200" y="6248400"/>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atin typeface="Arial" charset="0"/>
              </a:defRPr>
            </a:lvl1pPr>
          </a:lstStyle>
          <a:p>
            <a:pPr>
              <a:defRPr/>
            </a:pPr>
            <a:fld id="{3EEE6A7E-20AC-4140-822A-FFEE88C44D49}" type="slidenum">
              <a:rPr lang="en-GB"/>
              <a:pPr>
                <a:defRPr/>
              </a:pPr>
              <a:t>‹#›</a:t>
            </a:fld>
            <a:endParaRPr lang="en-GB"/>
          </a:p>
        </p:txBody>
      </p:sp>
      <p:grpSp>
        <p:nvGrpSpPr>
          <p:cNvPr id="1028" name="Group 4"/>
          <p:cNvGrpSpPr>
            <a:grpSpLocks/>
          </p:cNvGrpSpPr>
          <p:nvPr/>
        </p:nvGrpSpPr>
        <p:grpSpPr bwMode="auto">
          <a:xfrm>
            <a:off x="0" y="0"/>
            <a:ext cx="9140825" cy="6850063"/>
            <a:chOff x="0" y="0"/>
            <a:chExt cx="5758" cy="4315"/>
          </a:xfrm>
        </p:grpSpPr>
        <p:grpSp>
          <p:nvGrpSpPr>
            <p:cNvPr id="1032" name="Group 5"/>
            <p:cNvGrpSpPr>
              <a:grpSpLocks/>
            </p:cNvGrpSpPr>
            <p:nvPr userDrawn="1"/>
          </p:nvGrpSpPr>
          <p:grpSpPr bwMode="auto">
            <a:xfrm>
              <a:off x="1728" y="2230"/>
              <a:ext cx="4027" cy="2085"/>
              <a:chOff x="1728" y="2230"/>
              <a:chExt cx="4027" cy="2085"/>
            </a:xfrm>
          </p:grpSpPr>
          <p:sp>
            <p:nvSpPr>
              <p:cNvPr id="149510" name="Freeform 6"/>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149511" name="Freeform 7"/>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49512" name="Freeform 8"/>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49513" name="Freeform 9"/>
              <p:cNvSpPr>
                <a:spLocks/>
              </p:cNvSpPr>
              <p:nvPr/>
            </p:nvSpPr>
            <p:spPr bwMode="hidden">
              <a:xfrm>
                <a:off x="2748" y="2230"/>
                <a:ext cx="3007" cy="2085"/>
              </a:xfrm>
              <a:custGeom>
                <a:avLst/>
                <a:gdLst/>
                <a:ahLst/>
                <a:cxnLst>
                  <a:cxn ang="0">
                    <a:pos x="1433" y="474"/>
                  </a:cxn>
                  <a:cxn ang="0">
                    <a:pos x="1460" y="528"/>
                  </a:cxn>
                  <a:cxn ang="0">
                    <a:pos x="1541" y="593"/>
                  </a:cxn>
                  <a:cxn ang="0">
                    <a:pos x="1715" y="670"/>
                  </a:cxn>
                  <a:cxn ang="0">
                    <a:pos x="1927" y="735"/>
                  </a:cxn>
                  <a:cxn ang="0">
                    <a:pos x="2155" y="789"/>
                  </a:cxn>
                  <a:cxn ang="0">
                    <a:pos x="2372" y="849"/>
                  </a:cxn>
                  <a:cxn ang="0">
                    <a:pos x="2551" y="920"/>
                  </a:cxn>
                  <a:cxn ang="0">
                    <a:pos x="2638" y="980"/>
                  </a:cxn>
                  <a:cxn ang="0">
                    <a:pos x="2676" y="1029"/>
                  </a:cxn>
                  <a:cxn ang="0">
                    <a:pos x="2681" y="1083"/>
                  </a:cxn>
                  <a:cxn ang="0">
                    <a:pos x="2665" y="1127"/>
                  </a:cxn>
                  <a:cxn ang="0">
                    <a:pos x="2616" y="1170"/>
                  </a:cxn>
                  <a:cxn ang="0">
                    <a:pos x="2545" y="1208"/>
                  </a:cxn>
                  <a:cxn ang="0">
                    <a:pos x="2448" y="1241"/>
                  </a:cxn>
                  <a:cxn ang="0">
                    <a:pos x="2328" y="1274"/>
                  </a:cxn>
                  <a:cxn ang="0">
                    <a:pos x="2106" y="1328"/>
                  </a:cxn>
                  <a:cxn ang="0">
                    <a:pos x="1742" y="1421"/>
                  </a:cxn>
                  <a:cxn ang="0">
                    <a:pos x="1308" y="1540"/>
                  </a:cxn>
                  <a:cxn ang="0">
                    <a:pos x="820" y="1709"/>
                  </a:cxn>
                  <a:cxn ang="0">
                    <a:pos x="282" y="1943"/>
                  </a:cxn>
                  <a:cxn ang="0">
                    <a:pos x="152" y="2085"/>
                  </a:cxn>
                  <a:cxn ang="0">
                    <a:pos x="386" y="1992"/>
                  </a:cxn>
                  <a:cxn ang="0">
                    <a:pos x="700" y="1834"/>
                  </a:cxn>
                  <a:cxn ang="0">
                    <a:pos x="1064" y="1693"/>
                  </a:cxn>
                  <a:cxn ang="0">
                    <a:pos x="1661" y="1497"/>
                  </a:cxn>
                  <a:cxn ang="0">
                    <a:pos x="1845" y="1442"/>
                  </a:cxn>
                  <a:cxn ang="0">
                    <a:pos x="2252" y="1339"/>
                  </a:cxn>
                  <a:cxn ang="0">
                    <a:pos x="2551" y="1263"/>
                  </a:cxn>
                  <a:cxn ang="0">
                    <a:pos x="2730" y="1214"/>
                  </a:cxn>
                  <a:cxn ang="0">
                    <a:pos x="2876" y="1170"/>
                  </a:cxn>
                  <a:cxn ang="0">
                    <a:pos x="2974" y="1132"/>
                  </a:cxn>
                  <a:cxn ang="0">
                    <a:pos x="3007" y="871"/>
                  </a:cxn>
                  <a:cxn ang="0">
                    <a:pos x="2860" y="844"/>
                  </a:cxn>
                  <a:cxn ang="0">
                    <a:pos x="2670" y="806"/>
                  </a:cxn>
                  <a:cxn ang="0">
                    <a:pos x="2458" y="757"/>
                  </a:cxn>
                  <a:cxn ang="0">
                    <a:pos x="2138" y="670"/>
                  </a:cxn>
                  <a:cxn ang="0">
                    <a:pos x="1959" y="604"/>
                  </a:cxn>
                  <a:cxn ang="0">
                    <a:pos x="1824" y="534"/>
                  </a:cxn>
                  <a:cxn ang="0">
                    <a:pos x="1769" y="474"/>
                  </a:cxn>
                  <a:cxn ang="0">
                    <a:pos x="1753" y="436"/>
                  </a:cxn>
                  <a:cxn ang="0">
                    <a:pos x="1780" y="381"/>
                  </a:cxn>
                  <a:cxn ang="0">
                    <a:pos x="1862" y="316"/>
                  </a:cxn>
                  <a:cxn ang="0">
                    <a:pos x="1986" y="267"/>
                  </a:cxn>
                  <a:cxn ang="0">
                    <a:pos x="2149" y="229"/>
                  </a:cxn>
                  <a:cxn ang="0">
                    <a:pos x="2431" y="180"/>
                  </a:cxn>
                  <a:cxn ang="0">
                    <a:pos x="2827" y="125"/>
                  </a:cxn>
                  <a:cxn ang="0">
                    <a:pos x="3007" y="87"/>
                  </a:cxn>
                  <a:cxn ang="0">
                    <a:pos x="2909" y="22"/>
                  </a:cxn>
                  <a:cxn ang="0">
                    <a:pos x="2676" y="66"/>
                  </a:cxn>
                  <a:cxn ang="0">
                    <a:pos x="2285" y="120"/>
                  </a:cxn>
                  <a:cxn ang="0">
                    <a:pos x="2030" y="158"/>
                  </a:cxn>
                  <a:cxn ang="0">
                    <a:pos x="1791" y="202"/>
                  </a:cxn>
                  <a:cxn ang="0">
                    <a:pos x="1601" y="261"/>
                  </a:cxn>
                  <a:cxn ang="0">
                    <a:pos x="1471" y="338"/>
                  </a:cxn>
                  <a:cxn ang="0">
                    <a:pos x="1438" y="387"/>
                  </a:cxn>
                  <a:cxn ang="0">
                    <a:pos x="1427" y="441"/>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round/>
                <a:headEnd/>
                <a:tailEnd/>
              </a:ln>
            </p:spPr>
            <p:txBody>
              <a:bodyPr/>
              <a:lstStyle/>
              <a:p>
                <a:pPr>
                  <a:defRPr/>
                </a:pPr>
                <a:endParaRPr lang="en-GB"/>
              </a:p>
            </p:txBody>
          </p:sp>
          <p:sp>
            <p:nvSpPr>
              <p:cNvPr id="149514" name="Freeform 10"/>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149515" name="Freeform 11"/>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149516" name="Freeform 12"/>
            <p:cNvSpPr>
              <a:spLocks/>
            </p:cNvSpPr>
            <p:nvPr/>
          </p:nvSpPr>
          <p:spPr bwMode="hidden">
            <a:xfrm>
              <a:off x="0" y="0"/>
              <a:ext cx="5758" cy="1776"/>
            </a:xfrm>
            <a:custGeom>
              <a:avLst/>
              <a:gdLst/>
              <a:ahLst/>
              <a:cxnLst>
                <a:cxn ang="0">
                  <a:pos x="0" y="0"/>
                </a:cxn>
                <a:cxn ang="0">
                  <a:pos x="0" y="1906"/>
                </a:cxn>
                <a:cxn ang="0">
                  <a:pos x="5740" y="1906"/>
                </a:cxn>
                <a:cxn ang="0">
                  <a:pos x="5740" y="0"/>
                </a:cxn>
                <a:cxn ang="0">
                  <a:pos x="0" y="0"/>
                </a:cxn>
                <a:cxn ang="0">
                  <a:pos x="0" y="0"/>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149517" name="Rectangle 13"/>
          <p:cNvSpPr>
            <a:spLocks noGrp="1" noRot="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49518" name="Rectangle 14"/>
          <p:cNvSpPr>
            <a:spLocks noGrp="1" noChangeArrowheads="1"/>
          </p:cNvSpPr>
          <p:nvPr>
            <p:ph type="ftr" sz="quarter" idx="3"/>
          </p:nvPr>
        </p:nvSpPr>
        <p:spPr bwMode="auto">
          <a:xfrm>
            <a:off x="3124200" y="6248400"/>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smtClean="0">
                <a:latin typeface="Arial" charset="0"/>
              </a:defRPr>
            </a:lvl1pPr>
          </a:lstStyle>
          <a:p>
            <a:pPr>
              <a:defRPr/>
            </a:pPr>
            <a:endParaRPr lang="en-GB"/>
          </a:p>
        </p:txBody>
      </p:sp>
      <p:sp>
        <p:nvSpPr>
          <p:cNvPr id="149519" name="Rectangle 15"/>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 bg1="dk2" tx1="lt1" bg2="dk1" tx2="lt2" accent1="accent1" accent2="accent2" accent3="accent3" accent4="accent4" accent5="accent5" accent6="accent6" hlink="hlink" folHlink="folHlink"/>
  <p:sldLayoutIdLst>
    <p:sldLayoutId id="2147483790" r:id="rId1"/>
    <p:sldLayoutId id="2147483780" r:id="rId2"/>
    <p:sldLayoutId id="2147483781" r:id="rId3"/>
    <p:sldLayoutId id="2147483782" r:id="rId4"/>
    <p:sldLayoutId id="2147483783" r:id="rId5"/>
    <p:sldLayoutId id="2147483784" r:id="rId6"/>
    <p:sldLayoutId id="2147483785" r:id="rId7"/>
    <p:sldLayoutId id="2147483786" r:id="rId8"/>
    <p:sldLayoutId id="2147483787" r:id="rId9"/>
    <p:sldLayoutId id="2147483788" r:id="rId10"/>
    <p:sldLayoutId id="2147483789" r:id="rId11"/>
  </p:sldLayoutIdLst>
  <p:txStyles>
    <p:title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p:titleStyle>
    <p:body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youtube.com/watch?v=seBHYOfr5XQ" TargetMode="Externa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2" Type="http://schemas.openxmlformats.org/officeDocument/2006/relationships/hyperlink" Target="http://www.poetryfoundation.org/poetrymagazine/article/335"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251520" y="1700808"/>
            <a:ext cx="8568951" cy="4248646"/>
          </a:xfrm>
        </p:spPr>
        <p:txBody>
          <a:bodyPr/>
          <a:lstStyle/>
          <a:p>
            <a:pPr eaLnBrk="1" hangingPunct="1">
              <a:defRPr/>
            </a:pPr>
            <a:r>
              <a:rPr lang="en-GB" sz="5400" b="0" dirty="0" smtClean="0">
                <a:solidFill>
                  <a:srgbClr val="E70FC8"/>
                </a:solidFill>
                <a:effectLst/>
                <a:latin typeface="Stencil" panose="040409050D0802020404" pitchFamily="82" charset="0"/>
              </a:rPr>
              <a:t>The influence of Chinese poetry on modernism </a:t>
            </a:r>
            <a:r>
              <a:rPr lang="en-GB" sz="4400" b="0" dirty="0">
                <a:effectLst/>
                <a:latin typeface="Perpetua Titling MT" pitchFamily="18" charset="0"/>
              </a:rPr>
              <a:t/>
            </a:r>
            <a:br>
              <a:rPr lang="en-GB" sz="4400" b="0" dirty="0">
                <a:effectLst/>
                <a:latin typeface="Perpetua Titling MT" pitchFamily="18" charset="0"/>
              </a:rPr>
            </a:br>
            <a:r>
              <a:rPr lang="en-GB" sz="1600" b="0" dirty="0">
                <a:effectLst/>
              </a:rPr>
              <a:t/>
            </a:r>
            <a:br>
              <a:rPr lang="en-GB" sz="1600" b="0" dirty="0">
                <a:effectLst/>
              </a:rPr>
            </a:br>
            <a:r>
              <a:rPr lang="en-GB" sz="4400" b="0" dirty="0">
                <a:effectLst/>
              </a:rPr>
              <a:t>Ezra Pound, </a:t>
            </a:r>
            <a:r>
              <a:rPr lang="en-GB" sz="4400" b="0" i="1" dirty="0">
                <a:effectLst/>
              </a:rPr>
              <a:t>Cathay</a:t>
            </a:r>
            <a:r>
              <a:rPr lang="en-GB" sz="4400" b="0" dirty="0">
                <a:effectLst/>
              </a:rPr>
              <a:t>, 1916</a:t>
            </a:r>
            <a:r>
              <a:rPr lang="en-GB" sz="4800" b="0" dirty="0">
                <a:effectLst/>
              </a:rPr>
              <a:t/>
            </a:r>
            <a:br>
              <a:rPr lang="en-GB" sz="4800" b="0" dirty="0">
                <a:effectLst/>
              </a:rPr>
            </a:br>
            <a:r>
              <a:rPr lang="en-GB" sz="1200" b="0" dirty="0">
                <a:effectLst/>
              </a:rPr>
              <a:t/>
            </a:r>
            <a:br>
              <a:rPr lang="en-GB" sz="1200" b="0" dirty="0">
                <a:effectLst/>
              </a:rPr>
            </a:br>
            <a:r>
              <a:rPr lang="en-GB" sz="2400" b="0" dirty="0">
                <a:effectLst/>
              </a:rPr>
              <a:t>‘Pound's best-loved collection of poems ... and one of the best collections of poetry to respond, however obliquely, to the Great War.’</a:t>
            </a:r>
            <a:r>
              <a:rPr lang="en-GB" sz="4800" dirty="0"/>
              <a:t/>
            </a:r>
            <a:br>
              <a:rPr lang="en-GB" sz="4800" dirty="0"/>
            </a:br>
            <a:r>
              <a:rPr lang="en-GB" sz="4800" b="0" dirty="0">
                <a:effectLst/>
              </a:rPr>
              <a:t> </a:t>
            </a:r>
            <a:endParaRPr lang="en-GB" dirty="0">
              <a:effectLst/>
            </a:endParaRPr>
          </a:p>
        </p:txBody>
      </p:sp>
      <p:sp>
        <p:nvSpPr>
          <p:cNvPr id="4099" name="Rectangle 3"/>
          <p:cNvSpPr>
            <a:spLocks noGrp="1" noChangeArrowheads="1"/>
          </p:cNvSpPr>
          <p:nvPr>
            <p:ph type="subTitle" idx="1"/>
          </p:nvPr>
        </p:nvSpPr>
        <p:spPr>
          <a:xfrm>
            <a:off x="1331640" y="116632"/>
            <a:ext cx="7624936" cy="625475"/>
          </a:xfrm>
        </p:spPr>
        <p:txBody>
          <a:bodyPr/>
          <a:lstStyle/>
          <a:p>
            <a:pPr eaLnBrk="1" hangingPunct="1">
              <a:defRPr/>
            </a:pPr>
            <a:r>
              <a:rPr lang="en-GB" sz="2800" dirty="0" smtClean="0">
                <a:effectLst/>
                <a:latin typeface="Perpetua Titling MT" pitchFamily="18" charset="0"/>
              </a:rPr>
              <a:t>HPEN7003 Modernism</a:t>
            </a:r>
            <a:endParaRPr lang="en-GB" sz="2800" dirty="0">
              <a:effectLst/>
              <a:latin typeface="Perpetua Titling MT" pitchFamily="18" charset="0"/>
            </a:endParaRP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0" dirty="0">
                <a:solidFill>
                  <a:srgbClr val="FFFF00"/>
                </a:solidFill>
                <a:effectLst/>
              </a:rPr>
              <a:t>POUND’S ROLE IN TRANSFORMING MODERNIST POETRY</a:t>
            </a:r>
          </a:p>
        </p:txBody>
      </p:sp>
      <p:sp>
        <p:nvSpPr>
          <p:cNvPr id="3" name="Content Placeholder 2"/>
          <p:cNvSpPr>
            <a:spLocks noGrp="1"/>
          </p:cNvSpPr>
          <p:nvPr>
            <p:ph idx="1"/>
          </p:nvPr>
        </p:nvSpPr>
        <p:spPr>
          <a:xfrm>
            <a:off x="251520" y="1484784"/>
            <a:ext cx="8712968" cy="5184576"/>
          </a:xfrm>
        </p:spPr>
        <p:txBody>
          <a:bodyPr/>
          <a:lstStyle/>
          <a:p>
            <a:pPr>
              <a:buNone/>
            </a:pPr>
            <a:r>
              <a:rPr lang="en-GB" dirty="0"/>
              <a:t>	</a:t>
            </a:r>
            <a:r>
              <a:rPr lang="en-GB" sz="2400" dirty="0">
                <a:effectLst/>
              </a:rPr>
              <a:t>During a crucial decade in the history of modern literature, approximately 1912-1922, Pound was the most influential and in some ways the best critic of poetry in England or America. </a:t>
            </a:r>
            <a:endParaRPr lang="en-GB" sz="2800" dirty="0">
              <a:effectLst/>
            </a:endParaRPr>
          </a:p>
          <a:p>
            <a:pPr lvl="1">
              <a:buFontTx/>
              <a:buChar char="-"/>
            </a:pPr>
            <a:r>
              <a:rPr lang="en-GB" sz="2000" dirty="0">
                <a:effectLst/>
              </a:rPr>
              <a:t>David Perkins, </a:t>
            </a:r>
            <a:r>
              <a:rPr lang="en-GB" sz="2000" i="1" dirty="0">
                <a:effectLst/>
              </a:rPr>
              <a:t>A History of Modern Poetry: Volume I: From the 1890s to the High Modernist Mode</a:t>
            </a:r>
            <a:r>
              <a:rPr lang="en-GB" sz="2000" dirty="0">
                <a:effectLst/>
              </a:rPr>
              <a:t>, (Cambridge, MA: Harvard University Press, 1980)</a:t>
            </a:r>
          </a:p>
          <a:p>
            <a:pPr lvl="1">
              <a:buFontTx/>
              <a:buChar char="-"/>
            </a:pPr>
            <a:endParaRPr lang="en-GB" sz="1600" dirty="0">
              <a:effectLst/>
            </a:endParaRPr>
          </a:p>
          <a:p>
            <a:pPr algn="ctr">
              <a:buNone/>
            </a:pPr>
            <a:r>
              <a:rPr lang="en-GB" sz="2400" dirty="0">
                <a:effectLst/>
                <a:latin typeface="Perpetua Titling MT" pitchFamily="18" charset="0"/>
              </a:rPr>
              <a:t>	</a:t>
            </a:r>
            <a:r>
              <a:rPr lang="en-GB" sz="2200" u="sng" dirty="0">
                <a:solidFill>
                  <a:srgbClr val="FFFF00"/>
                </a:solidFill>
                <a:effectLst/>
                <a:latin typeface="+mj-lt"/>
              </a:rPr>
              <a:t>THREE KEY LAWS OF IMAGIST POETRY</a:t>
            </a:r>
          </a:p>
          <a:p>
            <a:pPr>
              <a:buNone/>
            </a:pPr>
            <a:r>
              <a:rPr lang="en-GB" sz="2400" dirty="0">
                <a:effectLst/>
              </a:rPr>
              <a:t>	1. Direct treatment of the “thing” whether subjective or objective.</a:t>
            </a:r>
          </a:p>
          <a:p>
            <a:pPr>
              <a:buNone/>
            </a:pPr>
            <a:r>
              <a:rPr lang="en-GB" sz="2400" dirty="0">
                <a:effectLst/>
              </a:rPr>
              <a:t>	2. To use absolutely no word that does not contribute to the presentation.</a:t>
            </a:r>
          </a:p>
          <a:p>
            <a:pPr>
              <a:buNone/>
            </a:pPr>
            <a:r>
              <a:rPr lang="en-GB" sz="2400" dirty="0">
                <a:effectLst/>
              </a:rPr>
              <a:t>	3. As regarding rhythm: to compose in the sequence of the musical phrase, not in sequence of a metronome.           [‘A Few Don’ts’ (1918)]</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0" y="332656"/>
            <a:ext cx="4788024" cy="1143000"/>
          </a:xfrm>
        </p:spPr>
        <p:txBody>
          <a:bodyPr/>
          <a:lstStyle/>
          <a:p>
            <a:r>
              <a:rPr lang="en-GB" sz="3200" b="0" dirty="0">
                <a:solidFill>
                  <a:srgbClr val="FFFF00"/>
                </a:solidFill>
                <a:effectLst/>
              </a:rPr>
              <a:t>The necessity of a new poetics </a:t>
            </a:r>
            <a:br>
              <a:rPr lang="en-GB" sz="3200" b="0" dirty="0">
                <a:solidFill>
                  <a:srgbClr val="FFFF00"/>
                </a:solidFill>
                <a:effectLst/>
              </a:rPr>
            </a:br>
            <a:r>
              <a:rPr lang="en-GB" sz="3200" b="0" dirty="0">
                <a:solidFill>
                  <a:srgbClr val="FFFF00"/>
                </a:solidFill>
                <a:effectLst/>
              </a:rPr>
              <a:t>‘Hugh Selwyn </a:t>
            </a:r>
            <a:r>
              <a:rPr lang="en-GB" sz="3200" b="0" dirty="0" err="1">
                <a:solidFill>
                  <a:srgbClr val="FFFF00"/>
                </a:solidFill>
                <a:effectLst/>
              </a:rPr>
              <a:t>Mauberley</a:t>
            </a:r>
            <a:r>
              <a:rPr lang="en-GB" sz="3200" b="0" dirty="0">
                <a:solidFill>
                  <a:srgbClr val="FFFF00"/>
                </a:solidFill>
                <a:effectLst/>
              </a:rPr>
              <a:t>’</a:t>
            </a:r>
          </a:p>
        </p:txBody>
      </p:sp>
      <p:sp>
        <p:nvSpPr>
          <p:cNvPr id="3" name="Content Placeholder 2"/>
          <p:cNvSpPr>
            <a:spLocks noGrp="1"/>
          </p:cNvSpPr>
          <p:nvPr>
            <p:ph idx="1"/>
          </p:nvPr>
        </p:nvSpPr>
        <p:spPr>
          <a:xfrm>
            <a:off x="914400" y="6165304"/>
            <a:ext cx="8229600" cy="824955"/>
          </a:xfrm>
        </p:spPr>
        <p:txBody>
          <a:bodyPr/>
          <a:lstStyle/>
          <a:p>
            <a:pPr>
              <a:buNone/>
            </a:pPr>
            <a:r>
              <a:rPr lang="en-GB" sz="2400" u="sng" dirty="0">
                <a:effectLst/>
                <a:hlinkClick r:id="rId2"/>
              </a:rPr>
              <a:t>http://www.youtube.com/watch?v=seBHYOfr5XQ</a:t>
            </a:r>
            <a:endParaRPr lang="en-GB" sz="2400" dirty="0">
              <a:effectLst/>
            </a:endParaRPr>
          </a:p>
        </p:txBody>
      </p:sp>
      <p:pic>
        <p:nvPicPr>
          <p:cNvPr id="4" name="Picture 3" descr="Ezra_Pound_1913.jpg"/>
          <p:cNvPicPr>
            <a:picLocks noChangeAspect="1"/>
          </p:cNvPicPr>
          <p:nvPr/>
        </p:nvPicPr>
        <p:blipFill>
          <a:blip r:embed="rId3" cstate="print"/>
          <a:stretch>
            <a:fillRect/>
          </a:stretch>
        </p:blipFill>
        <p:spPr>
          <a:xfrm>
            <a:off x="539552" y="1916832"/>
            <a:ext cx="2933293" cy="3717032"/>
          </a:xfrm>
          <a:prstGeom prst="rect">
            <a:avLst/>
          </a:prstGeom>
        </p:spPr>
      </p:pic>
      <p:pic>
        <p:nvPicPr>
          <p:cNvPr id="5" name="Picture 4" descr="Ezra_Pound_by_EO_Hoppe_1920.jpg"/>
          <p:cNvPicPr>
            <a:picLocks noChangeAspect="1"/>
          </p:cNvPicPr>
          <p:nvPr/>
        </p:nvPicPr>
        <p:blipFill>
          <a:blip r:embed="rId4" cstate="print"/>
          <a:stretch>
            <a:fillRect/>
          </a:stretch>
        </p:blipFill>
        <p:spPr>
          <a:xfrm>
            <a:off x="5004048" y="0"/>
            <a:ext cx="3817199" cy="5507402"/>
          </a:xfrm>
          <a:prstGeom prst="rect">
            <a:avLst/>
          </a:prstGeom>
        </p:spPr>
      </p:pic>
      <p:sp>
        <p:nvSpPr>
          <p:cNvPr id="6" name="Rectangle 5"/>
          <p:cNvSpPr/>
          <p:nvPr/>
        </p:nvSpPr>
        <p:spPr>
          <a:xfrm>
            <a:off x="5364088" y="5517232"/>
            <a:ext cx="3197735" cy="369332"/>
          </a:xfrm>
          <a:prstGeom prst="rect">
            <a:avLst/>
          </a:prstGeom>
        </p:spPr>
        <p:txBody>
          <a:bodyPr wrap="none">
            <a:spAutoFit/>
          </a:bodyPr>
          <a:lstStyle/>
          <a:p>
            <a:r>
              <a:rPr lang="en-GB" dirty="0"/>
              <a:t>Ezra Pound by EO Hoppe 1920</a:t>
            </a:r>
          </a:p>
        </p:txBody>
      </p:sp>
      <p:sp>
        <p:nvSpPr>
          <p:cNvPr id="7" name="Rectangle 6"/>
          <p:cNvSpPr/>
          <p:nvPr/>
        </p:nvSpPr>
        <p:spPr>
          <a:xfrm>
            <a:off x="827584" y="5661248"/>
            <a:ext cx="1743619" cy="369332"/>
          </a:xfrm>
          <a:prstGeom prst="rect">
            <a:avLst/>
          </a:prstGeom>
        </p:spPr>
        <p:txBody>
          <a:bodyPr wrap="none">
            <a:spAutoFit/>
          </a:bodyPr>
          <a:lstStyle/>
          <a:p>
            <a:r>
              <a:rPr lang="en-GB" dirty="0"/>
              <a:t>Ezra Pound 1913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8892480" cy="1143000"/>
          </a:xfrm>
        </p:spPr>
        <p:txBody>
          <a:bodyPr/>
          <a:lstStyle/>
          <a:p>
            <a:r>
              <a:rPr lang="en-GB" sz="3200" b="0" dirty="0">
                <a:solidFill>
                  <a:srgbClr val="FFFF00"/>
                </a:solidFill>
                <a:effectLst/>
              </a:rPr>
              <a:t>Ezra Pound, ‘A Retrospect’ </a:t>
            </a:r>
            <a:r>
              <a:rPr lang="en-GB" sz="3200" b="0" i="1" dirty="0">
                <a:solidFill>
                  <a:srgbClr val="FFFF00"/>
                </a:solidFill>
                <a:effectLst/>
              </a:rPr>
              <a:t>&amp;</a:t>
            </a:r>
            <a:r>
              <a:rPr lang="en-GB" sz="3200" b="0" dirty="0">
                <a:solidFill>
                  <a:srgbClr val="FFFF00"/>
                </a:solidFill>
                <a:effectLst/>
              </a:rPr>
              <a:t> ‘A Few Don’ts’ (1918) </a:t>
            </a:r>
            <a:endParaRPr lang="en-GB" sz="3200" b="0" dirty="0">
              <a:solidFill>
                <a:srgbClr val="FFFF00"/>
              </a:solidFill>
            </a:endParaRPr>
          </a:p>
        </p:txBody>
      </p:sp>
      <p:sp>
        <p:nvSpPr>
          <p:cNvPr id="3" name="Content Placeholder 2"/>
          <p:cNvSpPr>
            <a:spLocks noGrp="1"/>
          </p:cNvSpPr>
          <p:nvPr>
            <p:ph idx="1"/>
          </p:nvPr>
        </p:nvSpPr>
        <p:spPr>
          <a:xfrm>
            <a:off x="611560" y="1398712"/>
            <a:ext cx="7992888" cy="5445224"/>
          </a:xfrm>
        </p:spPr>
        <p:txBody>
          <a:bodyPr/>
          <a:lstStyle/>
          <a:p>
            <a:pPr>
              <a:buNone/>
            </a:pPr>
            <a:r>
              <a:rPr lang="en-GB" sz="2400" dirty="0">
                <a:effectLst/>
              </a:rPr>
              <a:t>	(</a:t>
            </a:r>
            <a:r>
              <a:rPr lang="en-GB" sz="2400" dirty="0" err="1">
                <a:effectLst/>
              </a:rPr>
              <a:t>i</a:t>
            </a:r>
            <a:r>
              <a:rPr lang="en-GB" sz="2400" dirty="0">
                <a:effectLst/>
              </a:rPr>
              <a:t>) </a:t>
            </a:r>
            <a:r>
              <a:rPr lang="en-GB" sz="2400" dirty="0" smtClean="0">
                <a:effectLst/>
              </a:rPr>
              <a:t>…</a:t>
            </a:r>
            <a:endParaRPr lang="en-GB" sz="2400" dirty="0">
              <a:effectLst/>
            </a:endParaRPr>
          </a:p>
          <a:p>
            <a:pPr>
              <a:buNone/>
            </a:pPr>
            <a:r>
              <a:rPr lang="en-GB" sz="2400" dirty="0">
                <a:effectLst/>
              </a:rPr>
              <a:t>	Each </a:t>
            </a:r>
            <a:r>
              <a:rPr lang="en-GB" sz="2400" dirty="0" smtClean="0">
                <a:effectLst/>
              </a:rPr>
              <a:t>age </a:t>
            </a:r>
            <a:r>
              <a:rPr lang="en-GB" sz="2400" dirty="0">
                <a:effectLst/>
              </a:rPr>
              <a:t>has its own abounding gifts yet only some ages transmute them into matter of duration. </a:t>
            </a:r>
            <a:r>
              <a:rPr lang="en-GB" sz="2400" dirty="0">
                <a:solidFill>
                  <a:srgbClr val="FFFF00"/>
                </a:solidFill>
                <a:effectLst/>
              </a:rPr>
              <a:t>No good poetry is ever written in a manner twenty years old, for to write in such a manner shows conclusively that the writer thinks from books, convention and cliché, and not from life,</a:t>
            </a:r>
            <a:r>
              <a:rPr lang="en-GB" sz="2400" dirty="0">
                <a:effectLst/>
              </a:rPr>
              <a:t> yet a man feeling the divorce of life and his art may naturally try to resurrect a forgotten mode </a:t>
            </a:r>
            <a:r>
              <a:rPr lang="en-GB" sz="2400" dirty="0">
                <a:solidFill>
                  <a:srgbClr val="FFFF00"/>
                </a:solidFill>
                <a:effectLst/>
              </a:rPr>
              <a:t>if he finds in that mode some leaven, </a:t>
            </a:r>
            <a:r>
              <a:rPr lang="en-GB" sz="2400" dirty="0">
                <a:effectLst/>
              </a:rPr>
              <a:t>or [if he sees]  </a:t>
            </a:r>
            <a:r>
              <a:rPr lang="en-GB" sz="2400" dirty="0">
                <a:solidFill>
                  <a:srgbClr val="FFFF00"/>
                </a:solidFill>
                <a:effectLst/>
              </a:rPr>
              <a:t>some element lacking in contemporary art which might unite that art again to its sustenance, life…..</a:t>
            </a:r>
          </a:p>
          <a:p>
            <a:pPr algn="r">
              <a:buNone/>
            </a:pPr>
            <a:r>
              <a:rPr lang="en-GB" sz="2000" dirty="0">
                <a:effectLst/>
                <a:hlinkClick r:id="rId2"/>
              </a:rPr>
              <a:t>http://www.poetryfoundation.org/poetrymagazine/article/335</a:t>
            </a:r>
            <a:r>
              <a:rPr lang="en-GB" sz="2000" dirty="0">
                <a:effectLst/>
              </a:rPr>
              <a:t> </a:t>
            </a:r>
          </a:p>
          <a:p>
            <a:pPr>
              <a:buNone/>
            </a:pPr>
            <a:endParaRPr lang="en-GB" sz="2400" dirty="0">
              <a:effectLst/>
            </a:endParaRPr>
          </a:p>
          <a:p>
            <a:endParaRPr lang="en-GB" sz="2400" dirty="0">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88640"/>
            <a:ext cx="8136904" cy="792088"/>
          </a:xfrm>
        </p:spPr>
        <p:txBody>
          <a:bodyPr/>
          <a:lstStyle/>
          <a:p>
            <a:r>
              <a:rPr lang="en-GB" sz="3200" b="0" dirty="0">
                <a:solidFill>
                  <a:srgbClr val="FFFF00"/>
                </a:solidFill>
                <a:effectLst/>
              </a:rPr>
              <a:t>THE</a:t>
            </a:r>
            <a:r>
              <a:rPr lang="en-GB" sz="2800" b="0" dirty="0">
                <a:solidFill>
                  <a:srgbClr val="FFFF00"/>
                </a:solidFill>
                <a:effectLst/>
              </a:rPr>
              <a:t> </a:t>
            </a:r>
            <a:r>
              <a:rPr lang="en-GB" sz="3200" b="0" dirty="0">
                <a:solidFill>
                  <a:srgbClr val="FFFF00"/>
                </a:solidFill>
                <a:effectLst/>
              </a:rPr>
              <a:t>SIGNIFICANCE OF [A HOMOGENISED] ORIENTALISM</a:t>
            </a:r>
            <a:endParaRPr lang="en-GB" sz="2800" b="0" dirty="0">
              <a:solidFill>
                <a:srgbClr val="FFFF00"/>
              </a:solidFill>
              <a:effectLst/>
            </a:endParaRPr>
          </a:p>
        </p:txBody>
      </p:sp>
      <p:sp>
        <p:nvSpPr>
          <p:cNvPr id="3" name="Content Placeholder 2"/>
          <p:cNvSpPr>
            <a:spLocks noGrp="1"/>
          </p:cNvSpPr>
          <p:nvPr>
            <p:ph idx="1"/>
          </p:nvPr>
        </p:nvSpPr>
        <p:spPr>
          <a:xfrm>
            <a:off x="179512" y="1340768"/>
            <a:ext cx="8424936" cy="5616624"/>
          </a:xfrm>
        </p:spPr>
        <p:txBody>
          <a:bodyPr/>
          <a:lstStyle/>
          <a:p>
            <a:pPr>
              <a:spcBef>
                <a:spcPts val="0"/>
              </a:spcBef>
              <a:buNone/>
            </a:pPr>
            <a:r>
              <a:rPr lang="en-GB" sz="2400" dirty="0">
                <a:effectLst/>
              </a:rPr>
              <a:t>	In </a:t>
            </a:r>
            <a:r>
              <a:rPr lang="en-GB" sz="2400" i="1" dirty="0">
                <a:effectLst/>
              </a:rPr>
              <a:t>No Place of Grace</a:t>
            </a:r>
            <a:r>
              <a:rPr lang="en-GB" sz="2400" dirty="0">
                <a:effectLst/>
              </a:rPr>
              <a:t>, T. J. Jackson </a:t>
            </a:r>
            <a:r>
              <a:rPr lang="en-GB" sz="2400" dirty="0" err="1">
                <a:effectLst/>
              </a:rPr>
              <a:t>Lears</a:t>
            </a:r>
            <a:r>
              <a:rPr lang="en-GB" sz="2400" dirty="0">
                <a:effectLst/>
              </a:rPr>
              <a:t> argues that Orientalism expresses a desire for authenticity, for intense spiritual experience or even primitive emotion, in reaction to “overcivilized” modern existence.  This </a:t>
            </a:r>
            <a:r>
              <a:rPr lang="en-GB" sz="2400" dirty="0">
                <a:solidFill>
                  <a:srgbClr val="FFFF00"/>
                </a:solidFill>
                <a:effectLst/>
              </a:rPr>
              <a:t>idea of the Orient simply as other to modernity has often served as an explanation for the role of the Oriental in American consumer culture. </a:t>
            </a:r>
            <a:r>
              <a:rPr lang="en-GB" sz="2400" dirty="0">
                <a:effectLst/>
              </a:rPr>
              <a:t>In a study of strategies of display, advertising, and retail distribution in consumer culture, William Leach similarly suggests that the Oriental theme was popular in merchandising before World War I in large part because </a:t>
            </a:r>
            <a:r>
              <a:rPr lang="en-GB" sz="2400" dirty="0">
                <a:solidFill>
                  <a:srgbClr val="FFFF00"/>
                </a:solidFill>
                <a:effectLst/>
              </a:rPr>
              <a:t>the Orient signified the “sensual” element missing from Western society. </a:t>
            </a:r>
          </a:p>
          <a:p>
            <a:pPr>
              <a:spcBef>
                <a:spcPts val="0"/>
              </a:spcBef>
              <a:buNone/>
            </a:pPr>
            <a:r>
              <a:rPr lang="en-GB" sz="2400" dirty="0">
                <a:solidFill>
                  <a:srgbClr val="FFFF00"/>
                </a:solidFill>
                <a:effectLst/>
              </a:rPr>
              <a:t>	</a:t>
            </a:r>
          </a:p>
          <a:p>
            <a:pPr>
              <a:spcBef>
                <a:spcPts val="0"/>
              </a:spcBef>
              <a:buNone/>
            </a:pPr>
            <a:r>
              <a:rPr lang="en-GB" sz="2400" dirty="0">
                <a:solidFill>
                  <a:srgbClr val="FFFF00"/>
                </a:solidFill>
                <a:effectLst/>
              </a:rPr>
              <a:t>	</a:t>
            </a:r>
            <a:r>
              <a:rPr lang="en-GB" sz="2000" dirty="0">
                <a:effectLst/>
              </a:rPr>
              <a:t>Thomas W. Kim, ‘Being Modern: The Circulation of Oriental Objects,’ </a:t>
            </a:r>
            <a:r>
              <a:rPr lang="en-GB" sz="2000" i="1" dirty="0">
                <a:effectLst/>
              </a:rPr>
              <a:t>American Quarterly</a:t>
            </a:r>
            <a:r>
              <a:rPr lang="en-GB" sz="2000" dirty="0">
                <a:effectLst/>
              </a:rPr>
              <a:t>, Volume 58, Number 2, June 2006: 379-406</a:t>
            </a:r>
            <a:endParaRPr lang="en-GB" sz="2400" dirty="0">
              <a:effectLs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620688"/>
            <a:ext cx="8291264" cy="6093296"/>
          </a:xfrm>
        </p:spPr>
        <p:txBody>
          <a:bodyPr/>
          <a:lstStyle/>
          <a:p>
            <a:pPr marL="0" indent="0">
              <a:buNone/>
            </a:pPr>
            <a:r>
              <a:rPr lang="en-GB" sz="2400" dirty="0">
                <a:effectLst/>
              </a:rPr>
              <a:t>By the mid-1920s, not only were window displays “methodically reproduced from </a:t>
            </a:r>
            <a:r>
              <a:rPr lang="en-GB" sz="2400" u="sng" dirty="0">
                <a:effectLst/>
              </a:rPr>
              <a:t>Persian and Japanese models</a:t>
            </a:r>
            <a:r>
              <a:rPr lang="en-GB" sz="2400" dirty="0">
                <a:effectLst/>
              </a:rPr>
              <a:t>,” </a:t>
            </a:r>
            <a:r>
              <a:rPr lang="en-GB" sz="2400" b="1" dirty="0">
                <a:solidFill>
                  <a:srgbClr val="FFFF00"/>
                </a:solidFill>
                <a:effectLst/>
              </a:rPr>
              <a:t>[obviously </a:t>
            </a:r>
            <a:r>
              <a:rPr lang="en-GB" sz="2400" b="1" dirty="0" err="1">
                <a:solidFill>
                  <a:srgbClr val="FFFF00"/>
                </a:solidFill>
                <a:effectLst/>
              </a:rPr>
              <a:t>interchageable</a:t>
            </a:r>
            <a:r>
              <a:rPr lang="en-GB" sz="2400" b="1" dirty="0">
                <a:solidFill>
                  <a:srgbClr val="FFFF00"/>
                </a:solidFill>
                <a:effectLst/>
              </a:rPr>
              <a:t>!!]</a:t>
            </a:r>
            <a:r>
              <a:rPr lang="en-GB" sz="2400" dirty="0">
                <a:effectLst/>
              </a:rPr>
              <a:t> but </a:t>
            </a:r>
            <a:r>
              <a:rPr lang="en-GB" sz="2400" dirty="0" err="1">
                <a:effectLst/>
              </a:rPr>
              <a:t>Bedell’s</a:t>
            </a:r>
            <a:r>
              <a:rPr lang="en-GB" sz="2400" dirty="0">
                <a:effectLst/>
              </a:rPr>
              <a:t> department store in New York City hired a staff of </a:t>
            </a:r>
            <a:r>
              <a:rPr lang="en-GB" sz="2400" dirty="0">
                <a:solidFill>
                  <a:srgbClr val="FFFF00"/>
                </a:solidFill>
                <a:effectLst/>
              </a:rPr>
              <a:t>“young Chinese women dressed in native costumes.”</a:t>
            </a:r>
          </a:p>
          <a:p>
            <a:pPr marL="0" indent="0">
              <a:buNone/>
            </a:pPr>
            <a:r>
              <a:rPr lang="en-GB" sz="2400" dirty="0">
                <a:effectLst/>
              </a:rPr>
              <a:t>[…this however was] specific to the Oriental object; while museum curators and private collectors also gathered African and Native American objects, Oriental objects were the ones that entered the homes and everyday lives of the general populace not just as curiosities but as exemplars of cultural refinement and the highest aesthetic aspirations. </a:t>
            </a:r>
            <a:r>
              <a:rPr lang="en-GB" sz="2400" dirty="0">
                <a:solidFill>
                  <a:srgbClr val="FFFF00"/>
                </a:solidFill>
                <a:effectLst/>
              </a:rPr>
              <a:t>Oriental objects did not arouse a fascination with the primitive, nor did they serve merely as </a:t>
            </a:r>
            <a:r>
              <a:rPr lang="en-GB" sz="2400" dirty="0" err="1">
                <a:solidFill>
                  <a:srgbClr val="FFFF00"/>
                </a:solidFill>
                <a:effectLst/>
              </a:rPr>
              <a:t>artifacts</a:t>
            </a:r>
            <a:r>
              <a:rPr lang="en-GB" sz="2400" dirty="0">
                <a:solidFill>
                  <a:srgbClr val="FFFF00"/>
                </a:solidFill>
                <a:effectLst/>
              </a:rPr>
              <a:t> of premodern civilization; what Oriental objects supposedly offered the modern consumer was an education in beauty, an appreciation of “nature,” and a training of the aesthetic sense.</a:t>
            </a:r>
            <a:r>
              <a:rPr lang="en-GB" sz="2400" dirty="0">
                <a:effectLst/>
              </a:rPr>
              <a:t>                           </a:t>
            </a:r>
          </a:p>
          <a:p>
            <a:pPr marL="1257300" lvl="3" indent="0">
              <a:buNone/>
            </a:pPr>
            <a:r>
              <a:rPr lang="en-GB" sz="2400" dirty="0">
                <a:effectLst/>
                <a:ea typeface="+mn-ea"/>
                <a:cs typeface="+mn-cs"/>
              </a:rPr>
              <a:t>     				Kim, ‘Being Modern’: 387</a:t>
            </a:r>
          </a:p>
        </p:txBody>
      </p:sp>
    </p:spTree>
    <p:extLst>
      <p:ext uri="{BB962C8B-B14F-4D97-AF65-F5344CB8AC3E}">
        <p14:creationId xmlns:p14="http://schemas.microsoft.com/office/powerpoint/2010/main" val="2399711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418654"/>
            <a:ext cx="8280920" cy="850106"/>
          </a:xfrm>
        </p:spPr>
        <p:txBody>
          <a:bodyPr/>
          <a:lstStyle/>
          <a:p>
            <a:r>
              <a:rPr lang="en-GB" sz="3600" b="0" dirty="0">
                <a:solidFill>
                  <a:srgbClr val="FFFF00"/>
                </a:solidFill>
                <a:effectLst/>
              </a:rPr>
              <a:t>MODERNIST ENGAGEMENT WITH ORIENTALISM: COSMOPOLITANISM</a:t>
            </a:r>
          </a:p>
        </p:txBody>
      </p:sp>
      <p:sp>
        <p:nvSpPr>
          <p:cNvPr id="3" name="Content Placeholder 2"/>
          <p:cNvSpPr>
            <a:spLocks noGrp="1"/>
          </p:cNvSpPr>
          <p:nvPr>
            <p:ph idx="1"/>
          </p:nvPr>
        </p:nvSpPr>
        <p:spPr>
          <a:xfrm>
            <a:off x="323528" y="1772816"/>
            <a:ext cx="8388932" cy="5256584"/>
          </a:xfrm>
        </p:spPr>
        <p:txBody>
          <a:bodyPr/>
          <a:lstStyle/>
          <a:p>
            <a:pPr>
              <a:buFont typeface="Arial" pitchFamily="34" charset="0"/>
              <a:buChar char="•"/>
            </a:pPr>
            <a:r>
              <a:rPr lang="en-GB" sz="2400" dirty="0">
                <a:solidFill>
                  <a:srgbClr val="FFFF00"/>
                </a:solidFill>
                <a:effectLst/>
              </a:rPr>
              <a:t>Alternative understanding of traditions and voices</a:t>
            </a:r>
            <a:r>
              <a:rPr lang="en-GB" sz="2400" dirty="0">
                <a:effectLst/>
              </a:rPr>
              <a:t>: Eliot rethinking ‘Tradition and the Individual Talent’; moves against didacticism; Pound and the significance of the Art of Translation</a:t>
            </a:r>
          </a:p>
          <a:p>
            <a:pPr lvl="0">
              <a:buFont typeface="Arial" pitchFamily="34" charset="0"/>
              <a:buChar char="•"/>
            </a:pPr>
            <a:r>
              <a:rPr lang="en-GB" sz="2400" dirty="0">
                <a:solidFill>
                  <a:srgbClr val="FFFF00"/>
                </a:solidFill>
                <a:effectLst/>
              </a:rPr>
              <a:t>Searching for a new poetics: </a:t>
            </a:r>
            <a:r>
              <a:rPr lang="en-GB" sz="2400" dirty="0">
                <a:effectLst/>
              </a:rPr>
              <a:t>a new </a:t>
            </a:r>
            <a:r>
              <a:rPr lang="en-GB" sz="2400" dirty="0" err="1">
                <a:effectLst/>
              </a:rPr>
              <a:t>Orientalism</a:t>
            </a:r>
            <a:r>
              <a:rPr lang="en-GB" sz="2400" dirty="0">
                <a:effectLst/>
              </a:rPr>
              <a:t> </a:t>
            </a:r>
          </a:p>
          <a:p>
            <a:pPr lvl="0">
              <a:buFont typeface="Arial" pitchFamily="34" charset="0"/>
              <a:buChar char="•"/>
            </a:pPr>
            <a:r>
              <a:rPr lang="en-GB" sz="2400" dirty="0">
                <a:solidFill>
                  <a:srgbClr val="FFFF00"/>
                </a:solidFill>
                <a:effectLst/>
              </a:rPr>
              <a:t>Refuting enlightenment order and prosody</a:t>
            </a:r>
            <a:r>
              <a:rPr lang="en-GB" sz="2400" dirty="0">
                <a:effectLst/>
              </a:rPr>
              <a:t>: Chinese poetry and Imagism (see also Hugh </a:t>
            </a:r>
            <a:r>
              <a:rPr lang="en-GB" sz="2400" dirty="0" err="1">
                <a:effectLst/>
              </a:rPr>
              <a:t>Kennar</a:t>
            </a:r>
            <a:r>
              <a:rPr lang="en-GB" sz="2400" dirty="0">
                <a:effectLst/>
              </a:rPr>
              <a:t> and the relation between Chinese poetry and </a:t>
            </a:r>
            <a:r>
              <a:rPr lang="en-GB" sz="2400" i="1" dirty="0">
                <a:effectLst/>
              </a:rPr>
              <a:t>Battleship </a:t>
            </a:r>
            <a:r>
              <a:rPr lang="en-GB" sz="2400" i="1" dirty="0" err="1">
                <a:effectLst/>
              </a:rPr>
              <a:t>Potempkin</a:t>
            </a:r>
            <a:r>
              <a:rPr lang="en-GB" sz="2400" dirty="0">
                <a:effectLst/>
              </a:rPr>
              <a:t>) </a:t>
            </a:r>
          </a:p>
          <a:p>
            <a:pPr lvl="0">
              <a:buFont typeface="Arial" pitchFamily="34" charset="0"/>
              <a:buChar char="•"/>
            </a:pPr>
            <a:r>
              <a:rPr lang="en-GB" sz="2400" dirty="0">
                <a:effectLst/>
              </a:rPr>
              <a:t>New relations between Art, war and politics: </a:t>
            </a:r>
            <a:r>
              <a:rPr lang="en-GB" sz="2400" i="1" dirty="0">
                <a:solidFill>
                  <a:srgbClr val="FFFF00"/>
                </a:solidFill>
                <a:effectLst/>
              </a:rPr>
              <a:t>Cathay</a:t>
            </a:r>
            <a:r>
              <a:rPr lang="en-GB" sz="2400" dirty="0">
                <a:solidFill>
                  <a:srgbClr val="FFFF00"/>
                </a:solidFill>
                <a:effectLst/>
              </a:rPr>
              <a:t> as first World War poetry. </a:t>
            </a:r>
            <a:r>
              <a:rPr lang="en-GB" sz="2400" dirty="0">
                <a:effectLst/>
              </a:rPr>
              <a:t>Neither orientalist escape (re Fitzgerald, </a:t>
            </a:r>
            <a:r>
              <a:rPr lang="en-GB" sz="2400" dirty="0" err="1">
                <a:effectLst/>
              </a:rPr>
              <a:t>Legge</a:t>
            </a:r>
            <a:r>
              <a:rPr lang="en-GB" sz="2400" dirty="0">
                <a:effectLst/>
              </a:rPr>
              <a:t>, </a:t>
            </a:r>
            <a:r>
              <a:rPr lang="en-GB" sz="2400" dirty="0" err="1">
                <a:effectLst/>
              </a:rPr>
              <a:t>Wadell</a:t>
            </a:r>
            <a:r>
              <a:rPr lang="en-GB" sz="2400" dirty="0">
                <a:effectLst/>
              </a:rPr>
              <a:t>) nor irrelevant to the development of ‘civilisation’ (re Macaulay, Arnold) but a </a:t>
            </a:r>
            <a:r>
              <a:rPr lang="en-GB" sz="2400" dirty="0">
                <a:solidFill>
                  <a:srgbClr val="FFFF00"/>
                </a:solidFill>
                <a:effectLst/>
              </a:rPr>
              <a:t>mark of the value of art to express truths impossible in rational/scientific prose </a:t>
            </a:r>
            <a:r>
              <a:rPr lang="en-GB" sz="2400" dirty="0">
                <a:effectLst/>
              </a:rPr>
              <a:t>- also evident in Woolf.</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60648"/>
            <a:ext cx="8640960" cy="1143000"/>
          </a:xfrm>
        </p:spPr>
        <p:txBody>
          <a:bodyPr/>
          <a:lstStyle/>
          <a:p>
            <a:r>
              <a:rPr lang="en-GB" sz="2800" b="0" dirty="0">
                <a:solidFill>
                  <a:srgbClr val="FFFF00"/>
                </a:solidFill>
                <a:effectLst/>
              </a:rPr>
              <a:t>Ming </a:t>
            </a:r>
            <a:r>
              <a:rPr lang="en-GB" sz="2800" b="0" dirty="0" err="1">
                <a:solidFill>
                  <a:srgbClr val="FFFF00"/>
                </a:solidFill>
                <a:effectLst/>
              </a:rPr>
              <a:t>Xie</a:t>
            </a:r>
            <a:r>
              <a:rPr lang="en-GB" sz="2800" b="0" dirty="0">
                <a:solidFill>
                  <a:srgbClr val="FFFF00"/>
                </a:solidFill>
                <a:effectLst/>
              </a:rPr>
              <a:t>, </a:t>
            </a:r>
            <a:r>
              <a:rPr lang="en-GB" sz="2800" b="0" i="1" dirty="0">
                <a:solidFill>
                  <a:srgbClr val="FFFF00"/>
                </a:solidFill>
                <a:effectLst/>
              </a:rPr>
              <a:t>Ezra Pound and the Appropriation of Chinese Poetry: </a:t>
            </a:r>
            <a:r>
              <a:rPr lang="en-GB" sz="2800" b="0" dirty="0">
                <a:solidFill>
                  <a:srgbClr val="FFFF00"/>
                </a:solidFill>
                <a:effectLst/>
              </a:rPr>
              <a:t>Cathay</a:t>
            </a:r>
            <a:r>
              <a:rPr lang="en-GB" sz="2800" b="0" i="1" dirty="0">
                <a:solidFill>
                  <a:srgbClr val="FFFF00"/>
                </a:solidFill>
                <a:effectLst/>
              </a:rPr>
              <a:t>, Translation, and Imagism</a:t>
            </a:r>
            <a:r>
              <a:rPr lang="en-GB" sz="2800" b="0" dirty="0">
                <a:solidFill>
                  <a:srgbClr val="FFFF00"/>
                </a:solidFill>
                <a:effectLst/>
              </a:rPr>
              <a:t>, (London: Routledge, 1998)</a:t>
            </a:r>
          </a:p>
        </p:txBody>
      </p:sp>
      <p:sp>
        <p:nvSpPr>
          <p:cNvPr id="3" name="Content Placeholder 2"/>
          <p:cNvSpPr>
            <a:spLocks noGrp="1"/>
          </p:cNvSpPr>
          <p:nvPr>
            <p:ph idx="1"/>
          </p:nvPr>
        </p:nvSpPr>
        <p:spPr>
          <a:xfrm>
            <a:off x="323528" y="1772816"/>
            <a:ext cx="8003232" cy="4680520"/>
          </a:xfrm>
        </p:spPr>
        <p:txBody>
          <a:bodyPr/>
          <a:lstStyle/>
          <a:p>
            <a:pPr lvl="0">
              <a:buNone/>
            </a:pPr>
            <a:r>
              <a:rPr lang="en-GB" sz="2400" dirty="0">
                <a:effectLst/>
              </a:rPr>
              <a:t>	Critics and commentators have often emphasized </a:t>
            </a:r>
            <a:r>
              <a:rPr lang="en-GB" sz="2400" dirty="0">
                <a:solidFill>
                  <a:srgbClr val="FFFF00"/>
                </a:solidFill>
                <a:effectLst/>
              </a:rPr>
              <a:t>the direct influence of Chinese poetry upon the theory and practice of Imagism</a:t>
            </a:r>
            <a:r>
              <a:rPr lang="en-GB" sz="2400" dirty="0">
                <a:effectLst/>
              </a:rPr>
              <a:t>, attributing to Imagist poets in general and Ezra Pound in particular the perception in Chinese poetry of the essential qualities and principles for rejuvenating English poetry in the early decades of the century. ...the noted scholar </a:t>
            </a:r>
            <a:r>
              <a:rPr lang="en-GB" sz="2400" dirty="0" err="1">
                <a:effectLst/>
              </a:rPr>
              <a:t>A.C.Graham</a:t>
            </a:r>
            <a:r>
              <a:rPr lang="en-GB" sz="2400" dirty="0">
                <a:effectLst/>
              </a:rPr>
              <a:t> observes, ‘The art of translating Chinese poetry is a by-produce of the Imagist movement, first exhibited in Ezra Pound’s </a:t>
            </a:r>
            <a:r>
              <a:rPr lang="en-GB" sz="2400" i="1" dirty="0">
                <a:effectLst/>
              </a:rPr>
              <a:t>Cathay</a:t>
            </a:r>
            <a:r>
              <a:rPr lang="en-GB" sz="2400" dirty="0">
                <a:effectLst/>
              </a:rPr>
              <a:t> (1915</a:t>
            </a:r>
            <a:r>
              <a:rPr lang="en-GB" sz="2400" dirty="0" smtClean="0">
                <a:effectLst/>
              </a:rPr>
              <a:t>) (</a:t>
            </a:r>
            <a:r>
              <a:rPr lang="en-GB" sz="2400" dirty="0">
                <a:effectLst/>
              </a:rPr>
              <a:t>p.3)</a:t>
            </a:r>
            <a:endParaRPr lang="en-GB" sz="1000" dirty="0">
              <a:effectLst/>
            </a:endParaRPr>
          </a:p>
          <a:p>
            <a:pPr>
              <a:buNone/>
            </a:pPr>
            <a:r>
              <a:rPr lang="en-GB" sz="1000" i="1" dirty="0">
                <a:effectLst/>
              </a:rPr>
              <a:t> </a:t>
            </a:r>
            <a:endParaRPr lang="en-GB" sz="1000" dirty="0">
              <a:effectLst/>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908720"/>
            <a:ext cx="8712968" cy="5688632"/>
          </a:xfrm>
        </p:spPr>
        <p:txBody>
          <a:bodyPr/>
          <a:lstStyle/>
          <a:p>
            <a:pPr marL="0" indent="0">
              <a:buNone/>
            </a:pPr>
            <a:r>
              <a:rPr lang="en-GB" sz="2300" i="1" dirty="0">
                <a:effectLst/>
              </a:rPr>
              <a:t>Cathay</a:t>
            </a:r>
            <a:r>
              <a:rPr lang="en-GB" sz="2300" dirty="0">
                <a:effectLst/>
              </a:rPr>
              <a:t> encouraged subsequent translators of Chinese to abandon rhyme and fixed stress counts. It also inaugurated the long tradition of Pound the inspired but unreliable translator. In the subsequent half-century's sniffling and squabbling its real achievement went virtually unnoticed. </a:t>
            </a:r>
          </a:p>
          <a:p>
            <a:pPr marL="0" indent="0">
              <a:buNone/>
            </a:pPr>
            <a:r>
              <a:rPr lang="en-GB" sz="2300" dirty="0">
                <a:effectLst/>
              </a:rPr>
              <a:t>Its </a:t>
            </a:r>
            <a:r>
              <a:rPr lang="en-GB" sz="2300" dirty="0">
                <a:solidFill>
                  <a:srgbClr val="FFFF00"/>
                </a:solidFill>
                <a:effectLst/>
              </a:rPr>
              <a:t>real achievement lay not on the frontier of comparative poetics, </a:t>
            </a:r>
            <a:r>
              <a:rPr lang="en-GB" sz="2300" dirty="0">
                <a:effectLst/>
              </a:rPr>
              <a:t>but securely within the effort, then going forward, in London, </a:t>
            </a:r>
            <a:r>
              <a:rPr lang="en-GB" sz="2300" dirty="0">
                <a:solidFill>
                  <a:srgbClr val="FFFF00"/>
                </a:solidFill>
                <a:effectLst/>
              </a:rPr>
              <a:t>to rethink the nature of an English poem</a:t>
            </a:r>
            <a:r>
              <a:rPr lang="en-GB" sz="2300" dirty="0">
                <a:effectLst/>
              </a:rPr>
              <a:t>. It consisted in maximizing three criteria at once, criteria hitherto developed separately: </a:t>
            </a:r>
          </a:p>
          <a:p>
            <a:r>
              <a:rPr lang="en-GB" sz="2300" dirty="0">
                <a:effectLst/>
              </a:rPr>
              <a:t>the v</a:t>
            </a:r>
            <a:r>
              <a:rPr lang="en-GB" sz="2300" i="1" dirty="0">
                <a:effectLst/>
              </a:rPr>
              <a:t>erse-</a:t>
            </a:r>
            <a:r>
              <a:rPr lang="en-GB" sz="2300" i="1" dirty="0" err="1">
                <a:effectLst/>
              </a:rPr>
              <a:t>libre</a:t>
            </a:r>
            <a:r>
              <a:rPr lang="en-GB" sz="2300" dirty="0">
                <a:effectLst/>
              </a:rPr>
              <a:t> principle, that the </a:t>
            </a:r>
            <a:r>
              <a:rPr lang="en-GB" sz="2300" dirty="0">
                <a:solidFill>
                  <a:srgbClr val="FFFF00"/>
                </a:solidFill>
                <a:effectLst/>
              </a:rPr>
              <a:t>single line is the unit of composition</a:t>
            </a:r>
            <a:r>
              <a:rPr lang="en-GB" sz="2300" dirty="0">
                <a:effectLst/>
              </a:rPr>
              <a:t>; </a:t>
            </a:r>
          </a:p>
          <a:p>
            <a:r>
              <a:rPr lang="en-GB" sz="2300" dirty="0">
                <a:effectLst/>
              </a:rPr>
              <a:t>the Imagist principle, that </a:t>
            </a:r>
            <a:r>
              <a:rPr lang="en-GB" sz="2300" dirty="0">
                <a:solidFill>
                  <a:srgbClr val="FFFF00"/>
                </a:solidFill>
                <a:effectLst/>
              </a:rPr>
              <a:t>a poem may build its effects out of things it sets before the mind's eye by naming them</a:t>
            </a:r>
            <a:r>
              <a:rPr lang="en-GB" sz="2300" dirty="0">
                <a:effectLst/>
              </a:rPr>
              <a:t>; and </a:t>
            </a:r>
          </a:p>
          <a:p>
            <a:r>
              <a:rPr lang="en-GB" sz="2300" dirty="0">
                <a:effectLst/>
              </a:rPr>
              <a:t>the lyrical principle, </a:t>
            </a:r>
            <a:r>
              <a:rPr lang="en-GB" sz="2300" dirty="0">
                <a:solidFill>
                  <a:srgbClr val="FFFF00"/>
                </a:solidFill>
                <a:effectLst/>
              </a:rPr>
              <a:t>that words or names, being ordered </a:t>
            </a:r>
            <a:r>
              <a:rPr lang="en-GB" sz="2300" dirty="0">
                <a:effectLst/>
              </a:rPr>
              <a:t>in time, are bound together and recalled into each other's presence by recurrent sounds.  </a:t>
            </a:r>
          </a:p>
          <a:p>
            <a:pPr marL="0" indent="0">
              <a:buNone/>
            </a:pPr>
            <a:r>
              <a:rPr lang="en-GB" sz="2300" dirty="0">
                <a:effectLst/>
              </a:rPr>
              <a:t>These things had been done before, but not simultaneously.    (Kenner) </a:t>
            </a:r>
          </a:p>
        </p:txBody>
      </p:sp>
      <p:sp>
        <p:nvSpPr>
          <p:cNvPr id="4" name="Rectangle 3"/>
          <p:cNvSpPr/>
          <p:nvPr/>
        </p:nvSpPr>
        <p:spPr>
          <a:xfrm>
            <a:off x="539552" y="188640"/>
            <a:ext cx="7764498" cy="646331"/>
          </a:xfrm>
          <a:prstGeom prst="rect">
            <a:avLst/>
          </a:prstGeom>
        </p:spPr>
        <p:txBody>
          <a:bodyPr wrap="none">
            <a:spAutoFit/>
          </a:bodyPr>
          <a:lstStyle/>
          <a:p>
            <a:r>
              <a:rPr lang="en-GB" sz="3600" dirty="0">
                <a:solidFill>
                  <a:srgbClr val="FFFF00"/>
                </a:solidFill>
                <a:latin typeface="+mj-lt"/>
                <a:ea typeface="+mj-ea"/>
                <a:cs typeface="+mj-cs"/>
              </a:rPr>
              <a:t>Rethinking the nature of an English poem</a:t>
            </a:r>
          </a:p>
        </p:txBody>
      </p:sp>
    </p:spTree>
    <p:extLst>
      <p:ext uri="{BB962C8B-B14F-4D97-AF65-F5344CB8AC3E}">
        <p14:creationId xmlns:p14="http://schemas.microsoft.com/office/powerpoint/2010/main" val="46859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640960" cy="1143000"/>
          </a:xfrm>
        </p:spPr>
        <p:txBody>
          <a:bodyPr/>
          <a:lstStyle/>
          <a:p>
            <a:r>
              <a:rPr lang="en-GB" sz="2800" b="0" dirty="0" err="1">
                <a:solidFill>
                  <a:srgbClr val="FFFF00"/>
                </a:solidFill>
                <a:effectLst/>
              </a:rPr>
              <a:t>Zhaoming</a:t>
            </a:r>
            <a:r>
              <a:rPr lang="en-GB" sz="2800" b="0" dirty="0">
                <a:solidFill>
                  <a:srgbClr val="FFFF00"/>
                </a:solidFill>
                <a:effectLst/>
              </a:rPr>
              <a:t> </a:t>
            </a:r>
            <a:r>
              <a:rPr lang="en-GB" sz="2800" b="0" dirty="0" err="1">
                <a:solidFill>
                  <a:srgbClr val="FFFF00"/>
                </a:solidFill>
                <a:effectLst/>
              </a:rPr>
              <a:t>Qian</a:t>
            </a:r>
            <a:r>
              <a:rPr lang="en-GB" sz="2800" b="0" dirty="0">
                <a:solidFill>
                  <a:srgbClr val="FFFF00"/>
                </a:solidFill>
                <a:effectLst/>
              </a:rPr>
              <a:t>, </a:t>
            </a:r>
            <a:r>
              <a:rPr lang="en-GB" sz="2800" b="0" i="1" dirty="0">
                <a:solidFill>
                  <a:srgbClr val="FFFF00"/>
                </a:solidFill>
                <a:effectLst/>
              </a:rPr>
              <a:t>The Ezra Pound </a:t>
            </a:r>
            <a:r>
              <a:rPr lang="en-GB" sz="2800" b="0" i="1" dirty="0" err="1">
                <a:solidFill>
                  <a:srgbClr val="FFFF00"/>
                </a:solidFill>
                <a:effectLst/>
              </a:rPr>
              <a:t>Encyclopedia</a:t>
            </a:r>
            <a:r>
              <a:rPr lang="en-GB" sz="2800" b="0" dirty="0">
                <a:solidFill>
                  <a:srgbClr val="FFFF00"/>
                </a:solidFill>
                <a:effectLst/>
              </a:rPr>
              <a:t>, </a:t>
            </a:r>
            <a:r>
              <a:rPr lang="en-GB" sz="2800" b="0" dirty="0" err="1">
                <a:solidFill>
                  <a:srgbClr val="FFFF00"/>
                </a:solidFill>
                <a:effectLst/>
              </a:rPr>
              <a:t>ed</a:t>
            </a:r>
            <a:r>
              <a:rPr lang="en-GB" sz="2800" b="0" dirty="0">
                <a:solidFill>
                  <a:srgbClr val="FFFF00"/>
                </a:solidFill>
                <a:effectLst/>
              </a:rPr>
              <a:t> </a:t>
            </a:r>
            <a:r>
              <a:rPr lang="en-GB" sz="2800" b="0" dirty="0" err="1">
                <a:solidFill>
                  <a:srgbClr val="FFFF00"/>
                </a:solidFill>
                <a:effectLst/>
              </a:rPr>
              <a:t>Demetres</a:t>
            </a:r>
            <a:r>
              <a:rPr lang="en-GB" sz="2800" b="0" dirty="0">
                <a:solidFill>
                  <a:srgbClr val="FFFF00"/>
                </a:solidFill>
                <a:effectLst/>
              </a:rPr>
              <a:t> P. </a:t>
            </a:r>
            <a:r>
              <a:rPr lang="en-GB" sz="2800" b="0" dirty="0" err="1">
                <a:solidFill>
                  <a:srgbClr val="FFFF00"/>
                </a:solidFill>
                <a:effectLst/>
              </a:rPr>
              <a:t>Tryphonopoulos</a:t>
            </a:r>
            <a:r>
              <a:rPr lang="en-GB" sz="2800" b="0" dirty="0">
                <a:solidFill>
                  <a:srgbClr val="FFFF00"/>
                </a:solidFill>
                <a:effectLst/>
              </a:rPr>
              <a:t> </a:t>
            </a:r>
            <a:r>
              <a:rPr lang="en-GB" sz="2800" b="0" i="1" dirty="0">
                <a:solidFill>
                  <a:srgbClr val="FFFF00"/>
                </a:solidFill>
                <a:effectLst/>
              </a:rPr>
              <a:t>&amp; </a:t>
            </a:r>
            <a:r>
              <a:rPr lang="en-GB" sz="2800" b="0" dirty="0">
                <a:solidFill>
                  <a:srgbClr val="FFFF00"/>
                </a:solidFill>
                <a:effectLst/>
              </a:rPr>
              <a:t>Stephen J. Adams, (Westport, Connecticut: Greenwood Press, 2005),</a:t>
            </a:r>
          </a:p>
        </p:txBody>
      </p:sp>
      <p:sp>
        <p:nvSpPr>
          <p:cNvPr id="3" name="Content Placeholder 2"/>
          <p:cNvSpPr>
            <a:spLocks noGrp="1"/>
          </p:cNvSpPr>
          <p:nvPr>
            <p:ph idx="1"/>
          </p:nvPr>
        </p:nvSpPr>
        <p:spPr>
          <a:xfrm>
            <a:off x="395536" y="1916832"/>
            <a:ext cx="8229600" cy="4525963"/>
          </a:xfrm>
        </p:spPr>
        <p:txBody>
          <a:bodyPr/>
          <a:lstStyle/>
          <a:p>
            <a:pPr>
              <a:buNone/>
            </a:pPr>
            <a:r>
              <a:rPr lang="en-GB" sz="2400" dirty="0"/>
              <a:t>	</a:t>
            </a:r>
            <a:r>
              <a:rPr lang="en-GB" sz="2400" dirty="0">
                <a:effectLst/>
              </a:rPr>
              <a:t>Pound’s </a:t>
            </a:r>
            <a:r>
              <a:rPr lang="en-GB" sz="2400" i="1" dirty="0">
                <a:effectLst/>
              </a:rPr>
              <a:t>Cathay</a:t>
            </a:r>
            <a:r>
              <a:rPr lang="en-GB" sz="2400" dirty="0">
                <a:effectLst/>
              </a:rPr>
              <a:t> enterprise coincided with his move towards </a:t>
            </a:r>
            <a:r>
              <a:rPr lang="en-GB" sz="2400" dirty="0" err="1">
                <a:effectLst/>
              </a:rPr>
              <a:t>Vorticism</a:t>
            </a:r>
            <a:r>
              <a:rPr lang="en-GB" sz="2400" dirty="0">
                <a:effectLst/>
              </a:rPr>
              <a:t>. His </a:t>
            </a:r>
            <a:r>
              <a:rPr lang="en-GB" sz="2400" dirty="0">
                <a:solidFill>
                  <a:srgbClr val="FFFF00"/>
                </a:solidFill>
                <a:effectLst/>
              </a:rPr>
              <a:t>initial choices of nearly 150 poems were made under the impact of his </a:t>
            </a:r>
            <a:r>
              <a:rPr lang="en-GB" sz="2400" dirty="0" err="1">
                <a:solidFill>
                  <a:srgbClr val="FFFF00"/>
                </a:solidFill>
                <a:effectLst/>
              </a:rPr>
              <a:t>Vorticist</a:t>
            </a:r>
            <a:r>
              <a:rPr lang="en-GB" sz="2400" dirty="0">
                <a:solidFill>
                  <a:srgbClr val="FFFF00"/>
                </a:solidFill>
                <a:effectLst/>
              </a:rPr>
              <a:t> notion of the Image</a:t>
            </a:r>
            <a:r>
              <a:rPr lang="en-GB" sz="2400" dirty="0">
                <a:effectLst/>
              </a:rPr>
              <a:t>. In Li Po and other Chinese poets he found a model that at once mirrored and challenged his developing poetics. In his 1918 essay on ‘Chinese Poetry,’ he makes it clear that he translated Chinese poetry precisely ‘</a:t>
            </a:r>
            <a:r>
              <a:rPr lang="en-GB" sz="2400" dirty="0">
                <a:solidFill>
                  <a:srgbClr val="FFFF00"/>
                </a:solidFill>
                <a:effectLst/>
              </a:rPr>
              <a:t>because Chinese poetry has certain qualities of vivid presentation; and because certain Chinese poets have been content to set forth their matter without moralizing and without comment</a:t>
            </a:r>
            <a:r>
              <a:rPr lang="en-GB" sz="2400" dirty="0">
                <a:effectLst/>
              </a:rPr>
              <a:t>’ (</a:t>
            </a:r>
            <a:r>
              <a:rPr lang="en-GB" sz="2400" i="1" dirty="0">
                <a:effectLst/>
              </a:rPr>
              <a:t>EPPP</a:t>
            </a:r>
            <a:r>
              <a:rPr lang="en-GB" sz="2400" dirty="0">
                <a:effectLst/>
              </a:rPr>
              <a:t> 3.84) p.53</a:t>
            </a:r>
            <a:endParaRPr lang="en-GB"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712968" cy="922114"/>
          </a:xfrm>
        </p:spPr>
        <p:txBody>
          <a:bodyPr/>
          <a:lstStyle/>
          <a:p>
            <a:r>
              <a:rPr lang="en-GB" sz="3200" b="0" dirty="0">
                <a:solidFill>
                  <a:srgbClr val="FFFF00"/>
                </a:solidFill>
                <a:effectLst/>
              </a:rPr>
              <a:t>‘</a:t>
            </a:r>
            <a:r>
              <a:rPr lang="en-GB" sz="3600" b="0" dirty="0">
                <a:solidFill>
                  <a:srgbClr val="FFFF00"/>
                </a:solidFill>
                <a:effectLst/>
              </a:rPr>
              <a:t>A Few Don’ts’, </a:t>
            </a:r>
            <a:r>
              <a:rPr lang="en-GB" sz="3600" b="0" i="1" dirty="0">
                <a:solidFill>
                  <a:srgbClr val="FFFF00"/>
                </a:solidFill>
                <a:effectLst/>
              </a:rPr>
              <a:t>Cathay</a:t>
            </a:r>
            <a:r>
              <a:rPr lang="en-GB" sz="3600" b="0" dirty="0">
                <a:solidFill>
                  <a:srgbClr val="FFFF00"/>
                </a:solidFill>
                <a:effectLst/>
              </a:rPr>
              <a:t> </a:t>
            </a:r>
            <a:r>
              <a:rPr lang="en-GB" sz="3600" b="0" i="1" dirty="0">
                <a:solidFill>
                  <a:srgbClr val="FFFF00"/>
                </a:solidFill>
                <a:effectLst/>
              </a:rPr>
              <a:t>&amp;</a:t>
            </a:r>
            <a:r>
              <a:rPr lang="en-GB" sz="3600" b="0" dirty="0">
                <a:solidFill>
                  <a:srgbClr val="FFFF00"/>
                </a:solidFill>
                <a:effectLst/>
              </a:rPr>
              <a:t> the  new poetics</a:t>
            </a:r>
            <a:endParaRPr lang="en-GB" sz="4000" b="0" dirty="0">
              <a:solidFill>
                <a:srgbClr val="FFFF00"/>
              </a:solidFill>
              <a:effectLst/>
            </a:endParaRPr>
          </a:p>
        </p:txBody>
      </p:sp>
      <p:sp>
        <p:nvSpPr>
          <p:cNvPr id="3" name="Content Placeholder 2"/>
          <p:cNvSpPr>
            <a:spLocks noGrp="1"/>
          </p:cNvSpPr>
          <p:nvPr>
            <p:ph idx="1"/>
          </p:nvPr>
        </p:nvSpPr>
        <p:spPr>
          <a:xfrm>
            <a:off x="107504" y="1110754"/>
            <a:ext cx="8686800" cy="5400600"/>
          </a:xfrm>
        </p:spPr>
        <p:txBody>
          <a:bodyPr/>
          <a:lstStyle/>
          <a:p>
            <a:pPr>
              <a:buNone/>
            </a:pPr>
            <a:r>
              <a:rPr lang="en-GB" dirty="0"/>
              <a:t>	[</a:t>
            </a:r>
            <a:r>
              <a:rPr lang="en-GB" sz="2400" dirty="0">
                <a:effectLst/>
              </a:rPr>
              <a:t>In several of the] </a:t>
            </a:r>
            <a:r>
              <a:rPr lang="en-GB" sz="2400" i="1" dirty="0">
                <a:effectLst/>
              </a:rPr>
              <a:t>Cathay</a:t>
            </a:r>
            <a:r>
              <a:rPr lang="en-GB" sz="2400" dirty="0">
                <a:effectLst/>
              </a:rPr>
              <a:t> poems, Pound has gone ... beneath </a:t>
            </a:r>
            <a:r>
              <a:rPr lang="en-GB" sz="2400" dirty="0" err="1">
                <a:effectLst/>
              </a:rPr>
              <a:t>Fenellosa’s</a:t>
            </a:r>
            <a:r>
              <a:rPr lang="en-GB" sz="2400" dirty="0">
                <a:effectLst/>
              </a:rPr>
              <a:t> fragmented notes and recaptured for us much of the original poetic charm and energy. Pound is able to do so partly because </a:t>
            </a:r>
            <a:r>
              <a:rPr lang="en-GB" sz="2400" dirty="0">
                <a:solidFill>
                  <a:srgbClr val="FFFF00"/>
                </a:solidFill>
                <a:effectLst/>
              </a:rPr>
              <a:t>he and the Chinese poets share a poetics of reticence </a:t>
            </a:r>
            <a:r>
              <a:rPr lang="en-GB" sz="2400" dirty="0">
                <a:effectLst/>
              </a:rPr>
              <a:t>and partly because in rendering the pieces he rightly focuses on reproducing the whole image</a:t>
            </a:r>
          </a:p>
          <a:p>
            <a:pPr>
              <a:buNone/>
            </a:pPr>
            <a:r>
              <a:rPr lang="en-GB" sz="2400" dirty="0">
                <a:effectLst/>
              </a:rPr>
              <a:t>	Pound </a:t>
            </a:r>
            <a:r>
              <a:rPr lang="en-GB" sz="2400" dirty="0">
                <a:solidFill>
                  <a:srgbClr val="FFFF00"/>
                </a:solidFill>
                <a:effectLst/>
              </a:rPr>
              <a:t>created a proper vehicle for getting Chinese poets across to his contemporaries, disregarding their ‘rhymes’ and ‘tones’ while following their verbal constructions and methods of presentation. </a:t>
            </a:r>
            <a:r>
              <a:rPr lang="en-GB" sz="2400" dirty="0">
                <a:effectLst/>
              </a:rPr>
              <a:t>…Nonetheless </a:t>
            </a:r>
            <a:r>
              <a:rPr lang="en-GB" sz="2400" i="1" dirty="0">
                <a:effectLst/>
              </a:rPr>
              <a:t>Cathay</a:t>
            </a:r>
            <a:r>
              <a:rPr lang="en-GB" sz="2400" dirty="0">
                <a:effectLst/>
              </a:rPr>
              <a:t> should not be seen </a:t>
            </a:r>
            <a:r>
              <a:rPr lang="en-GB" sz="2400" dirty="0">
                <a:solidFill>
                  <a:srgbClr val="FFFF00"/>
                </a:solidFill>
                <a:effectLst/>
              </a:rPr>
              <a:t>merely</a:t>
            </a:r>
            <a:r>
              <a:rPr lang="en-GB" sz="2400" dirty="0">
                <a:effectLst/>
              </a:rPr>
              <a:t> as a translation. After all, </a:t>
            </a:r>
            <a:r>
              <a:rPr lang="en-GB" sz="2400" dirty="0">
                <a:solidFill>
                  <a:srgbClr val="FFFF00"/>
                </a:solidFill>
                <a:effectLst/>
              </a:rPr>
              <a:t>it played a positive role in the evolution of Pound’s </a:t>
            </a:r>
            <a:r>
              <a:rPr lang="en-GB" sz="2400" u="sng" dirty="0">
                <a:solidFill>
                  <a:srgbClr val="FFFF00"/>
                </a:solidFill>
                <a:effectLst/>
              </a:rPr>
              <a:t>modernist poetics</a:t>
            </a:r>
            <a:r>
              <a:rPr lang="en-GB" sz="2400" dirty="0">
                <a:solidFill>
                  <a:srgbClr val="FFFF00"/>
                </a:solidFill>
                <a:effectLst/>
              </a:rPr>
              <a:t>,</a:t>
            </a:r>
            <a:r>
              <a:rPr lang="en-GB" sz="2400" dirty="0">
                <a:effectLst/>
              </a:rPr>
              <a:t> and it was in </a:t>
            </a:r>
            <a:r>
              <a:rPr lang="en-GB" sz="2400" i="1" dirty="0">
                <a:effectLst/>
              </a:rPr>
              <a:t>Cathay</a:t>
            </a:r>
            <a:r>
              <a:rPr lang="en-GB" sz="2400" dirty="0">
                <a:effectLst/>
              </a:rPr>
              <a:t> that he completed his adaptation of a poetic idiom for </a:t>
            </a:r>
            <a:r>
              <a:rPr lang="en-GB" sz="2400" i="1" dirty="0">
                <a:effectLst/>
              </a:rPr>
              <a:t>The Cantos</a:t>
            </a:r>
            <a:r>
              <a:rPr lang="en-GB" sz="2400" dirty="0">
                <a:effectLst/>
              </a:rPr>
              <a:t>. </a:t>
            </a:r>
          </a:p>
          <a:p>
            <a:pPr algn="r">
              <a:buNone/>
            </a:pPr>
            <a:r>
              <a:rPr lang="en-GB" sz="2000" dirty="0">
                <a:effectLst/>
              </a:rPr>
              <a:t>(</a:t>
            </a:r>
            <a:r>
              <a:rPr lang="en-GB" sz="2000" dirty="0" err="1">
                <a:effectLst/>
              </a:rPr>
              <a:t>Qian</a:t>
            </a:r>
            <a:r>
              <a:rPr lang="en-GB" sz="2000" dirty="0">
                <a:effectLst/>
              </a:rPr>
              <a:t> entry, </a:t>
            </a:r>
            <a:r>
              <a:rPr lang="en-GB" sz="2000" i="1" dirty="0">
                <a:effectLst/>
              </a:rPr>
              <a:t>The Ezra Pound </a:t>
            </a:r>
            <a:r>
              <a:rPr lang="en-GB" sz="2000" i="1" dirty="0" err="1">
                <a:effectLst/>
              </a:rPr>
              <a:t>Encyclopedia</a:t>
            </a:r>
            <a:r>
              <a:rPr lang="en-GB" sz="2000" dirty="0">
                <a:effectLst/>
              </a:rPr>
              <a:t> p.54)  </a:t>
            </a:r>
            <a:endParaRPr lang="en-GB" sz="2800" dirty="0">
              <a:effectLst/>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850106"/>
          </a:xfrm>
        </p:spPr>
        <p:txBody>
          <a:bodyPr/>
          <a:lstStyle/>
          <a:p>
            <a:r>
              <a:rPr lang="en-GB" sz="4000" b="0" dirty="0">
                <a:solidFill>
                  <a:srgbClr val="FFFF00"/>
                </a:solidFill>
                <a:effectLst/>
              </a:rPr>
              <a:t>Founding a new western tradition</a:t>
            </a:r>
          </a:p>
        </p:txBody>
      </p:sp>
      <p:sp>
        <p:nvSpPr>
          <p:cNvPr id="3" name="Content Placeholder 2"/>
          <p:cNvSpPr>
            <a:spLocks noGrp="1"/>
          </p:cNvSpPr>
          <p:nvPr>
            <p:ph idx="1"/>
          </p:nvPr>
        </p:nvSpPr>
        <p:spPr>
          <a:xfrm>
            <a:off x="251520" y="1412776"/>
            <a:ext cx="8435280" cy="5040560"/>
          </a:xfrm>
        </p:spPr>
        <p:txBody>
          <a:bodyPr/>
          <a:lstStyle/>
          <a:p>
            <a:pPr>
              <a:buNone/>
            </a:pPr>
            <a:r>
              <a:rPr lang="en-GB" sz="2400" dirty="0">
                <a:effectLst/>
              </a:rPr>
              <a:t>	..a corpus of translations or adaptations from the Chinese can itself become an invisible tradition and establish for the western reader a particular mode of poetic perception and canon of composition.</a:t>
            </a:r>
          </a:p>
          <a:p>
            <a:pPr>
              <a:buNone/>
            </a:pPr>
            <a:r>
              <a:rPr lang="en-GB" sz="2400" dirty="0">
                <a:effectLst/>
              </a:rPr>
              <a:t>	 Writing in 1965, Donald Davie offered a salutary warning that ‘there is a sort of illusion (a very happy one, of course) which explains why Chinese poetry so often reads well in English dress’: </a:t>
            </a:r>
          </a:p>
          <a:p>
            <a:pPr>
              <a:buNone/>
            </a:pPr>
            <a:r>
              <a:rPr lang="en-GB" sz="2400" dirty="0">
                <a:effectLst/>
              </a:rPr>
              <a:t>	‘</a:t>
            </a:r>
            <a:r>
              <a:rPr lang="en-GB" sz="2400" dirty="0">
                <a:solidFill>
                  <a:srgbClr val="FFFF00"/>
                </a:solidFill>
                <a:effectLst/>
              </a:rPr>
              <a:t>The quality of Chinese poetry is exactly that quality which our poetry, in the present century, has adapted itself  specifically to secure</a:t>
            </a:r>
            <a:r>
              <a:rPr lang="en-GB" sz="2400" dirty="0">
                <a:effectLst/>
              </a:rPr>
              <a:t>. In particular, one of the 20th-century English poetic styles, </a:t>
            </a:r>
            <a:r>
              <a:rPr lang="en-GB" sz="2400" u="sng" dirty="0">
                <a:solidFill>
                  <a:srgbClr val="FFFF00"/>
                </a:solidFill>
                <a:effectLst/>
              </a:rPr>
              <a:t>imagist </a:t>
            </a:r>
            <a:r>
              <a:rPr lang="en-GB" sz="2400" i="1" u="sng" dirty="0" err="1">
                <a:solidFill>
                  <a:srgbClr val="FFFF00"/>
                </a:solidFill>
                <a:effectLst/>
              </a:rPr>
              <a:t>vers</a:t>
            </a:r>
            <a:r>
              <a:rPr lang="en-GB" sz="2400" i="1" u="sng" dirty="0">
                <a:solidFill>
                  <a:srgbClr val="FFFF00"/>
                </a:solidFill>
                <a:effectLst/>
              </a:rPr>
              <a:t> </a:t>
            </a:r>
            <a:r>
              <a:rPr lang="en-GB" sz="2400" i="1" u="sng" dirty="0" err="1">
                <a:solidFill>
                  <a:srgbClr val="FFFF00"/>
                </a:solidFill>
                <a:effectLst/>
              </a:rPr>
              <a:t>libre</a:t>
            </a:r>
            <a:r>
              <a:rPr lang="en-GB" sz="2400" u="sng" dirty="0">
                <a:solidFill>
                  <a:srgbClr val="FFFF00"/>
                </a:solidFill>
                <a:effectLst/>
              </a:rPr>
              <a:t>, might have been (and in fact it partly was) devised deliberately to give the translator from the Chinese just what he wants and needs to perform intelligently.</a:t>
            </a:r>
            <a:r>
              <a:rPr lang="en-GB" sz="2400" u="sng" dirty="0">
                <a:effectLst/>
              </a:rPr>
              <a:t>’ </a:t>
            </a:r>
            <a:r>
              <a:rPr lang="en-GB" sz="2400" dirty="0">
                <a:effectLst/>
              </a:rPr>
              <a:t>(quoted </a:t>
            </a:r>
            <a:r>
              <a:rPr lang="en-GB" sz="2400" dirty="0" err="1">
                <a:effectLst/>
              </a:rPr>
              <a:t>Xie</a:t>
            </a:r>
            <a:r>
              <a:rPr lang="en-GB" sz="2400" dirty="0">
                <a:effectLst/>
              </a:rPr>
              <a:t>, p.4)</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922114"/>
          </a:xfrm>
        </p:spPr>
        <p:txBody>
          <a:bodyPr/>
          <a:lstStyle/>
          <a:p>
            <a:r>
              <a:rPr lang="en-GB" sz="3600" b="0" i="1" dirty="0">
                <a:solidFill>
                  <a:srgbClr val="FFFF00"/>
                </a:solidFill>
                <a:effectLst/>
              </a:rPr>
              <a:t>Cathay</a:t>
            </a:r>
            <a:r>
              <a:rPr lang="en-GB" sz="3600" b="0" dirty="0">
                <a:solidFill>
                  <a:srgbClr val="FFFF00"/>
                </a:solidFill>
                <a:effectLst/>
              </a:rPr>
              <a:t> </a:t>
            </a:r>
            <a:r>
              <a:rPr lang="en-GB" sz="3600" b="0" i="1" dirty="0">
                <a:solidFill>
                  <a:srgbClr val="FFFF00"/>
                </a:solidFill>
                <a:effectLst/>
              </a:rPr>
              <a:t>&amp;</a:t>
            </a:r>
            <a:r>
              <a:rPr lang="en-GB" sz="3600" b="0" dirty="0">
                <a:solidFill>
                  <a:srgbClr val="FFFF00"/>
                </a:solidFill>
                <a:effectLst/>
              </a:rPr>
              <a:t> war (1): selections </a:t>
            </a:r>
            <a:r>
              <a:rPr lang="en-GB" sz="3600" b="0" i="1" dirty="0">
                <a:solidFill>
                  <a:srgbClr val="FFFF00"/>
                </a:solidFill>
                <a:effectLst/>
              </a:rPr>
              <a:t>&amp;</a:t>
            </a:r>
            <a:r>
              <a:rPr lang="en-GB" sz="3600" b="0" dirty="0">
                <a:solidFill>
                  <a:srgbClr val="FFFF00"/>
                </a:solidFill>
                <a:effectLst/>
              </a:rPr>
              <a:t> juxtapositions</a:t>
            </a:r>
          </a:p>
        </p:txBody>
      </p:sp>
      <p:sp>
        <p:nvSpPr>
          <p:cNvPr id="3" name="Content Placeholder 2"/>
          <p:cNvSpPr>
            <a:spLocks noGrp="1"/>
          </p:cNvSpPr>
          <p:nvPr>
            <p:ph idx="1"/>
          </p:nvPr>
        </p:nvSpPr>
        <p:spPr>
          <a:xfrm>
            <a:off x="179512" y="1600200"/>
            <a:ext cx="8507288" cy="4525963"/>
          </a:xfrm>
        </p:spPr>
        <p:txBody>
          <a:bodyPr/>
          <a:lstStyle/>
          <a:p>
            <a:pPr>
              <a:buNone/>
            </a:pPr>
            <a:r>
              <a:rPr lang="en-GB" sz="2400" dirty="0">
                <a:effectLst/>
              </a:rPr>
              <a:t>	Pound's </a:t>
            </a:r>
            <a:r>
              <a:rPr lang="en-GB" sz="2400" i="1" dirty="0">
                <a:effectLst/>
              </a:rPr>
              <a:t>Cathay: For the Most Part From the Chinese of </a:t>
            </a:r>
            <a:r>
              <a:rPr lang="en-GB" sz="2400" i="1" dirty="0" err="1">
                <a:effectLst/>
              </a:rPr>
              <a:t>Rihaku</a:t>
            </a:r>
            <a:r>
              <a:rPr lang="en-GB" sz="2400" i="1" dirty="0">
                <a:effectLst/>
              </a:rPr>
              <a:t>, From the Notes of the Late Ernest </a:t>
            </a:r>
            <a:r>
              <a:rPr lang="en-GB" sz="2400" i="1" dirty="0" err="1">
                <a:effectLst/>
              </a:rPr>
              <a:t>Fenollosa</a:t>
            </a:r>
            <a:r>
              <a:rPr lang="en-GB" sz="2400" dirty="0">
                <a:effectLst/>
              </a:rPr>
              <a:t> [published in 1915] is, as Hugh Kenner has disclosed, </a:t>
            </a:r>
            <a:r>
              <a:rPr lang="en-GB" sz="2400" dirty="0">
                <a:solidFill>
                  <a:srgbClr val="FFFF00"/>
                </a:solidFill>
                <a:effectLst/>
              </a:rPr>
              <a:t>“largely a war book, </a:t>
            </a:r>
            <a:r>
              <a:rPr lang="en-GB" sz="2400" dirty="0">
                <a:effectLst/>
              </a:rPr>
              <a:t>using </a:t>
            </a:r>
            <a:r>
              <a:rPr lang="en-GB" sz="2400" dirty="0" err="1">
                <a:effectLst/>
              </a:rPr>
              <a:t>Fenollosa's</a:t>
            </a:r>
            <a:r>
              <a:rPr lang="en-GB" sz="2400" dirty="0">
                <a:effectLst/>
              </a:rPr>
              <a:t> notes much as Pope used Horace or Johnson Juvenal, to supply a system of parallels and a structure of discourse.”</a:t>
            </a:r>
            <a:br>
              <a:rPr lang="en-GB" sz="2400" dirty="0">
                <a:effectLst/>
              </a:rPr>
            </a:br>
            <a:endParaRPr lang="en-GB" sz="2400" dirty="0">
              <a:effectLst/>
            </a:endParaRPr>
          </a:p>
          <a:p>
            <a:pPr>
              <a:buNone/>
            </a:pPr>
            <a:r>
              <a:rPr lang="en-GB" sz="2400" dirty="0">
                <a:effectLst/>
              </a:rPr>
              <a:t>	Its exiled bowmen, deserted women, levelled dynasties, departures for far places, lonely frontier guardsmen and glories remembered from afar, cherished memories, </a:t>
            </a:r>
            <a:r>
              <a:rPr lang="en-GB" sz="2400" dirty="0">
                <a:solidFill>
                  <a:srgbClr val="FFFF00"/>
                </a:solidFill>
                <a:effectLst/>
              </a:rPr>
              <a:t>were selected from the diverse wealth in the notebooks by a sensibility responsive to torn Belgium and disrupted London… </a:t>
            </a:r>
            <a:r>
              <a:rPr lang="en-GB" sz="2400" dirty="0">
                <a:effectLst/>
              </a:rPr>
              <a:t>(Kenner: </a:t>
            </a:r>
            <a:r>
              <a:rPr lang="en-GB" sz="2400" i="1" dirty="0">
                <a:effectLst/>
              </a:rPr>
              <a:t>The Pound Era,</a:t>
            </a:r>
            <a:r>
              <a:rPr lang="en-GB" sz="2400" dirty="0">
                <a:effectLst/>
              </a:rPr>
              <a:t> 202)</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8195"/>
            <a:ext cx="8229600" cy="850106"/>
          </a:xfrm>
        </p:spPr>
        <p:txBody>
          <a:bodyPr/>
          <a:lstStyle/>
          <a:p>
            <a:r>
              <a:rPr lang="en-GB" sz="4000" b="0" i="1" dirty="0">
                <a:solidFill>
                  <a:srgbClr val="FFFF00"/>
                </a:solidFill>
                <a:effectLst/>
              </a:rPr>
              <a:t>Cathay</a:t>
            </a:r>
            <a:r>
              <a:rPr lang="en-GB" sz="4000" b="0" dirty="0">
                <a:solidFill>
                  <a:srgbClr val="FFFF00"/>
                </a:solidFill>
                <a:effectLst/>
              </a:rPr>
              <a:t> </a:t>
            </a:r>
            <a:r>
              <a:rPr lang="en-GB" sz="4000" b="0" i="1" dirty="0">
                <a:solidFill>
                  <a:srgbClr val="FFFF00"/>
                </a:solidFill>
                <a:effectLst/>
              </a:rPr>
              <a:t>&amp;</a:t>
            </a:r>
            <a:r>
              <a:rPr lang="en-GB" sz="4000" b="0" dirty="0">
                <a:solidFill>
                  <a:srgbClr val="FFFF00"/>
                </a:solidFill>
                <a:effectLst/>
              </a:rPr>
              <a:t> war (2): femininity</a:t>
            </a:r>
          </a:p>
        </p:txBody>
      </p:sp>
      <p:sp>
        <p:nvSpPr>
          <p:cNvPr id="3" name="Content Placeholder 2"/>
          <p:cNvSpPr>
            <a:spLocks noGrp="1"/>
          </p:cNvSpPr>
          <p:nvPr>
            <p:ph idx="1"/>
          </p:nvPr>
        </p:nvSpPr>
        <p:spPr>
          <a:xfrm>
            <a:off x="143508" y="1124744"/>
            <a:ext cx="8856984" cy="5184576"/>
          </a:xfrm>
        </p:spPr>
        <p:txBody>
          <a:bodyPr/>
          <a:lstStyle/>
          <a:p>
            <a:pPr>
              <a:buNone/>
            </a:pPr>
            <a:r>
              <a:rPr lang="en-GB" sz="2400" dirty="0">
                <a:effectLst/>
              </a:rPr>
              <a:t>	</a:t>
            </a:r>
            <a:r>
              <a:rPr lang="en-GB" sz="2400" dirty="0">
                <a:solidFill>
                  <a:srgbClr val="FFFF00"/>
                </a:solidFill>
                <a:effectLst/>
              </a:rPr>
              <a:t>Speaking the war poem in Chinese, speaking it translated, was one way for Pound the </a:t>
            </a:r>
            <a:r>
              <a:rPr lang="en-GB" sz="2400" dirty="0" err="1">
                <a:solidFill>
                  <a:srgbClr val="FFFF00"/>
                </a:solidFill>
                <a:effectLst/>
              </a:rPr>
              <a:t>noncombatant</a:t>
            </a:r>
            <a:r>
              <a:rPr lang="en-GB" sz="2400" dirty="0">
                <a:solidFill>
                  <a:srgbClr val="FFFF00"/>
                </a:solidFill>
                <a:effectLst/>
              </a:rPr>
              <a:t> to speak the language of femininity in wartime without risk. </a:t>
            </a:r>
            <a:r>
              <a:rPr lang="en-GB" sz="2400" dirty="0">
                <a:effectLst/>
              </a:rPr>
              <a:t>As translator he could protect himself, exploring his civilian situation without exposing too much; as translator, </a:t>
            </a:r>
            <a:r>
              <a:rPr lang="en-GB" sz="2400" dirty="0">
                <a:solidFill>
                  <a:srgbClr val="FFFF00"/>
                </a:solidFill>
                <a:effectLst/>
              </a:rPr>
              <a:t>he could also prevent the </a:t>
            </a:r>
            <a:r>
              <a:rPr lang="en-GB" sz="2400" i="1" dirty="0">
                <a:solidFill>
                  <a:srgbClr val="FFFF00"/>
                </a:solidFill>
                <a:effectLst/>
              </a:rPr>
              <a:t>Cathay</a:t>
            </a:r>
            <a:r>
              <a:rPr lang="en-GB" sz="2400" dirty="0">
                <a:solidFill>
                  <a:srgbClr val="FFFF00"/>
                </a:solidFill>
                <a:effectLst/>
              </a:rPr>
              <a:t> poems from in any way, however inadvertently, feeding the war machine. </a:t>
            </a:r>
            <a:r>
              <a:rPr lang="en-GB" sz="2400" dirty="0">
                <a:effectLst/>
              </a:rPr>
              <a:t>Even in late 1914, certainly in 1915, the gulf between England's "two nations" -  front and home -  was yawning, and soldiers' antiwar poetry was building that gap into its ideological and polemical structures. </a:t>
            </a:r>
            <a:r>
              <a:rPr lang="en-GB" sz="2400" dirty="0">
                <a:solidFill>
                  <a:srgbClr val="FFFF00"/>
                </a:solidFill>
                <a:effectLst/>
              </a:rPr>
              <a:t>Choosing a third nation, the emblematically foreign China, Pound could write poems sympathetic to the values and experiences of those "left behind' without betraying the "frontier guard."</a:t>
            </a:r>
            <a:r>
              <a:rPr lang="en-GB" sz="2400" dirty="0">
                <a:effectLst/>
              </a:rPr>
              <a:t> </a:t>
            </a:r>
          </a:p>
          <a:p>
            <a:pPr>
              <a:buNone/>
            </a:pPr>
            <a:endParaRPr lang="en-GB" sz="2400" dirty="0">
              <a:effectLst/>
            </a:endParaRPr>
          </a:p>
          <a:p>
            <a:pPr marL="0" indent="0">
              <a:buNone/>
            </a:pPr>
            <a:r>
              <a:rPr lang="en-GB" sz="1800" dirty="0">
                <a:effectLst/>
              </a:rPr>
              <a:t>Susan </a:t>
            </a:r>
            <a:r>
              <a:rPr lang="en-GB" sz="1800" dirty="0" err="1">
                <a:effectLst/>
              </a:rPr>
              <a:t>Schweik</a:t>
            </a:r>
            <a:r>
              <a:rPr lang="en-GB" sz="1800" dirty="0">
                <a:effectLst/>
              </a:rPr>
              <a:t> on Ezra Pound's </a:t>
            </a:r>
            <a:r>
              <a:rPr lang="en-GB" sz="1800" i="1" dirty="0">
                <a:effectLst/>
              </a:rPr>
              <a:t>Cathay</a:t>
            </a:r>
            <a:r>
              <a:rPr lang="en-GB" sz="1800" dirty="0">
                <a:effectLst/>
              </a:rPr>
              <a:t> Poems, War &amp; Gender: </a:t>
            </a:r>
            <a:r>
              <a:rPr lang="en-GB" sz="1800" i="1" dirty="0">
                <a:effectLst/>
              </a:rPr>
              <a:t>from</a:t>
            </a:r>
            <a:r>
              <a:rPr lang="en-GB" sz="1800" dirty="0">
                <a:effectLst/>
              </a:rPr>
              <a:t> "The Masculine V-Letter,“ </a:t>
            </a:r>
            <a:r>
              <a:rPr lang="en-GB" sz="1800" i="1" dirty="0">
                <a:effectLst/>
              </a:rPr>
              <a:t>A Gulf so Deeply Cut: American Women Poets &amp; the Second World War.</a:t>
            </a:r>
            <a:r>
              <a:rPr lang="en-GB" sz="1800" dirty="0">
                <a:effectLst/>
              </a:rPr>
              <a:t> U Wisconsin P, 1991: 99-100.</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0" i="1" dirty="0">
                <a:solidFill>
                  <a:srgbClr val="FFFF00"/>
                </a:solidFill>
                <a:effectLst/>
              </a:rPr>
              <a:t>Cathay</a:t>
            </a:r>
            <a:r>
              <a:rPr lang="en-GB" sz="4000" b="0" dirty="0">
                <a:solidFill>
                  <a:srgbClr val="FFFF00"/>
                </a:solidFill>
                <a:effectLst/>
              </a:rPr>
              <a:t> </a:t>
            </a:r>
            <a:r>
              <a:rPr lang="en-GB" sz="4000" b="0" i="1" dirty="0">
                <a:solidFill>
                  <a:srgbClr val="FFFF00"/>
                </a:solidFill>
                <a:effectLst/>
              </a:rPr>
              <a:t>&amp;</a:t>
            </a:r>
            <a:r>
              <a:rPr lang="en-GB" sz="4000" b="0" dirty="0">
                <a:solidFill>
                  <a:srgbClr val="FFFF00"/>
                </a:solidFill>
                <a:effectLst/>
              </a:rPr>
              <a:t> war (3): masculinity</a:t>
            </a:r>
            <a:endParaRPr lang="en-GB" sz="4000" dirty="0"/>
          </a:p>
        </p:txBody>
      </p:sp>
      <p:sp>
        <p:nvSpPr>
          <p:cNvPr id="3" name="Content Placeholder 2"/>
          <p:cNvSpPr>
            <a:spLocks noGrp="1"/>
          </p:cNvSpPr>
          <p:nvPr>
            <p:ph idx="1"/>
          </p:nvPr>
        </p:nvSpPr>
        <p:spPr>
          <a:xfrm>
            <a:off x="179512" y="1556792"/>
            <a:ext cx="8784976" cy="4925144"/>
          </a:xfrm>
        </p:spPr>
        <p:txBody>
          <a:bodyPr/>
          <a:lstStyle/>
          <a:p>
            <a:pPr>
              <a:buNone/>
            </a:pPr>
            <a:r>
              <a:rPr lang="en-GB" dirty="0"/>
              <a:t>	</a:t>
            </a:r>
            <a:r>
              <a:rPr lang="en-GB" sz="2400" dirty="0">
                <a:effectLst/>
              </a:rPr>
              <a:t>In </a:t>
            </a:r>
            <a:r>
              <a:rPr lang="en-GB" sz="2400" i="1" dirty="0">
                <a:effectLst/>
              </a:rPr>
              <a:t>Cathay</a:t>
            </a:r>
            <a:r>
              <a:rPr lang="en-GB" sz="2400" dirty="0">
                <a:effectLst/>
              </a:rPr>
              <a:t> as a whole, then, </a:t>
            </a:r>
            <a:r>
              <a:rPr lang="en-GB" sz="2400" dirty="0">
                <a:solidFill>
                  <a:srgbClr val="FFFF00"/>
                </a:solidFill>
                <a:effectLst/>
              </a:rPr>
              <a:t>speaking the war poem in Chinese, speaking it translated, was one way for Pound the </a:t>
            </a:r>
            <a:r>
              <a:rPr lang="en-GB" sz="2400" dirty="0" err="1">
                <a:solidFill>
                  <a:srgbClr val="FFFF00"/>
                </a:solidFill>
                <a:effectLst/>
              </a:rPr>
              <a:t>noncombatant</a:t>
            </a:r>
            <a:r>
              <a:rPr lang="en-GB" sz="2400" dirty="0">
                <a:solidFill>
                  <a:srgbClr val="FFFF00"/>
                </a:solidFill>
                <a:effectLst/>
              </a:rPr>
              <a:t> to speak </a:t>
            </a:r>
            <a:r>
              <a:rPr lang="en-GB" sz="2400" dirty="0">
                <a:effectLst/>
              </a:rPr>
              <a:t>without obvious falsehood or reprisal </a:t>
            </a:r>
            <a:r>
              <a:rPr lang="en-GB" sz="2400" dirty="0">
                <a:solidFill>
                  <a:srgbClr val="FFFF00"/>
                </a:solidFill>
                <a:effectLst/>
              </a:rPr>
              <a:t>the one language of masculinity in war time which seemed to matter: the language of the soldier</a:t>
            </a:r>
            <a:r>
              <a:rPr lang="en-GB" sz="2400" dirty="0">
                <a:effectLst/>
              </a:rPr>
              <a:t>. He could do so through </a:t>
            </a:r>
            <a:r>
              <a:rPr lang="en-GB" sz="2400" dirty="0" err="1">
                <a:effectLst/>
              </a:rPr>
              <a:t>Rihaku</a:t>
            </a:r>
            <a:r>
              <a:rPr lang="en-GB" sz="2400" dirty="0">
                <a:effectLst/>
              </a:rPr>
              <a:t> (Li Po) without making illegitimate or exploitive claims. Instead of the audacity of dramatic monologue, he </a:t>
            </a:r>
            <a:r>
              <a:rPr lang="en-GB" sz="2400" dirty="0">
                <a:solidFill>
                  <a:srgbClr val="FFFF00"/>
                </a:solidFill>
                <a:effectLst/>
              </a:rPr>
              <a:t>offered the simple mediations of the interpreter. </a:t>
            </a:r>
            <a:r>
              <a:rPr lang="en-GB" sz="2400" dirty="0">
                <a:effectLst/>
              </a:rPr>
              <a:t>Depicting men's war "in a wonderful way," he confirmed his own poetic manhood</a:t>
            </a:r>
          </a:p>
          <a:p>
            <a:pPr>
              <a:buNone/>
            </a:pPr>
            <a:endParaRPr lang="en-GB" sz="2400" dirty="0">
              <a:effectLst/>
            </a:endParaRPr>
          </a:p>
          <a:p>
            <a:pPr marL="0" indent="0">
              <a:buNone/>
            </a:pPr>
            <a:r>
              <a:rPr lang="en-GB" sz="1800" dirty="0">
                <a:effectLst/>
              </a:rPr>
              <a:t>Susan </a:t>
            </a:r>
            <a:r>
              <a:rPr lang="en-GB" sz="1800" dirty="0" err="1">
                <a:effectLst/>
              </a:rPr>
              <a:t>Schweik</a:t>
            </a:r>
            <a:r>
              <a:rPr lang="en-GB" sz="1800" dirty="0">
                <a:effectLst/>
              </a:rPr>
              <a:t> on Ezra Pound's </a:t>
            </a:r>
            <a:r>
              <a:rPr lang="en-GB" sz="1800" i="1" dirty="0">
                <a:effectLst/>
              </a:rPr>
              <a:t>Cathay</a:t>
            </a:r>
            <a:r>
              <a:rPr lang="en-GB" sz="1800" dirty="0">
                <a:effectLst/>
              </a:rPr>
              <a:t> Poems, War &amp; Gender: </a:t>
            </a:r>
            <a:r>
              <a:rPr lang="en-GB" sz="1800" i="1" dirty="0">
                <a:effectLst/>
              </a:rPr>
              <a:t>from</a:t>
            </a:r>
            <a:r>
              <a:rPr lang="en-GB" sz="1800" dirty="0">
                <a:effectLst/>
              </a:rPr>
              <a:t> "The Masculine V-Letter,“ </a:t>
            </a:r>
            <a:r>
              <a:rPr lang="en-GB" sz="1800" i="1" dirty="0">
                <a:effectLst/>
              </a:rPr>
              <a:t>A Gulf so Deeply Cut: American Women Poets &amp; the Second World War.</a:t>
            </a:r>
            <a:r>
              <a:rPr lang="en-GB" sz="1800" dirty="0">
                <a:effectLst/>
              </a:rPr>
              <a:t> U Wisconsin P, 1991: 99-100.</a:t>
            </a:r>
          </a:p>
          <a:p>
            <a:pPr>
              <a:buNone/>
            </a:pPr>
            <a:endParaRPr lang="en-GB" sz="2400" dirty="0">
              <a:effectLst/>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260648"/>
            <a:ext cx="8568952" cy="5865515"/>
          </a:xfrm>
        </p:spPr>
        <p:txBody>
          <a:bodyPr/>
          <a:lstStyle/>
          <a:p>
            <a:pPr marL="0" indent="0">
              <a:buNone/>
            </a:pPr>
            <a:r>
              <a:rPr lang="en-GB" sz="2400" dirty="0">
                <a:effectLst/>
              </a:rPr>
              <a:t>[poems] which speak in the voice of combatants -  the sorrowful, obliquely outraged "Song of the Bowmen of Shu" and "Lament of the Frontier Guard." Gaudier </a:t>
            </a:r>
            <a:r>
              <a:rPr lang="en-GB" sz="2400" dirty="0" err="1">
                <a:effectLst/>
              </a:rPr>
              <a:t>Brzeska</a:t>
            </a:r>
            <a:r>
              <a:rPr lang="en-GB" sz="2400" dirty="0">
                <a:effectLst/>
              </a:rPr>
              <a:t> very much appreciated these choices; </a:t>
            </a:r>
            <a:r>
              <a:rPr lang="en-GB" sz="2400" dirty="0">
                <a:solidFill>
                  <a:srgbClr val="FFFF00"/>
                </a:solidFill>
                <a:effectLst/>
              </a:rPr>
              <a:t>"the poems," he wrote after receiving them, "depict our situation in a wonderful way." </a:t>
            </a:r>
            <a:r>
              <a:rPr lang="en-GB" sz="2400" dirty="0">
                <a:effectLst/>
              </a:rPr>
              <a:t>"Our situation” means primarily, I assume, the condition of trench warfare, the implied combatants' "we" excluding the civilian Pound even as the praise of Pound's poems, and that simple verb of realism "depict,” embrace him into the corps . </a:t>
            </a:r>
          </a:p>
          <a:p>
            <a:pPr marL="0" indent="0">
              <a:buNone/>
            </a:pPr>
            <a:r>
              <a:rPr lang="en-GB" sz="2400" dirty="0">
                <a:effectLst/>
              </a:rPr>
              <a:t>In Pound's "non Chinese" Great War poems …the delicately fetishized women and discreetly </a:t>
            </a:r>
            <a:r>
              <a:rPr lang="en-GB" sz="2400" dirty="0" err="1">
                <a:effectLst/>
              </a:rPr>
              <a:t>semieroticized</a:t>
            </a:r>
            <a:r>
              <a:rPr lang="en-GB" sz="2400" dirty="0">
                <a:effectLst/>
              </a:rPr>
              <a:t> male bonding in </a:t>
            </a:r>
            <a:r>
              <a:rPr lang="en-GB" sz="2400" i="1" dirty="0">
                <a:effectLst/>
              </a:rPr>
              <a:t>Cathay</a:t>
            </a:r>
            <a:r>
              <a:rPr lang="en-GB" sz="2400" dirty="0">
                <a:effectLst/>
              </a:rPr>
              <a:t> are replaced by gender in extremity. Parts IV and V of "</a:t>
            </a:r>
            <a:r>
              <a:rPr lang="en-GB" sz="2400" dirty="0" err="1">
                <a:effectLst/>
              </a:rPr>
              <a:t>Mauberley</a:t>
            </a:r>
            <a:r>
              <a:rPr lang="en-GB" sz="2400" dirty="0">
                <a:effectLst/>
              </a:rPr>
              <a:t>," with their critique of the "</a:t>
            </a:r>
            <a:r>
              <a:rPr lang="en-GB" sz="2400" i="1" dirty="0" err="1">
                <a:effectLst/>
              </a:rPr>
              <a:t>dulce</a:t>
            </a:r>
            <a:r>
              <a:rPr lang="en-GB" sz="2400" i="1" dirty="0">
                <a:effectLst/>
              </a:rPr>
              <a:t> et decorum</a:t>
            </a:r>
            <a:r>
              <a:rPr lang="en-GB" sz="2400" dirty="0">
                <a:effectLst/>
              </a:rPr>
              <a:t>" formulation. </a:t>
            </a:r>
            <a:r>
              <a:rPr lang="en-GB" sz="2400" dirty="0">
                <a:solidFill>
                  <a:srgbClr val="FFFF00"/>
                </a:solidFill>
                <a:effectLst/>
              </a:rPr>
              <a:t>Any reader who doubts the heightened and declared masculinity of that tradition in Pound's hands should consult the famous line concerning the "old bitch gone in the teeth," </a:t>
            </a:r>
            <a:r>
              <a:rPr lang="en-GB" sz="2400" dirty="0">
                <a:effectLst/>
              </a:rPr>
              <a:t>one of the most overtly misogynist moments in twentieth-century war literature.</a:t>
            </a:r>
          </a:p>
          <a:p>
            <a:pPr marL="0" indent="0">
              <a:buNone/>
            </a:pPr>
            <a:endParaRPr lang="en-GB" sz="2400" dirty="0">
              <a:effectLst/>
            </a:endParaRPr>
          </a:p>
          <a:p>
            <a:pPr marL="0" indent="0">
              <a:buNone/>
            </a:pPr>
            <a:endParaRPr lang="en-GB" sz="2400" dirty="0"/>
          </a:p>
        </p:txBody>
      </p:sp>
    </p:spTree>
    <p:extLst>
      <p:ext uri="{BB962C8B-B14F-4D97-AF65-F5344CB8AC3E}">
        <p14:creationId xmlns:p14="http://schemas.microsoft.com/office/powerpoint/2010/main" val="1028358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004048" y="34853"/>
            <a:ext cx="3898776" cy="778098"/>
          </a:xfrm>
        </p:spPr>
        <p:txBody>
          <a:bodyPr/>
          <a:lstStyle/>
          <a:p>
            <a:r>
              <a:rPr lang="en-GB" sz="4800" b="0" dirty="0">
                <a:solidFill>
                  <a:srgbClr val="FFFF00"/>
                </a:solidFill>
                <a:effectLst/>
              </a:rPr>
              <a:t>Discussion </a:t>
            </a:r>
          </a:p>
        </p:txBody>
      </p:sp>
      <p:sp>
        <p:nvSpPr>
          <p:cNvPr id="3" name="Content Placeholder 2"/>
          <p:cNvSpPr>
            <a:spLocks noGrp="1"/>
          </p:cNvSpPr>
          <p:nvPr>
            <p:ph idx="1"/>
          </p:nvPr>
        </p:nvSpPr>
        <p:spPr>
          <a:xfrm>
            <a:off x="323528" y="1196752"/>
            <a:ext cx="8507288" cy="4968552"/>
          </a:xfrm>
        </p:spPr>
        <p:txBody>
          <a:bodyPr/>
          <a:lstStyle/>
          <a:p>
            <a:pPr marL="0" indent="0">
              <a:spcBef>
                <a:spcPts val="0"/>
              </a:spcBef>
              <a:buNone/>
            </a:pPr>
            <a:r>
              <a:rPr lang="en-GB" sz="2400" dirty="0">
                <a:effectLst/>
              </a:rPr>
              <a:t>BROADER CONCERNS</a:t>
            </a:r>
          </a:p>
          <a:p>
            <a:pPr>
              <a:spcBef>
                <a:spcPts val="0"/>
              </a:spcBef>
            </a:pPr>
            <a:r>
              <a:rPr lang="en-GB" sz="2400" dirty="0">
                <a:effectLst/>
              </a:rPr>
              <a:t>How is </a:t>
            </a:r>
            <a:r>
              <a:rPr lang="en-GB" sz="2400" i="1" dirty="0">
                <a:effectLst/>
              </a:rPr>
              <a:t>Cathay</a:t>
            </a:r>
            <a:r>
              <a:rPr lang="en-GB" sz="2400" dirty="0">
                <a:effectLst/>
              </a:rPr>
              <a:t> Modernist? </a:t>
            </a:r>
          </a:p>
          <a:p>
            <a:pPr>
              <a:spcBef>
                <a:spcPts val="0"/>
              </a:spcBef>
            </a:pPr>
            <a:r>
              <a:rPr lang="en-GB" sz="2400" dirty="0">
                <a:effectLst/>
              </a:rPr>
              <a:t>What is imagism? </a:t>
            </a:r>
          </a:p>
          <a:p>
            <a:pPr>
              <a:spcBef>
                <a:spcPts val="0"/>
              </a:spcBef>
            </a:pPr>
            <a:r>
              <a:rPr lang="en-GB" sz="2400" dirty="0">
                <a:effectLst/>
              </a:rPr>
              <a:t>Why is it significant?</a:t>
            </a:r>
          </a:p>
          <a:p>
            <a:pPr>
              <a:spcBef>
                <a:spcPts val="0"/>
              </a:spcBef>
            </a:pPr>
            <a:r>
              <a:rPr lang="en-GB" sz="2400" dirty="0">
                <a:effectLst/>
              </a:rPr>
              <a:t>What holds the collection together?</a:t>
            </a:r>
          </a:p>
          <a:p>
            <a:pPr>
              <a:spcBef>
                <a:spcPts val="0"/>
              </a:spcBef>
            </a:pPr>
            <a:r>
              <a:rPr lang="en-GB" sz="2400" dirty="0">
                <a:effectLst/>
              </a:rPr>
              <a:t>How can </a:t>
            </a:r>
            <a:r>
              <a:rPr lang="en-GB" sz="2400" i="1" dirty="0">
                <a:effectLst/>
              </a:rPr>
              <a:t>Cathay</a:t>
            </a:r>
            <a:r>
              <a:rPr lang="en-GB" sz="2400" dirty="0">
                <a:effectLst/>
              </a:rPr>
              <a:t> be seen as ‘war poetry’?</a:t>
            </a:r>
          </a:p>
          <a:p>
            <a:pPr marL="0" indent="0">
              <a:spcBef>
                <a:spcPts val="0"/>
              </a:spcBef>
              <a:buNone/>
            </a:pPr>
            <a:endParaRPr lang="en-GB" sz="2000" dirty="0">
              <a:effectLst/>
            </a:endParaRPr>
          </a:p>
          <a:p>
            <a:pPr marL="0" indent="0">
              <a:spcBef>
                <a:spcPts val="0"/>
              </a:spcBef>
              <a:buNone/>
            </a:pPr>
            <a:r>
              <a:rPr lang="en-GB" sz="2400" dirty="0">
                <a:effectLst/>
              </a:rPr>
              <a:t>SPECIFIC POEMS – READ </a:t>
            </a:r>
            <a:r>
              <a:rPr lang="en-GB" sz="2400" i="1" dirty="0">
                <a:effectLst/>
              </a:rPr>
              <a:t>&amp;</a:t>
            </a:r>
            <a:r>
              <a:rPr lang="en-GB" sz="2400" dirty="0">
                <a:effectLst/>
              </a:rPr>
              <a:t> CONSIDER </a:t>
            </a:r>
          </a:p>
          <a:p>
            <a:pPr>
              <a:spcBef>
                <a:spcPts val="0"/>
              </a:spcBef>
            </a:pPr>
            <a:r>
              <a:rPr lang="en-GB" sz="2400" dirty="0">
                <a:effectLst/>
              </a:rPr>
              <a:t>issues spanning: ‘Song of the Bowmen of Shu’/ Lament of the Frontier Guard’, ‘To-</a:t>
            </a:r>
            <a:r>
              <a:rPr lang="en-GB" sz="2400" dirty="0" err="1">
                <a:effectLst/>
              </a:rPr>
              <a:t>Em</a:t>
            </a:r>
            <a:r>
              <a:rPr lang="en-GB" sz="2400" dirty="0">
                <a:effectLst/>
              </a:rPr>
              <a:t>-Mei’s the Unmoving Cloud’</a:t>
            </a:r>
          </a:p>
          <a:p>
            <a:pPr>
              <a:spcBef>
                <a:spcPts val="0"/>
              </a:spcBef>
            </a:pPr>
            <a:r>
              <a:rPr lang="en-GB" sz="2400" dirty="0">
                <a:effectLst/>
              </a:rPr>
              <a:t>The construction and meaning of ‘The Beautiful Toilet’</a:t>
            </a:r>
          </a:p>
          <a:p>
            <a:pPr>
              <a:spcBef>
                <a:spcPts val="0"/>
              </a:spcBef>
            </a:pPr>
            <a:r>
              <a:rPr lang="en-GB" sz="2400" dirty="0">
                <a:effectLst/>
              </a:rPr>
              <a:t>The woman’s voice in ‘The River Merchant’s Wife’</a:t>
            </a:r>
          </a:p>
          <a:p>
            <a:pPr>
              <a:spcBef>
                <a:spcPts val="0"/>
              </a:spcBef>
            </a:pPr>
            <a:r>
              <a:rPr lang="en-GB" sz="2400" dirty="0">
                <a:effectLst/>
              </a:rPr>
              <a:t>Questions of communication </a:t>
            </a:r>
            <a:r>
              <a:rPr lang="en-GB" sz="2400" dirty="0" err="1">
                <a:effectLst/>
              </a:rPr>
              <a:t>eg</a:t>
            </a:r>
            <a:r>
              <a:rPr lang="en-GB" sz="2400" dirty="0">
                <a:effectLst/>
              </a:rPr>
              <a:t> ‘Exile’s Letter’</a:t>
            </a:r>
          </a:p>
          <a:p>
            <a:pPr marL="0" indent="0">
              <a:buNone/>
            </a:pPr>
            <a:endParaRPr lang="en-GB" sz="2400" dirty="0">
              <a:effectLst/>
            </a:endParaRPr>
          </a:p>
        </p:txBody>
      </p:sp>
    </p:spTree>
    <p:extLst>
      <p:ext uri="{BB962C8B-B14F-4D97-AF65-F5344CB8AC3E}">
        <p14:creationId xmlns:p14="http://schemas.microsoft.com/office/powerpoint/2010/main" val="1380398205"/>
      </p:ext>
    </p:extLst>
  </p:cSld>
  <p:clrMapOvr>
    <a:masterClrMapping/>
  </p:clrMapOvr>
</p:sld>
</file>

<file path=ppt/theme/theme1.xml><?xml version="1.0" encoding="utf-8"?>
<a:theme xmlns:a="http://schemas.openxmlformats.org/drawingml/2006/main" name="Stream">
  <a:themeElements>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fontScheme name="Stream">
      <a:majorFont>
        <a:latin typeface="Garamond"/>
        <a:ea typeface=""/>
        <a:cs typeface=""/>
      </a:majorFont>
      <a:minorFont>
        <a:latin typeface="Garamon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tream 2">
        <a:dk1>
          <a:srgbClr val="3E3E5C"/>
        </a:dk1>
        <a:lt1>
          <a:srgbClr val="FFFFFF"/>
        </a:lt1>
        <a:dk2>
          <a:srgbClr val="666699"/>
        </a:dk2>
        <a:lt2>
          <a:srgbClr val="DFDFE9"/>
        </a:lt2>
        <a:accent1>
          <a:srgbClr val="CC66FF"/>
        </a:accent1>
        <a:accent2>
          <a:srgbClr val="679ACD"/>
        </a:accent2>
        <a:accent3>
          <a:srgbClr val="B8B8CA"/>
        </a:accent3>
        <a:accent4>
          <a:srgbClr val="DADADA"/>
        </a:accent4>
        <a:accent5>
          <a:srgbClr val="E2B8FF"/>
        </a:accent5>
        <a:accent6>
          <a:srgbClr val="5D8BBA"/>
        </a:accent6>
        <a:hlink>
          <a:srgbClr val="CCECFF"/>
        </a:hlink>
        <a:folHlink>
          <a:srgbClr val="CCCCFF"/>
        </a:folHlink>
      </a:clrScheme>
      <a:clrMap bg1="dk2" tx1="lt1" bg2="dk1" tx2="lt2" accent1="accent1" accent2="accent2" accent3="accent3" accent4="accent4" accent5="accent5" accent6="accent6" hlink="hlink" folHlink="folHlink"/>
    </a:extraClrScheme>
    <a:extraClrScheme>
      <a:clrScheme name="Stream 3">
        <a:dk1>
          <a:srgbClr val="2A5400"/>
        </a:dk1>
        <a:lt1>
          <a:srgbClr val="FFFFFF"/>
        </a:lt1>
        <a:dk2>
          <a:srgbClr val="4A9400"/>
        </a:dk2>
        <a:lt2>
          <a:srgbClr val="BAE8BA"/>
        </a:lt2>
        <a:accent1>
          <a:srgbClr val="33CC33"/>
        </a:accent1>
        <a:accent2>
          <a:srgbClr val="99CC00"/>
        </a:accent2>
        <a:accent3>
          <a:srgbClr val="B1C8AA"/>
        </a:accent3>
        <a:accent4>
          <a:srgbClr val="DADADA"/>
        </a:accent4>
        <a:accent5>
          <a:srgbClr val="ADE2AD"/>
        </a:accent5>
        <a:accent6>
          <a:srgbClr val="8AB900"/>
        </a:accent6>
        <a:hlink>
          <a:srgbClr val="99FF33"/>
        </a:hlink>
        <a:folHlink>
          <a:srgbClr val="FFFF99"/>
        </a:folHlink>
      </a:clrScheme>
      <a:clrMap bg1="dk2" tx1="lt1" bg2="dk1" tx2="lt2" accent1="accent1" accent2="accent2" accent3="accent3" accent4="accent4" accent5="accent5" accent6="accent6" hlink="hlink" folHlink="folHlink"/>
    </a:extraClrScheme>
    <a:extraClrScheme>
      <a:clrScheme name="Stream 4">
        <a:dk1>
          <a:srgbClr val="000000"/>
        </a:dk1>
        <a:lt1>
          <a:srgbClr val="FFFFFF"/>
        </a:lt1>
        <a:dk2>
          <a:srgbClr val="51596D"/>
        </a:dk2>
        <a:lt2>
          <a:srgbClr val="DDDDDD"/>
        </a:lt2>
        <a:accent1>
          <a:srgbClr val="787E8A"/>
        </a:accent1>
        <a:accent2>
          <a:srgbClr val="339966"/>
        </a:accent2>
        <a:accent3>
          <a:srgbClr val="B3B5BA"/>
        </a:accent3>
        <a:accent4>
          <a:srgbClr val="DADADA"/>
        </a:accent4>
        <a:accent5>
          <a:srgbClr val="BEC0C4"/>
        </a:accent5>
        <a:accent6>
          <a:srgbClr val="2D8A5C"/>
        </a:accent6>
        <a:hlink>
          <a:srgbClr val="00FFFF"/>
        </a:hlink>
        <a:folHlink>
          <a:srgbClr val="74B6D0"/>
        </a:folHlink>
      </a:clrScheme>
      <a:clrMap bg1="dk2" tx1="lt1" bg2="dk1" tx2="lt2" accent1="accent1" accent2="accent2" accent3="accent3" accent4="accent4" accent5="accent5" accent6="accent6" hlink="hlink" folHlink="folHlink"/>
    </a:extraClrScheme>
    <a:extraClrScheme>
      <a:clrScheme name="Stream 5">
        <a:dk1>
          <a:srgbClr val="5C1F00"/>
        </a:dk1>
        <a:lt1>
          <a:srgbClr val="FFFFFF"/>
        </a:lt1>
        <a:dk2>
          <a:srgbClr val="8C0000"/>
        </a:dk2>
        <a:lt2>
          <a:srgbClr val="DFD293"/>
        </a:lt2>
        <a:accent1>
          <a:srgbClr val="FF6845"/>
        </a:accent1>
        <a:accent2>
          <a:srgbClr val="BE7960"/>
        </a:accent2>
        <a:accent3>
          <a:srgbClr val="C5AAAA"/>
        </a:accent3>
        <a:accent4>
          <a:srgbClr val="DADADA"/>
        </a:accent4>
        <a:accent5>
          <a:srgbClr val="FFB9B0"/>
        </a:accent5>
        <a:accent6>
          <a:srgbClr val="AC6D56"/>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Stream 6">
        <a:dk1>
          <a:srgbClr val="5E4444"/>
        </a:dk1>
        <a:lt1>
          <a:srgbClr val="F7F3F3"/>
        </a:lt1>
        <a:dk2>
          <a:srgbClr val="8A6362"/>
        </a:dk2>
        <a:lt2>
          <a:srgbClr val="D8C1BA"/>
        </a:lt2>
        <a:accent1>
          <a:srgbClr val="CC6600"/>
        </a:accent1>
        <a:accent2>
          <a:srgbClr val="C16059"/>
        </a:accent2>
        <a:accent3>
          <a:srgbClr val="C4B7B7"/>
        </a:accent3>
        <a:accent4>
          <a:srgbClr val="D3D0D0"/>
        </a:accent4>
        <a:accent5>
          <a:srgbClr val="E2B8AA"/>
        </a:accent5>
        <a:accent6>
          <a:srgbClr val="AF5650"/>
        </a:accent6>
        <a:hlink>
          <a:srgbClr val="FFCC00"/>
        </a:hlink>
        <a:folHlink>
          <a:srgbClr val="CBB557"/>
        </a:folHlink>
      </a:clrScheme>
      <a:clrMap bg1="dk2" tx1="lt1" bg2="dk1" tx2="lt2" accent1="accent1" accent2="accent2" accent3="accent3" accent4="accent4" accent5="accent5" accent6="accent6" hlink="hlink" folHlink="folHlink"/>
    </a:extraClrScheme>
    <a:extraClrScheme>
      <a:clrScheme name="Stream 7">
        <a:dk1>
          <a:srgbClr val="7F6737"/>
        </a:dk1>
        <a:lt1>
          <a:srgbClr val="FFFFFF"/>
        </a:lt1>
        <a:dk2>
          <a:srgbClr val="BFA673"/>
        </a:dk2>
        <a:lt2>
          <a:srgbClr val="E6E3AA"/>
        </a:lt2>
        <a:accent1>
          <a:srgbClr val="FFCC00"/>
        </a:accent1>
        <a:accent2>
          <a:srgbClr val="808000"/>
        </a:accent2>
        <a:accent3>
          <a:srgbClr val="DCD0BC"/>
        </a:accent3>
        <a:accent4>
          <a:srgbClr val="DADADA"/>
        </a:accent4>
        <a:accent5>
          <a:srgbClr val="FFE2AA"/>
        </a:accent5>
        <a:accent6>
          <a:srgbClr val="737300"/>
        </a:accent6>
        <a:hlink>
          <a:srgbClr val="784700"/>
        </a:hlink>
        <a:folHlink>
          <a:srgbClr val="9A7200"/>
        </a:folHlink>
      </a:clrScheme>
      <a:clrMap bg1="dk2" tx1="lt1" bg2="dk1" tx2="lt2" accent1="accent1" accent2="accent2" accent3="accent3" accent4="accent4" accent5="accent5" accent6="accent6" hlink="hlink" folHlink="folHlink"/>
    </a:extraClrScheme>
    <a:extraClrScheme>
      <a:clrScheme name="Stream 8">
        <a:dk1>
          <a:srgbClr val="4B2500"/>
        </a:dk1>
        <a:lt1>
          <a:srgbClr val="F9F0D3"/>
        </a:lt1>
        <a:dk2>
          <a:srgbClr val="A69564"/>
        </a:dk2>
        <a:lt2>
          <a:srgbClr val="EFDEAF"/>
        </a:lt2>
        <a:accent1>
          <a:srgbClr val="FFFFE3"/>
        </a:accent1>
        <a:accent2>
          <a:srgbClr val="BFBFA7"/>
        </a:accent2>
        <a:accent3>
          <a:srgbClr val="FBF6E6"/>
        </a:accent3>
        <a:accent4>
          <a:srgbClr val="3F1E00"/>
        </a:accent4>
        <a:accent5>
          <a:srgbClr val="FFFFEF"/>
        </a:accent5>
        <a:accent6>
          <a:srgbClr val="ADAD97"/>
        </a:accent6>
        <a:hlink>
          <a:srgbClr val="7B6D47"/>
        </a:hlink>
        <a:folHlink>
          <a:srgbClr val="A99D2F"/>
        </a:folHlink>
      </a:clrScheme>
      <a:clrMap bg1="lt1" tx1="dk1" bg2="lt2" tx2="dk2" accent1="accent1" accent2="accent2" accent3="accent3" accent4="accent4" accent5="accent5" accent6="accent6" hlink="hlink" folHlink="folHlink"/>
    </a:extraClrScheme>
    <a:extraClrScheme>
      <a:clrScheme name="Stream 9">
        <a:dk1>
          <a:srgbClr val="000000"/>
        </a:dk1>
        <a:lt1>
          <a:srgbClr val="FFFFFF"/>
        </a:lt1>
        <a:dk2>
          <a:srgbClr val="000000"/>
        </a:dk2>
        <a:lt2>
          <a:srgbClr val="808080"/>
        </a:lt2>
        <a:accent1>
          <a:srgbClr val="CCECFF"/>
        </a:accent1>
        <a:accent2>
          <a:srgbClr val="333399"/>
        </a:accent2>
        <a:accent3>
          <a:srgbClr val="FFFFFF"/>
        </a:accent3>
        <a:accent4>
          <a:srgbClr val="000000"/>
        </a:accent4>
        <a:accent5>
          <a:srgbClr val="E2F4FF"/>
        </a:accent5>
        <a:accent6>
          <a:srgbClr val="2D2D8A"/>
        </a:accent6>
        <a:hlink>
          <a:srgbClr val="6600FF"/>
        </a:hlink>
        <a:folHlink>
          <a:srgbClr val="00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Stream</Template>
  <TotalTime>819</TotalTime>
  <Words>900</Words>
  <Application>Microsoft Office PowerPoint</Application>
  <PresentationFormat>On-screen Show (4:3)</PresentationFormat>
  <Paragraphs>77</Paragraphs>
  <Slides>17</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Garamond</vt:lpstr>
      <vt:lpstr>Perpetua Titling MT</vt:lpstr>
      <vt:lpstr>Stencil</vt:lpstr>
      <vt:lpstr>Wingdings</vt:lpstr>
      <vt:lpstr>Stream</vt:lpstr>
      <vt:lpstr>The influence of Chinese poetry on modernism   Ezra Pound, Cathay, 1916  ‘Pound's best-loved collection of poems ... and one of the best collections of poetry to respond, however obliquely, to the Great War.’  </vt:lpstr>
      <vt:lpstr>POUND’S ROLE IN TRANSFORMING MODERNIST POETRY</vt:lpstr>
      <vt:lpstr>The necessity of a new poetics  ‘Hugh Selwyn Mauberley’</vt:lpstr>
      <vt:lpstr>Ezra Pound, ‘A Retrospect’ &amp; ‘A Few Don’ts’ (1918) </vt:lpstr>
      <vt:lpstr>THE SIGNIFICANCE OF [A HOMOGENISED] ORIENTALISM</vt:lpstr>
      <vt:lpstr>PowerPoint Presentation</vt:lpstr>
      <vt:lpstr>MODERNIST ENGAGEMENT WITH ORIENTALISM: COSMOPOLITANISM</vt:lpstr>
      <vt:lpstr>Ming Xie, Ezra Pound and the Appropriation of Chinese Poetry: Cathay, Translation, and Imagism, (London: Routledge, 1998)</vt:lpstr>
      <vt:lpstr>PowerPoint Presentation</vt:lpstr>
      <vt:lpstr>Zhaoming Qian, The Ezra Pound Encyclopedia, ed Demetres P. Tryphonopoulos &amp; Stephen J. Adams, (Westport, Connecticut: Greenwood Press, 2005),</vt:lpstr>
      <vt:lpstr>‘A Few Don’ts’, Cathay &amp; the  new poetics</vt:lpstr>
      <vt:lpstr>Founding a new western tradition</vt:lpstr>
      <vt:lpstr>Cathay &amp; war (1): selections &amp; juxtapositions</vt:lpstr>
      <vt:lpstr>Cathay &amp; war (2): femininity</vt:lpstr>
      <vt:lpstr>Cathay &amp; war (3): masculinity</vt:lpstr>
      <vt:lpstr>PowerPoint Presentation</vt:lpstr>
      <vt:lpstr>Discussion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 Williams</dc:creator>
  <cp:lastModifiedBy>Jeni Williams</cp:lastModifiedBy>
  <cp:revision>50</cp:revision>
  <dcterms:created xsi:type="dcterms:W3CDTF">1601-01-01T00:00:00Z</dcterms:created>
  <dcterms:modified xsi:type="dcterms:W3CDTF">2019-10-22T23:06:11Z</dcterms:modified>
</cp:coreProperties>
</file>