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84" r:id="rId4"/>
    <p:sldId id="285" r:id="rId5"/>
    <p:sldId id="269" r:id="rId6"/>
    <p:sldId id="270" r:id="rId7"/>
    <p:sldId id="286" r:id="rId8"/>
    <p:sldId id="278" r:id="rId9"/>
    <p:sldId id="287" r:id="rId10"/>
    <p:sldId id="27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B08A4-4232-40AE-AB05-E924C0E13391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47544-72A0-4178-9F0F-98CF8A9F1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06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2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Therapeutic </a:t>
            </a:r>
            <a:r>
              <a:rPr lang="en-GB" smtClean="0"/>
              <a:t>Process ECHC500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End Of Semester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Module Lead: Andrea 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512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Today’s Schedule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15:00 Module Review and Evaluation</a:t>
            </a:r>
          </a:p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Semester Two </a:t>
            </a:r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Assessment</a:t>
            </a:r>
            <a:endParaRPr lang="en-GB" sz="32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Therapeutic </a:t>
            </a:r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Endings</a:t>
            </a:r>
          </a:p>
          <a:p>
            <a:pPr marL="0" indent="0">
              <a:buNone/>
            </a:pPr>
            <a:endParaRPr lang="en-GB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261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Module and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sz="2400" dirty="0"/>
              <a:t>To develop therapeutic practice.</a:t>
            </a:r>
          </a:p>
          <a:p>
            <a:pPr lvl="0"/>
            <a:r>
              <a:rPr lang="en-GB" sz="2400" dirty="0"/>
              <a:t>To engage </a:t>
            </a:r>
            <a:r>
              <a:rPr lang="en-GB" sz="2400" dirty="0" smtClean="0"/>
              <a:t>in </a:t>
            </a:r>
            <a:r>
              <a:rPr lang="en-GB" sz="2400" dirty="0"/>
              <a:t>Humanistic therapeutic theory.</a:t>
            </a:r>
          </a:p>
          <a:p>
            <a:pPr lvl="0"/>
            <a:r>
              <a:rPr lang="en-GB" sz="2400" dirty="0"/>
              <a:t>To engage with evidence-based practice.</a:t>
            </a:r>
          </a:p>
          <a:p>
            <a:pPr marL="0" indent="0">
              <a:buNone/>
            </a:pPr>
            <a:r>
              <a:rPr lang="en-GB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33340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0634" y="1673525"/>
            <a:ext cx="9163978" cy="5083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Upon </a:t>
            </a:r>
            <a:r>
              <a:rPr lang="en-US" sz="2400" dirty="0"/>
              <a:t>the successful completion of this module, the student should be able to demonstrate the ability to:</a:t>
            </a:r>
            <a:endParaRPr lang="en-GB" sz="2400" dirty="0"/>
          </a:p>
          <a:p>
            <a:pPr lvl="0"/>
            <a:r>
              <a:rPr lang="en-GB" sz="2400" dirty="0"/>
              <a:t>Critically assess the social and cultural context of their practice.</a:t>
            </a:r>
          </a:p>
          <a:p>
            <a:pPr lvl="0"/>
            <a:r>
              <a:rPr lang="en-GB" sz="2400" dirty="0"/>
              <a:t>Develop case formulation strategies, and critically articulate the ways in which Counselling/psychotherapy can address them.</a:t>
            </a:r>
          </a:p>
          <a:p>
            <a:pPr lvl="0"/>
            <a:r>
              <a:rPr lang="en-GB" sz="2400" dirty="0"/>
              <a:t>Critically engage with a model of assessment compatible with their core theoretical model in order to determine the client's therapeutic needs, while maintaining an awareness of other assessment strategies</a:t>
            </a:r>
          </a:p>
        </p:txBody>
      </p:sp>
    </p:spTree>
    <p:extLst>
      <p:ext uri="{BB962C8B-B14F-4D97-AF65-F5344CB8AC3E}">
        <p14:creationId xmlns:p14="http://schemas.microsoft.com/office/powerpoint/2010/main" val="2816597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517660"/>
              </p:ext>
            </p:extLst>
          </p:nvPr>
        </p:nvGraphicFramePr>
        <p:xfrm>
          <a:off x="2403893" y="1239028"/>
          <a:ext cx="9115248" cy="507029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417624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1968921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866325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102596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3759782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825063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Code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Title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Level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Credits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Details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4245230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ECHC5002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Therapeutic</a:t>
                      </a:r>
                      <a:r>
                        <a:rPr lang="en-US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Process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2</a:t>
                      </a: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Component 1: 50%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Task: Case Formulation Seminar Presentation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Submission Date: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26</a:t>
                      </a:r>
                      <a:r>
                        <a:rPr lang="en-US" sz="1800" b="1" kern="1200" baseline="300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November 2018</a:t>
                      </a:r>
                    </a:p>
                    <a:p>
                      <a:endParaRPr lang="en-US" sz="1800" b="1" kern="1200" dirty="0" smtClean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Component 2 – 50%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Task: 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Practice Portfolio (4 Elements)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Submission Date: 7</a:t>
                      </a:r>
                      <a:r>
                        <a:rPr lang="en-GB" sz="1800" baseline="300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th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May 2019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51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Two – 50%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2868" y="1472241"/>
            <a:ext cx="9609826" cy="5055079"/>
          </a:xfrm>
        </p:spPr>
        <p:txBody>
          <a:bodyPr>
            <a:normAutofit fontScale="92500" lnSpcReduction="20000"/>
          </a:bodyPr>
          <a:lstStyle/>
          <a:p>
            <a:r>
              <a:rPr lang="en-US" sz="2800" b="1" dirty="0" smtClean="0"/>
              <a:t>Assignment Task: Portfolio (Four Pieces)</a:t>
            </a:r>
            <a:r>
              <a:rPr lang="en-GB" dirty="0"/>
              <a:t> </a:t>
            </a:r>
          </a:p>
          <a:p>
            <a:r>
              <a:rPr lang="en-GB" sz="2600" dirty="0"/>
              <a:t>‘Present a Practice portfolio</a:t>
            </a:r>
            <a:r>
              <a:rPr lang="en-GB" sz="2600" dirty="0" smtClean="0"/>
              <a:t>’</a:t>
            </a:r>
            <a:r>
              <a:rPr lang="en-GB" sz="2600" dirty="0"/>
              <a:t> </a:t>
            </a:r>
          </a:p>
          <a:p>
            <a:r>
              <a:rPr lang="en-GB" sz="2600" dirty="0"/>
              <a:t>Guidance</a:t>
            </a:r>
          </a:p>
          <a:p>
            <a:pPr lvl="0"/>
            <a:r>
              <a:rPr lang="en-GB" sz="2600" dirty="0"/>
              <a:t>This will include four pieces of work: </a:t>
            </a:r>
            <a:endParaRPr lang="en-GB" sz="2600" dirty="0" smtClean="0"/>
          </a:p>
          <a:p>
            <a:pPr lvl="0"/>
            <a:r>
              <a:rPr lang="en-GB" sz="2600" dirty="0" smtClean="0"/>
              <a:t>1</a:t>
            </a:r>
            <a:r>
              <a:rPr lang="en-GB" sz="2600" dirty="0"/>
              <a:t>) Client contract/ Boundary </a:t>
            </a:r>
            <a:r>
              <a:rPr lang="en-GB" sz="2600" dirty="0" smtClean="0"/>
              <a:t>Positioning</a:t>
            </a:r>
          </a:p>
          <a:p>
            <a:pPr lvl="0"/>
            <a:r>
              <a:rPr lang="en-GB" sz="2600" dirty="0" smtClean="0"/>
              <a:t>2</a:t>
            </a:r>
            <a:r>
              <a:rPr lang="en-GB" sz="2600" dirty="0"/>
              <a:t>) Assessment and Evaluation </a:t>
            </a:r>
            <a:r>
              <a:rPr lang="en-GB" sz="2600" dirty="0" smtClean="0"/>
              <a:t>Strategy</a:t>
            </a:r>
          </a:p>
          <a:p>
            <a:pPr lvl="0"/>
            <a:r>
              <a:rPr lang="en-GB" sz="2600" dirty="0" smtClean="0"/>
              <a:t>3</a:t>
            </a:r>
            <a:r>
              <a:rPr lang="en-GB" sz="2600" dirty="0"/>
              <a:t>) Supervision </a:t>
            </a:r>
            <a:r>
              <a:rPr lang="en-GB" sz="2600" dirty="0" smtClean="0"/>
              <a:t>Contract</a:t>
            </a:r>
          </a:p>
          <a:p>
            <a:pPr lvl="0"/>
            <a:r>
              <a:rPr lang="en-GB" sz="2600" dirty="0" smtClean="0"/>
              <a:t>4</a:t>
            </a:r>
            <a:r>
              <a:rPr lang="en-GB" sz="2600" dirty="0"/>
              <a:t>) Written evaluation and reflective piece (2000 </a:t>
            </a:r>
            <a:r>
              <a:rPr lang="en-GB" sz="2600" dirty="0" smtClean="0"/>
              <a:t>words)</a:t>
            </a:r>
          </a:p>
          <a:p>
            <a:pPr lvl="0"/>
            <a:r>
              <a:rPr lang="en-GB" sz="2600" dirty="0" smtClean="0"/>
              <a:t>Submission Date: 7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 May 2019</a:t>
            </a:r>
          </a:p>
          <a:p>
            <a:pPr lvl="0"/>
            <a:r>
              <a:rPr lang="en-GB" sz="2600" dirty="0" smtClean="0"/>
              <a:t>Submit electronic copy through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, no later that 11:59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75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ECHC5002 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en-US" sz="2400" dirty="0"/>
              <a:t>The Therapeutic Relationship</a:t>
            </a:r>
            <a:endParaRPr lang="en-GB" sz="2400" dirty="0"/>
          </a:p>
          <a:p>
            <a:pPr lvl="0"/>
            <a:r>
              <a:rPr lang="en-US" sz="2400" dirty="0"/>
              <a:t>Working at relational depth</a:t>
            </a:r>
            <a:endParaRPr lang="en-GB" sz="2400" dirty="0"/>
          </a:p>
          <a:p>
            <a:pPr lvl="0"/>
            <a:r>
              <a:rPr lang="en-US" sz="2400" dirty="0"/>
              <a:t>Experiential process</a:t>
            </a:r>
            <a:endParaRPr lang="en-GB" sz="2400" dirty="0"/>
          </a:p>
          <a:p>
            <a:pPr lvl="0"/>
            <a:r>
              <a:rPr lang="en-US" sz="2400" dirty="0"/>
              <a:t>Developing strategies of interventions</a:t>
            </a:r>
            <a:endParaRPr lang="en-GB" sz="2400" dirty="0"/>
          </a:p>
          <a:p>
            <a:pPr lvl="0"/>
            <a:r>
              <a:rPr lang="en-US" sz="2400" dirty="0"/>
              <a:t>Case formulation</a:t>
            </a:r>
            <a:endParaRPr lang="en-GB" sz="2400" dirty="0"/>
          </a:p>
          <a:p>
            <a:pPr lvl="0"/>
            <a:r>
              <a:rPr lang="en-US" sz="2400" dirty="0"/>
              <a:t>Assessment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056214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Person-</a:t>
            </a:r>
            <a:r>
              <a:rPr lang="en-US" sz="2400" dirty="0" err="1"/>
              <a:t>centred</a:t>
            </a:r>
            <a:r>
              <a:rPr lang="en-US" sz="2400" dirty="0"/>
              <a:t> theory</a:t>
            </a:r>
            <a:endParaRPr lang="en-GB" sz="2400" dirty="0"/>
          </a:p>
          <a:p>
            <a:pPr lvl="0"/>
            <a:r>
              <a:rPr lang="en-US" sz="2400" dirty="0"/>
              <a:t>Experiential work</a:t>
            </a:r>
            <a:endParaRPr lang="en-GB" sz="2400" dirty="0"/>
          </a:p>
          <a:p>
            <a:pPr lvl="0"/>
            <a:r>
              <a:rPr lang="en-US" sz="2400" dirty="0"/>
              <a:t>Gestalt </a:t>
            </a:r>
            <a:r>
              <a:rPr lang="en-US" sz="2400" dirty="0" smtClean="0"/>
              <a:t>theory</a:t>
            </a:r>
            <a:endParaRPr lang="en-GB" sz="2400" dirty="0"/>
          </a:p>
          <a:p>
            <a:pPr lvl="0"/>
            <a:r>
              <a:rPr lang="en-US" sz="2400" dirty="0"/>
              <a:t>Emotion Focused Therapy – including its foundation in neuroscience</a:t>
            </a:r>
            <a:endParaRPr lang="en-GB" sz="2400" dirty="0"/>
          </a:p>
          <a:p>
            <a:pPr lvl="0"/>
            <a:r>
              <a:rPr lang="en-US" sz="2400" dirty="0"/>
              <a:t>Existential Therapy</a:t>
            </a:r>
            <a:endParaRPr lang="en-GB" sz="2400" dirty="0"/>
          </a:p>
          <a:p>
            <a:pPr lvl="0"/>
            <a:r>
              <a:rPr lang="en-US" sz="2400" dirty="0"/>
              <a:t>Research base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196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Semester One</a:t>
            </a:r>
            <a:br>
              <a:rPr lang="en-GB" dirty="0" smtClean="0"/>
            </a:br>
            <a:r>
              <a:rPr lang="en-GB" dirty="0" smtClean="0"/>
              <a:t>Module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4857180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Consider what you have learned so far within this module</a:t>
            </a:r>
          </a:p>
          <a:p>
            <a:r>
              <a:rPr lang="en-GB" sz="2800" dirty="0" smtClean="0"/>
              <a:t>What have you enjoyed most and found most helpful?</a:t>
            </a:r>
          </a:p>
          <a:p>
            <a:r>
              <a:rPr lang="en-GB" sz="2800" dirty="0" smtClean="0"/>
              <a:t>What did you find challenging?</a:t>
            </a:r>
          </a:p>
          <a:p>
            <a:r>
              <a:rPr lang="en-GB" sz="2800" dirty="0" smtClean="0"/>
              <a:t>What would you like to see done differently in semester two?</a:t>
            </a:r>
          </a:p>
          <a:p>
            <a:r>
              <a:rPr lang="en-GB" sz="2800" dirty="0" smtClean="0"/>
              <a:t>What do you need from us ?</a:t>
            </a:r>
          </a:p>
          <a:p>
            <a:r>
              <a:rPr lang="en-GB" sz="2800" dirty="0" smtClean="0"/>
              <a:t>What do you need to do for yourself to achieve your potential in 2019</a:t>
            </a:r>
          </a:p>
          <a:p>
            <a:pPr marL="0" indent="0">
              <a:buNone/>
            </a:pP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1627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Semester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Monday 28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 2019 Semester Two commences</a:t>
            </a:r>
          </a:p>
          <a:p>
            <a:r>
              <a:rPr lang="en-GB" sz="2400" dirty="0" smtClean="0"/>
              <a:t>Introduction to Emotion-Focused Therapy</a:t>
            </a:r>
          </a:p>
          <a:p>
            <a:r>
              <a:rPr lang="en-GB" sz="2400" dirty="0" smtClean="0"/>
              <a:t>Carol Hughes </a:t>
            </a:r>
          </a:p>
          <a:p>
            <a:r>
              <a:rPr lang="en-GB" sz="2400" dirty="0" smtClean="0"/>
              <a:t>Gestalt Theory and Therapy</a:t>
            </a:r>
          </a:p>
          <a:p>
            <a:r>
              <a:rPr lang="en-GB" sz="2400" dirty="0" smtClean="0"/>
              <a:t>Post Modern Theories</a:t>
            </a:r>
          </a:p>
          <a:p>
            <a:r>
              <a:rPr lang="en-GB" sz="2400" dirty="0" smtClean="0"/>
              <a:t>Mindfulness Based Approaches</a:t>
            </a:r>
          </a:p>
          <a:p>
            <a:r>
              <a:rPr lang="en-GB" sz="2400" dirty="0"/>
              <a:t>Assessment and measuring therapeutic outcomes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859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6601" y="1808679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60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291</TotalTime>
  <Words>326</Words>
  <Application>Microsoft Office PowerPoint</Application>
  <PresentationFormat>Widescreen</PresentationFormat>
  <Paragraphs>78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Wisp</vt:lpstr>
      <vt:lpstr>Therapeutic Process ECHC500 End Of Semester One</vt:lpstr>
      <vt:lpstr>Today’s Schedule</vt:lpstr>
      <vt:lpstr>Aims of the Module and Assessment</vt:lpstr>
      <vt:lpstr>Learning Outcomes </vt:lpstr>
      <vt:lpstr>PowerPoint Presentation</vt:lpstr>
      <vt:lpstr>Assessment Component Two – 50%</vt:lpstr>
      <vt:lpstr>ECHC5002 Module Content</vt:lpstr>
      <vt:lpstr>End of Semester One Module Review</vt:lpstr>
      <vt:lpstr>Semester Two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Therapeutic Presence</dc:title>
  <dc:creator>Andrea Williams</dc:creator>
  <cp:lastModifiedBy>Andrea Williams</cp:lastModifiedBy>
  <cp:revision>33</cp:revision>
  <dcterms:created xsi:type="dcterms:W3CDTF">2018-10-07T12:44:43Z</dcterms:created>
  <dcterms:modified xsi:type="dcterms:W3CDTF">2018-12-09T12:11:09Z</dcterms:modified>
</cp:coreProperties>
</file>