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5" r:id="rId9"/>
    <p:sldId id="268" r:id="rId10"/>
    <p:sldId id="269" r:id="rId11"/>
    <p:sldId id="266" r:id="rId12"/>
    <p:sldId id="270" r:id="rId13"/>
    <p:sldId id="267" r:id="rId14"/>
    <p:sldId id="271" r:id="rId15"/>
    <p:sldId id="272" r:id="rId16"/>
    <p:sldId id="273" r:id="rId17"/>
    <p:sldId id="278" r:id="rId18"/>
    <p:sldId id="279" r:id="rId19"/>
    <p:sldId id="280" r:id="rId20"/>
    <p:sldId id="281" r:id="rId21"/>
    <p:sldId id="282" r:id="rId22"/>
    <p:sldId id="284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F9A114-280A-40DC-AFA4-2CAE64F2B18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6326F1-75AB-41BF-86A2-F9558816FB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STRENGTHS – QUALITY FOOD AND PERSONALISED PLANS</a:t>
          </a:r>
          <a:endParaRPr lang="en-US" dirty="0"/>
        </a:p>
      </dgm:t>
    </dgm:pt>
    <dgm:pt modelId="{C20E3AE1-A7DB-40D7-B897-B25071F599F4}" type="parTrans" cxnId="{273E42B1-3476-45FF-B4E6-A18E4D1044EB}">
      <dgm:prSet/>
      <dgm:spPr/>
      <dgm:t>
        <a:bodyPr/>
        <a:lstStyle/>
        <a:p>
          <a:endParaRPr lang="en-US"/>
        </a:p>
      </dgm:t>
    </dgm:pt>
    <dgm:pt modelId="{34464CD1-F86B-4142-8703-8BCF926AAD88}" type="sibTrans" cxnId="{273E42B1-3476-45FF-B4E6-A18E4D1044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69BF17-E7F4-4F51-BC33-21B4CD3426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WEAKNESS - BEING A NEW BRAND</a:t>
          </a:r>
          <a:endParaRPr lang="en-US" dirty="0">
            <a:solidFill>
              <a:schemeClr val="bg1"/>
            </a:solidFill>
          </a:endParaRPr>
        </a:p>
      </dgm:t>
    </dgm:pt>
    <dgm:pt modelId="{8535E383-D137-4F66-BC43-2F8A5538C0CE}" type="parTrans" cxnId="{23097B0F-2C62-446E-A340-5A529B31A461}">
      <dgm:prSet/>
      <dgm:spPr/>
      <dgm:t>
        <a:bodyPr/>
        <a:lstStyle/>
        <a:p>
          <a:endParaRPr lang="en-US"/>
        </a:p>
      </dgm:t>
    </dgm:pt>
    <dgm:pt modelId="{0BD43666-D0EE-4EDF-843D-CB805D7FCF64}" type="sibTrans" cxnId="{23097B0F-2C62-446E-A340-5A529B31A46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DFC3EE-3B71-4285-89BE-4248208A87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OPPORTUNITY -  THE GROWING DEMAND FOR HEALTHY FOOD</a:t>
          </a:r>
          <a:endParaRPr lang="en-US" dirty="0">
            <a:solidFill>
              <a:schemeClr val="bg1"/>
            </a:solidFill>
          </a:endParaRPr>
        </a:p>
      </dgm:t>
    </dgm:pt>
    <dgm:pt modelId="{31EA460E-93E2-4E07-8316-6528E3A4717E}" type="parTrans" cxnId="{352C9581-C7F6-4474-B1C9-913E65CC1D28}">
      <dgm:prSet/>
      <dgm:spPr/>
      <dgm:t>
        <a:bodyPr/>
        <a:lstStyle/>
        <a:p>
          <a:endParaRPr lang="en-US"/>
        </a:p>
      </dgm:t>
    </dgm:pt>
    <dgm:pt modelId="{75AAD64F-0676-487F-AD2B-0C5C35F8834E}" type="sibTrans" cxnId="{352C9581-C7F6-4474-B1C9-913E65CC1D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8B0DAC-2C84-4F27-8308-26370F2838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THREAT - COMPETITION</a:t>
          </a:r>
          <a:endParaRPr lang="en-US" dirty="0">
            <a:solidFill>
              <a:schemeClr val="bg1"/>
            </a:solidFill>
          </a:endParaRPr>
        </a:p>
      </dgm:t>
    </dgm:pt>
    <dgm:pt modelId="{BDDA1F44-CCF4-430F-86F5-45B2E7320B44}" type="parTrans" cxnId="{D2D28F31-B274-453F-AFB3-8FDB4B7DC673}">
      <dgm:prSet/>
      <dgm:spPr/>
      <dgm:t>
        <a:bodyPr/>
        <a:lstStyle/>
        <a:p>
          <a:endParaRPr lang="en-US"/>
        </a:p>
      </dgm:t>
    </dgm:pt>
    <dgm:pt modelId="{89ADA411-D7C6-42B6-9271-B6AC6CDC8232}" type="sibTrans" cxnId="{D2D28F31-B274-453F-AFB3-8FDB4B7DC673}">
      <dgm:prSet/>
      <dgm:spPr/>
      <dgm:t>
        <a:bodyPr/>
        <a:lstStyle/>
        <a:p>
          <a:endParaRPr lang="en-US"/>
        </a:p>
      </dgm:t>
    </dgm:pt>
    <dgm:pt modelId="{8E3DCF7D-4559-43A8-9B41-618E75B91CA8}" type="pres">
      <dgm:prSet presAssocID="{E7F9A114-280A-40DC-AFA4-2CAE64F2B18B}" presName="root" presStyleCnt="0">
        <dgm:presLayoutVars>
          <dgm:dir/>
          <dgm:resizeHandles val="exact"/>
        </dgm:presLayoutVars>
      </dgm:prSet>
      <dgm:spPr/>
    </dgm:pt>
    <dgm:pt modelId="{F1B49ABD-8DE5-476D-926E-5D49D4745DEC}" type="pres">
      <dgm:prSet presAssocID="{E7F9A114-280A-40DC-AFA4-2CAE64F2B18B}" presName="container" presStyleCnt="0">
        <dgm:presLayoutVars>
          <dgm:dir/>
          <dgm:resizeHandles val="exact"/>
        </dgm:presLayoutVars>
      </dgm:prSet>
      <dgm:spPr/>
    </dgm:pt>
    <dgm:pt modelId="{49B6CD5E-B9D8-433F-ACE8-67CC6A9F61A1}" type="pres">
      <dgm:prSet presAssocID="{7F6326F1-75AB-41BF-86A2-F9558816FB72}" presName="compNode" presStyleCnt="0"/>
      <dgm:spPr/>
    </dgm:pt>
    <dgm:pt modelId="{77122655-D54B-4EA9-94DD-BDDA7E71E402}" type="pres">
      <dgm:prSet presAssocID="{7F6326F1-75AB-41BF-86A2-F9558816FB72}" presName="iconBgRect" presStyleLbl="bgShp" presStyleIdx="0" presStyleCnt="4"/>
      <dgm:spPr/>
    </dgm:pt>
    <dgm:pt modelId="{7EBC12CE-4AE9-471C-8231-38CD23A1F005}" type="pres">
      <dgm:prSet presAssocID="{7F6326F1-75AB-41BF-86A2-F9558816FB7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EA17466-30F8-49B4-9B25-A232BE3C0B8B}" type="pres">
      <dgm:prSet presAssocID="{7F6326F1-75AB-41BF-86A2-F9558816FB72}" presName="spaceRect" presStyleCnt="0"/>
      <dgm:spPr/>
    </dgm:pt>
    <dgm:pt modelId="{D77ADEB2-60B2-44AB-82D4-47A3CE7B0A0A}" type="pres">
      <dgm:prSet presAssocID="{7F6326F1-75AB-41BF-86A2-F9558816FB72}" presName="textRect" presStyleLbl="revTx" presStyleIdx="0" presStyleCnt="4">
        <dgm:presLayoutVars>
          <dgm:chMax val="1"/>
          <dgm:chPref val="1"/>
        </dgm:presLayoutVars>
      </dgm:prSet>
      <dgm:spPr/>
    </dgm:pt>
    <dgm:pt modelId="{C54DF92F-FBBE-4B2E-9285-5B3B66A798BC}" type="pres">
      <dgm:prSet presAssocID="{34464CD1-F86B-4142-8703-8BCF926AAD88}" presName="sibTrans" presStyleLbl="sibTrans2D1" presStyleIdx="0" presStyleCnt="0"/>
      <dgm:spPr/>
    </dgm:pt>
    <dgm:pt modelId="{03E4323D-D664-479B-8560-0D17FFD238E9}" type="pres">
      <dgm:prSet presAssocID="{A469BF17-E7F4-4F51-BC33-21B4CD342671}" presName="compNode" presStyleCnt="0"/>
      <dgm:spPr/>
    </dgm:pt>
    <dgm:pt modelId="{2B55B906-EC71-468F-B588-44A3B685569F}" type="pres">
      <dgm:prSet presAssocID="{A469BF17-E7F4-4F51-BC33-21B4CD342671}" presName="iconBgRect" presStyleLbl="bgShp" presStyleIdx="1" presStyleCnt="4"/>
      <dgm:spPr/>
    </dgm:pt>
    <dgm:pt modelId="{5F1FDB45-0F57-456D-AFB7-098071F20283}" type="pres">
      <dgm:prSet presAssocID="{A469BF17-E7F4-4F51-BC33-21B4CD3426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30678B10-8E11-4562-BA61-074AD2E8D354}" type="pres">
      <dgm:prSet presAssocID="{A469BF17-E7F4-4F51-BC33-21B4CD342671}" presName="spaceRect" presStyleCnt="0"/>
      <dgm:spPr/>
    </dgm:pt>
    <dgm:pt modelId="{CE93FA4C-9177-470D-A1E0-6E8D05315B2C}" type="pres">
      <dgm:prSet presAssocID="{A469BF17-E7F4-4F51-BC33-21B4CD342671}" presName="textRect" presStyleLbl="revTx" presStyleIdx="1" presStyleCnt="4">
        <dgm:presLayoutVars>
          <dgm:chMax val="1"/>
          <dgm:chPref val="1"/>
        </dgm:presLayoutVars>
      </dgm:prSet>
      <dgm:spPr/>
    </dgm:pt>
    <dgm:pt modelId="{461677BC-1236-4169-9F37-8DD0843285B6}" type="pres">
      <dgm:prSet presAssocID="{0BD43666-D0EE-4EDF-843D-CB805D7FCF64}" presName="sibTrans" presStyleLbl="sibTrans2D1" presStyleIdx="0" presStyleCnt="0"/>
      <dgm:spPr/>
    </dgm:pt>
    <dgm:pt modelId="{4F06D34E-135D-41FC-B6DA-AA2093BA2D72}" type="pres">
      <dgm:prSet presAssocID="{1CDFC3EE-3B71-4285-89BE-4248208A8744}" presName="compNode" presStyleCnt="0"/>
      <dgm:spPr/>
    </dgm:pt>
    <dgm:pt modelId="{AD5C63E1-730C-4655-960E-923069B783FB}" type="pres">
      <dgm:prSet presAssocID="{1CDFC3EE-3B71-4285-89BE-4248208A8744}" presName="iconBgRect" presStyleLbl="bgShp" presStyleIdx="2" presStyleCnt="4"/>
      <dgm:spPr/>
    </dgm:pt>
    <dgm:pt modelId="{07189207-4D44-409D-AE5B-AC78CEC83BCD}" type="pres">
      <dgm:prSet presAssocID="{1CDFC3EE-3B71-4285-89BE-4248208A874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090BFA5E-5E40-4BF8-B8E8-35E73A95A446}" type="pres">
      <dgm:prSet presAssocID="{1CDFC3EE-3B71-4285-89BE-4248208A8744}" presName="spaceRect" presStyleCnt="0"/>
      <dgm:spPr/>
    </dgm:pt>
    <dgm:pt modelId="{59208870-0A9D-4BDF-9921-53A29807844F}" type="pres">
      <dgm:prSet presAssocID="{1CDFC3EE-3B71-4285-89BE-4248208A8744}" presName="textRect" presStyleLbl="revTx" presStyleIdx="2" presStyleCnt="4">
        <dgm:presLayoutVars>
          <dgm:chMax val="1"/>
          <dgm:chPref val="1"/>
        </dgm:presLayoutVars>
      </dgm:prSet>
      <dgm:spPr/>
    </dgm:pt>
    <dgm:pt modelId="{D2A1F5CB-2E93-4F86-8281-21664E11F42B}" type="pres">
      <dgm:prSet presAssocID="{75AAD64F-0676-487F-AD2B-0C5C35F8834E}" presName="sibTrans" presStyleLbl="sibTrans2D1" presStyleIdx="0" presStyleCnt="0"/>
      <dgm:spPr/>
    </dgm:pt>
    <dgm:pt modelId="{DDCED036-106F-435A-B6F3-ECA6905081C8}" type="pres">
      <dgm:prSet presAssocID="{778B0DAC-2C84-4F27-8308-26370F283865}" presName="compNode" presStyleCnt="0"/>
      <dgm:spPr/>
    </dgm:pt>
    <dgm:pt modelId="{54A82181-6DAB-4A32-B459-4DEAF9A856EC}" type="pres">
      <dgm:prSet presAssocID="{778B0DAC-2C84-4F27-8308-26370F283865}" presName="iconBgRect" presStyleLbl="bgShp" presStyleIdx="3" presStyleCnt="4"/>
      <dgm:spPr/>
    </dgm:pt>
    <dgm:pt modelId="{5E1AFCD7-636B-4CC4-986F-F7BD0FBB9EE6}" type="pres">
      <dgm:prSet presAssocID="{778B0DAC-2C84-4F27-8308-26370F28386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E8B01EC-7928-4364-87C8-8441947D60A6}" type="pres">
      <dgm:prSet presAssocID="{778B0DAC-2C84-4F27-8308-26370F283865}" presName="spaceRect" presStyleCnt="0"/>
      <dgm:spPr/>
    </dgm:pt>
    <dgm:pt modelId="{D73976DB-AE09-424D-AB7F-95B1E10BD802}" type="pres">
      <dgm:prSet presAssocID="{778B0DAC-2C84-4F27-8308-26370F28386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6D66603-2AF3-4AE3-B8AA-DCE132287DE5}" type="presOf" srcId="{0BD43666-D0EE-4EDF-843D-CB805D7FCF64}" destId="{461677BC-1236-4169-9F37-8DD0843285B6}" srcOrd="0" destOrd="0" presId="urn:microsoft.com/office/officeart/2018/2/layout/IconCircleList"/>
    <dgm:cxn modelId="{23097B0F-2C62-446E-A340-5A529B31A461}" srcId="{E7F9A114-280A-40DC-AFA4-2CAE64F2B18B}" destId="{A469BF17-E7F4-4F51-BC33-21B4CD342671}" srcOrd="1" destOrd="0" parTransId="{8535E383-D137-4F66-BC43-2F8A5538C0CE}" sibTransId="{0BD43666-D0EE-4EDF-843D-CB805D7FCF64}"/>
    <dgm:cxn modelId="{D2D28F31-B274-453F-AFB3-8FDB4B7DC673}" srcId="{E7F9A114-280A-40DC-AFA4-2CAE64F2B18B}" destId="{778B0DAC-2C84-4F27-8308-26370F283865}" srcOrd="3" destOrd="0" parTransId="{BDDA1F44-CCF4-430F-86F5-45B2E7320B44}" sibTransId="{89ADA411-D7C6-42B6-9271-B6AC6CDC8232}"/>
    <dgm:cxn modelId="{68771964-F434-4DA4-B247-9A129E8A171F}" type="presOf" srcId="{778B0DAC-2C84-4F27-8308-26370F283865}" destId="{D73976DB-AE09-424D-AB7F-95B1E10BD802}" srcOrd="0" destOrd="0" presId="urn:microsoft.com/office/officeart/2018/2/layout/IconCircleList"/>
    <dgm:cxn modelId="{0FD37444-281B-4920-BC9F-8CB00F423248}" type="presOf" srcId="{34464CD1-F86B-4142-8703-8BCF926AAD88}" destId="{C54DF92F-FBBE-4B2E-9285-5B3B66A798BC}" srcOrd="0" destOrd="0" presId="urn:microsoft.com/office/officeart/2018/2/layout/IconCircleList"/>
    <dgm:cxn modelId="{9870DF48-E45D-4325-9A0C-28EB3D39A2A5}" type="presOf" srcId="{E7F9A114-280A-40DC-AFA4-2CAE64F2B18B}" destId="{8E3DCF7D-4559-43A8-9B41-618E75B91CA8}" srcOrd="0" destOrd="0" presId="urn:microsoft.com/office/officeart/2018/2/layout/IconCircleList"/>
    <dgm:cxn modelId="{18572C76-DB82-4480-B018-E3FB24174AF0}" type="presOf" srcId="{A469BF17-E7F4-4F51-BC33-21B4CD342671}" destId="{CE93FA4C-9177-470D-A1E0-6E8D05315B2C}" srcOrd="0" destOrd="0" presId="urn:microsoft.com/office/officeart/2018/2/layout/IconCircleList"/>
    <dgm:cxn modelId="{352C9581-C7F6-4474-B1C9-913E65CC1D28}" srcId="{E7F9A114-280A-40DC-AFA4-2CAE64F2B18B}" destId="{1CDFC3EE-3B71-4285-89BE-4248208A8744}" srcOrd="2" destOrd="0" parTransId="{31EA460E-93E2-4E07-8316-6528E3A4717E}" sibTransId="{75AAD64F-0676-487F-AD2B-0C5C35F8834E}"/>
    <dgm:cxn modelId="{6706FC8A-834A-42C0-8F77-F640A733D4B5}" type="presOf" srcId="{75AAD64F-0676-487F-AD2B-0C5C35F8834E}" destId="{D2A1F5CB-2E93-4F86-8281-21664E11F42B}" srcOrd="0" destOrd="0" presId="urn:microsoft.com/office/officeart/2018/2/layout/IconCircleList"/>
    <dgm:cxn modelId="{273E42B1-3476-45FF-B4E6-A18E4D1044EB}" srcId="{E7F9A114-280A-40DC-AFA4-2CAE64F2B18B}" destId="{7F6326F1-75AB-41BF-86A2-F9558816FB72}" srcOrd="0" destOrd="0" parTransId="{C20E3AE1-A7DB-40D7-B897-B25071F599F4}" sibTransId="{34464CD1-F86B-4142-8703-8BCF926AAD88}"/>
    <dgm:cxn modelId="{77CD2FB9-A904-42E7-BC19-E145D880D3D4}" type="presOf" srcId="{1CDFC3EE-3B71-4285-89BE-4248208A8744}" destId="{59208870-0A9D-4BDF-9921-53A29807844F}" srcOrd="0" destOrd="0" presId="urn:microsoft.com/office/officeart/2018/2/layout/IconCircleList"/>
    <dgm:cxn modelId="{E377ADE6-E3DD-4194-99CF-722C9EDF9792}" type="presOf" srcId="{7F6326F1-75AB-41BF-86A2-F9558816FB72}" destId="{D77ADEB2-60B2-44AB-82D4-47A3CE7B0A0A}" srcOrd="0" destOrd="0" presId="urn:microsoft.com/office/officeart/2018/2/layout/IconCircleList"/>
    <dgm:cxn modelId="{1AD66D81-0E3A-4E7C-8815-CDCEE7A87162}" type="presParOf" srcId="{8E3DCF7D-4559-43A8-9B41-618E75B91CA8}" destId="{F1B49ABD-8DE5-476D-926E-5D49D4745DEC}" srcOrd="0" destOrd="0" presId="urn:microsoft.com/office/officeart/2018/2/layout/IconCircleList"/>
    <dgm:cxn modelId="{2FB9CAED-05B3-4E25-B846-ADE4C10F24E7}" type="presParOf" srcId="{F1B49ABD-8DE5-476D-926E-5D49D4745DEC}" destId="{49B6CD5E-B9D8-433F-ACE8-67CC6A9F61A1}" srcOrd="0" destOrd="0" presId="urn:microsoft.com/office/officeart/2018/2/layout/IconCircleList"/>
    <dgm:cxn modelId="{ACC4F49B-4DEC-44DB-BBA6-EFCCBF17DBA3}" type="presParOf" srcId="{49B6CD5E-B9D8-433F-ACE8-67CC6A9F61A1}" destId="{77122655-D54B-4EA9-94DD-BDDA7E71E402}" srcOrd="0" destOrd="0" presId="urn:microsoft.com/office/officeart/2018/2/layout/IconCircleList"/>
    <dgm:cxn modelId="{AD5A9740-5A84-4FDE-A90D-9944CD815C12}" type="presParOf" srcId="{49B6CD5E-B9D8-433F-ACE8-67CC6A9F61A1}" destId="{7EBC12CE-4AE9-471C-8231-38CD23A1F005}" srcOrd="1" destOrd="0" presId="urn:microsoft.com/office/officeart/2018/2/layout/IconCircleList"/>
    <dgm:cxn modelId="{824B6BFD-7D21-4129-8CB9-1A7B1C577136}" type="presParOf" srcId="{49B6CD5E-B9D8-433F-ACE8-67CC6A9F61A1}" destId="{1EA17466-30F8-49B4-9B25-A232BE3C0B8B}" srcOrd="2" destOrd="0" presId="urn:microsoft.com/office/officeart/2018/2/layout/IconCircleList"/>
    <dgm:cxn modelId="{1094B8F7-60C4-44C5-BAE6-2EA5341B25A8}" type="presParOf" srcId="{49B6CD5E-B9D8-433F-ACE8-67CC6A9F61A1}" destId="{D77ADEB2-60B2-44AB-82D4-47A3CE7B0A0A}" srcOrd="3" destOrd="0" presId="urn:microsoft.com/office/officeart/2018/2/layout/IconCircleList"/>
    <dgm:cxn modelId="{D96A56F4-D6E5-4A6F-A108-F161D07A9D13}" type="presParOf" srcId="{F1B49ABD-8DE5-476D-926E-5D49D4745DEC}" destId="{C54DF92F-FBBE-4B2E-9285-5B3B66A798BC}" srcOrd="1" destOrd="0" presId="urn:microsoft.com/office/officeart/2018/2/layout/IconCircleList"/>
    <dgm:cxn modelId="{FED56470-BA3F-428D-861C-A3C6F8A27FE1}" type="presParOf" srcId="{F1B49ABD-8DE5-476D-926E-5D49D4745DEC}" destId="{03E4323D-D664-479B-8560-0D17FFD238E9}" srcOrd="2" destOrd="0" presId="urn:microsoft.com/office/officeart/2018/2/layout/IconCircleList"/>
    <dgm:cxn modelId="{D100277C-F97C-4E42-9BBB-63814E60F1A8}" type="presParOf" srcId="{03E4323D-D664-479B-8560-0D17FFD238E9}" destId="{2B55B906-EC71-468F-B588-44A3B685569F}" srcOrd="0" destOrd="0" presId="urn:microsoft.com/office/officeart/2018/2/layout/IconCircleList"/>
    <dgm:cxn modelId="{1C841E4E-CFFC-45A9-A27F-8FBA7E736194}" type="presParOf" srcId="{03E4323D-D664-479B-8560-0D17FFD238E9}" destId="{5F1FDB45-0F57-456D-AFB7-098071F20283}" srcOrd="1" destOrd="0" presId="urn:microsoft.com/office/officeart/2018/2/layout/IconCircleList"/>
    <dgm:cxn modelId="{1A62EC5E-EBF7-46F2-829F-6DE8912A5079}" type="presParOf" srcId="{03E4323D-D664-479B-8560-0D17FFD238E9}" destId="{30678B10-8E11-4562-BA61-074AD2E8D354}" srcOrd="2" destOrd="0" presId="urn:microsoft.com/office/officeart/2018/2/layout/IconCircleList"/>
    <dgm:cxn modelId="{85AFE97E-0B38-4518-BF59-7E92C29A01CB}" type="presParOf" srcId="{03E4323D-D664-479B-8560-0D17FFD238E9}" destId="{CE93FA4C-9177-470D-A1E0-6E8D05315B2C}" srcOrd="3" destOrd="0" presId="urn:microsoft.com/office/officeart/2018/2/layout/IconCircleList"/>
    <dgm:cxn modelId="{3E328937-A2BD-42FA-B646-C4EFDC7F9F00}" type="presParOf" srcId="{F1B49ABD-8DE5-476D-926E-5D49D4745DEC}" destId="{461677BC-1236-4169-9F37-8DD0843285B6}" srcOrd="3" destOrd="0" presId="urn:microsoft.com/office/officeart/2018/2/layout/IconCircleList"/>
    <dgm:cxn modelId="{A6FD0DC1-FC92-4414-BF88-48907E14CF56}" type="presParOf" srcId="{F1B49ABD-8DE5-476D-926E-5D49D4745DEC}" destId="{4F06D34E-135D-41FC-B6DA-AA2093BA2D72}" srcOrd="4" destOrd="0" presId="urn:microsoft.com/office/officeart/2018/2/layout/IconCircleList"/>
    <dgm:cxn modelId="{23F18CD7-6DDE-4947-98FA-C5AA46252BC4}" type="presParOf" srcId="{4F06D34E-135D-41FC-B6DA-AA2093BA2D72}" destId="{AD5C63E1-730C-4655-960E-923069B783FB}" srcOrd="0" destOrd="0" presId="urn:microsoft.com/office/officeart/2018/2/layout/IconCircleList"/>
    <dgm:cxn modelId="{FA3F10E5-633C-472F-AEFC-29E6B12E7EB1}" type="presParOf" srcId="{4F06D34E-135D-41FC-B6DA-AA2093BA2D72}" destId="{07189207-4D44-409D-AE5B-AC78CEC83BCD}" srcOrd="1" destOrd="0" presId="urn:microsoft.com/office/officeart/2018/2/layout/IconCircleList"/>
    <dgm:cxn modelId="{09085408-FC8C-4B8B-802B-0CD188A7F598}" type="presParOf" srcId="{4F06D34E-135D-41FC-B6DA-AA2093BA2D72}" destId="{090BFA5E-5E40-4BF8-B8E8-35E73A95A446}" srcOrd="2" destOrd="0" presId="urn:microsoft.com/office/officeart/2018/2/layout/IconCircleList"/>
    <dgm:cxn modelId="{6780ABDB-4675-4B6E-8FF6-9F14E8C0E146}" type="presParOf" srcId="{4F06D34E-135D-41FC-B6DA-AA2093BA2D72}" destId="{59208870-0A9D-4BDF-9921-53A29807844F}" srcOrd="3" destOrd="0" presId="urn:microsoft.com/office/officeart/2018/2/layout/IconCircleList"/>
    <dgm:cxn modelId="{5582698B-07CE-4E5E-8674-ED2FE96AA061}" type="presParOf" srcId="{F1B49ABD-8DE5-476D-926E-5D49D4745DEC}" destId="{D2A1F5CB-2E93-4F86-8281-21664E11F42B}" srcOrd="5" destOrd="0" presId="urn:microsoft.com/office/officeart/2018/2/layout/IconCircleList"/>
    <dgm:cxn modelId="{EF5F6B48-1503-4123-B43F-777D4AC67F45}" type="presParOf" srcId="{F1B49ABD-8DE5-476D-926E-5D49D4745DEC}" destId="{DDCED036-106F-435A-B6F3-ECA6905081C8}" srcOrd="6" destOrd="0" presId="urn:microsoft.com/office/officeart/2018/2/layout/IconCircleList"/>
    <dgm:cxn modelId="{F0CE5412-9C48-4ED8-A7D0-62893C0DC434}" type="presParOf" srcId="{DDCED036-106F-435A-B6F3-ECA6905081C8}" destId="{54A82181-6DAB-4A32-B459-4DEAF9A856EC}" srcOrd="0" destOrd="0" presId="urn:microsoft.com/office/officeart/2018/2/layout/IconCircleList"/>
    <dgm:cxn modelId="{73560F3E-1048-4FE7-98DA-385A61E0B99B}" type="presParOf" srcId="{DDCED036-106F-435A-B6F3-ECA6905081C8}" destId="{5E1AFCD7-636B-4CC4-986F-F7BD0FBB9EE6}" srcOrd="1" destOrd="0" presId="urn:microsoft.com/office/officeart/2018/2/layout/IconCircleList"/>
    <dgm:cxn modelId="{D58168B1-DCF5-408D-B07C-8639F52DD45E}" type="presParOf" srcId="{DDCED036-106F-435A-B6F3-ECA6905081C8}" destId="{2E8B01EC-7928-4364-87C8-8441947D60A6}" srcOrd="2" destOrd="0" presId="urn:microsoft.com/office/officeart/2018/2/layout/IconCircleList"/>
    <dgm:cxn modelId="{6E40B7AD-C766-4E63-A1EE-29F41C06F207}" type="presParOf" srcId="{DDCED036-106F-435A-B6F3-ECA6905081C8}" destId="{D73976DB-AE09-424D-AB7F-95B1E10BD80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22655-D54B-4EA9-94DD-BDDA7E71E402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BC12CE-4AE9-471C-8231-38CD23A1F005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ADEB2-60B2-44AB-82D4-47A3CE7B0A0A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STRENGTHS – QUALITY FOOD AND PERSONALISED PLANS</a:t>
          </a:r>
          <a:endParaRPr lang="en-US" sz="2300" kern="1200" dirty="0"/>
        </a:p>
      </dsp:txBody>
      <dsp:txXfrm>
        <a:off x="1834517" y="469890"/>
        <a:ext cx="3148942" cy="1335915"/>
      </dsp:txXfrm>
    </dsp:sp>
    <dsp:sp modelId="{2B55B906-EC71-468F-B588-44A3B685569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FDB45-0F57-456D-AFB7-098071F20283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3FA4C-9177-470D-A1E0-6E8D05315B2C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WEAKNESS - BEING A NEW BRAND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7154322" y="469890"/>
        <a:ext cx="3148942" cy="1335915"/>
      </dsp:txXfrm>
    </dsp:sp>
    <dsp:sp modelId="{AD5C63E1-730C-4655-960E-923069B783FB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89207-4D44-409D-AE5B-AC78CEC83BCD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08870-0A9D-4BDF-9921-53A29807844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OPPORTUNITY -  THE GROWING DEMAND FOR HEALTHY FOOD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1834517" y="2545532"/>
        <a:ext cx="3148942" cy="1335915"/>
      </dsp:txXfrm>
    </dsp:sp>
    <dsp:sp modelId="{54A82181-6DAB-4A32-B459-4DEAF9A856E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AFCD7-636B-4CC4-986F-F7BD0FBB9EE6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976DB-AE09-424D-AB7F-95B1E10BD802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bg1"/>
              </a:solidFill>
            </a:rPr>
            <a:t>THREAT - COMPETITION</a:t>
          </a:r>
          <a:endParaRPr lang="en-US" sz="2300" kern="1200" dirty="0">
            <a:solidFill>
              <a:schemeClr val="bg1"/>
            </a:solidFill>
          </a:endParaRPr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586EF-BB03-9C32-F49B-3118A953D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12F05D-F574-AA93-228F-793310D79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B69CF-33DD-033E-EE30-5484E3C78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DEFDB-B5B8-8343-AEF2-3634BD8A8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C614C-B432-3575-A3D4-F7B590968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440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0814D-E5C5-0818-3ABD-29ACF0D88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90F2C-7D84-BEC6-5C1F-5E4D99CD8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A42B50-2CB4-B60D-484A-B9A131D95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4E185-7F64-9639-7620-D1F7EE4F4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8FF3F-2BF9-F29A-235B-524AE6E18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2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448DD-5193-6178-7204-3BBD175FE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ADEC0-6316-7756-5F0B-667EFC9A6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84A90-354E-4D45-B01B-2CDCA6A09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AC5DD-1E95-7992-79C6-E4225D9A8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21256-FED2-E0BA-B419-D50CA0685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42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C4ECD-B0A5-E839-241D-6B9B3C8FA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78D96-7AE7-FE30-2E83-64044DAEC2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E492EC-FA28-A6E5-2B47-2EFB7CE77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F103D-978D-F86E-F8E7-2A252CCCB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7CEB2-2254-E76D-91B0-8764D5251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A9F01C-3225-5626-B24A-02363355B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70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EB22D-D5D1-91D7-89E8-D769AFE19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DEA03-5473-B5A9-C296-BF1C2C1A5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4D0BBC-851B-CB48-C437-237A0C37C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BAD935-B6A4-C626-F8A7-CACEB22E2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84C6C4-EA4C-1D4D-6D9A-B58B2831E1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9ECE0B-7E91-EF07-0A9D-F26A638E0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D15D45-3989-532B-4D7E-E106808EA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3EB496-B9BF-D8DB-4B27-1E18E0CEC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73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50C63-0F36-0263-D1B1-E617C19E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B5F1D6-474B-9947-2BBE-9B2B5A90A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B3ED9F-BA3F-4D94-2CBE-A43B6327D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20A0FB-A8FE-C405-9EA1-B928751F4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81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20C7E-E9D8-43AE-7D0B-DE42D7C2F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4D476B-E420-BD52-F710-9719EC82E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7C9243-611F-2210-3DCF-7672AA113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04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38DD9-8279-4909-4903-DEF8D1E5A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8D2CD-E762-1B1E-A1B4-DE6C6AA2E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D73E5-DD62-B938-7E34-FC90E15191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10FF26-BF28-4BD4-0A35-A79749785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183162-D983-063E-76EA-51EC496D2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47410-9C97-6F0A-79E0-AD7ED0708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14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11B25-40D0-4975-D9B4-4FBCAA591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5B27B5-EAA2-5BD1-474C-8CEA1BB900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229DD8-B112-F5DA-D9B9-436FDF7B7E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526BD-8990-6C27-4B29-ACB23C29D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458A32-0D9C-5BA0-AB8B-5F0915A4D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72222-D5D2-02AC-5EA6-1F72D0F19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705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2EF9F-4647-BBBD-37D9-382E64FA9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A7530-D292-DD78-BD76-C29F267064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12F52-53D8-7858-CC59-3ED741132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08DD7-F64A-9985-6A94-5E0A406E8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B8602-8EB6-9156-112A-B6EAC8EE9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305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EAF664-F09F-42AC-D736-CC1949E6E2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B79CBB-2AD2-DC61-BAAD-50DBD5443F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879D4-8ADF-A4F9-B6D9-CBD9D4E7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2C9C0-6390-AF93-E5FA-D2D36AB1D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6E43A-75C9-92E8-83C0-D0E64E970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5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ED920E-5993-2D6C-EE1F-24EA54478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B23D80-3247-1B51-3780-CEE3A9F73E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7F7D3-111F-29AA-6F3A-2BC8AA1A25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CEEB98-A8A7-4000-A4D7-E5FDB9EFC1A3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39284-0EEB-7D3F-332F-D327DC5F9A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4DA07-6C32-929E-6771-961E856DE5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9237C9-CCDA-438D-A26D-A7C27738F8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934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weight%20loss?page=1&amp;path=1522&amp;sort=curated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EB342-E515-3475-93F4-D3ABCAA7F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836" y="2499844"/>
            <a:ext cx="9144000" cy="2387600"/>
          </a:xfrm>
        </p:spPr>
        <p:txBody>
          <a:bodyPr>
            <a:noAutofit/>
          </a:bodyPr>
          <a:lstStyle/>
          <a:p>
            <a:pPr algn="l"/>
            <a:r>
              <a:rPr lang="en-US" sz="3200" b="1" dirty="0"/>
              <a:t>Module Name: Managing Enterprise</a:t>
            </a:r>
            <a:br>
              <a:rPr lang="en-GB" sz="3200" dirty="0"/>
            </a:br>
            <a:r>
              <a:rPr lang="en-US" sz="3200" b="1" dirty="0"/>
              <a:t>Module Code: BMSW4011</a:t>
            </a:r>
            <a:br>
              <a:rPr lang="en-GB" sz="3200" dirty="0"/>
            </a:br>
            <a:r>
              <a:rPr lang="en-US" sz="3200" b="1" dirty="0"/>
              <a:t>Assignment Name: </a:t>
            </a:r>
            <a:r>
              <a:rPr lang="en-GB" sz="3200" b="1" dirty="0"/>
              <a:t>Business Plan Presentation</a:t>
            </a:r>
            <a:br>
              <a:rPr lang="en-GB" sz="3200" dirty="0"/>
            </a:br>
            <a:r>
              <a:rPr lang="en-US" sz="3200" b="1" dirty="0"/>
              <a:t>Student Name: Sebastian Ropel</a:t>
            </a:r>
            <a:br>
              <a:rPr lang="en-GB" sz="3200" dirty="0"/>
            </a:br>
            <a:r>
              <a:rPr lang="en-US" sz="3200" b="1" dirty="0"/>
              <a:t>Student Number: 2423021</a:t>
            </a:r>
            <a:br>
              <a:rPr lang="en-GB" sz="3200" dirty="0"/>
            </a:br>
            <a:r>
              <a:rPr lang="en-US" sz="3200" b="1" dirty="0"/>
              <a:t>Lecturer: Scott James</a:t>
            </a:r>
            <a:br>
              <a:rPr lang="en-GB" sz="3200" dirty="0"/>
            </a:br>
            <a:r>
              <a:rPr lang="en-US" sz="3200" b="1" dirty="0"/>
              <a:t>Deadline: </a:t>
            </a:r>
            <a:r>
              <a:rPr lang="en-GB" sz="3200" b="1" dirty="0"/>
              <a:t>01/12/2025 </a:t>
            </a:r>
            <a:br>
              <a:rPr lang="en-GB" sz="3200" dirty="0"/>
            </a:b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9C2D3E-60BD-4252-FEA6-CEB849CFED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9128" y="4452730"/>
            <a:ext cx="9144000" cy="1655762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Al Acknowledgement</a:t>
            </a:r>
            <a:endParaRPr lang="en-GB" dirty="0"/>
          </a:p>
          <a:p>
            <a:r>
              <a:rPr lang="en-GB" b="1" dirty="0"/>
              <a:t>I confirm that I have not presented any Al generated materials as my own work. I confirm that I have copies of my drafts, notes, and other resources I used, which I may be asked to provide in evidence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268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7000">
              <a:srgbClr val="92D050"/>
            </a:gs>
            <a:gs pos="0">
              <a:srgbClr val="92D050"/>
            </a:gs>
            <a:gs pos="37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C069C-84C9-23CE-7D99-3AE4D1A065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6242" y="2676305"/>
            <a:ext cx="4279939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EF04BF-6608-78A9-EF62-A6B5CCFA36EA}"/>
              </a:ext>
            </a:extLst>
          </p:cNvPr>
          <p:cNvSpPr txBox="1"/>
          <p:nvPr/>
        </p:nvSpPr>
        <p:spPr>
          <a:xfrm>
            <a:off x="165819" y="3124954"/>
            <a:ext cx="827457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0" dirty="0">
                <a:solidFill>
                  <a:srgbClr val="49B941"/>
                </a:solidFill>
                <a:effectLst/>
                <a:latin typeface="Arial Black" panose="020B0A04020102020204" pitchFamily="34" charset="0"/>
              </a:rPr>
              <a:t>Healthy </a:t>
            </a:r>
            <a:r>
              <a:rPr lang="en-US" sz="2800" dirty="0">
                <a:solidFill>
                  <a:srgbClr val="49B941"/>
                </a:solidFill>
                <a:latin typeface="Arial Black" panose="020B0A04020102020204" pitchFamily="34" charset="0"/>
              </a:rPr>
              <a:t>Restaurant</a:t>
            </a:r>
            <a:r>
              <a:rPr lang="en-US" sz="2800" b="0" dirty="0">
                <a:solidFill>
                  <a:srgbClr val="49B941"/>
                </a:solidFill>
                <a:effectLst/>
                <a:latin typeface="Arial Black" panose="020B0A04020102020204" pitchFamily="34" charset="0"/>
              </a:rPr>
              <a:t> and Catering Service</a:t>
            </a:r>
          </a:p>
          <a:p>
            <a:pPr algn="ctr"/>
            <a:r>
              <a:rPr lang="en-US" sz="2800" b="0" dirty="0">
                <a:solidFill>
                  <a:srgbClr val="49B941"/>
                </a:solidFill>
                <a:effectLst/>
                <a:latin typeface="Arial Black" panose="020B0A04020102020204" pitchFamily="34" charset="0"/>
              </a:rPr>
              <a:t> Based in Swansea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F9A3C5-4707-B768-C584-A182EEB77352}"/>
              </a:ext>
            </a:extLst>
          </p:cNvPr>
          <p:cNvSpPr txBox="1"/>
          <p:nvPr/>
        </p:nvSpPr>
        <p:spPr>
          <a:xfrm>
            <a:off x="312920" y="4204544"/>
            <a:ext cx="76187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 Black" panose="020B0A04020102020204" pitchFamily="34" charset="0"/>
              </a:rPr>
              <a:t>Save time and stay healthy with ready-made, balanced meals designed to support your fitness and lifestyle goals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377539F-20F7-68DD-0683-7317A446C982}"/>
              </a:ext>
            </a:extLst>
          </p:cNvPr>
          <p:cNvSpPr/>
          <p:nvPr/>
        </p:nvSpPr>
        <p:spPr>
          <a:xfrm>
            <a:off x="2635573" y="795396"/>
            <a:ext cx="725063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Aesthetic Food</a:t>
            </a:r>
            <a:endParaRPr lang="en-GB" sz="66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4036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1000">
              <a:srgbClr val="FF0000"/>
            </a:gs>
            <a:gs pos="0">
              <a:srgbClr val="C00000"/>
            </a:gs>
            <a:gs pos="31000">
              <a:schemeClr val="tx1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703C26-7655-2EEA-FC10-723B2BDDA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3A474F8-8DED-5484-19DE-2E9B4DC3B594}"/>
              </a:ext>
            </a:extLst>
          </p:cNvPr>
          <p:cNvSpPr txBox="1"/>
          <p:nvPr/>
        </p:nvSpPr>
        <p:spPr>
          <a:xfrm>
            <a:off x="327016" y="2414090"/>
            <a:ext cx="5490884" cy="34894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800" b="0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The Problem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Busy lifestyles leave little time for cooking</a:t>
            </a:r>
            <a:endParaRPr lang="en-US" sz="2400" b="1" dirty="0">
              <a:solidFill>
                <a:schemeClr val="bg1"/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Lack of knowledge about healthy eating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Reliance on fast food or takeaways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Students, office workers, and fitness enthusiasts struggle to eat well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1912F5-DF3B-2510-74D2-0C3FEB406C1F}"/>
              </a:ext>
            </a:extLst>
          </p:cNvPr>
          <p:cNvSpPr txBox="1"/>
          <p:nvPr/>
        </p:nvSpPr>
        <p:spPr>
          <a:xfrm>
            <a:off x="6374099" y="2414090"/>
            <a:ext cx="5490884" cy="34894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800" b="1" dirty="0">
                <a:solidFill>
                  <a:schemeClr val="bg1"/>
                </a:solidFill>
                <a:latin typeface="Arial Black" panose="020B0A04020102020204" pitchFamily="34" charset="0"/>
              </a:rPr>
              <a:t>Our</a:t>
            </a:r>
            <a:r>
              <a:rPr lang="en-US" sz="2800" b="1" dirty="0">
                <a:solidFill>
                  <a:schemeClr val="bg1"/>
                </a:solidFill>
                <a:effectLst/>
                <a:latin typeface="Arial Black" panose="020B0A04020102020204" pitchFamily="34" charset="0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Arial Black" panose="020B0A04020102020204" pitchFamily="34" charset="0"/>
              </a:rPr>
              <a:t>Solution</a:t>
            </a:r>
            <a:endParaRPr lang="en-US" sz="2800" b="1" dirty="0">
              <a:solidFill>
                <a:schemeClr val="bg1"/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Fresh, healthy meals ready to eat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Catering service for convenience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Premium subscription with </a:t>
            </a:r>
            <a:r>
              <a:rPr lang="en-US" sz="2400" b="1" dirty="0" err="1">
                <a:solidFill>
                  <a:schemeClr val="bg1"/>
                </a:solidFill>
              </a:rPr>
              <a:t>personalised</a:t>
            </a:r>
            <a:r>
              <a:rPr lang="en-US" sz="2400" b="1" dirty="0">
                <a:solidFill>
                  <a:schemeClr val="bg1"/>
                </a:solidFill>
              </a:rPr>
              <a:t> training plans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Affordable, time-saving solution for a healthy lifestyle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F6161BD-593C-616C-C161-AE735C1D9474}"/>
              </a:ext>
            </a:extLst>
          </p:cNvPr>
          <p:cNvSpPr/>
          <p:nvPr/>
        </p:nvSpPr>
        <p:spPr>
          <a:xfrm>
            <a:off x="327016" y="984025"/>
            <a:ext cx="1153796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  <a:ea typeface="+mj-ea"/>
                <a:cs typeface="+mj-cs"/>
              </a:rPr>
              <a:t>THE PROBLEM &amp; OUR SOLUTION</a:t>
            </a:r>
            <a:endParaRPr lang="en-GB" sz="48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17A8B6D-6640-4C61-DCC9-1227E1CFFE43}"/>
              </a:ext>
            </a:extLst>
          </p:cNvPr>
          <p:cNvSpPr txBox="1"/>
          <p:nvPr/>
        </p:nvSpPr>
        <p:spPr>
          <a:xfrm>
            <a:off x="127417" y="6317896"/>
            <a:ext cx="25558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Mintel (2023)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978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95B9-C907-A605-3D1E-57EA4D4D9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86" y="3512610"/>
            <a:ext cx="6074044" cy="25494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dirty="0"/>
              <a:t>Healthy Restaurant &amp; Takeaway</a:t>
            </a:r>
          </a:p>
          <a:p>
            <a:pPr marL="0" indent="0" algn="ctr">
              <a:buNone/>
            </a:pPr>
            <a:r>
              <a:rPr lang="en-US" b="1" dirty="0"/>
              <a:t> Fresh meals available daily for  dine-in or grab-and-go</a:t>
            </a:r>
            <a:endParaRPr lang="en-GB" b="1" dirty="0"/>
          </a:p>
        </p:txBody>
      </p:sp>
      <p:pic>
        <p:nvPicPr>
          <p:cNvPr id="4" name="Content Placeholder 21" descr="A plate of food with a fork and knife&#10;&#10;AI-generated content may be incorrect.">
            <a:extLst>
              <a:ext uri="{FF2B5EF4-FFF2-40B4-BE49-F238E27FC236}">
                <a16:creationId xmlns:a16="http://schemas.microsoft.com/office/drawing/2014/main" id="{BE3F987A-9C51-7ABA-3141-59134E951D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65" r="-1" b="20939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0F5188E-522C-1C5C-BDF9-205906DC4178}"/>
              </a:ext>
            </a:extLst>
          </p:cNvPr>
          <p:cNvSpPr/>
          <p:nvPr/>
        </p:nvSpPr>
        <p:spPr>
          <a:xfrm>
            <a:off x="191824" y="795934"/>
            <a:ext cx="7113722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7200" b="1" cap="none" spc="50" dirty="0">
                <a:ln w="0">
                  <a:solidFill>
                    <a:schemeClr val="bg2"/>
                  </a:solidFill>
                </a:ln>
                <a:solidFill>
                  <a:sysClr val="windowText" lastClr="000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PRODUCT </a:t>
            </a:r>
          </a:p>
          <a:p>
            <a:r>
              <a:rPr lang="en-US" sz="7200" b="1" cap="none" spc="50" dirty="0">
                <a:ln w="0">
                  <a:solidFill>
                    <a:schemeClr val="bg2"/>
                  </a:solidFill>
                </a:ln>
                <a:solidFill>
                  <a:sysClr val="windowText" lastClr="000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&amp; SEVICES</a:t>
            </a:r>
            <a:endParaRPr lang="en-GB" sz="7200" b="1" cap="none" spc="50" dirty="0">
              <a:ln w="0">
                <a:solidFill>
                  <a:schemeClr val="bg2"/>
                </a:solidFill>
              </a:ln>
              <a:solidFill>
                <a:sysClr val="windowText" lastClr="0000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9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tray of food on a table&#10;&#10;AI-generated content may be incorrect.">
            <a:extLst>
              <a:ext uri="{FF2B5EF4-FFF2-40B4-BE49-F238E27FC236}">
                <a16:creationId xmlns:a16="http://schemas.microsoft.com/office/drawing/2014/main" id="{A3E98165-1FF8-88DA-1D02-6377F82E95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91" b="221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FD22AE1-058F-C9F4-0E74-25AFE5992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 b="1" cap="none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PRODUCT </a:t>
            </a:r>
            <a:br>
              <a:rPr lang="en-US" sz="11500" b="1" cap="none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</a:br>
            <a:r>
              <a:rPr lang="en-US" sz="11500" b="1" cap="none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&amp; SEVICES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1204A-45C8-AEE0-36AC-781D76417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Meal Prep &amp; Catering: Ready-to-eat meals for home, office, or events</a:t>
            </a:r>
          </a:p>
        </p:txBody>
      </p:sp>
    </p:spTree>
    <p:extLst>
      <p:ext uri="{BB962C8B-B14F-4D97-AF65-F5344CB8AC3E}">
        <p14:creationId xmlns:p14="http://schemas.microsoft.com/office/powerpoint/2010/main" val="1616892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Weight Loss Images | Free HD Backgrounds, PNG, PSD Mockups &amp; Illustrations  - rawpixel">
            <a:extLst>
              <a:ext uri="{FF2B5EF4-FFF2-40B4-BE49-F238E27FC236}">
                <a16:creationId xmlns:a16="http://schemas.microsoft.com/office/drawing/2014/main" id="{02AB6A88-B9A3-956E-33D0-41ECCF2BD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-3047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84569624-F5A5-D380-18B5-FED65946653A}"/>
              </a:ext>
            </a:extLst>
          </p:cNvPr>
          <p:cNvSpPr txBox="1">
            <a:spLocks/>
          </p:cNvSpPr>
          <p:nvPr/>
        </p:nvSpPr>
        <p:spPr>
          <a:xfrm>
            <a:off x="5673766" y="223235"/>
            <a:ext cx="7066978" cy="37427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80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PRODUCT </a:t>
            </a:r>
            <a:br>
              <a:rPr lang="en-US" sz="80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</a:br>
            <a:r>
              <a:rPr lang="en-US" sz="80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&amp; SEVICES</a:t>
            </a: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E7FC0247-C877-FED1-7109-1E655E7A3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3766" y="3318366"/>
            <a:ext cx="6475863" cy="39174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b="1" dirty="0"/>
              <a:t>Premium Subscription</a:t>
            </a:r>
          </a:p>
          <a:p>
            <a:pPr marL="0" indent="0" algn="ctr">
              <a:buNone/>
            </a:pPr>
            <a:r>
              <a:rPr lang="en-US" sz="3200" b="1" dirty="0"/>
              <a:t> Packages: Monthly meal plans with </a:t>
            </a:r>
            <a:r>
              <a:rPr lang="en-US" sz="3200" b="1" dirty="0" err="1"/>
              <a:t>personalised</a:t>
            </a:r>
            <a:r>
              <a:rPr lang="en-US" sz="3200" b="1" dirty="0"/>
              <a:t> training programs for fitness and weight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057176-68AA-8BBE-29B9-EAFDB2356B30}"/>
              </a:ext>
            </a:extLst>
          </p:cNvPr>
          <p:cNvSpPr txBox="1"/>
          <p:nvPr/>
        </p:nvSpPr>
        <p:spPr>
          <a:xfrm>
            <a:off x="10213066" y="6457890"/>
            <a:ext cx="248531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 err="1"/>
              <a:t>Rawpixel</a:t>
            </a:r>
            <a:r>
              <a:rPr lang="en-US" sz="2000" b="1" dirty="0"/>
              <a:t> (2025) </a:t>
            </a:r>
            <a:endParaRPr lang="en-GB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C27713-AB00-BE1F-5C28-E6914ACAFC3E}"/>
              </a:ext>
            </a:extLst>
          </p:cNvPr>
          <p:cNvSpPr txBox="1"/>
          <p:nvPr/>
        </p:nvSpPr>
        <p:spPr>
          <a:xfrm>
            <a:off x="7790135" y="5699599"/>
            <a:ext cx="2834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Scarborough (2019)</a:t>
            </a:r>
          </a:p>
        </p:txBody>
      </p:sp>
    </p:spTree>
    <p:extLst>
      <p:ext uri="{BB962C8B-B14F-4D97-AF65-F5344CB8AC3E}">
        <p14:creationId xmlns:p14="http://schemas.microsoft.com/office/powerpoint/2010/main" val="319575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33FD0F-EC32-335C-24A9-8EA8E19019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55633" y="749650"/>
            <a:ext cx="5518650" cy="157830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6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PRODUCT </a:t>
            </a:r>
            <a:br>
              <a:rPr lang="en-US" sz="66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</a:br>
            <a:r>
              <a:rPr lang="en-US" sz="6600" b="1" spc="50" dirty="0">
                <a:ln w="22225">
                  <a:solidFill>
                    <a:schemeClr val="tx1"/>
                  </a:solidFill>
                  <a:miter lim="800000"/>
                </a:ln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&amp; SEVICES</a:t>
            </a:r>
          </a:p>
        </p:txBody>
      </p:sp>
      <p:pic>
        <p:nvPicPr>
          <p:cNvPr id="18" name="Content Placeholder 17" descr="A plate of food with a label on it&#10;&#10;AI-generated content may be incorrect.">
            <a:extLst>
              <a:ext uri="{FF2B5EF4-FFF2-40B4-BE49-F238E27FC236}">
                <a16:creationId xmlns:a16="http://schemas.microsoft.com/office/drawing/2014/main" id="{4A7453DF-EC30-8D4D-F756-FE1F1BA941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9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8C2FC4AC-51FF-6BA9-0A9A-D7CC24B74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0499" y="2863798"/>
            <a:ext cx="5818452" cy="333248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b="1" dirty="0"/>
              <a:t>Customizable Options</a:t>
            </a:r>
          </a:p>
          <a:p>
            <a:pPr marL="0" indent="0" algn="ctr">
              <a:buNone/>
            </a:pPr>
            <a:r>
              <a:rPr lang="en-US" sz="3200" b="1" dirty="0"/>
              <a:t> Customers can choose meals based on dietary needs or fitness goals</a:t>
            </a:r>
          </a:p>
        </p:txBody>
      </p:sp>
    </p:spTree>
    <p:extLst>
      <p:ext uri="{BB962C8B-B14F-4D97-AF65-F5344CB8AC3E}">
        <p14:creationId xmlns:p14="http://schemas.microsoft.com/office/powerpoint/2010/main" val="17284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12000">
              <a:schemeClr val="accent4">
                <a:lumMod val="75000"/>
              </a:schemeClr>
            </a:gs>
            <a:gs pos="0">
              <a:schemeClr val="accent1">
                <a:lumMod val="40000"/>
                <a:lumOff val="60000"/>
              </a:schemeClr>
            </a:gs>
            <a:gs pos="0">
              <a:schemeClr val="accent4">
                <a:lumMod val="60000"/>
                <a:lumOff val="40000"/>
              </a:schemeClr>
            </a:gs>
            <a:gs pos="35000">
              <a:schemeClr val="tx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logo for a food company&#10;&#10;AI-generated content may be incorrect.">
            <a:extLst>
              <a:ext uri="{FF2B5EF4-FFF2-40B4-BE49-F238E27FC236}">
                <a16:creationId xmlns:a16="http://schemas.microsoft.com/office/drawing/2014/main" id="{8EDDB495-A2FD-D2B8-FFED-5AF1D66C1F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061" y="2506662"/>
            <a:ext cx="4279939" cy="4351338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8916445-0A0F-89B6-1C00-5A61E05E01BC}"/>
              </a:ext>
            </a:extLst>
          </p:cNvPr>
          <p:cNvSpPr/>
          <p:nvPr/>
        </p:nvSpPr>
        <p:spPr>
          <a:xfrm>
            <a:off x="941416" y="681037"/>
            <a:ext cx="1030916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MISSION, AIM &amp; OBJECTIVES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0F96938-4E06-B76C-1591-17D76D6C7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54" y="4133538"/>
            <a:ext cx="8304551" cy="1382843"/>
          </a:xfrm>
          <a:noFill/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Mission</a:t>
            </a:r>
            <a:br>
              <a:rPr lang="en-US" sz="4000" dirty="0">
                <a:solidFill>
                  <a:schemeClr val="bg1"/>
                </a:solidFill>
              </a:rPr>
            </a:br>
            <a:br>
              <a:rPr lang="en-US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Our mission is to help people with busy lifestyles improve their health and fitness through convenient nutrition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EE41DB-0A59-E3BC-FD38-AFDE1DB3BCE2}"/>
              </a:ext>
            </a:extLst>
          </p:cNvPr>
          <p:cNvSpPr txBox="1"/>
          <p:nvPr/>
        </p:nvSpPr>
        <p:spPr>
          <a:xfrm>
            <a:off x="374754" y="6328560"/>
            <a:ext cx="33840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Barringer &amp; Ireland (2022)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9287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12000">
              <a:srgbClr val="FFC000"/>
            </a:gs>
            <a:gs pos="0">
              <a:schemeClr val="accent1">
                <a:lumMod val="40000"/>
                <a:lumOff val="60000"/>
              </a:schemeClr>
            </a:gs>
            <a:gs pos="0">
              <a:srgbClr val="FFC000"/>
            </a:gs>
            <a:gs pos="35000">
              <a:schemeClr val="tx1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264B45-26FE-D887-7B16-2F184CE8B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logo for a food company&#10;&#10;AI-generated content may be incorrect.">
            <a:extLst>
              <a:ext uri="{FF2B5EF4-FFF2-40B4-BE49-F238E27FC236}">
                <a16:creationId xmlns:a16="http://schemas.microsoft.com/office/drawing/2014/main" id="{39BFB6DF-C0F1-857A-8EBF-8792AC788F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061" y="2506662"/>
            <a:ext cx="4279939" cy="4351338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8A0C2C2-8609-1EF7-6727-947D03C1F126}"/>
              </a:ext>
            </a:extLst>
          </p:cNvPr>
          <p:cNvSpPr/>
          <p:nvPr/>
        </p:nvSpPr>
        <p:spPr>
          <a:xfrm>
            <a:off x="941416" y="681037"/>
            <a:ext cx="1030916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MISSION, AIM &amp; OBJECTIVES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D391B1D-7144-68E8-6F2C-1CD540356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3" y="3936712"/>
            <a:ext cx="9278912" cy="1847537"/>
          </a:xfrm>
          <a:noFill/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Aim</a:t>
            </a:r>
            <a:br>
              <a:rPr lang="en-US" sz="4000" dirty="0">
                <a:solidFill>
                  <a:schemeClr val="bg1"/>
                </a:solidFill>
              </a:rPr>
            </a:br>
            <a:br>
              <a:rPr lang="en-US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Our aim is to become one of Swansea’s leading healthy food businesses</a:t>
            </a:r>
          </a:p>
        </p:txBody>
      </p:sp>
    </p:spTree>
    <p:extLst>
      <p:ext uri="{BB962C8B-B14F-4D97-AF65-F5344CB8AC3E}">
        <p14:creationId xmlns:p14="http://schemas.microsoft.com/office/powerpoint/2010/main" val="563774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</a:schemeClr>
            </a:gs>
            <a:gs pos="12000">
              <a:schemeClr val="bg1">
                <a:lumMod val="65000"/>
              </a:schemeClr>
            </a:gs>
            <a:gs pos="0">
              <a:schemeClr val="accent1">
                <a:lumMod val="40000"/>
                <a:lumOff val="60000"/>
              </a:schemeClr>
            </a:gs>
            <a:gs pos="0">
              <a:schemeClr val="bg1">
                <a:lumMod val="50000"/>
              </a:schemeClr>
            </a:gs>
            <a:gs pos="35000">
              <a:schemeClr val="tx1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B2346B-DBEE-2C90-B701-CCFA1B94E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logo for a food company&#10;&#10;AI-generated content may be incorrect.">
            <a:extLst>
              <a:ext uri="{FF2B5EF4-FFF2-40B4-BE49-F238E27FC236}">
                <a16:creationId xmlns:a16="http://schemas.microsoft.com/office/drawing/2014/main" id="{EF802487-8EF1-6C72-20F4-8731B67F8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061" y="2506662"/>
            <a:ext cx="4279939" cy="4351338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F14B86B-D415-3A5A-52D6-4F8493F42583}"/>
              </a:ext>
            </a:extLst>
          </p:cNvPr>
          <p:cNvSpPr/>
          <p:nvPr/>
        </p:nvSpPr>
        <p:spPr>
          <a:xfrm>
            <a:off x="941416" y="681037"/>
            <a:ext cx="1030916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MISSION, AIM &amp; OBJECTIVES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90F6639-A133-7ED6-6B3F-281AD8E12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82" y="4056633"/>
            <a:ext cx="9278912" cy="1847537"/>
          </a:xfrm>
          <a:noFill/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OBJECTIVES</a:t>
            </a:r>
            <a:br>
              <a:rPr lang="en-US" sz="4000" dirty="0">
                <a:solidFill>
                  <a:schemeClr val="bg1"/>
                </a:solidFill>
              </a:rPr>
            </a:br>
            <a:br>
              <a:rPr lang="en-US" sz="40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Our key objectives are to open by June 2026, serve at least 550 meals per week, and retain at least 70% of customers in the first year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C495FD-316B-0CDE-1D6B-3C36585FD416}"/>
              </a:ext>
            </a:extLst>
          </p:cNvPr>
          <p:cNvSpPr txBox="1"/>
          <p:nvPr/>
        </p:nvSpPr>
        <p:spPr>
          <a:xfrm>
            <a:off x="9578715" y="6409545"/>
            <a:ext cx="28885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(Hisrich et al., 2017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23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oked food with ingredients on a table">
            <a:extLst>
              <a:ext uri="{FF2B5EF4-FFF2-40B4-BE49-F238E27FC236}">
                <a16:creationId xmlns:a16="http://schemas.microsoft.com/office/drawing/2014/main" id="{54EF7398-5A19-BF08-FF3E-D0044ABF24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08" r="17473" b="2"/>
          <a:stretch>
            <a:fillRect/>
          </a:stretch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D1BB5-A5B2-30FB-0F73-A17DA0221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538" y="3009952"/>
            <a:ext cx="6140449" cy="2682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3200" b="1" dirty="0">
                <a:solidFill>
                  <a:schemeClr val="bg1">
                    <a:alpha val="80000"/>
                  </a:schemeClr>
                </a:solidFill>
              </a:rPr>
              <a:t>OUR UNIQUE SELLING POINT IS THAT WE COMBINE HEALTHY MEALS WITH TRAINING PLANS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292E95-F040-D855-145D-8E043859D0CA}"/>
              </a:ext>
            </a:extLst>
          </p:cNvPr>
          <p:cNvSpPr/>
          <p:nvPr/>
        </p:nvSpPr>
        <p:spPr>
          <a:xfrm>
            <a:off x="5109007" y="627813"/>
            <a:ext cx="648566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  <a:ea typeface="+mj-ea"/>
                <a:cs typeface="+mj-cs"/>
              </a:rPr>
              <a:t>UNIQUE SELLING PROPOSITION (USP)</a:t>
            </a:r>
            <a:endParaRPr lang="en-GB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64ACBD-AA23-C090-840E-3BE76EA6BC59}"/>
              </a:ext>
            </a:extLst>
          </p:cNvPr>
          <p:cNvSpPr txBox="1"/>
          <p:nvPr/>
        </p:nvSpPr>
        <p:spPr>
          <a:xfrm>
            <a:off x="10156189" y="6488668"/>
            <a:ext cx="24033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Kotler et al. (2021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33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D6F50F1-5FED-2E2F-99A7-E90074E44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800" y="1966293"/>
            <a:ext cx="11130398" cy="445216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66A1555B-9E50-8993-152E-6852F646DD01}"/>
              </a:ext>
            </a:extLst>
          </p:cNvPr>
          <p:cNvSpPr/>
          <p:nvPr/>
        </p:nvSpPr>
        <p:spPr>
          <a:xfrm>
            <a:off x="204609" y="439547"/>
            <a:ext cx="117827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HUMAN RESOURCES &amp; OWNERSHIP STRUCTURE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70C8D8-9356-33AD-B637-BDFE7E6E9D60}"/>
              </a:ext>
            </a:extLst>
          </p:cNvPr>
          <p:cNvSpPr txBox="1"/>
          <p:nvPr/>
        </p:nvSpPr>
        <p:spPr>
          <a:xfrm>
            <a:off x="0" y="6488668"/>
            <a:ext cx="25300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(Alvarez, 2018)</a:t>
            </a:r>
          </a:p>
        </p:txBody>
      </p:sp>
    </p:spTree>
    <p:extLst>
      <p:ext uri="{BB962C8B-B14F-4D97-AF65-F5344CB8AC3E}">
        <p14:creationId xmlns:p14="http://schemas.microsoft.com/office/powerpoint/2010/main" val="2669543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map of a city&#10;&#10;AI-generated content may be incorrect.">
            <a:extLst>
              <a:ext uri="{FF2B5EF4-FFF2-40B4-BE49-F238E27FC236}">
                <a16:creationId xmlns:a16="http://schemas.microsoft.com/office/drawing/2014/main" id="{51BA1D30-2579-9193-A848-8E1EBF91B61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E3DF6F0-EB7E-0DDE-7AE4-45D54A996C4B}"/>
              </a:ext>
            </a:extLst>
          </p:cNvPr>
          <p:cNvSpPr/>
          <p:nvPr/>
        </p:nvSpPr>
        <p:spPr>
          <a:xfrm>
            <a:off x="281862" y="243590"/>
            <a:ext cx="560275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cap="none" spc="50" dirty="0">
                <a:ln w="0"/>
                <a:solidFill>
                  <a:schemeClr val="bg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LOCATION</a:t>
            </a:r>
            <a:endParaRPr lang="en-GB" sz="8800" b="1" cap="none" spc="50" dirty="0">
              <a:ln w="0"/>
              <a:solidFill>
                <a:schemeClr val="bg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EF8903-3CBF-89D0-1950-62F2DA8B834D}"/>
              </a:ext>
            </a:extLst>
          </p:cNvPr>
          <p:cNvSpPr txBox="1"/>
          <p:nvPr/>
        </p:nvSpPr>
        <p:spPr>
          <a:xfrm>
            <a:off x="112426" y="6429744"/>
            <a:ext cx="2660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(Johnson et al., 2020)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099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D71509-47E4-8A9A-9A85-26800CB68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898" y="2924220"/>
            <a:ext cx="11164824" cy="295867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CAE5294-85FC-4B26-9EF1-4580FE7E14C9}"/>
              </a:ext>
            </a:extLst>
          </p:cNvPr>
          <p:cNvSpPr/>
          <p:nvPr/>
        </p:nvSpPr>
        <p:spPr>
          <a:xfrm>
            <a:off x="653604" y="440286"/>
            <a:ext cx="4277133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FINANCIAL </a:t>
            </a:r>
          </a:p>
          <a:p>
            <a:pPr algn="ctr"/>
            <a:r>
              <a:rPr lang="en-GB" sz="6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OVERVIEW </a:t>
            </a:r>
          </a:p>
        </p:txBody>
      </p:sp>
    </p:spTree>
    <p:extLst>
      <p:ext uri="{BB962C8B-B14F-4D97-AF65-F5344CB8AC3E}">
        <p14:creationId xmlns:p14="http://schemas.microsoft.com/office/powerpoint/2010/main" val="11620442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79468E-E2C1-0A96-0ADF-A68DFBB1AC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7369" y="1480373"/>
            <a:ext cx="11797259" cy="443689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0337CD-9C23-6BC3-AA13-B9F26EFC7A1D}"/>
              </a:ext>
            </a:extLst>
          </p:cNvPr>
          <p:cNvSpPr/>
          <p:nvPr/>
        </p:nvSpPr>
        <p:spPr>
          <a:xfrm>
            <a:off x="2415248" y="329066"/>
            <a:ext cx="7361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FINANCIAL OVERVIEW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745162-4529-1696-A66C-2818F4B634EE}"/>
              </a:ext>
            </a:extLst>
          </p:cNvPr>
          <p:cNvSpPr txBox="1"/>
          <p:nvPr/>
        </p:nvSpPr>
        <p:spPr>
          <a:xfrm>
            <a:off x="2498" y="634426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McKeever (2020) </a:t>
            </a:r>
          </a:p>
        </p:txBody>
      </p:sp>
    </p:spTree>
    <p:extLst>
      <p:ext uri="{BB962C8B-B14F-4D97-AF65-F5344CB8AC3E}">
        <p14:creationId xmlns:p14="http://schemas.microsoft.com/office/powerpoint/2010/main" val="3947171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A38C11-085D-9767-96FB-5ABAA73DB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02970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B4E4D9B6-2EF0-1F26-1CB4-E920334AFCB9}"/>
              </a:ext>
            </a:extLst>
          </p:cNvPr>
          <p:cNvSpPr/>
          <p:nvPr/>
        </p:nvSpPr>
        <p:spPr>
          <a:xfrm>
            <a:off x="4724727" y="625296"/>
            <a:ext cx="274254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SWOT</a:t>
            </a:r>
            <a:endParaRPr lang="en-GB" sz="72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52A289-FDD3-423C-0046-4775C7ADBAD4}"/>
              </a:ext>
            </a:extLst>
          </p:cNvPr>
          <p:cNvSpPr txBox="1"/>
          <p:nvPr/>
        </p:nvSpPr>
        <p:spPr>
          <a:xfrm>
            <a:off x="108679" y="633388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JOHNSON ET AL. (2020)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09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122655-D54B-4EA9-94DD-BDDA7E71E4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EBC12CE-4AE9-471C-8231-38CD23A1F0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7ADEB2-60B2-44AB-82D4-47A3CE7B0A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55B906-EC71-468F-B588-44A3B68556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1FDB45-0F57-456D-AFB7-098071F202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93FA4C-9177-470D-A1E0-6E8D05315B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189207-4D44-409D-AE5B-AC78CEC83B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5C63E1-730C-4655-960E-923069B78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208870-0A9D-4BDF-9921-53A298078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A82181-6DAB-4A32-B459-4DEAF9A856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1AFCD7-636B-4CC4-986F-F7BD0FBB9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3976DB-AE09-424D-AB7F-95B1E10BD8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C0FE484-205C-8DBE-9593-E6C2A137E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000" b="1" cap="none" spc="50" dirty="0">
                <a:ln w="0"/>
                <a:solidFill>
                  <a:srgbClr val="FFFFFF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  <a:ea typeface="+mj-ea"/>
                <a:cs typeface="+mj-cs"/>
              </a:rPr>
              <a:t>12-MONTH MARKETING STRATEGY 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9897EE1E-06D4-287C-9672-B1B90CED6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329808"/>
            <a:ext cx="4567372" cy="65180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C00000"/>
                </a:solidFill>
                <a:latin typeface="Arial Black" panose="020B0A04020102020204" pitchFamily="34" charset="0"/>
              </a:rPr>
              <a:t>Months 1–3: Build Local Awareness</a:t>
            </a:r>
          </a:p>
          <a:p>
            <a:pPr marL="0" indent="0">
              <a:buNone/>
            </a:pPr>
            <a:endParaRPr lang="en-US" sz="1600" b="1" dirty="0"/>
          </a:p>
          <a:p>
            <a:r>
              <a:rPr lang="en-GB" sz="1800" b="1" dirty="0"/>
              <a:t>POST CONSISTENTLY ON EXISTING SOCIAL MEDIA 3-4 TIMES PER WEEK </a:t>
            </a:r>
          </a:p>
          <a:p>
            <a:endParaRPr lang="en-GB" sz="1800" b="1" dirty="0"/>
          </a:p>
          <a:p>
            <a:r>
              <a:rPr lang="en-GB" sz="1800" b="1" dirty="0"/>
              <a:t>USE SWANSEA LOCATION TAGS AND HASHTAGS</a:t>
            </a:r>
          </a:p>
          <a:p>
            <a:endParaRPr lang="en-GB" sz="1800" b="1" dirty="0"/>
          </a:p>
          <a:p>
            <a:r>
              <a:rPr lang="en-GB" sz="1800" b="1" dirty="0"/>
              <a:t>COLLABORATE WITH LOCAL GYMS AND FITNESS INFLUENCERS</a:t>
            </a:r>
          </a:p>
          <a:p>
            <a:endParaRPr lang="en-GB" sz="1800" b="1" dirty="0"/>
          </a:p>
          <a:p>
            <a:r>
              <a:rPr lang="en-GB" sz="1800" b="1" dirty="0"/>
              <a:t>DISTRIBUTE FLYERS WITH QR CODES LINKING TO SOCIAL MEDIA</a:t>
            </a:r>
          </a:p>
          <a:p>
            <a:endParaRPr lang="en-GB" sz="1800" b="1" dirty="0"/>
          </a:p>
          <a:p>
            <a:pPr algn="ctr">
              <a:buNone/>
            </a:pPr>
            <a:r>
              <a:rPr lang="en-GB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MESSAGE</a:t>
            </a:r>
          </a:p>
          <a:p>
            <a:pPr algn="ctr">
              <a:buNone/>
            </a:pPr>
            <a:r>
              <a:rPr lang="en-GB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HEALTHY FOOD FOR BUSY LIFESTYLES</a:t>
            </a:r>
          </a:p>
          <a:p>
            <a:pPr marL="0" indent="0">
              <a:buNone/>
            </a:pPr>
            <a:endParaRPr lang="en-US" sz="1600" b="1" dirty="0"/>
          </a:p>
        </p:txBody>
      </p:sp>
      <p:pic>
        <p:nvPicPr>
          <p:cNvPr id="7" name="Picture 6" descr="A collage of food in a square box&#10;&#10;AI-generated content may be incorrect.">
            <a:extLst>
              <a:ext uri="{FF2B5EF4-FFF2-40B4-BE49-F238E27FC236}">
                <a16:creationId xmlns:a16="http://schemas.microsoft.com/office/drawing/2014/main" id="{F371AB01-6C87-58E7-8AAA-64ED51B466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198" y="229458"/>
            <a:ext cx="3427987" cy="62045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3AF2AA-2134-8CC7-4EA7-FBD6FFEC4E41}"/>
              </a:ext>
            </a:extLst>
          </p:cNvPr>
          <p:cNvSpPr txBox="1"/>
          <p:nvPr/>
        </p:nvSpPr>
        <p:spPr>
          <a:xfrm>
            <a:off x="4309078" y="5057409"/>
            <a:ext cx="20124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Statista (2024)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2408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70E611-4BE9-B21E-DAD3-508AF719B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495A2FC-E41D-7E4F-7C96-D7312C06A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9547" y="0"/>
            <a:ext cx="8364511" cy="14954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12-MONTH MARKETING STRATEGY 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67997E2F-FC4C-FD9C-B4CC-4D85D3E84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7989"/>
            <a:ext cx="7196391" cy="450813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rgbClr val="C00000"/>
                </a:solidFill>
                <a:latin typeface="Arial Black" panose="020B0A04020102020204" pitchFamily="34" charset="0"/>
              </a:rPr>
              <a:t>Months 4–6: Customer Growth</a:t>
            </a:r>
          </a:p>
          <a:p>
            <a:pPr marL="0" indent="0">
              <a:buNone/>
            </a:pPr>
            <a:endParaRPr lang="en-US" sz="1100" b="1" dirty="0">
              <a:latin typeface="Arial Black" panose="020B0A04020102020204" pitchFamily="34" charset="0"/>
            </a:endParaRPr>
          </a:p>
          <a:p>
            <a:r>
              <a:rPr lang="en-US" sz="1800" b="1" dirty="0"/>
              <a:t>PROMOTE SPECIAL LAUNCH OFFERS ON SOCIAL MEDIA</a:t>
            </a:r>
          </a:p>
          <a:p>
            <a:endParaRPr lang="en-US" sz="1800" b="1" dirty="0"/>
          </a:p>
          <a:p>
            <a:r>
              <a:rPr lang="en-US" sz="1800" b="1" dirty="0"/>
              <a:t>STUDENT DISCOUNTS AND LUNCH DEALS FOR OFFICE WORKERS</a:t>
            </a:r>
          </a:p>
          <a:p>
            <a:endParaRPr lang="en-US" sz="1800" b="1" dirty="0"/>
          </a:p>
          <a:p>
            <a:r>
              <a:rPr lang="en-US" sz="1800" b="1" dirty="0"/>
              <a:t>ENCOURAGE CUSTOMERS TO TAG US IN THEIR POSTS AND REPOST CUSTOMER STORIES AND REVIEWS</a:t>
            </a:r>
          </a:p>
          <a:p>
            <a:endParaRPr lang="en-US" sz="1800" b="1" dirty="0"/>
          </a:p>
          <a:p>
            <a:r>
              <a:rPr lang="en-US" sz="1800" b="1" dirty="0"/>
              <a:t>RUN SMALL PAID ADS ON INSTAGRAM &amp; FACEBOOK</a:t>
            </a:r>
          </a:p>
          <a:p>
            <a:endParaRPr lang="en-US" sz="1800" b="1" dirty="0"/>
          </a:p>
          <a:p>
            <a:r>
              <a:rPr lang="en-US" sz="1800" b="1" dirty="0"/>
              <a:t>OFFER FREE SAMPLES AT GYMS, OFFICES, AND UNIVERSITIES</a:t>
            </a:r>
          </a:p>
          <a:p>
            <a:endParaRPr lang="en-GB" sz="1800" b="1" dirty="0"/>
          </a:p>
          <a:p>
            <a:pPr algn="ctr">
              <a:buNone/>
            </a:pPr>
            <a:r>
              <a:rPr lang="en-GB" sz="2000" b="1" dirty="0">
                <a:solidFill>
                  <a:srgbClr val="C00000"/>
                </a:solidFill>
                <a:latin typeface="Arial Black" panose="020B0A04020102020204" pitchFamily="34" charset="0"/>
              </a:rPr>
              <a:t>MESSAGE</a:t>
            </a:r>
          </a:p>
          <a:p>
            <a:pPr algn="ctr">
              <a:buNone/>
            </a:pPr>
            <a:r>
              <a:rPr lang="en-US" sz="2000" dirty="0">
                <a:solidFill>
                  <a:srgbClr val="C00000"/>
                </a:solidFill>
                <a:latin typeface="Arial Black" panose="020B0A04020102020204" pitchFamily="34" charset="0"/>
              </a:rPr>
              <a:t>Fresh, convenient, healthy meals</a:t>
            </a:r>
            <a:endParaRPr lang="en-US" sz="2000" b="1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11" name="Picture 10" descr="A screenshot of a food delivery service&#10;&#10;AI-generated content may be incorrect.">
            <a:extLst>
              <a:ext uri="{FF2B5EF4-FFF2-40B4-BE49-F238E27FC236}">
                <a16:creationId xmlns:a16="http://schemas.microsoft.com/office/drawing/2014/main" id="{E2AE228C-813E-8A12-9C4E-FC4ACB9674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817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282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F839F0-4C4F-C347-E9FA-2F0FC4215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DE8714-5F28-7E65-E8D7-B51C87F6D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897" y="4504571"/>
            <a:ext cx="5575738" cy="23728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12-MONTH MARKETING STRATEGY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1E6B173E-219F-0BBF-9383-AB8B4E207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6207" y="-19449"/>
            <a:ext cx="4775793" cy="68968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00000"/>
                </a:solidFill>
                <a:latin typeface="Arial Black" panose="020B0A04020102020204" pitchFamily="34" charset="0"/>
              </a:rPr>
              <a:t>Months 7–9: Grow Loyalty &amp; Subscriptions</a:t>
            </a:r>
          </a:p>
          <a:p>
            <a:r>
              <a:rPr lang="en-US" sz="1800" b="1" dirty="0"/>
              <a:t>PROMOTE LOYALTY CARDS ON SOCIAL MEDIA AND IN-STORE</a:t>
            </a:r>
          </a:p>
          <a:p>
            <a:endParaRPr lang="en-US" sz="1800" b="1" dirty="0"/>
          </a:p>
          <a:p>
            <a:r>
              <a:rPr lang="en-US" sz="1800" b="1" dirty="0"/>
              <a:t>SHARE BEFORE-AND-AFTER RESULTS FROM CLIENTS (WITH PERMISSION</a:t>
            </a:r>
          </a:p>
          <a:p>
            <a:endParaRPr lang="en-US" sz="1800" b="1" dirty="0"/>
          </a:p>
          <a:p>
            <a:r>
              <a:rPr lang="en-US" sz="1800" b="1" dirty="0"/>
              <a:t>EDUCATE FOLLOWERS ON BENEFITS OF MEAL PREP AND TRAINING PLANS</a:t>
            </a:r>
          </a:p>
          <a:p>
            <a:endParaRPr lang="en-US" sz="1800" b="1" dirty="0"/>
          </a:p>
          <a:p>
            <a:r>
              <a:rPr lang="en-US" sz="1800" b="1" dirty="0"/>
              <a:t>REFERRAL DEALS: BRING A FRIEND, GET A DISCOUNT</a:t>
            </a:r>
          </a:p>
          <a:p>
            <a:endParaRPr lang="en-US" sz="1800" b="1" dirty="0"/>
          </a:p>
          <a:p>
            <a:r>
              <a:rPr lang="en-US" sz="1800" b="1" dirty="0"/>
              <a:t>EMAIL OR DM EXCLUSIVE OFFERS TO REGULAR CUSTOMERS</a:t>
            </a:r>
          </a:p>
          <a:p>
            <a:endParaRPr lang="en-GB" sz="1800" b="1" dirty="0"/>
          </a:p>
          <a:p>
            <a:pPr algn="ctr">
              <a:buNone/>
            </a:pPr>
            <a:r>
              <a:rPr lang="en-GB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MESSAGE</a:t>
            </a:r>
          </a:p>
          <a:p>
            <a:pPr algn="ctr">
              <a:buNone/>
            </a:pPr>
            <a:r>
              <a:rPr lang="en-US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Stay consistent with your health </a:t>
            </a:r>
          </a:p>
          <a:p>
            <a:pPr algn="ctr">
              <a:buNone/>
            </a:pPr>
            <a:r>
              <a:rPr lang="en-US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we handle the food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B420B0-6404-D88E-48D1-DABE40A71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49" y="-19449"/>
            <a:ext cx="7401958" cy="4315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29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DB61F1-2A5F-BB35-444D-F44AC43AA4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1317637-B1FC-EFC1-F7A8-22A90AE29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8C46EF-F3AA-4759-58D2-9E5B5FD58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917" y="4213992"/>
            <a:ext cx="5575738" cy="23728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b="1" cap="none" spc="50" dirty="0">
                <a:ln w="0"/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rial Black" panose="020B0A04020102020204" pitchFamily="34" charset="0"/>
              </a:rPr>
              <a:t>12-MONTH MARKETING STRATEGY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2929A0-778B-0D8C-4FA7-D773AA1925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19449"/>
            <a:ext cx="7439192" cy="396231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3E9546A0-2BF0-C137-A56F-57A96F397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0CCB8053-DD20-3290-B54F-0824F4DC5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6207" y="-19449"/>
            <a:ext cx="4775793" cy="67380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C00000"/>
                </a:solidFill>
                <a:latin typeface="Arial Black" panose="020B0A04020102020204" pitchFamily="34" charset="0"/>
              </a:rPr>
              <a:t>Months 10–12: Expand &amp; Strengthen the Brand</a:t>
            </a:r>
          </a:p>
          <a:p>
            <a:endParaRPr lang="en-US" sz="1800" b="1" dirty="0"/>
          </a:p>
          <a:p>
            <a:r>
              <a:rPr lang="en-US" sz="1800" b="1" dirty="0"/>
              <a:t>PROMOTE CORPORATE AND OFFICE CATERING ON LINKEDIN &amp; INSTAGRAM</a:t>
            </a:r>
          </a:p>
          <a:p>
            <a:endParaRPr lang="en-US" sz="1800" b="1" dirty="0"/>
          </a:p>
          <a:p>
            <a:r>
              <a:rPr lang="en-US" sz="1800" b="1" dirty="0"/>
              <a:t>SEASONAL CAMPAIGNS (NEW YEAR HEALTH GOALS, WINTER WELLNESS)</a:t>
            </a:r>
          </a:p>
          <a:p>
            <a:endParaRPr lang="en-US" sz="1800" b="1" dirty="0"/>
          </a:p>
          <a:p>
            <a:r>
              <a:rPr lang="en-US" sz="1800" b="1" dirty="0"/>
              <a:t>PARTNER WITH FITNESS CHALLENGES AND LOCAL EVENTS</a:t>
            </a:r>
          </a:p>
          <a:p>
            <a:endParaRPr lang="en-US" sz="1800" b="1" dirty="0"/>
          </a:p>
          <a:p>
            <a:r>
              <a:rPr lang="en-US" sz="1800" b="1" dirty="0"/>
              <a:t>RUN GIVEAWAYS AND TRANSFORMATION CHALLENGES</a:t>
            </a:r>
          </a:p>
          <a:p>
            <a:pPr marL="0" indent="0">
              <a:buNone/>
            </a:pPr>
            <a:endParaRPr lang="en-US" sz="1800" b="1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en-US" sz="1800" b="1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 algn="ctr">
              <a:buNone/>
            </a:pPr>
            <a:r>
              <a:rPr lang="en-GB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MESSAGE</a:t>
            </a:r>
          </a:p>
          <a:p>
            <a:pPr algn="ctr">
              <a:buNone/>
            </a:pPr>
            <a:r>
              <a:rPr lang="en-US" sz="1800" b="1" dirty="0">
                <a:solidFill>
                  <a:srgbClr val="C00000"/>
                </a:solidFill>
                <a:latin typeface="Arial Black" panose="020B0A04020102020204" pitchFamily="34" charset="0"/>
              </a:rPr>
              <a:t>Aesthetic Food – your long-term health partner</a:t>
            </a:r>
          </a:p>
        </p:txBody>
      </p:sp>
    </p:spTree>
    <p:extLst>
      <p:ext uri="{BB962C8B-B14F-4D97-AF65-F5344CB8AC3E}">
        <p14:creationId xmlns:p14="http://schemas.microsoft.com/office/powerpoint/2010/main" val="229503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logo for a food company&#10;&#10;AI-generated content may be incorrect.">
            <a:extLst>
              <a:ext uri="{FF2B5EF4-FFF2-40B4-BE49-F238E27FC236}">
                <a16:creationId xmlns:a16="http://schemas.microsoft.com/office/drawing/2014/main" id="{EDD0284D-785A-408D-7D03-6A0DC00D75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4263" b="15073"/>
          <a:stretch>
            <a:fillRect/>
          </a:stretch>
        </p:blipFill>
        <p:spPr>
          <a:xfrm>
            <a:off x="0" y="0"/>
            <a:ext cx="8668512" cy="6857990"/>
          </a:xfrm>
          <a:prstGeom prst="rect">
            <a:avLst/>
          </a:prstGeom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29BBD2-D4EB-1625-F793-300A5B8D746F}"/>
              </a:ext>
            </a:extLst>
          </p:cNvPr>
          <p:cNvSpPr/>
          <p:nvPr/>
        </p:nvSpPr>
        <p:spPr>
          <a:xfrm>
            <a:off x="7490122" y="2121622"/>
            <a:ext cx="4381520" cy="261475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8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  <a:ea typeface="+mj-ea"/>
                <a:cs typeface="+mj-cs"/>
              </a:rPr>
              <a:t>WHY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8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+mj-lt"/>
                <a:ea typeface="+mj-ea"/>
                <a:cs typeface="+mj-cs"/>
              </a:rPr>
              <a:t>INVEST?</a:t>
            </a:r>
            <a:endParaRPr lang="en-GB" sz="88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04B7E6-D8B0-D4FC-BFCF-8ED76E13ECF4}"/>
              </a:ext>
            </a:extLst>
          </p:cNvPr>
          <p:cNvSpPr txBox="1"/>
          <p:nvPr/>
        </p:nvSpPr>
        <p:spPr>
          <a:xfrm>
            <a:off x="10180718" y="6389587"/>
            <a:ext cx="25520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BURNS (2020)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522B36-89F1-CD7D-805A-A3FF0EE7A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357F5B1-250E-91B8-6F9D-CDB57B2F2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logo for a food company&#10;&#10;AI-generated content may be incorrect.">
            <a:extLst>
              <a:ext uri="{FF2B5EF4-FFF2-40B4-BE49-F238E27FC236}">
                <a16:creationId xmlns:a16="http://schemas.microsoft.com/office/drawing/2014/main" id="{AB782B78-C8FD-D3BB-8145-A305C23E0D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4263" b="15073"/>
          <a:stretch>
            <a:fillRect/>
          </a:stretch>
        </p:blipFill>
        <p:spPr>
          <a:xfrm>
            <a:off x="0" y="0"/>
            <a:ext cx="8668512" cy="6857990"/>
          </a:xfrm>
          <a:prstGeom prst="rect">
            <a:avLst/>
          </a:prstGeom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6E33ADE-FA15-9BB3-5405-39717C96D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12C14D1-2600-C354-85F1-5AAAD9F89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D47077E-2BC7-13F6-0E44-809293280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6CF68A8-8924-5985-A08F-30059BEE2E19}"/>
              </a:ext>
            </a:extLst>
          </p:cNvPr>
          <p:cNvSpPr/>
          <p:nvPr/>
        </p:nvSpPr>
        <p:spPr>
          <a:xfrm>
            <a:off x="6444948" y="2980011"/>
            <a:ext cx="5627951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CONCLUSION </a:t>
            </a:r>
          </a:p>
          <a:p>
            <a:pPr algn="ctr"/>
            <a:r>
              <a:rPr lang="en-GB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&amp; </a:t>
            </a:r>
          </a:p>
          <a:p>
            <a:pPr algn="ctr"/>
            <a:r>
              <a:rPr lang="en-GB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CALL TO ACTION </a:t>
            </a:r>
          </a:p>
        </p:txBody>
      </p:sp>
    </p:spTree>
    <p:extLst>
      <p:ext uri="{BB962C8B-B14F-4D97-AF65-F5344CB8AC3E}">
        <p14:creationId xmlns:p14="http://schemas.microsoft.com/office/powerpoint/2010/main" val="78473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41CBD-EE01-B2E1-2736-490ADAA19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3" y="18255"/>
            <a:ext cx="10515600" cy="1325563"/>
          </a:xfrm>
        </p:spPr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6AFD1-7DC0-A96E-623A-145BBF1F0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803" y="1185862"/>
            <a:ext cx="11053997" cy="4486275"/>
          </a:xfrm>
        </p:spPr>
        <p:txBody>
          <a:bodyPr>
            <a:noAutofit/>
          </a:bodyPr>
          <a:lstStyle/>
          <a:p>
            <a:pPr marL="1143000" indent="-1143000">
              <a:buFont typeface="+mj-lt"/>
              <a:buAutoNum type="arabicPeriod"/>
            </a:pPr>
            <a:r>
              <a:rPr lang="en-US" sz="1800" b="1" dirty="0"/>
              <a:t>Mintel (2023) UK Attitudes Towards Healthy Eating Market Report 2023. Mintel.</a:t>
            </a:r>
            <a:endParaRPr lang="en-GB" sz="1800" b="1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Hisrich, R.D., Peters, M.P. and Shepherd, D.A. (2017) Entrepreneurship. 10th </a:t>
            </a:r>
            <a:r>
              <a:rPr lang="en-GB" sz="1800" b="1" dirty="0" err="1"/>
              <a:t>edn</a:t>
            </a:r>
            <a:r>
              <a:rPr lang="en-GB" sz="1800" b="1" dirty="0"/>
              <a:t>. New York: McGraw-Hill Education.</a:t>
            </a:r>
          </a:p>
          <a:p>
            <a:pPr marL="1143000" lvl="0" indent="-1143000">
              <a:buFont typeface="+mj-lt"/>
              <a:buAutoNum type="arabicPeriod"/>
            </a:pPr>
            <a:r>
              <a:rPr lang="en-GB" sz="1800" b="1" dirty="0"/>
              <a:t>Kotler, P., Keller, K.L., Goodman, M. and Hansen, T. (2021) Marketing management. 16th </a:t>
            </a:r>
            <a:r>
              <a:rPr lang="en-GB" sz="1800" b="1" dirty="0" err="1"/>
              <a:t>edn</a:t>
            </a:r>
            <a:r>
              <a:rPr lang="en-GB" sz="1800" b="1" dirty="0"/>
              <a:t>. Harlow: Pearson.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Alvarez, S.A. (2018) What entrepreneurs need to know before they start. London: Henry Stewart Talks Ltd.</a:t>
            </a:r>
          </a:p>
          <a:p>
            <a:pPr marL="1143000" indent="-1143000">
              <a:buFont typeface="+mj-lt"/>
              <a:buAutoNum type="arabicPeriod"/>
            </a:pPr>
            <a:r>
              <a:rPr lang="en-US" sz="1800" b="1" dirty="0"/>
              <a:t>Scarborough, P. (2019) </a:t>
            </a:r>
            <a:r>
              <a:rPr lang="en-US" sz="1800" b="1" i="1" dirty="0"/>
              <a:t>Public Health Nutrition: From Principles to Practice</a:t>
            </a:r>
            <a:r>
              <a:rPr lang="en-US" sz="1800" b="1" dirty="0"/>
              <a:t>. 2nd ed. London: Routledge.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Johnson, G., Scholes, K. and Whittington, R. (2020) Exploring strategy: text and cases. 12th </a:t>
            </a:r>
            <a:r>
              <a:rPr lang="en-GB" sz="1800" b="1" dirty="0" err="1"/>
              <a:t>edn</a:t>
            </a:r>
            <a:r>
              <a:rPr lang="en-GB" sz="1800" b="1" dirty="0"/>
              <a:t>. Harlow: Pearson.</a:t>
            </a:r>
          </a:p>
          <a:p>
            <a:pPr marL="1143000" indent="-1143000">
              <a:buFont typeface="+mj-lt"/>
              <a:buAutoNum type="arabicPeriod"/>
            </a:pPr>
            <a:r>
              <a:rPr lang="en-US" sz="1800" b="1" dirty="0"/>
              <a:t>Statista (2024) Health and wellness food and drink trends in the United Kingdom. Statista.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Burns, P. (2020) Entrepreneurship and small business. 4th </a:t>
            </a:r>
            <a:r>
              <a:rPr lang="en-GB" sz="1800" b="1" dirty="0" err="1"/>
              <a:t>edn</a:t>
            </a:r>
            <a:r>
              <a:rPr lang="en-GB" sz="1800" b="1" dirty="0"/>
              <a:t>. London: Palgrave.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McKeever, M. (2020) How to write a business plan. 11th </a:t>
            </a:r>
            <a:r>
              <a:rPr lang="en-GB" sz="1800" b="1" dirty="0" err="1"/>
              <a:t>edn</a:t>
            </a:r>
            <a:r>
              <a:rPr lang="en-GB" sz="1800" b="1" dirty="0"/>
              <a:t>. Boston: </a:t>
            </a:r>
            <a:r>
              <a:rPr lang="en-GB" sz="1800" b="1" dirty="0" err="1"/>
              <a:t>Nolo</a:t>
            </a:r>
            <a:r>
              <a:rPr lang="en-GB" sz="1800" b="1" dirty="0"/>
              <a:t>.</a:t>
            </a:r>
          </a:p>
          <a:p>
            <a:pPr marL="1143000" indent="-1143000">
              <a:buFont typeface="+mj-lt"/>
              <a:buAutoNum type="arabicPeriod"/>
            </a:pPr>
            <a:r>
              <a:rPr lang="en-GB" sz="1800" b="1" dirty="0"/>
              <a:t>Barringer, B.R. and Ireland, R.D. (2022) Entrepreneurship: successfully launching new ventures. 6th Global </a:t>
            </a:r>
            <a:r>
              <a:rPr lang="en-GB" sz="1800" b="1" dirty="0" err="1"/>
              <a:t>edn</a:t>
            </a:r>
            <a:r>
              <a:rPr lang="en-GB" sz="1800" b="1" dirty="0"/>
              <a:t>. Harlow: Pearson.</a:t>
            </a:r>
          </a:p>
          <a:p>
            <a:endParaRPr lang="en-GB" sz="1800" b="1" dirty="0"/>
          </a:p>
          <a:p>
            <a:pPr marL="514350" indent="-514350">
              <a:buFont typeface="+mj-lt"/>
              <a:buAutoNum type="arabicPeriod"/>
            </a:pPr>
            <a:endParaRPr lang="en-GB" sz="1800" b="1" dirty="0"/>
          </a:p>
          <a:p>
            <a:pPr marL="514350" indent="-514350">
              <a:buFont typeface="+mj-lt"/>
              <a:buAutoNum type="arabicPeriod"/>
            </a:pPr>
            <a:endParaRPr lang="en-GB" sz="1800" b="1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 err="1"/>
              <a:t>Rawpixel</a:t>
            </a:r>
            <a:r>
              <a:rPr lang="en-US" sz="1800" dirty="0"/>
              <a:t> (2025). Available at: </a:t>
            </a:r>
            <a:r>
              <a:rPr lang="en-US" sz="1800" dirty="0">
                <a:hlinkClick r:id="rId3"/>
              </a:rPr>
              <a:t>Weight Loss Images | Free HD Backgrounds, PNG, PSD Mockups &amp; Illustrations - </a:t>
            </a:r>
            <a:r>
              <a:rPr lang="en-US" sz="1800" dirty="0" err="1">
                <a:hlinkClick r:id="rId3"/>
              </a:rPr>
              <a:t>rawpixel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2502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468</TotalTime>
  <Words>955</Words>
  <Application>Microsoft Office PowerPoint</Application>
  <PresentationFormat>Widescreen</PresentationFormat>
  <Paragraphs>142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</vt:lpstr>
      <vt:lpstr>Aptos Display</vt:lpstr>
      <vt:lpstr>Arial</vt:lpstr>
      <vt:lpstr>Arial Black</vt:lpstr>
      <vt:lpstr>Calibri</vt:lpstr>
      <vt:lpstr>Office Theme</vt:lpstr>
      <vt:lpstr>Module Name: Managing Enterprise Module Code: BMSW4011 Assignment Name: Business Plan Presentation Student Name: Sebastian Ropel Student Number: 2423021 Lecturer: Scott James Deadline: 01/12/2025   </vt:lpstr>
      <vt:lpstr>PowerPoint Presentation</vt:lpstr>
      <vt:lpstr>PowerPoint Presentation</vt:lpstr>
      <vt:lpstr>PowerPoint Presentation</vt:lpstr>
      <vt:lpstr>PRODUCT  &amp; SEVICES</vt:lpstr>
      <vt:lpstr>PowerPoint Presentation</vt:lpstr>
      <vt:lpstr>PRODUCT  &amp; SEVICES</vt:lpstr>
      <vt:lpstr>Mission  Our mission is to help people with busy lifestyles improve their health and fitness through convenient nutrition</vt:lpstr>
      <vt:lpstr>Aim  Our aim is to become one of Swansea’s leading healthy food businesses</vt:lpstr>
      <vt:lpstr>OBJECTIVES  Our key objectives are to open by June 2026, serve at least 550 meals per week, and retain at least 70% of customers in the first year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12-MONTH MARKETING STRATEGY </vt:lpstr>
      <vt:lpstr>12-MONTH MARKETING STRATEGY </vt:lpstr>
      <vt:lpstr>12-MONTH MARKETING STRATEGY </vt:lpstr>
      <vt:lpstr>12-MONTH MARKETING STRATEGY 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Sebastian Ropel (2423021)</dc:creator>
  <cp:lastModifiedBy>Sebastian Ropel (2423021)</cp:lastModifiedBy>
  <cp:revision>16</cp:revision>
  <dcterms:created xsi:type="dcterms:W3CDTF">2025-11-29T10:02:17Z</dcterms:created>
  <dcterms:modified xsi:type="dcterms:W3CDTF">2025-11-30T13:00:05Z</dcterms:modified>
</cp:coreProperties>
</file>