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91" r:id="rId5"/>
  </p:sldMasterIdLst>
  <p:notesMasterIdLst>
    <p:notesMasterId r:id="rId53"/>
  </p:notesMasterIdLst>
  <p:handoutMasterIdLst>
    <p:handoutMasterId r:id="rId54"/>
  </p:handoutMasterIdLst>
  <p:sldIdLst>
    <p:sldId id="321" r:id="rId6"/>
    <p:sldId id="359" r:id="rId7"/>
    <p:sldId id="837" r:id="rId8"/>
    <p:sldId id="374" r:id="rId9"/>
    <p:sldId id="298" r:id="rId10"/>
    <p:sldId id="361" r:id="rId11"/>
    <p:sldId id="337" r:id="rId12"/>
    <p:sldId id="267" r:id="rId13"/>
    <p:sldId id="264" r:id="rId14"/>
    <p:sldId id="384" r:id="rId15"/>
    <p:sldId id="375" r:id="rId16"/>
    <p:sldId id="327" r:id="rId17"/>
    <p:sldId id="836" r:id="rId18"/>
    <p:sldId id="268" r:id="rId19"/>
    <p:sldId id="270" r:id="rId20"/>
    <p:sldId id="380" r:id="rId21"/>
    <p:sldId id="271" r:id="rId22"/>
    <p:sldId id="379" r:id="rId23"/>
    <p:sldId id="385" r:id="rId24"/>
    <p:sldId id="272" r:id="rId25"/>
    <p:sldId id="277" r:id="rId26"/>
    <p:sldId id="362" r:id="rId27"/>
    <p:sldId id="386" r:id="rId28"/>
    <p:sldId id="278" r:id="rId29"/>
    <p:sldId id="363" r:id="rId30"/>
    <p:sldId id="387" r:id="rId31"/>
    <p:sldId id="381" r:id="rId32"/>
    <p:sldId id="364" r:id="rId33"/>
    <p:sldId id="282" r:id="rId34"/>
    <p:sldId id="382" r:id="rId35"/>
    <p:sldId id="388" r:id="rId36"/>
    <p:sldId id="354" r:id="rId37"/>
    <p:sldId id="355" r:id="rId38"/>
    <p:sldId id="284" r:id="rId39"/>
    <p:sldId id="341" r:id="rId40"/>
    <p:sldId id="338" r:id="rId41"/>
    <p:sldId id="287" r:id="rId42"/>
    <p:sldId id="289" r:id="rId43"/>
    <p:sldId id="291" r:id="rId44"/>
    <p:sldId id="342" r:id="rId45"/>
    <p:sldId id="377" r:id="rId46"/>
    <p:sldId id="383" r:id="rId47"/>
    <p:sldId id="343" r:id="rId48"/>
    <p:sldId id="296" r:id="rId49"/>
    <p:sldId id="336" r:id="rId50"/>
    <p:sldId id="389" r:id="rId51"/>
    <p:sldId id="36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DC6"/>
    <a:srgbClr val="FBB52F"/>
    <a:srgbClr val="FBD300"/>
    <a:srgbClr val="FBD902"/>
    <a:srgbClr val="6CDEFC"/>
    <a:srgbClr val="FBE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120" d="100"/>
          <a:sy n="120" d="100"/>
        </p:scale>
        <p:origin x="1944"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351931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28C830B-E840-4366-B4CE-AE29525A98A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28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7</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575FB10-9895-466C-9F61-2F2C1115194D}" type="slidenum">
              <a:rPr lang="en-GB" smtClean="0"/>
              <a:t>13</a:t>
            </a:fld>
            <a:endParaRPr lang="en-GB"/>
          </a:p>
        </p:txBody>
      </p:sp>
    </p:spTree>
    <p:extLst>
      <p:ext uri="{BB962C8B-B14F-4D97-AF65-F5344CB8AC3E}">
        <p14:creationId xmlns:p14="http://schemas.microsoft.com/office/powerpoint/2010/main" val="2937876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2D64-1801-C38D-3E54-37A7F72B1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552F4-D8F4-C321-2720-2A29BE1752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BC6612-97D4-32D9-0084-171E656694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74C52F-E463-201F-7423-1A2767226B8D}"/>
              </a:ext>
            </a:extLst>
          </p:cNvPr>
          <p:cNvSpPr>
            <a:spLocks noGrp="1"/>
          </p:cNvSpPr>
          <p:nvPr>
            <p:ph type="sldNum" sz="quarter" idx="10"/>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183861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25910598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20</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34</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35</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43</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44</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45</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46</a:t>
            </a:fld>
            <a:endParaRPr lang="en-US"/>
          </a:p>
        </p:txBody>
      </p:sp>
    </p:spTree>
    <p:extLst>
      <p:ext uri="{BB962C8B-B14F-4D97-AF65-F5344CB8AC3E}">
        <p14:creationId xmlns:p14="http://schemas.microsoft.com/office/powerpoint/2010/main" val="22114291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47</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2/13/26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076043865"/>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13/02/2026</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mailto:a.beaumont@uwtsd.ac.uk" TargetMode="External"/><Relationship Id="rId4" Type="http://schemas.openxmlformats.org/officeDocument/2006/relationships/hyperlink" Target="mailto:s.loxdale@uwtsd.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10.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9.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ax0dSJMJ4B"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dirty="0" err="1">
                <a:latin typeface="Arial Black"/>
                <a:cs typeface="Arial"/>
              </a:rPr>
              <a:t>Tystysgrif</a:t>
            </a:r>
            <a:r>
              <a:rPr lang="en-GB" sz="2600" b="1" dirty="0">
                <a:latin typeface="Arial Black"/>
                <a:cs typeface="Arial"/>
              </a:rPr>
              <a:t> </a:t>
            </a:r>
            <a:r>
              <a:rPr lang="en-GB" sz="2600" b="1" dirty="0" err="1">
                <a:latin typeface="Arial Black"/>
                <a:cs typeface="Arial"/>
              </a:rPr>
              <a:t>Raddedig</a:t>
            </a:r>
            <a:r>
              <a:rPr lang="en-GB" sz="2600" b="1" dirty="0">
                <a:latin typeface="Arial Black"/>
                <a:cs typeface="Arial"/>
              </a:rPr>
              <a:t> </a:t>
            </a:r>
            <a:r>
              <a:rPr lang="en-GB" sz="2600" b="1" dirty="0" err="1">
                <a:latin typeface="Arial Black"/>
                <a:cs typeface="Arial"/>
              </a:rPr>
              <a:t>Cadarnhau</a:t>
            </a:r>
            <a:r>
              <a:rPr lang="en-GB" sz="2600" b="1" dirty="0">
                <a:latin typeface="Arial Black"/>
                <a:cs typeface="Arial"/>
              </a:rPr>
              <a:t> </a:t>
            </a:r>
            <a:r>
              <a:rPr lang="en-GB" sz="2600" b="1" dirty="0" err="1">
                <a:latin typeface="Arial Black"/>
                <a:cs typeface="Arial"/>
              </a:rPr>
              <a:t>Ymarfer</a:t>
            </a:r>
            <a:r>
              <a:rPr lang="en-GB" sz="2600" b="1" dirty="0">
                <a:latin typeface="Arial Black"/>
                <a:cs typeface="Arial"/>
              </a:rPr>
              <a:t> Gwaith </a:t>
            </a:r>
            <a:r>
              <a:rPr lang="en-GB" sz="2600" b="1" dirty="0" err="1">
                <a:latin typeface="Arial Black"/>
                <a:cs typeface="Arial"/>
              </a:rPr>
              <a:t>Cymdeithasol</a:t>
            </a:r>
            <a:br>
              <a:rPr lang="en-GB" sz="2600" b="1" dirty="0">
                <a:latin typeface="Arial Black"/>
                <a:cs typeface="Arial"/>
              </a:rPr>
            </a:br>
            <a:r>
              <a:rPr lang="en-GB" sz="2600" b="1" dirty="0">
                <a:latin typeface="Arial Black"/>
                <a:cs typeface="Arial"/>
              </a:rPr>
              <a:t> </a:t>
            </a:r>
            <a:br>
              <a:rPr lang="en-GB" sz="2600" b="1" dirty="0">
                <a:latin typeface="Arial Black"/>
              </a:rPr>
            </a:br>
            <a:r>
              <a:rPr lang="en-GB" sz="2600" b="1" dirty="0">
                <a:solidFill>
                  <a:srgbClr val="E0BC4C"/>
                </a:solidFill>
                <a:latin typeface="Arial Black"/>
                <a:cs typeface="Arial"/>
              </a:rPr>
              <a:t> Graduate Certificate in the Consolidation of Social Work Practice</a:t>
            </a:r>
            <a:endParaRPr lang="en-GB" sz="2600" dirty="0">
              <a:solidFill>
                <a:srgbClr val="E0BC4C"/>
              </a:solidFill>
              <a:latin typeface="Arial Black"/>
              <a:cs typeface="Arial"/>
            </a:endParaRPr>
          </a:p>
          <a:p>
            <a:endParaRPr lang="en-GB" sz="2600" dirty="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32806"/>
            <a:ext cx="9146046" cy="5679837"/>
          </a:xfrm>
          <a:prstGeom prst="rect">
            <a:avLst/>
          </a:prstGeom>
          <a:solidFill>
            <a:schemeClr val="tx2">
              <a:lumMod val="40000"/>
              <a:lumOff val="60000"/>
            </a:schemeClr>
          </a:solidFill>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2400" dirty="0" err="1">
                <a:solidFill>
                  <a:schemeClr val="bg1"/>
                </a:solidFill>
                <a:latin typeface="Arial Black"/>
              </a:rPr>
              <a:t>Cysylltiadau</a:t>
            </a:r>
            <a:r>
              <a:rPr lang="en-GB" sz="2400" dirty="0">
                <a:solidFill>
                  <a:schemeClr val="bg1"/>
                </a:solidFill>
                <a:latin typeface="Arial Black"/>
              </a:rPr>
              <a:t> </a:t>
            </a:r>
            <a:r>
              <a:rPr lang="en-GB" sz="2400" dirty="0" err="1">
                <a:solidFill>
                  <a:schemeClr val="bg1"/>
                </a:solidFill>
                <a:latin typeface="Arial Black"/>
              </a:rPr>
              <a:t>allweddol</a:t>
            </a:r>
            <a:r>
              <a:rPr lang="en-GB" sz="2400" dirty="0">
                <a:solidFill>
                  <a:schemeClr val="bg1"/>
                </a:solidFill>
                <a:latin typeface="Arial Black"/>
              </a:rPr>
              <a:t> </a:t>
            </a:r>
            <a:r>
              <a:rPr lang="en-GB" sz="2400" dirty="0" err="1">
                <a:solidFill>
                  <a:schemeClr val="bg1"/>
                </a:solidFill>
                <a:latin typeface="Arial Black"/>
              </a:rPr>
              <a:t>ar</a:t>
            </a:r>
            <a:r>
              <a:rPr lang="en-GB" sz="2400" dirty="0">
                <a:solidFill>
                  <a:schemeClr val="bg1"/>
                </a:solidFill>
                <a:latin typeface="Arial Black"/>
              </a:rPr>
              <a:t> </a:t>
            </a:r>
            <a:r>
              <a:rPr lang="en-GB" sz="2400" dirty="0" err="1">
                <a:solidFill>
                  <a:schemeClr val="bg1"/>
                </a:solidFill>
                <a:latin typeface="Arial Black"/>
              </a:rPr>
              <a:t>gyfer</a:t>
            </a:r>
            <a:r>
              <a:rPr lang="en-GB" sz="2400" dirty="0">
                <a:solidFill>
                  <a:schemeClr val="bg1"/>
                </a:solidFill>
                <a:latin typeface="Arial Black"/>
              </a:rPr>
              <a:t> </a:t>
            </a:r>
            <a:r>
              <a:rPr lang="en-GB" sz="2400" dirty="0" err="1">
                <a:solidFill>
                  <a:schemeClr val="bg1"/>
                </a:solidFill>
                <a:latin typeface="Arial Black"/>
              </a:rPr>
              <a:t>eich</a:t>
            </a:r>
            <a:r>
              <a:rPr lang="en-GB" sz="2400" dirty="0">
                <a:solidFill>
                  <a:schemeClr val="bg1"/>
                </a:solidFill>
                <a:latin typeface="Arial Black"/>
              </a:rPr>
              <a:t> </a:t>
            </a:r>
            <a:r>
              <a:rPr lang="en-GB" sz="2400" dirty="0" err="1">
                <a:solidFill>
                  <a:schemeClr val="bg1"/>
                </a:solidFill>
                <a:latin typeface="Arial Black"/>
              </a:rPr>
              <a:t>rhaglen</a:t>
            </a:r>
            <a:br>
              <a:rPr lang="en-GB" sz="2800" dirty="0">
                <a:solidFill>
                  <a:schemeClr val="bg1"/>
                </a:solidFill>
                <a:latin typeface="Arial Black"/>
              </a:rPr>
            </a:br>
            <a:r>
              <a:rPr lang="en-GB" sz="2800" dirty="0">
                <a:solidFill>
                  <a:schemeClr val="bg1"/>
                </a:solidFill>
                <a:latin typeface="Arial Black"/>
              </a:rPr>
              <a:t>Key contacts for your programme </a:t>
            </a:r>
            <a:br>
              <a:rPr lang="en-GB" sz="4200" dirty="0">
                <a:solidFill>
                  <a:schemeClr val="bg1"/>
                </a:solidFill>
                <a:latin typeface="Arial Black"/>
              </a:rPr>
            </a:br>
            <a:endParaRPr lang="en-GB" sz="1600" dirty="0">
              <a:solidFill>
                <a:srgbClr val="E0BC4C"/>
              </a:solidFill>
              <a:latin typeface="Arial Black"/>
            </a:endParaRPr>
          </a:p>
          <a:p>
            <a:pPr algn="ctr">
              <a:buNone/>
            </a:pPr>
            <a:r>
              <a:rPr lang="en-GB" sz="2800" dirty="0">
                <a:solidFill>
                  <a:schemeClr val="accent1"/>
                </a:solidFill>
                <a:latin typeface="Arial Black"/>
              </a:rPr>
              <a:t>Sarah Loxdale – </a:t>
            </a:r>
            <a:r>
              <a:rPr lang="en-GB" sz="2800" dirty="0">
                <a:solidFill>
                  <a:schemeClr val="accent1"/>
                </a:solidFill>
                <a:latin typeface="Arial Black"/>
                <a:hlinkClick r:id="rId4"/>
              </a:rPr>
              <a:t>s.loxdale@uwtsd.ac.uk</a:t>
            </a:r>
            <a:endParaRPr lang="en-GB" sz="2800" dirty="0">
              <a:solidFill>
                <a:schemeClr val="accent1"/>
              </a:solidFill>
              <a:latin typeface="Arial Black"/>
            </a:endParaRPr>
          </a:p>
          <a:p>
            <a:pPr algn="ctr">
              <a:buNone/>
            </a:pPr>
            <a:r>
              <a:rPr lang="cy-GB" sz="2800" dirty="0">
                <a:solidFill>
                  <a:schemeClr val="bg1"/>
                </a:solidFill>
              </a:rPr>
              <a:t>Darlithydd a Chyfarwyddwr Rhaglen y Dystysgrif Raddedig / </a:t>
            </a:r>
            <a:r>
              <a:rPr lang="en-GB" sz="2800" i="1" dirty="0">
                <a:solidFill>
                  <a:schemeClr val="bg1"/>
                </a:solidFill>
              </a:rPr>
              <a:t>Lecturer and Programme Director for Graduate Certificate</a:t>
            </a:r>
            <a:r>
              <a:rPr lang="en-GB" sz="2800" dirty="0">
                <a:solidFill>
                  <a:schemeClr val="bg1"/>
                </a:solidFill>
              </a:rPr>
              <a:t> </a:t>
            </a:r>
            <a:r>
              <a:rPr lang="en-GB" sz="2800" dirty="0">
                <a:solidFill>
                  <a:schemeClr val="bg1"/>
                </a:solidFill>
                <a:latin typeface="Arial Black"/>
              </a:rPr>
              <a:t> </a:t>
            </a:r>
          </a:p>
          <a:p>
            <a:pPr algn="ctr">
              <a:buNone/>
            </a:pPr>
            <a:r>
              <a:rPr lang="en-GB" sz="2800" dirty="0">
                <a:solidFill>
                  <a:schemeClr val="accent1"/>
                </a:solidFill>
                <a:latin typeface="Arial Black"/>
                <a:cs typeface="Arial Hebrew Scholar"/>
              </a:rPr>
              <a:t>Ann Beaumont – </a:t>
            </a:r>
            <a:r>
              <a:rPr lang="en-GB" sz="2800" dirty="0">
                <a:solidFill>
                  <a:schemeClr val="accent1"/>
                </a:solidFill>
                <a:latin typeface="Arial Black"/>
                <a:cs typeface="Arial Hebrew Scholar"/>
                <a:hlinkClick r:id="rId5"/>
              </a:rPr>
              <a:t>a.beaumont@uwtsd.ac.uk</a:t>
            </a:r>
            <a:endParaRPr lang="en-GB" sz="2800" dirty="0">
              <a:solidFill>
                <a:schemeClr val="accent1"/>
              </a:solidFill>
              <a:latin typeface="Arial Black"/>
              <a:cs typeface="Arial Hebrew Scholar"/>
            </a:endParaRPr>
          </a:p>
          <a:p>
            <a:pPr algn="ctr">
              <a:buNone/>
            </a:pPr>
            <a:r>
              <a:rPr lang="en-GB" sz="2800" dirty="0">
                <a:solidFill>
                  <a:schemeClr val="bg1"/>
                </a:solidFill>
              </a:rPr>
              <a:t>– </a:t>
            </a:r>
            <a:r>
              <a:rPr lang="cy-GB" sz="2800" dirty="0">
                <a:solidFill>
                  <a:schemeClr val="bg1"/>
                </a:solidFill>
              </a:rPr>
              <a:t>Swyddog Gweinyddol – Fframwaith Arfer Proffesiynol /</a:t>
            </a:r>
            <a:r>
              <a:rPr lang="en-GB" sz="2800" dirty="0">
                <a:solidFill>
                  <a:schemeClr val="bg1"/>
                </a:solidFill>
              </a:rPr>
              <a:t> </a:t>
            </a:r>
            <a:r>
              <a:rPr lang="en-GB" sz="2800" i="1" dirty="0">
                <a:solidFill>
                  <a:schemeClr val="bg1"/>
                </a:solidFill>
              </a:rPr>
              <a:t>Administrative Officer – Professional Practice Framework</a:t>
            </a:r>
            <a:endParaRPr lang="en-GB" sz="2800" dirty="0">
              <a:solidFill>
                <a:schemeClr val="bg1"/>
              </a:solidFill>
              <a:latin typeface="Arial Black"/>
              <a:cs typeface="Arial Hebrew Scholar"/>
            </a:endParaRPr>
          </a:p>
          <a:p>
            <a:pPr algn="ctr">
              <a:buNone/>
            </a:pPr>
            <a:endParaRPr lang="en-GB" sz="2100" dirty="0">
              <a:solidFill>
                <a:schemeClr val="bg1"/>
              </a:solidFill>
              <a:latin typeface="+mj-lt"/>
              <a:cs typeface="Arial Hebrew Scholar"/>
            </a:endParaRPr>
          </a:p>
          <a:p>
            <a:pPr algn="ctr">
              <a:buNone/>
            </a:pPr>
            <a:endParaRPr lang="en-GB" sz="2100" dirty="0">
              <a:solidFill>
                <a:schemeClr val="bg1"/>
              </a:solidFill>
              <a:latin typeface="Myriad Pro"/>
            </a:endParaRPr>
          </a:p>
          <a:p>
            <a:pPr algn="ctr">
              <a:buNone/>
            </a:pPr>
            <a:endParaRPr lang="en-GB" sz="2100" dirty="0">
              <a:solidFill>
                <a:schemeClr val="bg1"/>
              </a:solidFill>
              <a:latin typeface="Myriad Pro"/>
            </a:endParaRPr>
          </a:p>
        </p:txBody>
      </p:sp>
      <p:pic>
        <p:nvPicPr>
          <p:cNvPr id="6" name="Picture 5">
            <a:extLst>
              <a:ext uri="{FF2B5EF4-FFF2-40B4-BE49-F238E27FC236}">
                <a16:creationId xmlns:a16="http://schemas.microsoft.com/office/drawing/2014/main" id="{A97F504A-0E20-738A-E7D7-E0E9F7C4AE6E}"/>
              </a:ext>
            </a:extLst>
          </p:cNvPr>
          <p:cNvPicPr>
            <a:picLocks noChangeAspect="1"/>
          </p:cNvPicPr>
          <p:nvPr/>
        </p:nvPicPr>
        <p:blipFill>
          <a:blip r:embed="rId6"/>
          <a:stretch>
            <a:fillRect/>
          </a:stretch>
        </p:blipFill>
        <p:spPr>
          <a:xfrm>
            <a:off x="284289" y="5153656"/>
            <a:ext cx="1903328" cy="1425152"/>
          </a:xfrm>
          <a:prstGeom prst="rect">
            <a:avLst/>
          </a:prstGeom>
        </p:spPr>
      </p:pic>
    </p:spTree>
    <p:extLst>
      <p:ext uri="{BB962C8B-B14F-4D97-AF65-F5344CB8AC3E}">
        <p14:creationId xmlns:p14="http://schemas.microsoft.com/office/powerpoint/2010/main" val="1995523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378672"/>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55C8-E78F-CA06-E3AC-9F6171C83F21}"/>
              </a:ext>
            </a:extLst>
          </p:cNvPr>
          <p:cNvSpPr>
            <a:spLocks noGrp="1"/>
          </p:cNvSpPr>
          <p:nvPr>
            <p:ph type="title"/>
          </p:nvPr>
        </p:nvSpPr>
        <p:spPr>
          <a:xfrm>
            <a:off x="6105833" y="1336573"/>
            <a:ext cx="2551471" cy="2764511"/>
          </a:xfrm>
        </p:spPr>
        <p:txBody>
          <a:bodyPr vert="horz" wrap="square" lIns="68580" tIns="34290" rIns="68580" bIns="34290" numCol="1" rtlCol="0" anchor="b" anchorCtr="0" compatLnSpc="1">
            <a:prstTxWarp prst="textNoShape">
              <a:avLst/>
            </a:prstTxWarp>
            <a:normAutofit fontScale="90000"/>
          </a:bodyPr>
          <a:lstStyle/>
          <a:p>
            <a:r>
              <a:rPr lang="en-US" sz="2100" b="1" dirty="0" err="1">
                <a:solidFill>
                  <a:schemeClr val="tx1">
                    <a:lumMod val="85000"/>
                    <a:lumOff val="15000"/>
                  </a:schemeClr>
                </a:solidFill>
              </a:rPr>
              <a:t>Gwasanaethau</a:t>
            </a:r>
            <a:r>
              <a:rPr lang="en-US" sz="2100" b="1" dirty="0">
                <a:solidFill>
                  <a:schemeClr val="tx1">
                    <a:lumMod val="85000"/>
                    <a:lumOff val="15000"/>
                  </a:schemeClr>
                </a:solidFill>
              </a:rPr>
              <a:t> </a:t>
            </a:r>
            <a:r>
              <a:rPr lang="en-US" sz="2100" b="1" dirty="0" err="1">
                <a:solidFill>
                  <a:schemeClr val="tx1">
                    <a:lumMod val="85000"/>
                    <a:lumOff val="15000"/>
                  </a:schemeClr>
                </a:solidFill>
              </a:rPr>
              <a:t>Myfyrwyr</a:t>
            </a:r>
            <a:r>
              <a:rPr lang="en-US" sz="2100" b="1" dirty="0">
                <a:solidFill>
                  <a:schemeClr val="tx1">
                    <a:lumMod val="85000"/>
                    <a:lumOff val="15000"/>
                  </a:schemeClr>
                </a:solidFill>
              </a:rPr>
              <a:t> PCYDDS</a:t>
            </a:r>
            <a:br>
              <a:rPr lang="en-US" sz="2100" b="1" dirty="0">
                <a:solidFill>
                  <a:schemeClr val="tx1">
                    <a:lumMod val="85000"/>
                    <a:lumOff val="15000"/>
                  </a:schemeClr>
                </a:solidFill>
              </a:rPr>
            </a:br>
            <a:r>
              <a:rPr lang="en-US" sz="2100" b="1" dirty="0">
                <a:solidFill>
                  <a:schemeClr val="tx1">
                    <a:lumMod val="85000"/>
                    <a:lumOff val="15000"/>
                  </a:schemeClr>
                </a:solidFill>
              </a:rPr>
              <a:t>UWTSD Student Services</a:t>
            </a:r>
            <a:br>
              <a:rPr lang="en-US" sz="1950" b="1" dirty="0">
                <a:solidFill>
                  <a:schemeClr val="tx1">
                    <a:lumMod val="85000"/>
                    <a:lumOff val="15000"/>
                  </a:schemeClr>
                </a:solidFill>
              </a:rPr>
            </a:br>
            <a:br>
              <a:rPr lang="en-US" sz="1950" b="1" dirty="0">
                <a:solidFill>
                  <a:schemeClr val="tx1">
                    <a:lumMod val="85000"/>
                    <a:lumOff val="15000"/>
                  </a:schemeClr>
                </a:solidFill>
              </a:rPr>
            </a:br>
            <a:r>
              <a:rPr lang="en-US" sz="1950" dirty="0">
                <a:solidFill>
                  <a:schemeClr val="tx1">
                    <a:lumMod val="85000"/>
                    <a:lumOff val="15000"/>
                  </a:schemeClr>
                </a:solidFill>
              </a:rPr>
              <a:t>I </a:t>
            </a:r>
            <a:r>
              <a:rPr lang="en-US" sz="1950" dirty="0" err="1">
                <a:solidFill>
                  <a:schemeClr val="tx1">
                    <a:lumMod val="85000"/>
                    <a:lumOff val="15000"/>
                  </a:schemeClr>
                </a:solidFill>
              </a:rPr>
              <a:t>gael</a:t>
            </a:r>
            <a:r>
              <a:rPr lang="en-US" sz="1950" dirty="0">
                <a:solidFill>
                  <a:schemeClr val="tx1">
                    <a:lumMod val="85000"/>
                    <a:lumOff val="15000"/>
                  </a:schemeClr>
                </a:solidFill>
              </a:rPr>
              <a:t> </a:t>
            </a:r>
            <a:r>
              <a:rPr lang="en-US" sz="1950" dirty="0" err="1">
                <a:solidFill>
                  <a:schemeClr val="tx1">
                    <a:lumMod val="85000"/>
                    <a:lumOff val="15000"/>
                  </a:schemeClr>
                </a:solidFill>
              </a:rPr>
              <a:t>mynediad</a:t>
            </a:r>
            <a:r>
              <a:rPr lang="en-US" sz="1950" dirty="0">
                <a:solidFill>
                  <a:schemeClr val="tx1">
                    <a:lumMod val="85000"/>
                    <a:lumOff val="15000"/>
                  </a:schemeClr>
                </a:solidFill>
              </a:rPr>
              <a:t> at </a:t>
            </a:r>
            <a:r>
              <a:rPr lang="en-US" sz="1950" dirty="0" err="1">
                <a:solidFill>
                  <a:schemeClr val="tx1">
                    <a:lumMod val="85000"/>
                    <a:lumOff val="15000"/>
                  </a:schemeClr>
                </a:solidFill>
              </a:rPr>
              <a:t>gymorth</a:t>
            </a:r>
            <a:r>
              <a:rPr lang="en-US" sz="1950" dirty="0">
                <a:solidFill>
                  <a:schemeClr val="tx1">
                    <a:lumMod val="85000"/>
                    <a:lumOff val="15000"/>
                  </a:schemeClr>
                </a:solidFill>
              </a:rPr>
              <a:t> </a:t>
            </a:r>
            <a:r>
              <a:rPr lang="en-US" sz="1950" dirty="0" err="1">
                <a:solidFill>
                  <a:schemeClr val="tx1">
                    <a:lumMod val="85000"/>
                    <a:lumOff val="15000"/>
                  </a:schemeClr>
                </a:solidFill>
              </a:rPr>
              <a:t>cwblhewch</a:t>
            </a:r>
            <a:r>
              <a:rPr lang="en-US" sz="1950" dirty="0">
                <a:solidFill>
                  <a:schemeClr val="tx1">
                    <a:lumMod val="85000"/>
                    <a:lumOff val="15000"/>
                  </a:schemeClr>
                </a:solidFill>
              </a:rPr>
              <a:t> y </a:t>
            </a:r>
            <a:r>
              <a:rPr lang="en-US" sz="1950" dirty="0" err="1">
                <a:solidFill>
                  <a:schemeClr val="tx1">
                    <a:lumMod val="85000"/>
                    <a:lumOff val="15000"/>
                  </a:schemeClr>
                </a:solidFill>
              </a:rPr>
              <a:t>ffurflen</a:t>
            </a:r>
            <a:r>
              <a:rPr lang="en-US" sz="1950" dirty="0">
                <a:solidFill>
                  <a:schemeClr val="tx1">
                    <a:lumMod val="85000"/>
                    <a:lumOff val="15000"/>
                  </a:schemeClr>
                </a:solidFill>
              </a:rPr>
              <a:t> hon / To access support please complete this form - </a:t>
            </a:r>
          </a:p>
        </p:txBody>
      </p:sp>
      <p:sp>
        <p:nvSpPr>
          <p:cNvPr id="9" name="TextBox 8">
            <a:extLst>
              <a:ext uri="{FF2B5EF4-FFF2-40B4-BE49-F238E27FC236}">
                <a16:creationId xmlns:a16="http://schemas.microsoft.com/office/drawing/2014/main" id="{FEDAFC5F-500F-6EB0-7A18-F2F5C1FBCD49}"/>
              </a:ext>
            </a:extLst>
          </p:cNvPr>
          <p:cNvSpPr txBox="1"/>
          <p:nvPr/>
        </p:nvSpPr>
        <p:spPr>
          <a:xfrm>
            <a:off x="6105832" y="4198966"/>
            <a:ext cx="2563493" cy="928962"/>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defTabSz="685800" fontAlgn="auto">
              <a:lnSpc>
                <a:spcPct val="90000"/>
              </a:lnSpc>
              <a:spcBef>
                <a:spcPts val="900"/>
              </a:spcBef>
              <a:spcAft>
                <a:spcPts val="150"/>
              </a:spcAft>
              <a:buClr>
                <a:srgbClr val="1CADE4"/>
              </a:buClr>
              <a:buSzPct val="100000"/>
              <a:defRPr/>
            </a:pPr>
            <a:r>
              <a:rPr lang="en-US" sz="1500" cap="all" spc="150">
                <a:solidFill>
                  <a:prstClr val="black">
                    <a:lumMod val="85000"/>
                    <a:lumOff val="15000"/>
                  </a:prstClr>
                </a:solidFill>
                <a:latin typeface="Calibri Light" panose="020F0302020204030204"/>
                <a:cs typeface="+mn-cs"/>
                <a:hlinkClick r:id="rId3"/>
              </a:rPr>
              <a:t>https://forms.office.com/e/ax0dSJMJ4B</a:t>
            </a:r>
            <a:endParaRPr lang="en-US" sz="1500" cap="all" spc="150">
              <a:solidFill>
                <a:prstClr val="black">
                  <a:lumMod val="85000"/>
                  <a:lumOff val="15000"/>
                </a:prstClr>
              </a:solidFill>
              <a:latin typeface="Calibri Light" panose="020F0302020204030204"/>
              <a:cs typeface="+mn-cs"/>
            </a:endParaRPr>
          </a:p>
        </p:txBody>
      </p:sp>
      <p:pic>
        <p:nvPicPr>
          <p:cNvPr id="7" name="Content Placeholder 6" descr="A qr code on a screen&#10;&#10;Description automatically generated">
            <a:extLst>
              <a:ext uri="{FF2B5EF4-FFF2-40B4-BE49-F238E27FC236}">
                <a16:creationId xmlns:a16="http://schemas.microsoft.com/office/drawing/2014/main" id="{03675DDC-1D29-1FC2-3263-9F773E697546}"/>
              </a:ext>
            </a:extLst>
          </p:cNvPr>
          <p:cNvPicPr>
            <a:picLocks noGrp="1" noChangeAspect="1"/>
          </p:cNvPicPr>
          <p:nvPr>
            <p:ph sz="half" idx="1"/>
          </p:nvPr>
        </p:nvPicPr>
        <p:blipFill>
          <a:blip r:embed="rId4"/>
          <a:stretch>
            <a:fillRect/>
          </a:stretch>
        </p:blipFill>
        <p:spPr>
          <a:xfrm>
            <a:off x="475500" y="1353360"/>
            <a:ext cx="5184163" cy="3758518"/>
          </a:xfrm>
          <a:prstGeom prst="rect">
            <a:avLst/>
          </a:prstGeom>
        </p:spPr>
      </p:pic>
    </p:spTree>
    <p:extLst>
      <p:ext uri="{BB962C8B-B14F-4D97-AF65-F5344CB8AC3E}">
        <p14:creationId xmlns:p14="http://schemas.microsoft.com/office/powerpoint/2010/main" val="4165447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normAutofit fontScale="90000"/>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Porth </a:t>
            </a:r>
            <a:r>
              <a:rPr lang="en-GB" sz="3200" b="1" dirty="0" err="1">
                <a:latin typeface="Arial" charset="0"/>
              </a:rPr>
              <a:t>Agored</a:t>
            </a:r>
            <a:r>
              <a:rPr lang="en-GB" sz="3200" b="1" dirty="0">
                <a:latin typeface="Arial" charset="0"/>
              </a:rPr>
              <a:t> 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b="1" dirty="0">
                <a:latin typeface="Arial" charset="0"/>
              </a:rPr>
              <a:t>Portffolio</a:t>
            </a:r>
            <a:r>
              <a:rPr lang="en-GB" sz="4000" b="1" dirty="0">
                <a:latin typeface="Arial" charset="0"/>
              </a:rPr>
              <a:t> / Portfolio</a:t>
            </a:r>
            <a:endParaRPr lang="en-GB" b="1"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normAutofit fontScale="92500" lnSpcReduction="20000"/>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normAutofit fontScale="90000"/>
          </a:bodyPr>
          <a:lstStyle/>
          <a:p>
            <a:r>
              <a:rPr lang="cy-GB" sz="3600" b="1" dirty="0"/>
              <a:t>Cyfrinachedd </a:t>
            </a:r>
            <a:r>
              <a:rPr lang="en-US" sz="3600" b="1" dirty="0"/>
              <a:t>/ Confidentiality</a:t>
            </a:r>
            <a:r>
              <a:rPr lang="en-US" b="1"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normAutofit lnSpcReduction="10000"/>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latin typeface="ArialMT"/>
              </a:rPr>
              <a:t>N</a:t>
            </a:r>
            <a:r>
              <a:rPr lang="en-GB" sz="1600" dirty="0">
                <a:effectLst/>
                <a:latin typeface="ArialMT"/>
              </a:rPr>
              <a:t>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Llên-ladrad</a:t>
            </a: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205F-15E6-E77B-2068-15AB63760965}"/>
              </a:ext>
            </a:extLst>
          </p:cNvPr>
          <p:cNvSpPr>
            <a:spLocks noGrp="1"/>
          </p:cNvSpPr>
          <p:nvPr>
            <p:ph type="title"/>
          </p:nvPr>
        </p:nvSpPr>
        <p:spPr/>
        <p:txBody>
          <a:bodyPr>
            <a:normAutofit/>
          </a:bodyPr>
          <a:lstStyle/>
          <a:p>
            <a:r>
              <a:rPr lang="en-US" dirty="0">
                <a:solidFill>
                  <a:srgbClr val="FF0000"/>
                </a:solidFill>
              </a:rPr>
              <a:t>  </a:t>
            </a:r>
            <a:r>
              <a:rPr lang="en-GB" b="1" dirty="0">
                <a:solidFill>
                  <a:prstClr val="black"/>
                </a:solidFill>
              </a:rPr>
              <a:t>Llên-ladrad/</a:t>
            </a:r>
            <a:r>
              <a:rPr lang="en-US" b="1" dirty="0" err="1"/>
              <a:t>Plagarism</a:t>
            </a:r>
            <a:r>
              <a:rPr lang="en-US" b="1" dirty="0"/>
              <a:t> </a:t>
            </a:r>
          </a:p>
        </p:txBody>
      </p:sp>
      <p:sp>
        <p:nvSpPr>
          <p:cNvPr id="3" name="Content Placeholder 2">
            <a:extLst>
              <a:ext uri="{FF2B5EF4-FFF2-40B4-BE49-F238E27FC236}">
                <a16:creationId xmlns:a16="http://schemas.microsoft.com/office/drawing/2014/main" id="{B6FAEBEE-7FBB-B651-ADED-C2D2EB8D3B60}"/>
              </a:ext>
            </a:extLst>
          </p:cNvPr>
          <p:cNvSpPr>
            <a:spLocks noGrp="1"/>
          </p:cNvSpPr>
          <p:nvPr>
            <p:ph idx="1"/>
          </p:nvPr>
        </p:nvSpPr>
        <p:spPr>
          <a:xfrm>
            <a:off x="4880344" y="1600201"/>
            <a:ext cx="3806456" cy="3917032"/>
          </a:xfrm>
        </p:spPr>
        <p:txBody>
          <a:bodyPr>
            <a:normAutofit fontScale="70000" lnSpcReduction="20000"/>
          </a:bodyPr>
          <a:lstStyle/>
          <a:p>
            <a:r>
              <a:rPr lang="en-US" dirty="0"/>
              <a:t>Please be aware all work goes through Turnitin which will pick up on any plagiarism for both academic work and that of other students. </a:t>
            </a:r>
          </a:p>
          <a:p>
            <a:pPr marL="0" indent="0">
              <a:buNone/>
            </a:pPr>
            <a:r>
              <a:rPr lang="en-US" dirty="0"/>
              <a:t>This will include </a:t>
            </a:r>
          </a:p>
          <a:p>
            <a:r>
              <a:rPr lang="en-US" dirty="0"/>
              <a:t>Copying for previous work submitted by you on any other course </a:t>
            </a:r>
          </a:p>
          <a:p>
            <a:r>
              <a:rPr lang="en-US" dirty="0"/>
              <a:t>Portfolios submitted by other candidates on this course in the past.</a:t>
            </a:r>
          </a:p>
          <a:p>
            <a:endParaRPr lang="en-US" dirty="0"/>
          </a:p>
        </p:txBody>
      </p:sp>
      <p:sp>
        <p:nvSpPr>
          <p:cNvPr id="4" name="Rectangle 1">
            <a:extLst>
              <a:ext uri="{FF2B5EF4-FFF2-40B4-BE49-F238E27FC236}">
                <a16:creationId xmlns:a16="http://schemas.microsoft.com/office/drawing/2014/main" id="{DE82714E-C153-7CE3-1D2F-54BA762BE231}"/>
              </a:ext>
            </a:extLst>
          </p:cNvPr>
          <p:cNvSpPr>
            <a:spLocks noChangeArrowheads="1"/>
          </p:cNvSpPr>
          <p:nvPr/>
        </p:nvSpPr>
        <p:spPr bwMode="auto">
          <a:xfrm>
            <a:off x="287081" y="1536174"/>
            <a:ext cx="4153354"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Sylwch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pob</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cael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ei</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wirio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drwy</a:t>
            </a:r>
            <a:r>
              <a:rPr kumimoji="0" lang="en-US" altLang="en-US" sz="2000" i="0" u="none" strike="noStrike" cap="none" normalizeH="0" baseline="0" dirty="0">
                <a:ln>
                  <a:noFill/>
                </a:ln>
                <a:solidFill>
                  <a:srgbClr val="000000"/>
                </a:solidFill>
                <a:effectLst/>
                <a:latin typeface="Segoe UI" panose="020B0502040204020203" pitchFamily="34" charset="0"/>
              </a:rPr>
              <a:t> Turnitin, a </a:t>
            </a:r>
            <a:r>
              <a:rPr kumimoji="0" lang="en-US" altLang="en-US" sz="2000" i="0" u="none" strike="noStrike" cap="none" normalizeH="0" baseline="0" dirty="0" err="1">
                <a:ln>
                  <a:noFill/>
                </a:ln>
                <a:solidFill>
                  <a:srgbClr val="000000"/>
                </a:solidFill>
                <a:effectLst/>
                <a:latin typeface="Segoe UI" panose="020B0502040204020203" pitchFamily="34" charset="0"/>
              </a:rPr>
              <a:t>fydd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canfod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fath</a:t>
            </a:r>
            <a:r>
              <a:rPr kumimoji="0" lang="en-US" altLang="en-US" sz="2000" i="0" u="none" strike="noStrike" cap="none" normalizeH="0" baseline="0" dirty="0">
                <a:ln>
                  <a:noFill/>
                </a:ln>
                <a:solidFill>
                  <a:srgbClr val="000000"/>
                </a:solidFill>
                <a:effectLst/>
                <a:latin typeface="Segoe UI" panose="020B0502040204020203" pitchFamily="34" charset="0"/>
              </a:rPr>
              <a:t> o </a:t>
            </a:r>
            <a:r>
              <a:rPr kumimoji="0" lang="en-US" altLang="en-US" sz="2000" i="0" u="none" strike="noStrike" cap="none" normalizeH="0" baseline="0" dirty="0" err="1">
                <a:ln>
                  <a:noFill/>
                </a:ln>
                <a:solidFill>
                  <a:srgbClr val="000000"/>
                </a:solidFill>
                <a:effectLst/>
                <a:latin typeface="Segoe UI" panose="020B0502040204020203" pitchFamily="34" charset="0"/>
              </a:rPr>
              <a:t>blagio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mewn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academaidd</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myfyrwyr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err="1">
                <a:ln>
                  <a:noFill/>
                </a:ln>
                <a:solidFill>
                  <a:srgbClr val="000000"/>
                </a:solidFill>
                <a:effectLst/>
                <a:latin typeface="Segoe UI" panose="020B0502040204020203" pitchFamily="34" charset="0"/>
              </a:rPr>
              <a:t>Bydd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cynnwys</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Copïo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blaenorol</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gennych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arall</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Portffolios</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gan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ymgeiswyr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cwrs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gorffennol</a:t>
            </a:r>
            <a:r>
              <a:rPr kumimoji="0" lang="en-US" altLang="en-US" sz="2000" i="0" u="none" strike="noStrike" cap="none" normalizeH="0" baseline="0" dirty="0">
                <a:ln>
                  <a:noFill/>
                </a:ln>
                <a:solidFill>
                  <a:srgbClr val="000000"/>
                </a:solidFill>
                <a:effectLst/>
                <a:latin typeface="Segoe UI" panose="020B0502040204020203" pitchFamily="34" charset="0"/>
              </a:rPr>
              <a:t>.</a:t>
            </a:r>
            <a:endParaRPr kumimoji="0" lang="en-US" altLang="en-US" sz="200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E1309337-576E-AFFC-BDBC-A9B4B2AB3DD5}"/>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000000"/>
                </a:solidFill>
                <a:effectLst/>
                <a:latin typeface="Segoe UI" panose="020B0502040204020203" pitchFamily="34" charset="0"/>
              </a:rPr>
              <a:t>llên-ladrad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3427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normAutofit fontScale="90000"/>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normAutofit fontScale="90000"/>
          </a:bodyPr>
          <a:lstStyle/>
          <a:p>
            <a:r>
              <a:rPr lang="cy-GB" sz="4000" b="1" dirty="0">
                <a:latin typeface="Arial" charset="0"/>
              </a:rPr>
              <a:t>Tudalen Gynnwys </a:t>
            </a:r>
            <a:r>
              <a:rPr lang="en-GB" sz="4000" b="1"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0DF6-9089-780F-84B8-831C7709DB5A}"/>
            </a:ext>
          </a:extLst>
        </p:cNvPr>
        <p:cNvGrpSpPr/>
        <p:nvPr/>
      </p:nvGrpSpPr>
      <p:grpSpPr>
        <a:xfrm>
          <a:off x="0" y="0"/>
          <a:ext cx="0" cy="0"/>
          <a:chOff x="0" y="0"/>
          <a:chExt cx="0" cy="0"/>
        </a:xfrm>
      </p:grpSpPr>
      <p:sp>
        <p:nvSpPr>
          <p:cNvPr id="44033" name="Title 1">
            <a:extLst>
              <a:ext uri="{FF2B5EF4-FFF2-40B4-BE49-F238E27FC236}">
                <a16:creationId xmlns:a16="http://schemas.microsoft.com/office/drawing/2014/main" id="{B66720A1-674E-5023-172E-DF1B023F5563}"/>
              </a:ext>
            </a:extLst>
          </p:cNvPr>
          <p:cNvSpPr>
            <a:spLocks noGrp="1"/>
          </p:cNvSpPr>
          <p:nvPr>
            <p:ph type="title"/>
          </p:nvPr>
        </p:nvSpPr>
        <p:spPr>
          <a:xfrm>
            <a:off x="611560" y="267991"/>
            <a:ext cx="8147248" cy="706090"/>
          </a:xfrm>
        </p:spPr>
        <p:txBody>
          <a:bodyPr>
            <a:normAutofit fontScale="90000"/>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a:extLst>
              <a:ext uri="{FF2B5EF4-FFF2-40B4-BE49-F238E27FC236}">
                <a16:creationId xmlns:a16="http://schemas.microsoft.com/office/drawing/2014/main" id="{D97E4ED2-0CD0-2C9B-9DA5-C847DC5728D2}"/>
              </a:ext>
            </a:extLst>
          </p:cNvPr>
          <p:cNvSpPr>
            <a:spLocks noGrp="1"/>
          </p:cNvSpPr>
          <p:nvPr>
            <p:ph sz="half" idx="1"/>
          </p:nvPr>
        </p:nvSpPr>
        <p:spPr>
          <a:xfrm>
            <a:off x="274456" y="1196752"/>
            <a:ext cx="7105856" cy="4248820"/>
          </a:xfrm>
        </p:spPr>
        <p:txBody>
          <a:bodyPr rtlCol="0">
            <a:normAutofit lnSpcReduction="1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a:t>
            </a:r>
          </a:p>
          <a:p>
            <a:pPr marL="0" lvl="0" indent="0">
              <a:buNone/>
            </a:pPr>
            <a:r>
              <a:rPr lang="cy-GB" sz="2100" b="1" dirty="0">
                <a:latin typeface="Arial" panose="020B0604020202020204" pitchFamily="34" charset="0"/>
                <a:cs typeface="Arial" panose="020B0604020202020204" pitchFamily="34" charset="0"/>
              </a:rPr>
              <a:t>(cytundeb dysgu)</a:t>
            </a:r>
          </a:p>
          <a:p>
            <a:pPr marR="2804795">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a:t>
            </a:r>
            <a:r>
              <a:rPr lang="cy-GB" sz="2000" dirty="0">
                <a:effectLst/>
                <a:latin typeface="Arial" panose="020B0604020202020204" pitchFamily="34" charset="0"/>
                <a:ea typeface="Times New Roman" panose="02020603050405020304" pitchFamily="18" charset="0"/>
                <a:cs typeface="Aptos" panose="020B0004020202020204" pitchFamily="34" charset="0"/>
              </a:rPr>
              <a:t>rhaglen </a:t>
            </a:r>
            <a:r>
              <a:rPr lang="cy-GB" sz="2000" dirty="0"/>
              <a:t>a </a:t>
            </a:r>
            <a:r>
              <a:rPr lang="cy-GB" sz="2000" b="1" dirty="0"/>
              <a:t>rhaid</a:t>
            </a:r>
            <a:r>
              <a:rPr lang="cy-GB" sz="2000" dirty="0"/>
              <a:t> ei anfon </a:t>
            </a:r>
            <a:r>
              <a:rPr lang="cy-GB" sz="2100" dirty="0">
                <a:effectLst/>
                <a:latin typeface="Arial" panose="020B0604020202020204" pitchFamily="34" charset="0"/>
                <a:ea typeface="Times New Roman" panose="02020603050405020304" pitchFamily="18" charset="0"/>
                <a:cs typeface="Aptos" panose="020B0004020202020204" pitchFamily="34" charset="0"/>
              </a:rPr>
              <a:t>at Reolwr / Cydlynydd Hyfforddi eich Awdurdod Lleol</a:t>
            </a:r>
            <a:r>
              <a:rPr lang="cy-GB" sz="2100" dirty="0">
                <a:latin typeface="Arial" panose="020B0604020202020204" pitchFamily="34" charset="0"/>
                <a:ea typeface="Times New Roman" panose="02020603050405020304" pitchFamily="18" charset="0"/>
                <a:cs typeface="Aptos" panose="020B0004020202020204" pitchFamily="34" charset="0"/>
              </a:rPr>
              <a:t> </a:t>
            </a:r>
            <a:r>
              <a:rPr lang="cy-GB" sz="2100" dirty="0">
                <a:effectLst/>
                <a:latin typeface="Arial" panose="020B0604020202020204" pitchFamily="34" charset="0"/>
                <a:ea typeface="Times New Roman" panose="02020603050405020304" pitchFamily="18" charset="0"/>
                <a:cs typeface="Aptos" panose="020B0004020202020204" pitchFamily="34" charset="0"/>
              </a:rPr>
              <a:t>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a:extLst>
              <a:ext uri="{FF2B5EF4-FFF2-40B4-BE49-F238E27FC236}">
                <a16:creationId xmlns:a16="http://schemas.microsoft.com/office/drawing/2014/main" id="{7D61EB26-A7E7-0731-CE19-35E413527F54}"/>
              </a:ext>
            </a:extLst>
          </p:cNvPr>
          <p:cNvSpPr>
            <a:spLocks noGrp="1"/>
          </p:cNvSpPr>
          <p:nvPr>
            <p:ph sz="half" idx="2"/>
          </p:nvPr>
        </p:nvSpPr>
        <p:spPr>
          <a:xfrm>
            <a:off x="4836401" y="1196752"/>
            <a:ext cx="4033143" cy="4824536"/>
          </a:xfrm>
        </p:spPr>
        <p:txBody>
          <a:bodyPr rtlCol="0">
            <a:normAutofit lnSpcReduction="1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a:t>
            </a:r>
            <a:r>
              <a:rPr lang="en-GB" sz="2100" b="1" i="0" u="none" strike="noStrike" dirty="0">
                <a:solidFill>
                  <a:srgbClr val="000000"/>
                </a:solidFill>
                <a:effectLst/>
                <a:latin typeface="Arial" panose="020B0604020202020204" pitchFamily="34" charset="0"/>
              </a:rPr>
              <a:t>must</a:t>
            </a:r>
            <a:r>
              <a:rPr lang="en-GB" sz="2100" b="0" i="0" u="none" strike="noStrike" dirty="0">
                <a:solidFill>
                  <a:srgbClr val="000000"/>
                </a:solidFill>
                <a:effectLst/>
                <a:latin typeface="Arial" panose="020B0604020202020204" pitchFamily="34" charset="0"/>
              </a:rPr>
              <a:t> sent to your Local Authority Training Manager/Coordinator</a:t>
            </a:r>
            <a:r>
              <a:rPr lang="en-GB" sz="2100" dirty="0">
                <a:solidFill>
                  <a:srgbClr val="000000"/>
                </a:solidFill>
                <a:latin typeface="Arial" panose="020B0604020202020204" pitchFamily="34" charset="0"/>
              </a:rPr>
              <a:t> </a:t>
            </a:r>
            <a:r>
              <a:rPr lang="en-GB" sz="2100" b="0" i="0" u="none" strike="noStrike" dirty="0">
                <a:solidFill>
                  <a:srgbClr val="000000"/>
                </a:solidFill>
                <a:effectLst/>
                <a:latin typeface="Arial" panose="020B0604020202020204" pitchFamily="34" charset="0"/>
              </a:rPr>
              <a:t>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extLst>
      <p:ext uri="{BB962C8B-B14F-4D97-AF65-F5344CB8AC3E}">
        <p14:creationId xmlns:p14="http://schemas.microsoft.com/office/powerpoint/2010/main" val="281740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7839"/>
            <a:ext cx="8229600" cy="936102"/>
          </a:xfrm>
        </p:spPr>
        <p:txBody>
          <a:bodyPr>
            <a:normAutofit fontScale="90000"/>
          </a:bodyPr>
          <a:lstStyle/>
          <a:p>
            <a:r>
              <a:rPr lang="cy-GB" sz="2800" dirty="0">
                <a:latin typeface="Arial" charset="0"/>
              </a:rPr>
              <a:t>Adolygiad Datblygiadol Tasg</a:t>
            </a:r>
            <a:r>
              <a:rPr lang="en-GB" sz="2800" dirty="0">
                <a:latin typeface="Arial" charset="0"/>
              </a:rPr>
              <a:t> 1</a:t>
            </a:r>
            <a:r>
              <a:rPr lang="cy-GB" dirty="0"/>
              <a:t> </a:t>
            </a:r>
            <a:r>
              <a:rPr lang="cy-GB" sz="3200" dirty="0"/>
              <a:t>Rhan a b</a:t>
            </a:r>
            <a:br>
              <a:rPr lang="cy-GB" dirty="0"/>
            </a:br>
            <a:r>
              <a:rPr lang="en-GB" sz="2800" dirty="0">
                <a:latin typeface="Arial" charset="0"/>
              </a:rPr>
              <a:t>Developmental Review Task 1 Part a and b</a:t>
            </a:r>
          </a:p>
        </p:txBody>
      </p:sp>
      <p:sp>
        <p:nvSpPr>
          <p:cNvPr id="31746" name="Rectangle 5"/>
          <p:cNvSpPr>
            <a:spLocks noGrp="1" noChangeArrowheads="1"/>
          </p:cNvSpPr>
          <p:nvPr>
            <p:ph type="body" sz="half" idx="1"/>
          </p:nvPr>
        </p:nvSpPr>
        <p:spPr>
          <a:xfrm>
            <a:off x="336010" y="1124744"/>
            <a:ext cx="4174983" cy="4358749"/>
          </a:xfrm>
        </p:spPr>
        <p:txBody>
          <a:bodyPr>
            <a:normAutofit lnSpcReduction="10000"/>
          </a:bodyPr>
          <a:lstStyle/>
          <a:p>
            <a:pPr marL="0" indent="0" fontAlgn="base">
              <a:spcBef>
                <a:spcPts val="430"/>
              </a:spcBef>
              <a:buNone/>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r>
              <a:rPr lang="cy-GB" sz="1750" dirty="0">
                <a:latin typeface="Times New Roman" panose="02020603050405020304" pitchFamily="18" charset="0"/>
                <a:ea typeface="DengXian" panose="02010600030101010101" pitchFamily="2" charset="-122"/>
              </a:rPr>
              <a:t> </a:t>
            </a: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788024" y="1124744"/>
            <a:ext cx="3898776" cy="4358749"/>
          </a:xfrm>
          <a:noFill/>
        </p:spPr>
        <p:txBody>
          <a:bodyPr>
            <a:normAutofit lnSpcReduction="10000"/>
          </a:bodyPr>
          <a:lstStyle/>
          <a:p>
            <a:pPr>
              <a:buNone/>
            </a:pPr>
            <a:r>
              <a:rPr lang="en-GB" sz="1800" dirty="0">
                <a:latin typeface="Arial" panose="020B0604020202020204" pitchFamily="34" charset="0"/>
                <a:cs typeface="Arial" panose="020B0604020202020204" pitchFamily="34" charset="0"/>
              </a:rPr>
              <a:t>Task 1 part a  (Page 6) 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b="1" dirty="0"/>
              <a:t>Question Task 1 a</a:t>
            </a:r>
            <a:endParaRPr lang="en-US" sz="3200" b="1"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457200" y="1196752"/>
            <a:ext cx="8229600" cy="4320481"/>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b="1" dirty="0"/>
              <a:t>Cwestiwn Tasg 1 a</a:t>
            </a:r>
            <a:endParaRPr lang="en-US" sz="3200" b="1"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normAutofit fontScale="92500" lnSpcReduction="10000"/>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a:bodyPr>
          <a:lstStyle/>
          <a:p>
            <a:pPr fontAlgn="auto">
              <a:spcAft>
                <a:spcPts val="0"/>
              </a:spcAft>
              <a:defRPr/>
            </a:pPr>
            <a:r>
              <a:rPr lang="cy-GB" sz="3600" dirty="0">
                <a:latin typeface="Arial" charset="0"/>
              </a:rPr>
              <a:t>Adolygiad Datblygiadol – Tasg 1</a:t>
            </a:r>
            <a:br>
              <a:rPr lang="en-GB" sz="3600" dirty="0">
                <a:latin typeface="Arial" charset="0"/>
              </a:rPr>
            </a:br>
            <a:r>
              <a:rPr lang="en-GB" sz="3600"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normAutofit fontScale="90000"/>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68313" y="872213"/>
            <a:ext cx="4244975" cy="4100027"/>
          </a:xfrm>
        </p:spPr>
        <p:txBody>
          <a:bodyPr>
            <a:normAutofit fontScale="92500" lnSpcReduction="20000"/>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normAutofit fontScale="90000"/>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normAutofit lnSpcReduction="10000"/>
          </a:bodyPr>
          <a:lstStyle/>
          <a:p>
            <a:pPr marL="0" indent="0" hangingPunct="0">
              <a:buNone/>
            </a:pPr>
            <a:r>
              <a:rPr lang="en-GB" sz="1800" b="1"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marL="0" indent="0" hangingPunct="0">
              <a:buNone/>
            </a:pPr>
            <a:r>
              <a:rPr lang="en-GB" sz="1800" b="1" dirty="0"/>
              <a:t>Critical Reflection</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20"/>
            <a:ext cx="8229600" cy="3917032"/>
          </a:xfrm>
        </p:spPr>
        <p:txBody>
          <a:bodyPr>
            <a:normAutofit lnSpcReduction="10000"/>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0" y="188640"/>
            <a:ext cx="9036496" cy="936104"/>
          </a:xfrm>
        </p:spPr>
        <p:txBody>
          <a:bodyPr/>
          <a:lstStyle/>
          <a:p>
            <a:r>
              <a:rPr lang="cy-GB" sz="4000" b="1" dirty="0">
                <a:latin typeface="Arial" charset="0"/>
              </a:rPr>
              <a:t>Diogelu</a:t>
            </a:r>
            <a:r>
              <a:rPr lang="en-GB" sz="4000" b="1" dirty="0">
                <a:latin typeface="Arial" charset="0"/>
              </a:rPr>
              <a:t> -</a:t>
            </a:r>
            <a:r>
              <a:rPr lang="cy-GB" sz="4000" b="1" dirty="0">
                <a:latin typeface="Arial" charset="0"/>
              </a:rPr>
              <a:t>Tasg</a:t>
            </a:r>
            <a:r>
              <a:rPr lang="en-GB" sz="4000" b="1" dirty="0">
                <a:latin typeface="Arial" charset="0"/>
              </a:rPr>
              <a:t> 3/Safeguarding </a:t>
            </a:r>
            <a:r>
              <a:rPr lang="en-GB" sz="4000" b="1" dirty="0"/>
              <a:t>Task 3</a:t>
            </a:r>
            <a:endParaRPr lang="en-GB" sz="4000" b="1"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normAutofit lnSpcReduction="10000"/>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normAutofit lnSpcReduction="10000"/>
          </a:bodyPr>
          <a:lstStyle/>
          <a:p>
            <a:pPr marL="0" indent="0">
              <a:buNone/>
            </a:pPr>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a:t>
            </a:r>
          </a:p>
          <a:p>
            <a:pPr marL="0" indent="0">
              <a:buNone/>
            </a:pPr>
            <a:r>
              <a:rPr lang="en-GB" sz="2000" dirty="0"/>
              <a:t>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a:t>
            </a:r>
          </a:p>
          <a:p>
            <a:pPr marL="0" indent="0">
              <a:buNone/>
            </a:pPr>
            <a:r>
              <a:rPr lang="en-GB" sz="2000" dirty="0"/>
              <a:t>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3986704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pPr marL="0" indent="0">
              <a:buNone/>
            </a:pPr>
            <a:r>
              <a:rPr lang="cy-GB" sz="1800" dirty="0"/>
              <a:t>Cwblhewch astudiaeth achos myfyriol, beirniadol ar sail asesiad a wnaed gydag eraill, yn eich maes gwaith chi, sy'n ymwneud â diogelu un ai oedolyn neu blentyn. </a:t>
            </a:r>
          </a:p>
          <a:p>
            <a:pPr marL="0" indent="0">
              <a:buNone/>
            </a:pPr>
            <a:r>
              <a:rPr lang="cy-GB" sz="1800" dirty="0"/>
              <a:t>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a:t>
            </a:r>
          </a:p>
          <a:p>
            <a:pPr marL="0" indent="0">
              <a:buNone/>
            </a:pPr>
            <a:r>
              <a:rPr lang="cy-GB" sz="1800" dirty="0"/>
              <a:t>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normAutofit fontScale="90000"/>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normAutofit lnSpcReduction="10000"/>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b="1" dirty="0">
                <a:latin typeface="Arial" charset="0"/>
              </a:rPr>
              <a:t>Diogelu/Safeguarding</a:t>
            </a:r>
            <a:br>
              <a:rPr lang="en-GB" sz="3200" b="1" dirty="0">
                <a:latin typeface="Arial" charset="0"/>
              </a:rPr>
            </a:br>
            <a:r>
              <a:rPr lang="cy-GB" sz="3200" b="1" dirty="0"/>
              <a:t>Cwestiwn </a:t>
            </a:r>
            <a:r>
              <a:rPr lang="en-GB" sz="3200" b="1" dirty="0">
                <a:latin typeface="Arial" charset="0"/>
              </a:rPr>
              <a:t>Tasg 4/ Question Task 4</a:t>
            </a:r>
            <a:endParaRPr lang="en-US" sz="3200" b="1"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b="1" dirty="0">
                <a:latin typeface="Arial" charset="0"/>
              </a:rPr>
              <a:t>Adolygiad Datblygiadol Tasg 1 rhan b</a:t>
            </a:r>
            <a:br>
              <a:rPr lang="cy-GB" sz="2800" b="1" dirty="0">
                <a:latin typeface="Arial" charset="0"/>
              </a:rPr>
            </a:br>
            <a:r>
              <a:rPr lang="en-GB" sz="2800" b="1" dirty="0">
                <a:latin typeface="Arial" charset="0"/>
              </a:rPr>
              <a:t>Developmental Review </a:t>
            </a:r>
            <a:r>
              <a:rPr lang="en-GB" sz="2800" b="1" dirty="0"/>
              <a:t>Task 1 part b</a:t>
            </a:r>
            <a:endParaRPr lang="en-GB" sz="2800" b="1"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the learning needs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normAutofit lnSpcReduction="10000"/>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normAutofit lnSpcReduction="10000"/>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br>
              <a:rPr lang="en-GB" sz="3200" dirty="0">
                <a:solidFill>
                  <a:srgbClr val="FF0000"/>
                </a:solidFill>
              </a:rPr>
            </a:br>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 </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normAutofit fontScale="92500"/>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normAutofit fontScale="92500"/>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normAutofit fontScale="90000"/>
          </a:bodyPr>
          <a:lstStyle/>
          <a:p>
            <a:r>
              <a:rPr lang="cy-GB" sz="3600" b="1" dirty="0"/>
              <a:t>Adrannau Terfynol y Portffolio</a:t>
            </a:r>
            <a:br>
              <a:rPr lang="en-GB" sz="3600" b="1" dirty="0"/>
            </a:br>
            <a:r>
              <a:rPr lang="en-GB" sz="3600" b="1"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b="1"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normAutofit fontScale="90000"/>
          </a:bodyPr>
          <a:lstStyle/>
          <a:p>
            <a:r>
              <a:rPr lang="cy-GB" sz="3600" b="1" dirty="0">
                <a:latin typeface="Arial" charset="0"/>
              </a:rPr>
              <a:t>Cytundeb rhwng y dysgwr a’r cyflogwr </a:t>
            </a:r>
            <a:br>
              <a:rPr lang="en-GB" sz="3600" b="1" dirty="0">
                <a:latin typeface="Arial" charset="0"/>
              </a:rPr>
            </a:br>
            <a:r>
              <a:rPr lang="en-GB" sz="3600" b="1"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b="1" dirty="0">
                <a:latin typeface="Arial" charset="0"/>
              </a:rPr>
              <a:t>Rôl yr Uned Hyfforddi</a:t>
            </a:r>
            <a:br>
              <a:rPr lang="en-GB" sz="3600" b="1" dirty="0">
                <a:latin typeface="Arial" charset="0"/>
              </a:rPr>
            </a:br>
            <a:r>
              <a:rPr lang="en-GB" sz="3600" b="1"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b="1" dirty="0">
                <a:latin typeface="Arial" charset="0"/>
              </a:rPr>
              <a:t>Cyfrifoldebau’r Dysgwr</a:t>
            </a:r>
            <a:br>
              <a:rPr lang="en-GB" sz="3200" b="1" dirty="0">
                <a:latin typeface="Arial" charset="0"/>
              </a:rPr>
            </a:br>
            <a:r>
              <a:rPr lang="en-GB" sz="3200" b="1"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normAutofit lnSpcReduction="10000"/>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b="1" dirty="0">
                <a:latin typeface="Arial" charset="0"/>
              </a:rPr>
              <a:t>Rôl y Mentor </a:t>
            </a:r>
            <a:r>
              <a:rPr lang="en-GB" sz="4000" b="1"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b="1" dirty="0">
                <a:latin typeface="Arial" charset="0"/>
              </a:rPr>
              <a:t>Rôl y Mentor </a:t>
            </a:r>
            <a:r>
              <a:rPr lang="en-GB" b="1" dirty="0">
                <a:latin typeface="Arial" charset="0"/>
              </a:rPr>
              <a:t>/ Mentor Role</a:t>
            </a:r>
            <a:endParaRPr lang="en-GB" b="1"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0"/>
            <a:ext cx="8229600" cy="1066800"/>
          </a:xfrm>
        </p:spPr>
        <p:txBody>
          <a:bodyPr/>
          <a:lstStyle/>
          <a:p>
            <a:r>
              <a:rPr lang="cy-GB" sz="3200" dirty="0">
                <a:latin typeface="Arial" charset="0"/>
              </a:rPr>
              <a:t>Trefniadau’r Rhaglen</a:t>
            </a:r>
            <a:br>
              <a:rPr lang="en-GB" sz="3200" dirty="0">
                <a:latin typeface="Arial" charset="0"/>
              </a:rPr>
            </a:br>
            <a:r>
              <a:rPr lang="en-GB" sz="3200" dirty="0">
                <a:latin typeface="Arial" charset="0"/>
              </a:rPr>
              <a:t>Arrangements for Programme</a:t>
            </a:r>
          </a:p>
        </p:txBody>
      </p:sp>
      <p:sp>
        <p:nvSpPr>
          <p:cNvPr id="51202" name="Rectangle 5"/>
          <p:cNvSpPr>
            <a:spLocks noGrp="1" noChangeArrowheads="1"/>
          </p:cNvSpPr>
          <p:nvPr>
            <p:ph type="body" sz="half" idx="1"/>
          </p:nvPr>
        </p:nvSpPr>
        <p:spPr>
          <a:xfrm>
            <a:off x="328851" y="1082040"/>
            <a:ext cx="4171950" cy="4060825"/>
          </a:xfrm>
        </p:spPr>
        <p:txBody>
          <a:bodyPr>
            <a:normAutofit fontScale="92500" lnSpcReduction="10000"/>
          </a:bodyPr>
          <a:lstStyle/>
          <a:p>
            <a:pPr marL="0" indent="0">
              <a:spcBef>
                <a:spcPts val="385"/>
              </a:spcBef>
              <a:buNone/>
            </a:pPr>
            <a:r>
              <a:rPr lang="cy-GB" sz="1600" b="1" dirty="0"/>
              <a:t>Mae 5 diwrnod gorfodol ar y rhaglen y mae'n ofynnol i chi eu mynychu</a:t>
            </a:r>
          </a:p>
          <a:p>
            <a:pPr marL="0" indent="0">
              <a:spcBef>
                <a:spcPts val="385"/>
              </a:spcBef>
              <a:buNone/>
            </a:pPr>
            <a:r>
              <a:rPr lang="cy-GB" sz="1600" b="1" dirty="0">
                <a:effectLst/>
                <a:latin typeface="Arial" panose="020B0604020202020204" pitchFamily="34" charset="0"/>
                <a:ea typeface="Calibri" panose="020F0502020204030204" pitchFamily="34" charset="0"/>
              </a:rPr>
              <a:t>Anwytho – diwrnod 1</a:t>
            </a:r>
            <a:endParaRPr lang="en-GB" sz="1600" b="1"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 portffolio.</a:t>
            </a:r>
            <a:endParaRPr lang="en-GB" sz="16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3202" y="1117758"/>
            <a:ext cx="4171948" cy="4759514"/>
          </a:xfrm>
        </p:spPr>
        <p:txBody>
          <a:bodyPr rtlCol="0">
            <a:normAutofit fontScale="77500" lnSpcReduction="20000"/>
          </a:bodyPr>
          <a:lstStyle/>
          <a:p>
            <a:pPr marL="0" indent="0" algn="l">
              <a:buNone/>
            </a:pPr>
            <a:r>
              <a:rPr lang="en-GB" sz="2100" b="1" i="0" u="none" strike="noStrike" dirty="0">
                <a:solidFill>
                  <a:srgbClr val="000000"/>
                </a:solidFill>
                <a:effectLst/>
              </a:rPr>
              <a:t>There are 5 mandatory programme days you are required to attended</a:t>
            </a:r>
            <a:endParaRPr lang="en-GB" sz="2100" b="0" i="0" u="none" strike="noStrike" dirty="0">
              <a:solidFill>
                <a:srgbClr val="000000"/>
              </a:solidFill>
              <a:effectLst/>
            </a:endParaRPr>
          </a:p>
          <a:p>
            <a:pPr marL="0" indent="0" algn="l">
              <a:buNone/>
            </a:pPr>
            <a:r>
              <a:rPr lang="en-GB" sz="2100" b="1" i="0" u="none" strike="noStrike" dirty="0">
                <a:solidFill>
                  <a:srgbClr val="000000"/>
                </a:solidFill>
                <a:effectLst/>
              </a:rPr>
              <a:t>Induction – 1 day </a:t>
            </a:r>
            <a:endParaRPr lang="en-GB" sz="2100" b="0" i="0" u="none" strike="noStrike" dirty="0">
              <a:solidFill>
                <a:srgbClr val="000000"/>
              </a:solidFill>
              <a:effectLst/>
            </a:endParaRPr>
          </a:p>
          <a:p>
            <a:pPr algn="l"/>
            <a:r>
              <a:rPr lang="en-GB" sz="2100" b="0" i="0" u="none" strike="noStrike" dirty="0">
                <a:solidFill>
                  <a:srgbClr val="000000"/>
                </a:solidFill>
                <a:effectLst/>
              </a:rPr>
              <a:t>Half day taught session and half day for self-study – to familiarizes yourself with the programme.</a:t>
            </a:r>
          </a:p>
          <a:p>
            <a:pPr marL="0" indent="0" algn="l">
              <a:buNone/>
            </a:pPr>
            <a:r>
              <a:rPr lang="en-GB" sz="2100" b="1" i="0" u="none" strike="noStrike" dirty="0">
                <a:solidFill>
                  <a:srgbClr val="000000"/>
                </a:solidFill>
                <a:effectLst/>
              </a:rPr>
              <a:t>Workshops - 4 days</a:t>
            </a:r>
            <a:endParaRPr lang="en-GB" sz="2100" b="0" i="0" u="none" strike="noStrike" dirty="0">
              <a:solidFill>
                <a:srgbClr val="000000"/>
              </a:solidFill>
              <a:effectLst/>
            </a:endParaRPr>
          </a:p>
          <a:p>
            <a:pPr algn="l"/>
            <a:r>
              <a:rPr lang="en-GB" sz="2100" b="0" i="0" u="none" strike="noStrike" dirty="0">
                <a:solidFill>
                  <a:srgbClr val="000000"/>
                </a:solidFill>
                <a:effectLst/>
              </a:rPr>
              <a:t>Four full day mandatory workshops undertaking regionally that will be held over the duration of the programme. These are usually full days -occasionally workshops do not last the full day, it is expected you use the rest of the time for self-study. </a:t>
            </a:r>
          </a:p>
          <a:p>
            <a:pPr marL="0" indent="0" algn="l">
              <a:spcBef>
                <a:spcPts val="385"/>
              </a:spcBef>
              <a:buNone/>
            </a:pPr>
            <a:r>
              <a:rPr lang="en-GB" sz="2100" b="0" i="0" u="none" strike="noStrike" dirty="0">
                <a:solidFill>
                  <a:srgbClr val="000000"/>
                </a:solidFill>
                <a:effectLst/>
              </a:rPr>
              <a:t>See further details on Moodle.</a:t>
            </a:r>
          </a:p>
          <a:p>
            <a:pPr marL="0" indent="0" algn="l">
              <a:buNone/>
            </a:pPr>
            <a:r>
              <a:rPr lang="en-GB" sz="2100" b="1" i="0" u="none" strike="noStrike" dirty="0">
                <a:solidFill>
                  <a:srgbClr val="000000"/>
                </a:solidFill>
                <a:effectLst/>
              </a:rPr>
              <a:t>Study allowance</a:t>
            </a:r>
            <a:endParaRPr lang="en-GB" sz="2100" b="0" i="0" u="none" strike="noStrike" dirty="0">
              <a:solidFill>
                <a:srgbClr val="000000"/>
              </a:solidFill>
              <a:effectLst/>
            </a:endParaRPr>
          </a:p>
          <a:p>
            <a:pPr marL="347345" indent="-347345" algn="l"/>
            <a:r>
              <a:rPr lang="en-GB" sz="2100" b="1" i="0" u="none" strike="noStrike" dirty="0">
                <a:solidFill>
                  <a:srgbClr val="000000"/>
                </a:solidFill>
                <a:effectLst/>
              </a:rPr>
              <a:t>3 study days </a:t>
            </a:r>
            <a:r>
              <a:rPr lang="en-GB" sz="2100" b="0" i="0" u="none" strike="noStrike" dirty="0">
                <a:solidFill>
                  <a:srgbClr val="000000"/>
                </a:solidFill>
                <a:effectLst/>
              </a:rPr>
              <a:t>(full working days) to</a:t>
            </a:r>
            <a:r>
              <a:rPr lang="en-GB" sz="2100" dirty="0">
                <a:solidFill>
                  <a:srgbClr val="000000"/>
                </a:solidFill>
              </a:rPr>
              <a:t> b</a:t>
            </a:r>
            <a:r>
              <a:rPr lang="en-GB" sz="2100" b="0" i="0" u="none" strike="noStrike" dirty="0">
                <a:solidFill>
                  <a:srgbClr val="000000"/>
                </a:solidFill>
                <a:effectLst/>
              </a:rPr>
              <a:t>e taken over the course of the programme to complete the portfolio work.</a:t>
            </a: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a:xfrm>
            <a:off x="450709" y="476672"/>
            <a:ext cx="8229600" cy="1143000"/>
          </a:xfrm>
        </p:spPr>
        <p:txBody>
          <a:bodyPr>
            <a:normAutofit fontScale="90000"/>
          </a:bodyPr>
          <a:lstStyle/>
          <a:p>
            <a:pPr algn="l"/>
            <a:r>
              <a:rPr lang="en-GB" sz="2800" b="1" i="0" u="none" strike="noStrike" dirty="0" err="1">
                <a:solidFill>
                  <a:srgbClr val="000000"/>
                </a:solidFill>
                <a:effectLst/>
                <a:latin typeface="Calibri" panose="020F0502020204030204" pitchFamily="34" charset="0"/>
              </a:rPr>
              <a:t>Tystysgrif</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Raddedig</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mewn</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Cadarnhau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Ymarfer</a:t>
            </a:r>
            <a:r>
              <a:rPr lang="en-GB" sz="2800" b="1" i="0" u="none" strike="noStrike" dirty="0">
                <a:solidFill>
                  <a:srgbClr val="000000"/>
                </a:solidFill>
                <a:effectLst/>
                <a:latin typeface="Calibri" panose="020F0502020204030204" pitchFamily="34" charset="0"/>
              </a:rPr>
              <a:t> Gwaith </a:t>
            </a:r>
            <a:r>
              <a:rPr lang="en-GB" sz="2800" b="1" i="0" u="none" strike="noStrike" dirty="0" err="1">
                <a:solidFill>
                  <a:srgbClr val="000000"/>
                </a:solidFill>
                <a:effectLst/>
                <a:latin typeface="Calibri" panose="020F0502020204030204" pitchFamily="34" charset="0"/>
              </a:rPr>
              <a:t>Cymdeithasol</a:t>
            </a:r>
            <a:r>
              <a:rPr lang="en-GB" sz="2800" b="1" i="0" u="none" strike="noStrike" dirty="0">
                <a:solidFill>
                  <a:srgbClr val="000000"/>
                </a:solidFill>
                <a:effectLst/>
                <a:latin typeface="Calibri" panose="020F0502020204030204" pitchFamily="34" charset="0"/>
              </a:rPr>
              <a:t> - </a:t>
            </a:r>
            <a:r>
              <a:rPr lang="en-GB" sz="2800" b="1" i="0" u="none" strike="noStrike" dirty="0" err="1">
                <a:solidFill>
                  <a:srgbClr val="000000"/>
                </a:solidFill>
                <a:effectLst/>
                <a:latin typeface="Calibri" panose="020F0502020204030204" pitchFamily="34" charset="0"/>
              </a:rPr>
              <a:t>Sesiynau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galw</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heibio</a:t>
            </a:r>
            <a:r>
              <a:rPr lang="en-GB" sz="2800" b="1" i="0" u="none" strike="noStrike" dirty="0">
                <a:solidFill>
                  <a:srgbClr val="000000"/>
                </a:solidFill>
                <a:effectLst/>
                <a:latin typeface="Calibri" panose="020F0502020204030204" pitchFamily="34" charset="0"/>
              </a:rPr>
              <a:t> / Graduate Certificate in the consolidation of Social Work Practice - Drop in sessions</a:t>
            </a:r>
            <a:endParaRPr lang="en-US" sz="2800" b="1"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a:xfrm>
            <a:off x="450709" y="2060848"/>
            <a:ext cx="4038600" cy="3989040"/>
          </a:xfrm>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a:xfrm>
            <a:off x="4648200" y="2060848"/>
            <a:ext cx="4038600" cy="3989040"/>
          </a:xfrm>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30160326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normAutofit fontScale="90000"/>
          </a:bodyPr>
          <a:lstStyle/>
          <a:p>
            <a:r>
              <a:rPr lang="cy-GB" b="1" dirty="0"/>
              <a:t>Strategaethau Dysgu </a:t>
            </a:r>
            <a:br>
              <a:rPr lang="en-GB" b="1" dirty="0"/>
            </a:br>
            <a:r>
              <a:rPr lang="en-GB" b="1"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b="1" dirty="0">
                <a:latin typeface="Arial" charset="0"/>
              </a:rPr>
              <a:t>Cyflwyno’r Portffolio </a:t>
            </a:r>
            <a:br>
              <a:rPr lang="en-GB" sz="3400" b="1" dirty="0">
                <a:latin typeface="Arial" charset="0"/>
              </a:rPr>
            </a:br>
            <a:r>
              <a:rPr lang="en-GB" sz="3400" b="1"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Gwerthuso /</a:t>
            </a:r>
            <a:r>
              <a:rPr lang="en-GB" b="1"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8536246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normAutofit fontScale="90000"/>
          </a:bodyPr>
          <a:lstStyle/>
          <a:p>
            <a:r>
              <a:rPr lang="cy-GB" sz="3600" b="1" dirty="0"/>
              <a:t>Gwerthuso’r sesiwn</a:t>
            </a:r>
            <a:br>
              <a:rPr lang="en-US" sz="3600" b="1" dirty="0"/>
            </a:br>
            <a:r>
              <a:rPr lang="en-US" sz="3600" b="1"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normAutofit lnSpcReduction="10000"/>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4168" y="4432136"/>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72dec7bb68f14c74a68934ed110a5484">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18a05de35f449b30c2b9f2dd0532175d"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ecf5648-3750-43f5-867d-bfaa16e6e17e"/>
    <ds:schemaRef ds:uri="2e89cfda-a374-4413-9f0d-8b601eddeb70"/>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94A1B88-7DA2-4BDF-BF8A-30D1B9070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57</TotalTime>
  <Words>5225</Words>
  <Application>Microsoft Macintosh PowerPoint</Application>
  <PresentationFormat>On-screen Show (4:3)</PresentationFormat>
  <Paragraphs>427</Paragraphs>
  <Slides>47</Slides>
  <Notes>43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47</vt:i4>
      </vt:variant>
    </vt:vector>
  </HeadingPairs>
  <TitlesOfParts>
    <vt:vector size="61" baseType="lpstr">
      <vt:lpstr>Aptos</vt:lpstr>
      <vt:lpstr>Arial</vt:lpstr>
      <vt:lpstr>Arial Black</vt:lpstr>
      <vt:lpstr>ArialMT</vt:lpstr>
      <vt:lpstr>Calibri</vt:lpstr>
      <vt:lpstr>Calibri Light</vt:lpstr>
      <vt:lpstr>Helvetica</vt:lpstr>
      <vt:lpstr>Helvetica Neue</vt:lpstr>
      <vt:lpstr>Myriad Pro</vt:lpstr>
      <vt:lpstr>Segoe UI</vt:lpstr>
      <vt:lpstr>SymbolMT</vt:lpstr>
      <vt:lpstr>Times New Roman</vt:lpstr>
      <vt:lpstr>201500625PowerPointPresentationTemplate</vt:lpstr>
      <vt:lpstr>Title Slide 1</vt:lpstr>
      <vt:lpstr>Tystysgrif Raddedig Cadarnhau Ymarfer Gwaith Cymdeithasol    Graduate Certificate in the Consolidation of Social Work Practice </vt:lpstr>
      <vt:lpstr>PowerPoint Presentation</vt:lpstr>
      <vt:lpstr>Our Vision</vt:lpstr>
      <vt:lpstr>Nodyn Atgoffa i ddysgwyr Reminder for learners</vt:lpstr>
      <vt:lpstr>Gwasanaethau Myfyrwyr PCYDDS UWTSD Student Services  I gael mynediad at gymorth cwblhewch y ffurflen hon / To access support please complete this form - </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  Llên-ladrad/Plagarism </vt:lpstr>
      <vt:lpstr>Tystysgrif Raddedig mewn Cadarnhau Ymarfer Gwaith Cymdeithasol  Graduate Certificate in Consolidation of Social Work Practice </vt:lpstr>
      <vt:lpstr>Tudalen Gynnwys / Contents Page</vt:lpstr>
      <vt:lpstr>Cytundeb rhwng y dysgwr a’r cyflogwr  Learner and employer agreement </vt:lpstr>
      <vt:lpstr>Adolygiad Datblygiadol Tasg 1 Rhan a b Developmental Review Task 1 Part a and b</vt:lpstr>
      <vt:lpstr>Question Task 1 a</vt:lpstr>
      <vt:lpstr>Cwestiwn Tasg 1 a</vt:lpstr>
      <vt:lpstr>Adolygiad Datblygiadol – Tasg 1 Developmental Review - Task 1</vt:lpstr>
      <vt:lpstr>Arsylwad – Tasg 2 / Observation - Task 2</vt:lpstr>
      <vt:lpstr>Question Task 2 </vt:lpstr>
      <vt:lpstr>Cwestiwn Tasg 2</vt:lpstr>
      <vt:lpstr>Diogelu -Tasg 3/Safeguarding Task 3</vt:lpstr>
      <vt:lpstr>Safeguarding Question Task 3</vt:lpstr>
      <vt:lpstr>Diogelu - Cwestiwn Tasg 3 </vt:lpstr>
      <vt:lpstr>Diogelu/Safeguarding Tasg 4/Task 4</vt:lpstr>
      <vt:lpstr>Diogelu/Safeguarding Cwestiwn Tasg 4/ Question Task 4</vt:lpstr>
      <vt:lpstr>Adolygiad Datblygiadol Tasg 1 rhan b Developmental Review Task 1 part b</vt:lpstr>
      <vt:lpstr> Developmental Review - Question Task 1 part b</vt:lpstr>
      <vt:lpstr>Adolygiad Datblygiadol Cwestiwn  Tasg 1 rhan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Tystysgrif Raddedig mewn Cadarnhau Ymarfer Gwaith Cymdeithasol - Sesiynau galw heibio / Graduate Certificate in the consolidation of Social Work Practice - Drop in sessions</vt:lpstr>
      <vt:lpstr>Strategaethau Dysgu  Learning Strategies</vt:lpstr>
      <vt:lpstr>Cyflwyno’r Portffolio   Portfolio Submission</vt:lpstr>
      <vt:lpstr>PowerPoint Presentation</vt:lpstr>
      <vt:lpstr>Gwerthuso / Evaluation </vt:lpstr>
      <vt:lpstr>Gwerthuso’r sesiwn Evaluation of the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lastModifiedBy>Paula McCreary</cp:lastModifiedBy>
  <cp:revision>70</cp:revision>
  <dcterms:created xsi:type="dcterms:W3CDTF">2017-02-17T08:22:36Z</dcterms:created>
  <dcterms:modified xsi:type="dcterms:W3CDTF">2026-02-13T09:22:11Z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